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f016175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f016175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0f016175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0f016175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0f016175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0f016175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0f016175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0f016175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0f01617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0f01617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0f01617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0f01617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0f0161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0f0161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0f01617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0f01617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0f01617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0f01617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f016175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f016175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f016175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f016175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0f016175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0f016175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0f01617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0f01617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Assignment-3 Changes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None/>
            </a:pPr>
            <a:r>
              <a:rPr lang="en-GB"/>
              <a:t>Completed the changes suggested for the assignment on synchronizing an asynchronous input with internal clock and counting</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7" name="Google Shape;57;p13"/>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58" name="Google Shape;58;p13"/>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42" name="Google Shape;142;p22"/>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43" name="Google Shape;143;p22"/>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pic>
        <p:nvPicPr>
          <p:cNvPr id="144" name="Google Shape;144;p22"/>
          <p:cNvPicPr preferRelativeResize="0"/>
          <p:nvPr/>
        </p:nvPicPr>
        <p:blipFill>
          <a:blip r:embed="rId3">
            <a:alphaModFix/>
          </a:blip>
          <a:stretch>
            <a:fillRect/>
          </a:stretch>
        </p:blipFill>
        <p:spPr>
          <a:xfrm>
            <a:off x="1614217" y="135948"/>
            <a:ext cx="5915558" cy="2435800"/>
          </a:xfrm>
          <a:prstGeom prst="rect">
            <a:avLst/>
          </a:prstGeom>
          <a:noFill/>
          <a:ln>
            <a:noFill/>
          </a:ln>
        </p:spPr>
      </p:pic>
      <p:pic>
        <p:nvPicPr>
          <p:cNvPr id="145" name="Google Shape;145;p22"/>
          <p:cNvPicPr preferRelativeResize="0"/>
          <p:nvPr/>
        </p:nvPicPr>
        <p:blipFill>
          <a:blip r:embed="rId4">
            <a:alphaModFix/>
          </a:blip>
          <a:stretch>
            <a:fillRect/>
          </a:stretch>
        </p:blipFill>
        <p:spPr>
          <a:xfrm>
            <a:off x="0" y="3113423"/>
            <a:ext cx="9144000" cy="11623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Counting the number of edges-</a:t>
            </a:r>
            <a:endParaRPr/>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made a counter module which takes the synchronized signal (ip), the system clock (clk) and a gate signal (gate) as inputs and gives a vector count (16 bit) as output. The counter module creates an instance of the compare module to detect the upward edge of the input signal. Initially the value of count is set to 0. The value of count is increased by 1 whenever the compare module detects a positive edge on input signal.</a:t>
            </a:r>
            <a:endParaRPr/>
          </a:p>
          <a:p>
            <a:pPr indent="0" lvl="0" marL="0" rtl="0" algn="l">
              <a:spcBef>
                <a:spcPts val="1600"/>
              </a:spcBef>
              <a:spcAft>
                <a:spcPts val="1600"/>
              </a:spcAft>
              <a:buNone/>
            </a:pPr>
            <a:r>
              <a:rPr lang="en-GB"/>
              <a:t>The counter module also uses a gating mechanism to only count when the gate signal is high.</a:t>
            </a:r>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53" name="Google Shape;153;p23"/>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54" name="Google Shape;154;p23"/>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counter.v-</a:t>
            </a:r>
            <a:endParaRPr/>
          </a:p>
        </p:txBody>
      </p:sp>
      <p:sp>
        <p:nvSpPr>
          <p:cNvPr id="160" name="Google Shape;16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62" name="Google Shape;162;p24"/>
          <p:cNvPicPr preferRelativeResize="0"/>
          <p:nvPr/>
        </p:nvPicPr>
        <p:blipFill>
          <a:blip r:embed="rId3">
            <a:alphaModFix/>
          </a:blip>
          <a:stretch>
            <a:fillRect/>
          </a:stretch>
        </p:blipFill>
        <p:spPr>
          <a:xfrm>
            <a:off x="2010622" y="0"/>
            <a:ext cx="2267005" cy="5143499"/>
          </a:xfrm>
          <a:prstGeom prst="rect">
            <a:avLst/>
          </a:prstGeom>
          <a:noFill/>
          <a:ln>
            <a:noFill/>
          </a:ln>
        </p:spPr>
      </p:pic>
      <p:sp>
        <p:nvSpPr>
          <p:cNvPr id="163" name="Google Shape;163;p24"/>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64" name="Google Shape;164;p24"/>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72" name="Google Shape;172;p25"/>
          <p:cNvPicPr preferRelativeResize="0"/>
          <p:nvPr/>
        </p:nvPicPr>
        <p:blipFill>
          <a:blip r:embed="rId3">
            <a:alphaModFix/>
          </a:blip>
          <a:stretch>
            <a:fillRect/>
          </a:stretch>
        </p:blipFill>
        <p:spPr>
          <a:xfrm>
            <a:off x="0" y="445025"/>
            <a:ext cx="9143999" cy="1751700"/>
          </a:xfrm>
          <a:prstGeom prst="rect">
            <a:avLst/>
          </a:prstGeom>
          <a:noFill/>
          <a:ln>
            <a:noFill/>
          </a:ln>
        </p:spPr>
      </p:pic>
      <p:pic>
        <p:nvPicPr>
          <p:cNvPr id="173" name="Google Shape;173;p25"/>
          <p:cNvPicPr preferRelativeResize="0"/>
          <p:nvPr/>
        </p:nvPicPr>
        <p:blipFill>
          <a:blip r:embed="rId4">
            <a:alphaModFix/>
          </a:blip>
          <a:stretch>
            <a:fillRect/>
          </a:stretch>
        </p:blipFill>
        <p:spPr>
          <a:xfrm>
            <a:off x="0" y="3051622"/>
            <a:ext cx="9144000" cy="1517257"/>
          </a:xfrm>
          <a:prstGeom prst="rect">
            <a:avLst/>
          </a:prstGeom>
          <a:noFill/>
          <a:ln>
            <a:noFill/>
          </a:ln>
        </p:spPr>
      </p:pic>
      <p:sp>
        <p:nvSpPr>
          <p:cNvPr id="174" name="Google Shape;174;p25"/>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75" name="Google Shape;175;p25"/>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RTL Schematic-</a:t>
            </a:r>
            <a:endParaRPr/>
          </a:p>
        </p:txBody>
      </p:sp>
      <p:sp>
        <p:nvSpPr>
          <p:cNvPr id="181" name="Google Shape;18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83" name="Google Shape;183;p26"/>
          <p:cNvPicPr preferRelativeResize="0"/>
          <p:nvPr/>
        </p:nvPicPr>
        <p:blipFill>
          <a:blip r:embed="rId3">
            <a:alphaModFix/>
          </a:blip>
          <a:stretch>
            <a:fillRect/>
          </a:stretch>
        </p:blipFill>
        <p:spPr>
          <a:xfrm>
            <a:off x="0" y="1152475"/>
            <a:ext cx="9143999" cy="2531600"/>
          </a:xfrm>
          <a:prstGeom prst="rect">
            <a:avLst/>
          </a:prstGeom>
          <a:noFill/>
          <a:ln>
            <a:noFill/>
          </a:ln>
        </p:spPr>
      </p:pic>
      <p:sp>
        <p:nvSpPr>
          <p:cNvPr id="184" name="Google Shape;184;p26"/>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85" name="Google Shape;185;p26"/>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given the following targets-</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GB" sz="1500"/>
              <a:t>Consider a situation where you have a asynchronous signal such as long pulse width (say 500 us, randomly occurring) aperiodic signal coming from outside to your FPGA. Now this is has to be synchronised to your internal clock of the FPGA. How would you do it ?</a:t>
            </a:r>
            <a:endParaRPr sz="1500"/>
          </a:p>
          <a:p>
            <a:pPr indent="-323850" lvl="0" marL="457200" rtl="0" algn="l">
              <a:spcBef>
                <a:spcPts val="0"/>
              </a:spcBef>
              <a:spcAft>
                <a:spcPts val="0"/>
              </a:spcAft>
              <a:buSzPts val="1500"/>
              <a:buAutoNum type="arabicPeriod"/>
            </a:pPr>
            <a:r>
              <a:rPr lang="en-GB" sz="1500"/>
              <a:t>Now that you have synchronised the signal, can we detect only edge of the signal in a always block running on internal clock of the FPGA ? </a:t>
            </a:r>
            <a:endParaRPr sz="1500"/>
          </a:p>
          <a:p>
            <a:pPr indent="-323850" lvl="0" marL="457200" rtl="0" algn="l">
              <a:spcBef>
                <a:spcPts val="0"/>
              </a:spcBef>
              <a:spcAft>
                <a:spcPts val="0"/>
              </a:spcAft>
              <a:buSzPts val="1500"/>
              <a:buAutoNum type="arabicPeriod"/>
            </a:pPr>
            <a:r>
              <a:rPr lang="en-GB" sz="1500"/>
              <a:t>Once first two assignments are done, now can you write a counter to count these ‘edges’ ?</a:t>
            </a:r>
            <a:endParaRPr sz="1500"/>
          </a:p>
          <a:p>
            <a:pPr indent="-323850" lvl="0" marL="457200" rtl="0" algn="l">
              <a:spcBef>
                <a:spcPts val="0"/>
              </a:spcBef>
              <a:spcAft>
                <a:spcPts val="0"/>
              </a:spcAft>
              <a:buSzPts val="1500"/>
              <a:buAutoNum type="arabicPeriod"/>
            </a:pPr>
            <a:r>
              <a:rPr lang="en-GB" sz="1500"/>
              <a:t>Add a ‘Gating’ to the counter. I.e one more external signal ‘gate’ is added such that counter only counts when gate is present and on the falling edge of the gate, stores the current value of count to a local register and resets itself on falling edge of the gate. </a:t>
            </a:r>
            <a:endParaRPr sz="1500"/>
          </a:p>
          <a:p>
            <a:pPr indent="-323850" lvl="0" marL="457200" rtl="0" algn="l">
              <a:spcBef>
                <a:spcPts val="0"/>
              </a:spcBef>
              <a:spcAft>
                <a:spcPts val="0"/>
              </a:spcAft>
              <a:buSzPts val="1500"/>
              <a:buAutoNum type="arabicPeriod"/>
            </a:pPr>
            <a:r>
              <a:rPr lang="en-GB" sz="1500"/>
              <a:t>Create a detailed presentation of this project including resource use summary, RTL schematics and post implementation FPGA layout. Try to explain what you see.</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6" name="Google Shape;66;p14"/>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67" name="Google Shape;67;p14"/>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520650"/>
            <a:ext cx="85206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told to make the following changes to our code-	</a:t>
            </a:r>
            <a:endParaRPr/>
          </a:p>
        </p:txBody>
      </p:sp>
      <p:sp>
        <p:nvSpPr>
          <p:cNvPr id="73" name="Google Shape;73;p15"/>
          <p:cNvSpPr txBox="1"/>
          <p:nvPr>
            <p:ph idx="1" type="body"/>
          </p:nvPr>
        </p:nvSpPr>
        <p:spPr>
          <a:xfrm>
            <a:off x="311700" y="1522550"/>
            <a:ext cx="8520600" cy="304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To put the instance of compare module outside the sync module.</a:t>
            </a:r>
            <a:endParaRPr/>
          </a:p>
          <a:p>
            <a:pPr indent="-342900" lvl="0" marL="457200" rtl="0" algn="l">
              <a:spcBef>
                <a:spcPts val="0"/>
              </a:spcBef>
              <a:spcAft>
                <a:spcPts val="0"/>
              </a:spcAft>
              <a:buSzPts val="1800"/>
              <a:buAutoNum type="arabicPeriod"/>
            </a:pPr>
            <a:r>
              <a:rPr lang="en-GB"/>
              <a:t>To use only the clock signal in every always block of the code.</a:t>
            </a:r>
            <a:endParaRPr/>
          </a:p>
          <a:p>
            <a:pPr indent="-342900" lvl="0" marL="457200" rtl="0" algn="l">
              <a:spcBef>
                <a:spcPts val="0"/>
              </a:spcBef>
              <a:spcAft>
                <a:spcPts val="0"/>
              </a:spcAft>
              <a:buSzPts val="1800"/>
              <a:buAutoNum type="arabicPeriod"/>
            </a:pPr>
            <a:r>
              <a:rPr lang="en-GB"/>
              <a:t>To only detect the upward edge of the input signal.</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5" name="Google Shape;75;p15"/>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76" name="Google Shape;76;p15"/>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solution still consists of the three modules with a few changes.</a:t>
            </a:r>
            <a:endParaRPr/>
          </a:p>
          <a:p>
            <a:pPr indent="-342900" lvl="0" marL="457200" rtl="0" algn="l">
              <a:spcBef>
                <a:spcPts val="1600"/>
              </a:spcBef>
              <a:spcAft>
                <a:spcPts val="0"/>
              </a:spcAft>
              <a:buSzPts val="1800"/>
              <a:buAutoNum type="arabicPeriod"/>
            </a:pPr>
            <a:r>
              <a:rPr lang="en-GB"/>
              <a:t>s</a:t>
            </a:r>
            <a:r>
              <a:rPr lang="en-GB"/>
              <a:t>ync - This module </a:t>
            </a:r>
            <a:r>
              <a:rPr lang="en-GB"/>
              <a:t>synchronizes</a:t>
            </a:r>
            <a:r>
              <a:rPr lang="en-GB"/>
              <a:t> the input signal by using single D-flip flop.</a:t>
            </a:r>
            <a:endParaRPr/>
          </a:p>
          <a:p>
            <a:pPr indent="-342900" lvl="0" marL="457200" rtl="0" algn="l">
              <a:spcBef>
                <a:spcPts val="0"/>
              </a:spcBef>
              <a:spcAft>
                <a:spcPts val="0"/>
              </a:spcAft>
              <a:buSzPts val="1800"/>
              <a:buAutoNum type="arabicPeriod"/>
            </a:pPr>
            <a:r>
              <a:rPr lang="en-GB"/>
              <a:t>c</a:t>
            </a:r>
            <a:r>
              <a:rPr lang="en-GB"/>
              <a:t>ompare - This module is used to detect only the upward edge of the input signal.</a:t>
            </a:r>
            <a:endParaRPr/>
          </a:p>
          <a:p>
            <a:pPr indent="-342900" lvl="0" marL="457200" rtl="0" algn="l">
              <a:spcBef>
                <a:spcPts val="0"/>
              </a:spcBef>
              <a:spcAft>
                <a:spcPts val="0"/>
              </a:spcAft>
              <a:buSzPts val="1800"/>
              <a:buAutoNum type="arabicPeriod"/>
            </a:pPr>
            <a:r>
              <a:rPr lang="en-GB"/>
              <a:t>c</a:t>
            </a:r>
            <a:r>
              <a:rPr lang="en-GB"/>
              <a:t>ounter - This module makes an instance of the compare module to detect the upward edge of the input signal. The number of upward edges are counted only when the input gate signal is high and the count sent as output on the downward edge of the gate signal.</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4" name="Google Shape;84;p16"/>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85" name="Google Shape;85;p16"/>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1.Synchronizing asynchronous input with system    clock</a:t>
            </a:r>
            <a:endParaRPr/>
          </a:p>
        </p:txBody>
      </p:sp>
      <p:sp>
        <p:nvSpPr>
          <p:cNvPr id="91" name="Google Shape;91;p17"/>
          <p:cNvSpPr txBox="1"/>
          <p:nvPr>
            <p:ph idx="1" type="body"/>
          </p:nvPr>
        </p:nvSpPr>
        <p:spPr>
          <a:xfrm>
            <a:off x="311700" y="1459425"/>
            <a:ext cx="8520600" cy="310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This is achieved by using the sync module. This module takes the asynchronous signal (async_ip) and the system clock as inputs and gives a synchronized signal (sync_op) as an output.</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3" name="Google Shape;93;p17"/>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94" name="Google Shape;94;p17"/>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sync.v-</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02" name="Google Shape;102;p18"/>
          <p:cNvPicPr preferRelativeResize="0"/>
          <p:nvPr/>
        </p:nvPicPr>
        <p:blipFill>
          <a:blip r:embed="rId3">
            <a:alphaModFix/>
          </a:blip>
          <a:stretch>
            <a:fillRect/>
          </a:stretch>
        </p:blipFill>
        <p:spPr>
          <a:xfrm>
            <a:off x="1712185" y="0"/>
            <a:ext cx="2059230" cy="5143500"/>
          </a:xfrm>
          <a:prstGeom prst="rect">
            <a:avLst/>
          </a:prstGeom>
          <a:noFill/>
          <a:ln>
            <a:noFill/>
          </a:ln>
        </p:spPr>
      </p:pic>
      <p:sp>
        <p:nvSpPr>
          <p:cNvPr id="103" name="Google Shape;103;p18"/>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04" name="Google Shape;104;p18"/>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12" name="Google Shape;112;p19"/>
          <p:cNvPicPr preferRelativeResize="0"/>
          <p:nvPr/>
        </p:nvPicPr>
        <p:blipFill>
          <a:blip r:embed="rId3">
            <a:alphaModFix/>
          </a:blip>
          <a:stretch>
            <a:fillRect/>
          </a:stretch>
        </p:blipFill>
        <p:spPr>
          <a:xfrm>
            <a:off x="2154563" y="184175"/>
            <a:ext cx="4834875" cy="2837225"/>
          </a:xfrm>
          <a:prstGeom prst="rect">
            <a:avLst/>
          </a:prstGeom>
          <a:noFill/>
          <a:ln>
            <a:noFill/>
          </a:ln>
        </p:spPr>
      </p:pic>
      <p:pic>
        <p:nvPicPr>
          <p:cNvPr id="113" name="Google Shape;113;p19"/>
          <p:cNvPicPr preferRelativeResize="0"/>
          <p:nvPr/>
        </p:nvPicPr>
        <p:blipFill>
          <a:blip r:embed="rId4">
            <a:alphaModFix/>
          </a:blip>
          <a:stretch>
            <a:fillRect/>
          </a:stretch>
        </p:blipFill>
        <p:spPr>
          <a:xfrm>
            <a:off x="43638" y="3684100"/>
            <a:ext cx="9056749" cy="979125"/>
          </a:xfrm>
          <a:prstGeom prst="rect">
            <a:avLst/>
          </a:prstGeom>
          <a:noFill/>
          <a:ln>
            <a:noFill/>
          </a:ln>
        </p:spPr>
      </p:pic>
      <p:sp>
        <p:nvSpPr>
          <p:cNvPr id="114" name="Google Shape;114;p19"/>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15" name="Google Shape;115;p19"/>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Detecting only the upward edges of the input signal</a:t>
            </a:r>
            <a:endParaRPr/>
          </a:p>
        </p:txBody>
      </p:sp>
      <p:sp>
        <p:nvSpPr>
          <p:cNvPr id="121" name="Google Shape;121;p20"/>
          <p:cNvSpPr txBox="1"/>
          <p:nvPr>
            <p:ph idx="1" type="body"/>
          </p:nvPr>
        </p:nvSpPr>
        <p:spPr>
          <a:xfrm>
            <a:off x="311700" y="1380550"/>
            <a:ext cx="8520600" cy="31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done using the compare.v module. This module takes the synchronized signal (ip) the system clock (clk) as inputs and returns a signal dedge which has value logic one whenever the input signal has an upward edge. </a:t>
            </a:r>
            <a:endParaRPr/>
          </a:p>
          <a:p>
            <a:pPr indent="0" lvl="0" marL="0" rtl="0" algn="l">
              <a:spcBef>
                <a:spcPts val="1600"/>
              </a:spcBef>
              <a:spcAft>
                <a:spcPts val="1600"/>
              </a:spcAft>
              <a:buClr>
                <a:schemeClr val="dk1"/>
              </a:buClr>
              <a:buSzPts val="1800"/>
              <a:buFont typeface="Arial"/>
              <a:buNone/>
            </a:pPr>
            <a:r>
              <a:rPr lang="en-GB"/>
              <a:t>This is done by using a D-flip flop to delay the input signal by a single clock cycle. The delayed signal and the input signal are compared to detect the upward edge of the input signal.</a:t>
            </a:r>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23" name="Google Shape;123;p20"/>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24" name="Google Shape;124;p20"/>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t>
            </a:r>
            <a:r>
              <a:rPr lang="en-GB"/>
              <a:t>ompare.v</a:t>
            </a:r>
            <a:endParaRPr/>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1" name="Google Shape;13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32" name="Google Shape;132;p21"/>
          <p:cNvPicPr preferRelativeResize="0"/>
          <p:nvPr/>
        </p:nvPicPr>
        <p:blipFill>
          <a:blip r:embed="rId3">
            <a:alphaModFix/>
          </a:blip>
          <a:stretch>
            <a:fillRect/>
          </a:stretch>
        </p:blipFill>
        <p:spPr>
          <a:xfrm>
            <a:off x="3386450" y="34775"/>
            <a:ext cx="2371094" cy="4613450"/>
          </a:xfrm>
          <a:prstGeom prst="rect">
            <a:avLst/>
          </a:prstGeom>
          <a:noFill/>
          <a:ln>
            <a:noFill/>
          </a:ln>
        </p:spPr>
      </p:pic>
      <p:sp>
        <p:nvSpPr>
          <p:cNvPr id="133" name="Google Shape;133;p21"/>
          <p:cNvSpPr txBox="1"/>
          <p:nvPr/>
        </p:nvSpPr>
        <p:spPr>
          <a:xfrm>
            <a:off x="181450" y="4648225"/>
            <a:ext cx="938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26-08-2019</a:t>
            </a:r>
            <a:endParaRPr sz="1000"/>
          </a:p>
        </p:txBody>
      </p:sp>
      <p:sp>
        <p:nvSpPr>
          <p:cNvPr id="134" name="Google Shape;134;p21"/>
          <p:cNvSpPr txBox="1"/>
          <p:nvPr/>
        </p:nvSpPr>
        <p:spPr>
          <a:xfrm>
            <a:off x="4122600" y="4663225"/>
            <a:ext cx="898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TIFR-FCRIT</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