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EE9C-4177-432B-8797-713F6D154A99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A0CC-A46F-4F8B-92EE-528B2B892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4336-7E11-49C0-AC10-35DCD884BBD8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ACF1-D634-4723-8853-D87ADD7C0B20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6C2A-5B76-4391-985F-D3851C355654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0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FD0D-B6FD-4788-AF79-29376E68056A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5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DE63-577F-43C2-B621-81096E430626}" type="datetime1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CA5C-4315-4BBC-B36A-B42551E08831}" type="datetime1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1B79-C9DC-488B-AAEA-D5A4DA41EBE9}" type="datetime1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D648-C307-4A9D-A649-D8F2B155406E}" type="datetime1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63B7-7A64-49C4-9879-828095975A3C}" type="datetime1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2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5339-FB07-441A-A642-F29383D1A13E}" type="datetime1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2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217A-6948-47D9-BC4F-FC077D7139C1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EE5D-78ED-4467-8D9D-AA69335EE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7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Basic Understanding  of TDC 7200(Time Measurement)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725-D1B3-47E2-A451-6E26983C331E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4"/>
            <a:ext cx="10515600" cy="2873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713"/>
            <a:ext cx="10515600" cy="55142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822960"/>
            <a:ext cx="8033657" cy="5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7"/>
            <a:ext cx="10515600" cy="313507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+mn-lt"/>
              </a:rPr>
              <a:t>The time-of-flight between the START to the nth STOP can be calculated using</a:t>
            </a:r>
            <a:endParaRPr lang="en-IN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5394"/>
                <a:ext cx="10515600" cy="5650956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𝑇𝑂𝐹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[sec] = time-of-flight measurement from the START to the </a:t>
                </a:r>
                <a:r>
                  <a:rPr lang="en-US" sz="2400" dirty="0" smtClean="0"/>
                  <a:t>nth </a:t>
                </a:r>
                <a:r>
                  <a:rPr lang="en-US" sz="2400" dirty="0" smtClean="0"/>
                  <a:t>STOP </a:t>
                </a:r>
              </a:p>
              <a:p>
                <a:r>
                  <a:rPr lang="en-US" sz="2400" dirty="0" smtClean="0"/>
                  <a:t>TIME1 </a:t>
                </a:r>
                <a:r>
                  <a:rPr lang="en-US" sz="2400" dirty="0" smtClean="0"/>
                  <a:t>= time 1 measurement given by the TDC7200 register address 0x10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 smtClean="0"/>
                  <a:t>(n+1) time measurement, where n = 1 to 5 (TIME2 to TIME6 registers) </a:t>
                </a:r>
              </a:p>
              <a:p>
                <a:r>
                  <a:rPr lang="en-US" sz="2400" dirty="0" err="1" smtClean="0"/>
                  <a:t>normLSB</a:t>
                </a:r>
                <a:r>
                  <a:rPr lang="en-US" sz="2400" dirty="0" smtClean="0"/>
                  <a:t> [sec] = normalized LSB value from calibration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/>
                          <m:t>CLOCK</m:t>
                        </m:r>
                        <m:r>
                          <a:rPr lang="en-US" sz="2400" b="0" i="0" smtClean="0"/>
                          <m:t>_</m:t>
                        </m:r>
                        <m:r>
                          <m:rPr>
                            <m:sty m:val="p"/>
                          </m:rPr>
                          <a:rPr lang="en-US" sz="2400" b="0" i="0" smtClean="0"/>
                          <m:t>COUNT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/>
                          <m:t>n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 smtClean="0"/>
                  <a:t>nth clock count, where n = 1 to 5 (CLOCK_COUNT1 to  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CLOCK_COUNT5</a:t>
                </a:r>
                <a:r>
                  <a:rPr lang="en-US" sz="2400" dirty="0" smtClean="0"/>
                  <a:t>) </a:t>
                </a:r>
              </a:p>
              <a:p>
                <a:r>
                  <a:rPr lang="en-US" sz="2400" dirty="0" err="1" smtClean="0"/>
                  <a:t>CLOCKperiod</a:t>
                </a:r>
                <a:r>
                  <a:rPr lang="en-US" sz="2400" dirty="0" smtClean="0"/>
                  <a:t> [sec] = external CLOCK period </a:t>
                </a:r>
              </a:p>
              <a:p>
                <a:r>
                  <a:rPr lang="en-US" sz="2400" dirty="0" smtClean="0"/>
                  <a:t>CALIBRATION1 [count] = TDC count for first calibration cycle </a:t>
                </a:r>
              </a:p>
              <a:p>
                <a:r>
                  <a:rPr lang="en-US" sz="2400" dirty="0" smtClean="0"/>
                  <a:t>CALIBRATION2 [count] = TDC count for second calibration cycle </a:t>
                </a:r>
              </a:p>
              <a:p>
                <a:r>
                  <a:rPr lang="en-US" sz="2400" dirty="0" smtClean="0"/>
                  <a:t>CALIBRATION2_PERIODS = setting for the second calibration; located in register CONFIG2</a:t>
                </a:r>
                <a:endParaRPr lang="en-IN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5394"/>
                <a:ext cx="10515600" cy="5650956"/>
              </a:xfrm>
              <a:blipFill>
                <a:blip r:embed="rId2"/>
                <a:stretch>
                  <a:fillRect l="-754" r="-232" b="-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/>
          <a:stretch/>
        </p:blipFill>
        <p:spPr>
          <a:xfrm>
            <a:off x="1082076" y="701901"/>
            <a:ext cx="7071323" cy="15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18"/>
            <a:ext cx="10515600" cy="391886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For example, assume the time-of-flight between the START to the 1 </a:t>
            </a:r>
            <a:r>
              <a:rPr lang="en-US" sz="2400" dirty="0" err="1" smtClean="0"/>
              <a:t>st</a:t>
            </a:r>
            <a:r>
              <a:rPr lang="en-US" sz="2400" dirty="0" smtClean="0"/>
              <a:t> STOP is desired, and the following readouts were obtained: </a:t>
            </a:r>
          </a:p>
          <a:p>
            <a:r>
              <a:rPr lang="en-US" sz="2400" dirty="0" smtClean="0"/>
              <a:t> CALIBRATION2 = 23133 (decimal) </a:t>
            </a:r>
          </a:p>
          <a:p>
            <a:r>
              <a:rPr lang="en-US" sz="2400" dirty="0" smtClean="0"/>
              <a:t> CALIBRATION1 = 2315 (decimal) </a:t>
            </a:r>
          </a:p>
          <a:p>
            <a:r>
              <a:rPr lang="en-US" sz="2400" dirty="0" smtClean="0"/>
              <a:t> CALIBRATION2_PERIODS = 10 </a:t>
            </a:r>
          </a:p>
          <a:p>
            <a:r>
              <a:rPr lang="en-US" sz="2400" dirty="0" smtClean="0"/>
              <a:t> CLOCK = 8MHz </a:t>
            </a:r>
          </a:p>
          <a:p>
            <a:r>
              <a:rPr lang="en-US" sz="2400" dirty="0" smtClean="0"/>
              <a:t> TIME1 = 2147 (decimal)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TIME2 = 201 (decimal) </a:t>
            </a:r>
          </a:p>
          <a:p>
            <a:r>
              <a:rPr lang="en-US" sz="2400" dirty="0" smtClean="0"/>
              <a:t> CLOCK_COUNT1 = 318 (decimal)</a:t>
            </a:r>
          </a:p>
          <a:p>
            <a:r>
              <a:rPr lang="en-US" sz="2400" dirty="0" smtClean="0"/>
              <a:t> Therefore, the calculation for time-of-flight is: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TDC 7200 performs the function of a stopwatch and measures the elapsed time between a START pulse and up to five STOP pulses.</a:t>
            </a:r>
          </a:p>
          <a:p>
            <a:r>
              <a:rPr lang="en-US" sz="2600" dirty="0" smtClean="0"/>
              <a:t>This elapsed time is also known as Time-of-Flight or TOF.</a:t>
            </a:r>
          </a:p>
          <a:p>
            <a:r>
              <a:rPr lang="en-US" sz="2600" dirty="0" smtClean="0"/>
              <a:t>TDC 7200 has the ability to measure time with accuracy in the order of picoseconds.</a:t>
            </a:r>
          </a:p>
          <a:p>
            <a:r>
              <a:rPr lang="en-US" sz="2600" dirty="0" smtClean="0"/>
              <a:t>This accuracy makes it for application such as flow water, where zero and low flow water require accuracy in the picoseconds range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0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TDC 7200 consists of two counters: Coarse and Clock</a:t>
            </a:r>
          </a:p>
          <a:p>
            <a:r>
              <a:rPr lang="en-IN" sz="2600" dirty="0" smtClean="0"/>
              <a:t>TDC 7200 measures time using two measurement modes: Measurement Mode 1 and Measurement Mode 2</a:t>
            </a:r>
          </a:p>
          <a:p>
            <a:r>
              <a:rPr lang="en-IN" sz="2600" dirty="0" smtClean="0"/>
              <a:t>The Clock counter counts the number of integer clock cycles between the START and STOP pulses and is only used in Measurement Mode 2</a:t>
            </a:r>
          </a:p>
          <a:p>
            <a:r>
              <a:rPr lang="en-IN" sz="2600" dirty="0" smtClean="0"/>
              <a:t>Whereas, the Coarse counter counts the number of times the ring oscillator wraps in Measurement Mode 1</a:t>
            </a:r>
            <a:endParaRPr lang="en-IN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2481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Autofit/>
          </a:bodyPr>
          <a:lstStyle/>
          <a:p>
            <a:r>
              <a:rPr lang="en-IN" sz="2400" dirty="0" smtClean="0"/>
              <a:t>Calibration:</a:t>
            </a:r>
          </a:p>
          <a:p>
            <a:pPr lvl="1"/>
            <a:r>
              <a:rPr lang="en-US" dirty="0" smtClean="0"/>
              <a:t>The time measurements performed by the TDC7200 are based on an internal time base which is represented as the LSB value of the TIME1 to TIME6 results registers.</a:t>
            </a:r>
          </a:p>
          <a:p>
            <a:pPr lvl="1"/>
            <a:r>
              <a:rPr lang="en-US" dirty="0" smtClean="0"/>
              <a:t>However</a:t>
            </a:r>
            <a:r>
              <a:rPr lang="en-US" dirty="0" smtClean="0"/>
              <a:t>, the actual value of the LSB can vary depending on environmental variables (temperature, systematic noise, etc.). </a:t>
            </a:r>
          </a:p>
          <a:p>
            <a:pPr lvl="1"/>
            <a:r>
              <a:rPr lang="en-US" dirty="0" smtClean="0"/>
              <a:t>This variation can introduce significant error into the measurement result. There is also an offset error in the measurement due to certain internal delays in the device.</a:t>
            </a:r>
          </a:p>
          <a:p>
            <a:pPr lvl="1"/>
            <a:r>
              <a:rPr lang="en-US" dirty="0" smtClean="0"/>
              <a:t>The TDC7200 calibration consists of two measurement cycles of the external CLOCK. The first is a measurement of a single clock cycle period of the external clock; the second measurement is for the number of external CLOCK periods set by the </a:t>
            </a:r>
            <a:r>
              <a:rPr lang="en-US" dirty="0" smtClean="0"/>
              <a:t>CALIBRATION2_PERIODS(</a:t>
            </a:r>
            <a:r>
              <a:rPr lang="en-US" dirty="0" smtClean="0"/>
              <a:t>values </a:t>
            </a:r>
            <a:r>
              <a:rPr lang="en-US" dirty="0"/>
              <a:t>are:2,10,20,40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in the CONFIG2 register. </a:t>
            </a:r>
          </a:p>
          <a:p>
            <a:pPr lvl="1"/>
            <a:r>
              <a:rPr lang="en-US" dirty="0" smtClean="0"/>
              <a:t>The results from the calibration measurements are stored in the CALIBRATION1 and CALIBRATION2 registers.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6566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Measurement Mode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105809"/>
          </a:xfrm>
        </p:spPr>
        <p:txBody>
          <a:bodyPr/>
          <a:lstStyle/>
          <a:p>
            <a:r>
              <a:rPr lang="en-IN" sz="2400" dirty="0" smtClean="0"/>
              <a:t>In this mode, the TDC 7200 performs the entire counting from START to the last STOP using its internal ring oscillator</a:t>
            </a:r>
          </a:p>
          <a:p>
            <a:r>
              <a:rPr lang="en-IN" sz="2400" dirty="0" smtClean="0"/>
              <a:t>This method is recommended for measuring time durations &lt; 500ns as using it for time durations &gt; 500ns decreases the </a:t>
            </a:r>
            <a:r>
              <a:rPr lang="en-IN" sz="2400" dirty="0" smtClean="0"/>
              <a:t>accuracy</a:t>
            </a:r>
          </a:p>
          <a:p>
            <a:r>
              <a:rPr lang="en-US" sz="2400" dirty="0" smtClean="0"/>
              <a:t>TDC 7200 also has Coarse and Clock Counters Overflow registers which get set when the respective values exceed the </a:t>
            </a:r>
            <a:r>
              <a:rPr lang="en-US" sz="2400" smtClean="0"/>
              <a:t>limiting values.</a:t>
            </a:r>
            <a:endParaRPr lang="en-IN" sz="2400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4"/>
            <a:ext cx="10515600" cy="5486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6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7" y="1058091"/>
            <a:ext cx="825572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43456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0709"/>
                <a:ext cx="10515600" cy="540625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600" dirty="0" smtClean="0"/>
                  <a:t>For Measurement Mode 1, the TOF from START TO nth STOP is calculated as follows: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/>
                          <m:t>𝑇𝑂𝐹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[sec] = time-of-flight measurement from the START to the nth STOP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= nth TIME measurement given by the TIME1 to TIME6 registers</a:t>
                </a:r>
              </a:p>
              <a:p>
                <a:r>
                  <a:rPr lang="en-US" sz="2400" dirty="0" err="1" smtClean="0"/>
                  <a:t>normLSB</a:t>
                </a:r>
                <a:r>
                  <a:rPr lang="en-US" sz="2400" dirty="0" smtClean="0"/>
                  <a:t> [sec] = normalized LSB value from calibration </a:t>
                </a:r>
              </a:p>
              <a:p>
                <a:r>
                  <a:rPr lang="en-US" sz="2400" dirty="0" err="1" smtClean="0"/>
                  <a:t>CLOCKperiod</a:t>
                </a:r>
                <a:r>
                  <a:rPr lang="en-US" sz="2400" dirty="0" smtClean="0"/>
                  <a:t> [sec] = external CLOCK period </a:t>
                </a:r>
              </a:p>
              <a:p>
                <a:r>
                  <a:rPr lang="en-US" sz="2400" dirty="0" smtClean="0"/>
                  <a:t>CALIBRATION1 [count] = TDC count for first calibration cycle </a:t>
                </a:r>
              </a:p>
              <a:p>
                <a:r>
                  <a:rPr lang="en-US" sz="2400" dirty="0" smtClean="0"/>
                  <a:t>CALIBRATION2 [count] = TDC count for second calibration cycle </a:t>
                </a:r>
              </a:p>
              <a:p>
                <a:r>
                  <a:rPr lang="en-US" sz="2400" dirty="0" smtClean="0"/>
                  <a:t>CALIBRATION2_PERIODS = setting for the second calibration cycle; located in register CONFIG2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0709"/>
                <a:ext cx="10515600" cy="5406254"/>
              </a:xfrm>
              <a:blipFill>
                <a:blip r:embed="rId2"/>
                <a:stretch>
                  <a:fillRect l="-1043" t="-2593" b="-2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1497369"/>
            <a:ext cx="4715691" cy="14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4833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40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example, assume the time-of-flight between the START to the 1st STOP is desired, and the following readouts were obtained: </a:t>
            </a:r>
          </a:p>
          <a:p>
            <a:r>
              <a:rPr lang="en-US" sz="2400" dirty="0" smtClean="0"/>
              <a:t>CALIBRATION2 = 21121 (decimal) </a:t>
            </a:r>
          </a:p>
          <a:p>
            <a:r>
              <a:rPr lang="en-US" sz="2400" dirty="0" smtClean="0"/>
              <a:t>CALIBRATION1 = 2110 (decimal) </a:t>
            </a:r>
          </a:p>
          <a:p>
            <a:r>
              <a:rPr lang="en-US" sz="2400" dirty="0" smtClean="0"/>
              <a:t>CALIBRATION2_PERIODS = 10 </a:t>
            </a:r>
          </a:p>
          <a:p>
            <a:r>
              <a:rPr lang="en-US" sz="2400" dirty="0" smtClean="0"/>
              <a:t>CLOCK = 8MHz </a:t>
            </a:r>
          </a:p>
          <a:p>
            <a:r>
              <a:rPr lang="en-US" sz="2400" dirty="0" smtClean="0"/>
              <a:t>TIME1 = 4175 (decimal) </a:t>
            </a:r>
          </a:p>
          <a:p>
            <a:pPr marL="0" indent="0">
              <a:buNone/>
            </a:pPr>
            <a:r>
              <a:rPr lang="en-US" sz="2400" dirty="0" smtClean="0"/>
              <a:t>Therefore, the calculation for time-of-flight is: </a:t>
            </a:r>
          </a:p>
          <a:p>
            <a:r>
              <a:rPr lang="en-US" sz="2400" dirty="0" err="1" smtClean="0"/>
              <a:t>calCount</a:t>
            </a:r>
            <a:r>
              <a:rPr lang="en-US" sz="2400" dirty="0" smtClean="0"/>
              <a:t> = (21121 – 2110) / (10 – 1) = 2112.33 </a:t>
            </a:r>
          </a:p>
          <a:p>
            <a:r>
              <a:rPr lang="en-US" sz="2400" dirty="0" err="1" smtClean="0"/>
              <a:t>normLSB</a:t>
            </a:r>
            <a:r>
              <a:rPr lang="en-US" sz="2400" dirty="0" smtClean="0"/>
              <a:t> = (1/8MHz) / (2112.33) = 5.917 x 10-11 </a:t>
            </a:r>
          </a:p>
          <a:p>
            <a:r>
              <a:rPr lang="en-US" sz="2400" dirty="0" smtClean="0"/>
              <a:t>TOF1 = (4175)(5.917 x 10-11) = 247.061 ns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6531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Measurement Mode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measurement mode 2, the internal ring oscillator of the TDC7200 is used only to count fractional parts of the total measured time.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internal ring oscillator starts counting from when it receives the START signal until the first rising edge of the CLOCK. </a:t>
            </a:r>
          </a:p>
          <a:p>
            <a:r>
              <a:rPr lang="en-US" sz="2400" dirty="0" smtClean="0"/>
              <a:t>Then, the internal ring oscillator switches off, and the Clock counter starts counting the clock cycles of the external CLOCK input until a STOP pulse is received.</a:t>
            </a:r>
          </a:p>
          <a:p>
            <a:r>
              <a:rPr lang="en-US" sz="2400" dirty="0" smtClean="0"/>
              <a:t> The internal ring oscillator again starts counting from the STOP signal until the next rising edge of the CLOCK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Here, 2 TIME registers are used to measure the fractional parts between a START and a STOP pulse.</a:t>
            </a:r>
          </a:p>
          <a:p>
            <a:r>
              <a:rPr lang="en-US" sz="2400" dirty="0" smtClean="0"/>
              <a:t>The CLOCK_COUNT registers are used to measure the integral clock periods.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F08-AC70-49D9-8052-80E6538BAED9}" type="datetime1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EE5D-78ED-4467-8D9D-AA69335EE21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740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 Basic Understanding  of TDC 7200(Time Measurement)</vt:lpstr>
      <vt:lpstr>Introduction</vt:lpstr>
      <vt:lpstr>PowerPoint Presentation</vt:lpstr>
      <vt:lpstr>PowerPoint Presentation</vt:lpstr>
      <vt:lpstr>Measurement Mode 1</vt:lpstr>
      <vt:lpstr>PowerPoint Presentation</vt:lpstr>
      <vt:lpstr>PowerPoint Presentation</vt:lpstr>
      <vt:lpstr>PowerPoint Presentation</vt:lpstr>
      <vt:lpstr>Measurement Mode 2</vt:lpstr>
      <vt:lpstr>PowerPoint Presentation</vt:lpstr>
      <vt:lpstr>The time-of-flight between the START to the nth STOP can be calculated using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Basic Understanding  of TDC 7200</dc:title>
  <dc:creator>Aditya</dc:creator>
  <cp:lastModifiedBy>Aditya</cp:lastModifiedBy>
  <cp:revision>29</cp:revision>
  <dcterms:created xsi:type="dcterms:W3CDTF">2019-09-04T03:39:58Z</dcterms:created>
  <dcterms:modified xsi:type="dcterms:W3CDTF">2019-09-05T18:55:41Z</dcterms:modified>
</cp:coreProperties>
</file>