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6" r:id="rId24"/>
    <p:sldId id="272" r:id="rId25"/>
    <p:sldId id="273" r:id="rId26"/>
    <p:sldId id="274" r:id="rId27"/>
    <p:sldId id="275" r:id="rId28"/>
    <p:sldId id="277" r:id="rId29"/>
    <p:sldId id="278" r:id="rId30"/>
    <p:sldId id="279" r:id="rId31"/>
    <p:sldId id="280" r:id="rId32"/>
    <p:sldId id="281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현하" initials="김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60083"/>
  </p:normalViewPr>
  <p:slideViewPr>
    <p:cSldViewPr snapToGrid="0" snapToObjects="1">
      <p:cViewPr varScale="1">
        <p:scale>
          <a:sx n="73" d="100"/>
          <a:sy n="73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commentAuthors" Target="commentAuthors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30T10:57:51.59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D353A-99F3-0F4F-82CB-38957AD40D00}" type="datetimeFigureOut">
              <a:rPr kumimoji="1" lang="ko-KR" altLang="en-US" smtClean="0"/>
              <a:t>2017. 3. 26.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D1840-22AE-E14E-8CE5-1A090171DC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1581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기존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중심적인 개발시 불편하다</a:t>
            </a:r>
          </a:p>
          <a:p>
            <a:pPr latinLnBrk="0"/>
            <a:r>
              <a:rPr lang="en-US" altLang="ko-KR" sz="1200" dirty="0" smtClean="0">
                <a:effectLst/>
              </a:rPr>
              <a:t>-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 </a:t>
            </a:r>
            <a:r>
              <a:rPr lang="ko-KR" altLang="en-US" sz="1200" dirty="0" smtClean="0">
                <a:effectLst/>
              </a:rPr>
              <a:t>쿼리가 변경되면 이에따른 프로그램 소스 </a:t>
            </a:r>
            <a:r>
              <a:rPr lang="en-US" altLang="ko-KR" sz="1200" dirty="0" smtClean="0">
                <a:effectLst/>
              </a:rPr>
              <a:t>DTO</a:t>
            </a:r>
            <a:r>
              <a:rPr lang="ko-KR" altLang="en-US" sz="1200" dirty="0" smtClean="0">
                <a:effectLst/>
              </a:rPr>
              <a:t>객체의 변경도 불가피하게 일어난다</a:t>
            </a:r>
            <a:endParaRPr lang="ko-KR" altLang="en-US" dirty="0" smtClean="0">
              <a:effectLst/>
            </a:endParaRPr>
          </a:p>
          <a:p>
            <a:pPr latinLnBrk="0"/>
            <a:r>
              <a:rPr lang="en-US" altLang="ko-KR" sz="1200" dirty="0" smtClean="0">
                <a:effectLst/>
              </a:rPr>
              <a:t>-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 </a:t>
            </a:r>
            <a:r>
              <a:rPr lang="ko-KR" altLang="en-US" sz="1200" dirty="0" smtClean="0">
                <a:effectLst/>
              </a:rPr>
              <a:t>데이터를 가져와 객체지향적으로 관계를 </a:t>
            </a:r>
            <a:r>
              <a:rPr lang="en-US" altLang="ko-KR" sz="1200" dirty="0" smtClean="0">
                <a:effectLst/>
              </a:rPr>
              <a:t>Mapping</a:t>
            </a:r>
            <a:r>
              <a:rPr lang="ko-KR" altLang="en-US" sz="1200" dirty="0" smtClean="0">
                <a:effectLst/>
              </a:rPr>
              <a:t>하는 일이 매번 일어난다</a:t>
            </a:r>
            <a:r>
              <a:rPr lang="en-US" altLang="ko-KR" sz="1200" dirty="0" smtClean="0">
                <a:effectLst/>
              </a:rPr>
              <a:t>.</a:t>
            </a:r>
            <a:endParaRPr lang="ko-KR" altLang="en-US" dirty="0" smtClean="0">
              <a:effectLst/>
            </a:endParaRPr>
          </a:p>
          <a:p>
            <a:pPr latinLnBrk="0"/>
            <a:r>
              <a:rPr lang="en-US" altLang="ko-KR" sz="1200" dirty="0" smtClean="0">
                <a:effectLst/>
              </a:rPr>
              <a:t>!!SQL</a:t>
            </a:r>
            <a:r>
              <a:rPr lang="ko-KR" altLang="en-US" sz="1200" dirty="0" smtClean="0">
                <a:effectLst/>
              </a:rPr>
              <a:t>의존적인 개발이 이루어진다</a:t>
            </a:r>
            <a:r>
              <a:rPr lang="en-US" altLang="ko-KR" sz="1200" dirty="0" smtClean="0">
                <a:effectLst/>
              </a:rPr>
              <a:t>.</a:t>
            </a:r>
            <a:endParaRPr lang="ko-KR" altLang="en-US" dirty="0" smtClean="0">
              <a:effectLst/>
            </a:endParaRPr>
          </a:p>
          <a:p>
            <a:pPr latinLnBrk="0"/>
            <a:r>
              <a:rPr lang="ko-KR" altLang="en-US" sz="1200" dirty="0" smtClean="0">
                <a:effectLst/>
              </a:rPr>
              <a:t> </a:t>
            </a:r>
            <a:endParaRPr lang="ko-KR" altLang="en-US" dirty="0" smtClean="0">
              <a:effectLst/>
            </a:endParaRP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간 모델 불일치</a:t>
            </a:r>
          </a:p>
          <a:p>
            <a:pPr latinLnBrk="0"/>
            <a:r>
              <a:rPr lang="ko-KR" altLang="en-US" dirty="0" smtClean="0">
                <a:effectLst/>
              </a:rPr>
              <a:t>관계형 데이터베이스에는 로우와 컬럼의 </a:t>
            </a:r>
            <a:r>
              <a:rPr lang="en-US" altLang="ko-KR" dirty="0" smtClean="0">
                <a:effectLst/>
              </a:rPr>
              <a:t>2</a:t>
            </a:r>
            <a:r>
              <a:rPr lang="ko-KR" altLang="en-US" dirty="0" smtClean="0">
                <a:effectLst/>
              </a:rPr>
              <a:t>차원 형태로 데이터가 저장된다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데이터 관계는 외래키</a:t>
            </a:r>
            <a:r>
              <a:rPr lang="en-US" altLang="ko-KR" dirty="0" smtClean="0">
                <a:effectLst/>
              </a:rPr>
              <a:t>foreign key </a:t>
            </a:r>
            <a:r>
              <a:rPr lang="ko-KR" altLang="en-US" dirty="0" smtClean="0">
                <a:effectLst/>
              </a:rPr>
              <a:t>형태로 표현된다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문제는 도메인 객체를 관계형 데이터 베이스로 저장할 때 발생한다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애플리케이션의 객체는 로우와 컬럼 형태가 아니다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도메인 객체는 객체의 상태를 속성</a:t>
            </a:r>
            <a:r>
              <a:rPr lang="en-US" altLang="ko-KR" dirty="0" smtClean="0">
                <a:effectLst/>
              </a:rPr>
              <a:t>(</a:t>
            </a:r>
            <a:r>
              <a:rPr lang="ko-KR" altLang="en-US" dirty="0" smtClean="0">
                <a:effectLst/>
              </a:rPr>
              <a:t>변수</a:t>
            </a:r>
            <a:r>
              <a:rPr lang="en-US" altLang="ko-KR" dirty="0" smtClean="0">
                <a:effectLst/>
              </a:rPr>
              <a:t>)</a:t>
            </a:r>
            <a:r>
              <a:rPr lang="ko-KR" altLang="en-US" dirty="0" smtClean="0">
                <a:effectLst/>
              </a:rPr>
              <a:t>으로 가지고 있다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그래서 도메인 객체 그대로 관계형 데이터베이스에 저장할 수가 없다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이러한 불일치를 객체</a:t>
            </a:r>
            <a:r>
              <a:rPr lang="en-US" altLang="ko-KR" dirty="0" smtClean="0">
                <a:effectLst/>
              </a:rPr>
              <a:t>-</a:t>
            </a:r>
            <a:r>
              <a:rPr lang="ko-KR" altLang="en-US" dirty="0" smtClean="0">
                <a:effectLst/>
              </a:rPr>
              <a:t>관계 간 임피던스 불일치</a:t>
            </a:r>
            <a:r>
              <a:rPr lang="en-US" altLang="ko-KR" dirty="0" smtClean="0">
                <a:effectLst/>
              </a:rPr>
              <a:t>object-relational impedance mismatch</a:t>
            </a:r>
            <a:r>
              <a:rPr lang="ko-KR" altLang="en-US" dirty="0" smtClean="0">
                <a:effectLst/>
              </a:rPr>
              <a:t>라고 합니다</a:t>
            </a:r>
            <a:r>
              <a:rPr lang="en-US" altLang="ko-KR" dirty="0" smtClean="0">
                <a:effectLst/>
              </a:rPr>
              <a:t>.</a:t>
            </a:r>
            <a:endParaRPr lang="ko-KR" altLang="en-US" dirty="0" smtClean="0">
              <a:effectLst/>
            </a:endParaRPr>
          </a:p>
          <a:p>
            <a:pPr latinLnBrk="0"/>
            <a:r>
              <a:rPr lang="ko-KR" altLang="en-US" dirty="0" smtClean="0">
                <a:effectLst/>
              </a:rPr>
              <a:t> 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상속 불일치</a:t>
            </a:r>
          </a:p>
          <a:p>
            <a:pPr latinLnBrk="0"/>
            <a:r>
              <a:rPr lang="ko-KR" altLang="en-US" dirty="0" smtClean="0">
                <a:effectLst/>
              </a:rPr>
              <a:t>상속은 객체 세계에서는 지원하지만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관계형 스키마에서는 지원하지 않는다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상속은 모든 객체지향 언어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특히 자바에서 바늘과 실처럼 뗄 수 없는 특징입니다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안타깝게도 관계형 스키마에는 상속 개념이 없습니다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회사에서 임원과 직원의 예를 들어보면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임원 개인도 회사의 직원이죠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이 관계를 데이터베이스에서 표현하는 것은 테이블 간 관계 수정이 필요해서 쉽지 않습니다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상속 없이 현실 세계의 문제 상황을 표현하는 것은 매우 복잡한 일입니다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그런데 데이터베이스는 상속 관계와 같은 형태를 알지 못하지요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이것을 해결할 간단한 방법은없지만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문제를 풀 수 있는 몇 가지 접근법이 있습니다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이 접근법은 다양한 클래스</a:t>
            </a:r>
            <a:r>
              <a:rPr lang="en-US" altLang="ko-KR" dirty="0" smtClean="0">
                <a:effectLst/>
              </a:rPr>
              <a:t>-</a:t>
            </a:r>
            <a:r>
              <a:rPr lang="ko-KR" altLang="en-US" dirty="0" smtClean="0">
                <a:effectLst/>
              </a:rPr>
              <a:t>테이블</a:t>
            </a:r>
            <a:r>
              <a:rPr lang="en-US" altLang="ko-KR" dirty="0" smtClean="0">
                <a:effectLst/>
              </a:rPr>
              <a:t>class-to-table </a:t>
            </a:r>
            <a:r>
              <a:rPr lang="ko-KR" altLang="en-US" dirty="0" smtClean="0">
                <a:effectLst/>
              </a:rPr>
              <a:t>전략을 사용합니다</a:t>
            </a:r>
            <a:r>
              <a:rPr lang="en-US" altLang="ko-KR" dirty="0" smtClean="0">
                <a:effectLst/>
              </a:rPr>
              <a:t>.</a:t>
            </a:r>
            <a:endParaRPr lang="ko-KR" altLang="en-US" dirty="0" smtClean="0">
              <a:effectLst/>
            </a:endParaRPr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관계와 연관 관계의 불일치</a:t>
            </a:r>
          </a:p>
          <a:p>
            <a:r>
              <a:rPr lang="en-US" altLang="ko-KR" dirty="0" smtClean="0">
                <a:effectLst/>
              </a:rPr>
              <a:t>1. SQL </a:t>
            </a:r>
            <a:r>
              <a:rPr lang="ko-KR" altLang="en-US" dirty="0" smtClean="0">
                <a:effectLst/>
              </a:rPr>
              <a:t>중심적인 개발의 문제점</a:t>
            </a:r>
          </a:p>
          <a:p>
            <a:r>
              <a:rPr lang="ko-KR" altLang="en-US" dirty="0" smtClean="0">
                <a:effectLst/>
              </a:rPr>
              <a:t> </a:t>
            </a:r>
            <a:r>
              <a:rPr lang="en-US" altLang="ko-KR" dirty="0" smtClean="0">
                <a:effectLst/>
              </a:rPr>
              <a:t>- field </a:t>
            </a:r>
            <a:r>
              <a:rPr lang="ko-KR" altLang="en-US" dirty="0" smtClean="0">
                <a:effectLst/>
              </a:rPr>
              <a:t>하나추가시  쿼리도 바꿔야하고  </a:t>
            </a:r>
            <a:r>
              <a:rPr lang="en-US" altLang="ko-KR" dirty="0" smtClean="0">
                <a:effectLst/>
              </a:rPr>
              <a:t>VO</a:t>
            </a:r>
            <a:r>
              <a:rPr lang="ko-KR" altLang="en-US" dirty="0" smtClean="0">
                <a:effectLst/>
              </a:rPr>
              <a:t>도 바꿔야되고 </a:t>
            </a:r>
            <a:r>
              <a:rPr lang="en-US" altLang="ko-KR" dirty="0" smtClean="0">
                <a:effectLst/>
              </a:rPr>
              <a:t>...</a:t>
            </a:r>
            <a:endParaRPr lang="ko-KR" altLang="en-US" dirty="0" smtClean="0">
              <a:effectLst/>
            </a:endParaRPr>
          </a:p>
          <a:p>
            <a:r>
              <a:rPr lang="ko-KR" altLang="en-US" dirty="0" smtClean="0">
                <a:effectLst/>
              </a:rPr>
              <a:t> </a:t>
            </a:r>
            <a:r>
              <a:rPr lang="en-US" altLang="ko-KR" dirty="0" smtClean="0">
                <a:effectLst/>
              </a:rPr>
              <a:t>- SQL</a:t>
            </a:r>
            <a:r>
              <a:rPr lang="ko-KR" altLang="en-US" dirty="0" smtClean="0">
                <a:effectLst/>
              </a:rPr>
              <a:t>에 의존적인 개발을 피하기 어렵다</a:t>
            </a:r>
            <a:r>
              <a:rPr lang="en-US" altLang="ko-KR" dirty="0" smtClean="0">
                <a:effectLst/>
              </a:rPr>
              <a:t>.</a:t>
            </a:r>
            <a:endParaRPr lang="ko-KR" altLang="en-US" dirty="0" smtClean="0">
              <a:effectLst/>
            </a:endParaRPr>
          </a:p>
          <a:p>
            <a:r>
              <a:rPr lang="ko-KR" altLang="en-US" dirty="0" smtClean="0">
                <a:effectLst/>
              </a:rPr>
              <a:t> </a:t>
            </a:r>
            <a:r>
              <a:rPr lang="en-US" altLang="ko-KR" dirty="0" smtClean="0">
                <a:effectLst/>
              </a:rPr>
              <a:t>- </a:t>
            </a:r>
            <a:r>
              <a:rPr lang="ko-KR" altLang="en-US" dirty="0" smtClean="0">
                <a:effectLst/>
              </a:rPr>
              <a:t>객체답게 모델링 할수록 매핑 작업만 늘어난다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6590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네이티브 쿼리를 실행하는 기능도 제공한다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HQL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사용하기 간편한데 왜 네이티브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??? 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벤더의 특정 함수 또는 생성에 의존적인 쿼리문이 있을 때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통계 업무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네이티브 쿼리를 사용할수밖에 없다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9074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비영속 상태</a:t>
            </a:r>
          </a:p>
          <a:p>
            <a:r>
              <a:rPr lang="ko-KR" altLang="en-US" dirty="0" smtClean="0"/>
              <a:t>퍼시스턴트 객체를 처음 만들었을 때의 상태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데이터베이스 테이블에 관련 데이터가 없으며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연관된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이 없다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r>
              <a:rPr lang="ko-KR" altLang="en-US" dirty="0" smtClean="0"/>
              <a:t> </a:t>
            </a:r>
          </a:p>
          <a:p>
            <a:r>
              <a:rPr lang="ko-KR" altLang="en-US" dirty="0" smtClean="0"/>
              <a:t>영속 상태</a:t>
            </a:r>
          </a:p>
          <a:p>
            <a:r>
              <a:rPr lang="ko-KR" altLang="en-US" dirty="0" smtClean="0"/>
              <a:t>현재 활성화된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과 연결된 퍼시스턴트 객체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상태의 퍼시스턴트 객체는 고유성을 가지며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프로퍼티 값의 변경이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을 통해 자동으로 데이터베이스에 반영된다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r>
              <a:rPr lang="ko-KR" altLang="en-US" dirty="0" smtClean="0"/>
              <a:t> </a:t>
            </a:r>
          </a:p>
          <a:p>
            <a:r>
              <a:rPr lang="ko-KR" altLang="en-US" dirty="0" smtClean="0"/>
              <a:t>준영속 상태</a:t>
            </a:r>
          </a:p>
          <a:p>
            <a:r>
              <a:rPr lang="ko-KR" altLang="en-US" dirty="0" smtClean="0"/>
              <a:t>영속 상태의 퍼시스턴트 객체가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과 연결이 끊기면 준영속 상태가 된다</a:t>
            </a:r>
            <a:r>
              <a:rPr lang="en-US" altLang="ko-KR" dirty="0" smtClean="0"/>
              <a:t>. Hibernate</a:t>
            </a:r>
            <a:r>
              <a:rPr lang="ko-KR" altLang="en-US" dirty="0" smtClean="0"/>
              <a:t>의 관리를 받지는 않지만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영속 데이터를 갖고 있다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808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하이버네이트에서</a:t>
            </a:r>
            <a:endParaRPr kumimoji="1" lang="en-US" altLang="ko-KR" dirty="0" smtClean="0"/>
          </a:p>
          <a:p>
            <a:r>
              <a:rPr kumimoji="1" lang="ko-KR" altLang="en-US" dirty="0" smtClean="0"/>
              <a:t>제공하는 셋팅 방법은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가지 방법을 제공합니다</a:t>
            </a:r>
            <a:r>
              <a:rPr kumimoji="1" lang="en-US" altLang="ko-KR" dirty="0" smtClean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3258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GenerationType.AUTO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 방법으로 다른 데이터베이스 간에도 이용할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하이버네이트에서는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데이터베이스를 기반으로 적절한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선택한다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GenerationType.IDENTITY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설정은 몇몇 데이터베이스에서 제공하는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identity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기반으로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이터베이스에서 고유한 식별자를 제공하는 역할을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ko-K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GenerationType.SEQUENCE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몇몇 데이터베이스에서는 연속된 숫자에 관한 메커니즘을 제공하는데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하이버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네이트에서는 일련번호를 사용한다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ko-K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GenerationType.TABLE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테이블의 고유한 컬럼 값에서 기본키를 생성하는데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경우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TABLE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시퀀스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seqeunce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방법에서는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strategy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generator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속성을 모두 정의해야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3585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Embeddable</a:t>
            </a:r>
            <a:br>
              <a:rPr kumimoji="1" lang="en-US" altLang="ko-KR" dirty="0" smtClean="0"/>
            </a:br>
            <a:r>
              <a:rPr kumimoji="1" lang="ko-KR" altLang="en-US" dirty="0" smtClean="0"/>
              <a:t>선언된 클래스는 다른 클래스의 내부 에 임베딩되는 클래스리고 선언되는것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err="1" smtClean="0"/>
              <a:t>EmbeddedId</a:t>
            </a:r>
            <a:endParaRPr kumimoji="1" lang="en-US" altLang="ko-KR" dirty="0" smtClean="0"/>
          </a:p>
          <a:p>
            <a:r>
              <a:rPr kumimoji="1" lang="ko-KR" altLang="en-US" dirty="0" smtClean="0"/>
              <a:t>클래스를 임베딩하여 아이디로 사용하겠다는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err="1" smtClean="0"/>
              <a:t>IdClass</a:t>
            </a:r>
            <a:endParaRPr kumimoji="1" lang="en-US" altLang="ko-KR" dirty="0" smtClean="0"/>
          </a:p>
          <a:p>
            <a:r>
              <a:rPr kumimoji="1" lang="ko-KR" altLang="en-US" dirty="0" smtClean="0"/>
              <a:t>내꺼필드에 여러 아이디필드와  타 클래스를</a:t>
            </a:r>
            <a:r>
              <a:rPr kumimoji="1" lang="en-US" altLang="ko-KR" dirty="0" err="1" smtClean="0"/>
              <a:t>IDclass</a:t>
            </a:r>
            <a:r>
              <a:rPr kumimoji="1" lang="ko-KR" altLang="en-US" dirty="0" smtClean="0"/>
              <a:t>로 맵핑하여 쓰겠다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4572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연관 관계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 영속화 세상에서는 연관 관계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assocation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관계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relationship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이해는 필수입니다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연관 관계에서 반드시 기억할 두 가지는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다중성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multiplicity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방향성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directionality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다중성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일대일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1:1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테이블에서 각 레코드는 반드시 다른 테이블 의 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레코드 한 개와 관계가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반대의 경우도 마찬가지다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테이블의 레코드는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수도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자동차 한 대는 오직 한 개의 엔진만 가진다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1:N,  N:1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테이블에서 각 레코드는 다른 테이블의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 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그 이상의 레코드와 관계가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영화 한 편은 많은 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배우를 가진다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일대다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배우 한 명은 여러 작품에서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연기할 수 있다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다대일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N:N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양쪽 테이블 모두 각 레코드가 다른 쪽 테이블의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또는 그 이상의 레코드와 관계가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방향성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관계에서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속성을 질의해서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찾아낼수있습니다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car -&gt;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클래스와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클래스의 경우 주어진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객체로 자동차의 주인이 누구인지 알 수 있으며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객체로 차주의 자동차가 무엇인지 알 수 있습니다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양방향성 연관 관계를 유지할 수 있도록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객체에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참조를 제공하 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Car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객체에는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참조를 제공하고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1148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조인전에 먼저 알아야될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Cascade</a:t>
            </a:r>
            <a:endParaRPr lang="ko-KR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부모 객체와 자식 객체의 종속성 설정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하이버네이트에서는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객체가 실행되면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객체까지 전이되는 연산을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cascade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어트리뷰트로 처리할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기능은 모든 종류의 컬렉션과 연관에 적용된다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타입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행위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언제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CascadeType.DETACH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엔티티가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Persistence Context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제거되면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엔티티가 분리 될 것입니다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작업은 관계에 반영됩니다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Finished Persistence Context 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 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entityManager.detach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entityManager.clear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CascadeType.MERGE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엔티티에 업데이트 된 데이터가 있으면이 작업이 관계에 반영됩니다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엔티티가 갱신되고 트랜잭션이 완료되거나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entityManager.merge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CascadeType.PERSIST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엔티티가 데이터베이스에 유지되면이 조치가 관계에 반영됩니다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트랜잭션이 끝나거나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entityManager.persist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CascadeType.REFRESH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엔티티가 데이터베이스와 동기화 된 데이터를 가질 때이 조치가 반영됩니다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entityManager.refresh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CascadeType.REMOVE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엔터티가 데이터베이스에서 삭제되면</a:t>
            </a:r>
            <a:b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행동이 관계에 반영 될 것입니다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entityManager.remove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CascadeType.ALL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조치 중 하나가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 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명령에 의해 호출 될 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조치는 관계에 반영됩니다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위에 설명 된 명령이나 행동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쉽게 말하기 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 상태 전이 타입 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보통 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사용한다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7298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Table</a:t>
            </a:r>
            <a:r>
              <a:rPr kumimoji="1" lang="en-US" altLang="ko-KR" baseline="0" dirty="0" smtClean="0"/>
              <a:t> Per Class</a:t>
            </a:r>
          </a:p>
          <a:p>
            <a:r>
              <a:rPr kumimoji="1" lang="ko-KR" altLang="en-US" baseline="0" dirty="0" smtClean="0"/>
              <a:t>상속관계에 에있는 클래스들을 하나의 테이블로 처리하겠다</a:t>
            </a:r>
            <a:endParaRPr kumimoji="1" lang="en-US" altLang="ko-KR" baseline="0" dirty="0" smtClean="0"/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Table Per </a:t>
            </a:r>
            <a:r>
              <a:rPr kumimoji="1" lang="en-US" altLang="ko-KR" baseline="0" dirty="0" err="1" smtClean="0"/>
              <a:t>SubClass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부모의 테이블을 참조하며 자식 </a:t>
            </a:r>
            <a:r>
              <a:rPr kumimoji="1" lang="en-US" altLang="ko-KR" baseline="0" dirty="0" smtClean="0"/>
              <a:t>Entity</a:t>
            </a:r>
            <a:r>
              <a:rPr kumimoji="1" lang="ko-KR" altLang="en-US" baseline="0" dirty="0" smtClean="0"/>
              <a:t>는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분리된 테이블로 처리하겠다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Table Per </a:t>
            </a:r>
            <a:r>
              <a:rPr kumimoji="1" lang="en-US" altLang="ko-KR" baseline="0" dirty="0" err="1" smtClean="0"/>
              <a:t>Concarete</a:t>
            </a:r>
            <a:r>
              <a:rPr kumimoji="1" lang="en-US" altLang="ko-KR" baseline="0" dirty="0" smtClean="0"/>
              <a:t> Class</a:t>
            </a:r>
          </a:p>
          <a:p>
            <a:r>
              <a:rPr kumimoji="1" lang="ko-KR" altLang="en-US" baseline="0" dirty="0" smtClean="0"/>
              <a:t>부모와도 완전히 별개의 분리된 테이블로 처리하겠다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9125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HQL(Hibernate Query Language)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WHERE, ORDER BY, AVG, MAX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SQL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 사용할수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0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HQL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객체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(Entity)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테이블을 나타내는 자리에 엔티티 객체 클래스명을 사용해야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8933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2017. 3. 26.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177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2017. 3. 26.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236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2017. 3. 26.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678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2017. 3. 26.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05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2017. 3. 26.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442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2017. 3. 26.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03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2017. 3. 26.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353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2017. 3. 26.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622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2017. 3. 26.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80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2017. 3. 26.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49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2017. 3. 26.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66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5A808-77D6-5449-A32F-C7407678D76D}" type="datetimeFigureOut">
              <a:rPr kumimoji="1" lang="ko-KR" altLang="en-US" smtClean="0"/>
              <a:t>2017. 3. 26.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0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jectlombok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tif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gif"/><Relationship Id="rId6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63850" y="3602038"/>
            <a:ext cx="9144000" cy="2387600"/>
          </a:xfrm>
        </p:spPr>
        <p:txBody>
          <a:bodyPr>
            <a:normAutofit fontScale="90000"/>
          </a:bodyPr>
          <a:lstStyle/>
          <a:p>
            <a:pPr latinLnBrk="0"/>
            <a:r>
              <a:rPr lang="en-US" altLang="ko-KR" b="1" dirty="0">
                <a:solidFill>
                  <a:schemeClr val="accent1"/>
                </a:solidFill>
              </a:rPr>
              <a:t>HIBER NATE 5.x</a:t>
            </a:r>
            <a:r>
              <a:rPr lang="en-US" altLang="ko-KR" dirty="0" smtClean="0">
                <a:solidFill>
                  <a:schemeClr val="accent1"/>
                </a:solidFill>
                <a:effectLst/>
              </a:rPr>
              <a:t/>
            </a:r>
            <a:br>
              <a:rPr lang="en-US" altLang="ko-KR" dirty="0" smtClean="0">
                <a:solidFill>
                  <a:schemeClr val="accent1"/>
                </a:solidFill>
                <a:effectLst/>
              </a:rPr>
            </a:br>
            <a:r>
              <a:rPr lang="ko-KR" altLang="en-US" b="1" dirty="0">
                <a:solidFill>
                  <a:schemeClr val="accent1"/>
                </a:solidFill>
              </a:rPr>
              <a:t>시작하기</a:t>
            </a:r>
            <a:r>
              <a:rPr lang="en-US" altLang="ko-KR" dirty="0" smtClean="0">
                <a:effectLst/>
              </a:rPr>
              <a:t/>
            </a:r>
            <a:br>
              <a:rPr lang="en-US" altLang="ko-KR" dirty="0" smtClean="0">
                <a:effectLst/>
              </a:rPr>
            </a:b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663850" y="5620713"/>
            <a:ext cx="9144000" cy="1655762"/>
          </a:xfrm>
        </p:spPr>
        <p:txBody>
          <a:bodyPr/>
          <a:lstStyle/>
          <a:p>
            <a:r>
              <a:rPr kumimoji="1"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visualkhh@gmail.com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ttps://visualkhh.github.io/book-hibernate/hibernate.fld/image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662" y="28558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84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Hibernate </a:t>
            </a:r>
            <a:r>
              <a:rPr kumimoji="1" lang="ko-KR" altLang="en-US" dirty="0" smtClean="0"/>
              <a:t>셋팅</a:t>
            </a:r>
            <a:r>
              <a:rPr lang="en-US" altLang="ko-KR" b="1" dirty="0" smtClean="0"/>
              <a:t> </a:t>
            </a:r>
            <a:br>
              <a:rPr lang="en-US" altLang="ko-KR" b="1" dirty="0" smtClean="0"/>
            </a:br>
            <a:r>
              <a:rPr lang="en-US" altLang="ko-KR" sz="1600" b="1" dirty="0" smtClean="0"/>
              <a:t>compile(group</a:t>
            </a:r>
            <a:r>
              <a:rPr lang="en-US" altLang="ko-KR" sz="1600" b="1" dirty="0"/>
              <a:t>: '</a:t>
            </a:r>
            <a:r>
              <a:rPr lang="en-US" altLang="ko-KR" sz="1600" b="1" dirty="0" err="1"/>
              <a:t>org.hibernate</a:t>
            </a:r>
            <a:r>
              <a:rPr lang="en-US" altLang="ko-KR" sz="1600" b="1" dirty="0"/>
              <a:t>', name: 'hibernate-core', version: '5.2.5.Final')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86990"/>
            <a:ext cx="10515600" cy="4351338"/>
          </a:xfrm>
        </p:spPr>
        <p:txBody>
          <a:bodyPr/>
          <a:lstStyle/>
          <a:p>
            <a:r>
              <a:rPr kumimoji="1" lang="en-US" altLang="ko-KR" dirty="0" smtClean="0"/>
              <a:t>Source </a:t>
            </a:r>
            <a:r>
              <a:rPr kumimoji="1" lang="ko-KR" altLang="en-US" dirty="0" smtClean="0"/>
              <a:t>레벨에서 가능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err="1" smtClean="0"/>
              <a:t>Config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파일로 가능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XML</a:t>
            </a:r>
          </a:p>
          <a:p>
            <a:pPr lvl="1"/>
            <a:r>
              <a:rPr kumimoji="1" lang="en-US" altLang="ko-KR" dirty="0" smtClean="0"/>
              <a:t>properties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매개변수로 가능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0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@Entity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effectLst/>
              </a:rPr>
              <a:t>클래스를 영속화하려면 먼저 엔티티로 정의해야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4161"/>
            <a:ext cx="3297238" cy="31275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8" y="2438400"/>
            <a:ext cx="4257675" cy="403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식별자 </a:t>
            </a:r>
            <a:r>
              <a:rPr kumimoji="1" lang="en-US" altLang="ko-KR" dirty="0" smtClean="0"/>
              <a:t>key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ko-KR" altLang="en-US" dirty="0"/>
              <a:t>객체는 유일한 식별자를 가지고 데이터베이스에 영속화되어야 </a:t>
            </a:r>
            <a:r>
              <a:rPr lang="ko-KR" altLang="en-US" dirty="0" smtClean="0"/>
              <a:t>한다</a:t>
            </a:r>
            <a:r>
              <a:rPr lang="en-US" altLang="ko-KR" dirty="0"/>
              <a:t>.</a:t>
            </a:r>
            <a:endParaRPr lang="ko-KR" altLang="en-US" dirty="0" smtClean="0">
              <a:effectLst/>
            </a:endParaRPr>
          </a:p>
          <a:p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35423" y="3244334"/>
            <a:ext cx="2459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effectLst/>
                <a:latin typeface="돋움체" charset="-127"/>
                <a:cs typeface="Times New Roman" charset="0"/>
              </a:rPr>
              <a:t>GenerationType.AUTO</a:t>
            </a:r>
            <a:r>
              <a:rPr lang="ko-KR" altLang="ko-KR" dirty="0" smtClean="0">
                <a:effectLst/>
              </a:rPr>
              <a:t>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35423" y="4093541"/>
            <a:ext cx="292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effectLst/>
                <a:latin typeface="돋움체" charset="-127"/>
                <a:cs typeface="Times New Roman" charset="0"/>
              </a:rPr>
              <a:t>GenerationType.IDENTITY</a:t>
            </a:r>
            <a:r>
              <a:rPr lang="ko-KR" altLang="ko-KR" dirty="0" smtClean="0">
                <a:effectLst/>
              </a:rPr>
              <a:t>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35423" y="4942748"/>
            <a:ext cx="292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effectLst/>
                <a:latin typeface="돋움체" charset="-127"/>
                <a:cs typeface="Times New Roman" charset="0"/>
              </a:rPr>
              <a:t>GenerationType.SEQUENCE</a:t>
            </a:r>
            <a:r>
              <a:rPr lang="ko-KR" altLang="ko-KR" dirty="0" smtClean="0">
                <a:effectLst/>
              </a:rPr>
              <a:t>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35423" y="5718880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effectLst/>
                <a:latin typeface="돋움체" charset="-127"/>
                <a:cs typeface="Times New Roman" charset="0"/>
              </a:rPr>
              <a:t>GenerationType.TABLE</a:t>
            </a:r>
            <a:r>
              <a:rPr lang="en-US" altLang="ko-KR" b="1" dirty="0" smtClean="0">
                <a:effectLst/>
                <a:latin typeface="돋움체" charset="-127"/>
                <a:cs typeface="Times New Roman" charset="0"/>
              </a:rPr>
              <a:t> 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757" y="2849563"/>
            <a:ext cx="66167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8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mr-IN" dirty="0" smtClean="0"/>
              <a:t>복합 </a:t>
            </a:r>
            <a:r>
              <a:rPr lang="ko-KR" altLang="mr-IN" dirty="0"/>
              <a:t>식별자 </a:t>
            </a:r>
            <a:r>
              <a:rPr lang="mr-IN" altLang="ko-KR" b="1" dirty="0"/>
              <a:t>ID (KEY</a:t>
            </a:r>
            <a:r>
              <a:rPr lang="mr-IN" altLang="ko-KR" b="1" dirty="0" smtClean="0"/>
              <a:t>)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90599" y="1951783"/>
            <a:ext cx="1005253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ko-KR" altLang="en-US" sz="2800" dirty="0" smtClean="0">
                <a:solidFill>
                  <a:srgbClr val="000000"/>
                </a:solidFill>
                <a:latin typeface="맑은 고딕" charset="-127"/>
              </a:rPr>
              <a:t>복합 </a:t>
            </a:r>
            <a:r>
              <a:rPr lang="en-US" altLang="ko-KR" sz="2800" b="0" i="0" dirty="0" smtClean="0">
                <a:solidFill>
                  <a:srgbClr val="000000"/>
                </a:solidFill>
                <a:effectLst/>
                <a:latin typeface="맑은 고딕" charset="-127"/>
              </a:rPr>
              <a:t>composite-id </a:t>
            </a:r>
            <a:r>
              <a:rPr lang="ko-KR" altLang="en-US" sz="2800" b="0" i="0" dirty="0" smtClean="0">
                <a:solidFill>
                  <a:srgbClr val="000000"/>
                </a:solidFill>
                <a:effectLst/>
                <a:latin typeface="맑은 고딕" charset="-127"/>
              </a:rPr>
              <a:t>식별자 설정과 관련된 세 가지 방법</a:t>
            </a:r>
          </a:p>
          <a:p>
            <a:pPr algn="just">
              <a:spcAft>
                <a:spcPts val="0"/>
              </a:spcAft>
            </a:pP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맑은 고딕" charset="-127"/>
              </a:rPr>
              <a:t>1.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맑은 고딕" charset="-127"/>
              </a:rPr>
              <a:t>   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맑은 고딕" charset="-127"/>
              </a:rPr>
              <a:t> @</a:t>
            </a:r>
            <a:r>
              <a:rPr lang="en-US" altLang="ko-KR" sz="2000" b="0" i="0" dirty="0" err="1" smtClean="0">
                <a:solidFill>
                  <a:srgbClr val="000000"/>
                </a:solidFill>
                <a:effectLst/>
                <a:latin typeface="맑은 고딕" charset="-127"/>
              </a:rPr>
              <a:t>Embededdable</a:t>
            </a:r>
            <a:endParaRPr lang="en-US" altLang="ko-KR" sz="2000" b="0" i="0" dirty="0" smtClean="0">
              <a:solidFill>
                <a:srgbClr val="000000"/>
              </a:solidFill>
              <a:effectLst/>
              <a:latin typeface="맑은 고딕" charset="-127"/>
            </a:endParaRPr>
          </a:p>
          <a:p>
            <a:pPr algn="just">
              <a:spcAft>
                <a:spcPts val="0"/>
              </a:spcAft>
            </a:pP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맑은 고딕" charset="-127"/>
              </a:rPr>
              <a:t>2. 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맑은 고딕" charset="-127"/>
              </a:rPr>
              <a:t>   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맑은 고딕" charset="-127"/>
              </a:rPr>
              <a:t>@</a:t>
            </a:r>
            <a:r>
              <a:rPr lang="en-US" altLang="ko-KR" sz="2000" b="0" i="0" dirty="0" err="1" smtClean="0">
                <a:solidFill>
                  <a:srgbClr val="000000"/>
                </a:solidFill>
                <a:effectLst/>
                <a:latin typeface="맑은 고딕" charset="-127"/>
              </a:rPr>
              <a:t>EmbeddedId</a:t>
            </a:r>
            <a:endParaRPr lang="en-US" altLang="ko-KR" sz="2000" b="0" i="0" dirty="0" smtClean="0">
              <a:solidFill>
                <a:srgbClr val="000000"/>
              </a:solidFill>
              <a:effectLst/>
              <a:latin typeface="맑은 고딕" charset="-127"/>
            </a:endParaRPr>
          </a:p>
          <a:p>
            <a:pPr algn="just">
              <a:spcAft>
                <a:spcPts val="0"/>
              </a:spcAft>
            </a:pP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맑은 고딕" charset="-127"/>
              </a:rPr>
              <a:t>3. 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맑은 고딕" charset="-127"/>
              </a:rPr>
              <a:t>   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맑은 고딕" charset="-127"/>
              </a:rPr>
              <a:t>@</a:t>
            </a:r>
            <a:r>
              <a:rPr lang="en-US" altLang="ko-KR" sz="2000" b="0" i="0" dirty="0" err="1" smtClean="0">
                <a:solidFill>
                  <a:srgbClr val="000000"/>
                </a:solidFill>
                <a:effectLst/>
                <a:latin typeface="맑은 고딕" charset="-127"/>
              </a:rPr>
              <a:t>IdClass</a:t>
            </a:r>
            <a:endParaRPr lang="en-US" altLang="ko-KR" sz="2000" b="0" i="0" dirty="0">
              <a:solidFill>
                <a:srgbClr val="000000"/>
              </a:solidFill>
              <a:effectLst/>
              <a:latin typeface="맑은 고딕" charset="-127"/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1060938" y="4130170"/>
            <a:ext cx="1007012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3200" dirty="0"/>
              <a:t>ID </a:t>
            </a:r>
            <a:r>
              <a:rPr lang="ko-KR" altLang="en-US" sz="3200" dirty="0"/>
              <a:t>값으로 사용되는 클래스에서 구현해야될것들</a:t>
            </a:r>
          </a:p>
          <a:p>
            <a:pPr latinLnBrk="0"/>
            <a:r>
              <a:rPr lang="en-US" altLang="ko-KR" sz="2000" dirty="0"/>
              <a:t>1.     Default Constructor()</a:t>
            </a:r>
          </a:p>
          <a:p>
            <a:pPr latinLnBrk="0"/>
            <a:r>
              <a:rPr lang="en-US" altLang="ko-KR" sz="2000" dirty="0"/>
              <a:t>2.     </a:t>
            </a:r>
            <a:r>
              <a:rPr lang="en-US" altLang="ko-KR" sz="2000" dirty="0" err="1"/>
              <a:t>hashCode</a:t>
            </a:r>
            <a:r>
              <a:rPr lang="en-US" altLang="ko-KR" sz="2000" dirty="0"/>
              <a:t>()</a:t>
            </a:r>
          </a:p>
          <a:p>
            <a:pPr latinLnBrk="0"/>
            <a:r>
              <a:rPr lang="en-US" altLang="ko-KR" sz="2000" dirty="0"/>
              <a:t>3.     equals()</a:t>
            </a:r>
          </a:p>
          <a:p>
            <a:pPr latinLnBrk="0"/>
            <a:r>
              <a:rPr lang="en-US" altLang="ko-KR" sz="2000" dirty="0" smtClean="0"/>
              <a:t>4. </a:t>
            </a:r>
            <a:r>
              <a:rPr lang="en-US" altLang="ko-KR" sz="2000" dirty="0"/>
              <a:t>  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implements</a:t>
            </a:r>
            <a:r>
              <a:rPr lang="en-US" altLang="ko-KR" sz="2000" dirty="0"/>
              <a:t> Serializable</a:t>
            </a:r>
          </a:p>
          <a:p>
            <a:endParaRPr kumimoji="1" lang="ko-KR" altLang="en-US" dirty="0"/>
          </a:p>
        </p:txBody>
      </p:sp>
      <p:sp>
        <p:nvSpPr>
          <p:cNvPr id="9" name="텍스트 상자 8"/>
          <p:cNvSpPr txBox="1"/>
          <p:nvPr/>
        </p:nvSpPr>
        <p:spPr>
          <a:xfrm>
            <a:off x="2760784" y="6462445"/>
            <a:ext cx="960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tip : Lombok lib</a:t>
            </a:r>
            <a:r>
              <a:rPr lang="ko-KR" altLang="en-US" b="1" dirty="0"/>
              <a:t>사용한다면 위 내용을 자동으로 생성해준다</a:t>
            </a:r>
            <a:r>
              <a:rPr lang="en-US" altLang="ko-KR" b="1" dirty="0"/>
              <a:t>.(</a:t>
            </a:r>
            <a:r>
              <a:rPr lang="en-US" altLang="ko-KR" dirty="0"/>
              <a:t> </a:t>
            </a:r>
            <a:r>
              <a:rPr lang="en-US" altLang="ko-KR" u="sng" dirty="0">
                <a:hlinkClick r:id="rId2"/>
              </a:rPr>
              <a:t>https://projectlombok.org/</a:t>
            </a:r>
            <a:r>
              <a:rPr lang="en-US" altLang="ko-KR" b="1" dirty="0"/>
              <a:t> 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42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-4153"/>
            <a:ext cx="8318500" cy="22466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" y="2074006"/>
            <a:ext cx="8949104" cy="21354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17" y="4283810"/>
            <a:ext cx="6507773" cy="246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6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Join </a:t>
            </a:r>
            <a:r>
              <a:rPr lang="ko-KR" altLang="en-US" b="1" dirty="0"/>
              <a:t>조인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8717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ko-KR" sz="3000" dirty="0" smtClean="0"/>
              <a:t>1:1</a:t>
            </a:r>
          </a:p>
          <a:p>
            <a:endParaRPr kumimoji="1" lang="en-US" altLang="ko-KR" sz="3000" dirty="0"/>
          </a:p>
          <a:p>
            <a:r>
              <a:rPr kumimoji="1" lang="en-US" altLang="ko-KR" sz="3000" dirty="0" smtClean="0"/>
              <a:t>1:N, N:1</a:t>
            </a:r>
          </a:p>
          <a:p>
            <a:endParaRPr kumimoji="1" lang="en-US" altLang="ko-KR" sz="3000" dirty="0"/>
          </a:p>
          <a:p>
            <a:r>
              <a:rPr kumimoji="1" lang="en-US" altLang="ko-KR" sz="3000" dirty="0" smtClean="0"/>
              <a:t>N:N</a:t>
            </a:r>
          </a:p>
        </p:txBody>
      </p:sp>
      <p:sp>
        <p:nvSpPr>
          <p:cNvPr id="4" name="텍스트 상자 3"/>
          <p:cNvSpPr txBox="1"/>
          <p:nvPr/>
        </p:nvSpPr>
        <p:spPr>
          <a:xfrm>
            <a:off x="1037492" y="5416061"/>
            <a:ext cx="10550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 smtClean="0"/>
              <a:t>하이버네이트는 다중성과 방향성을 모두 지원한다</a:t>
            </a:r>
            <a:r>
              <a:rPr kumimoji="1" lang="en-US" altLang="ko-KR" sz="3200" dirty="0" smtClean="0"/>
              <a:t>.</a:t>
            </a:r>
            <a:endParaRPr kumimoji="1"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0766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748812"/>
            <a:ext cx="111633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3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075"/>
            <a:ext cx="6159500" cy="3213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273" y="2164730"/>
            <a:ext cx="7984143" cy="401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5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5606"/>
            <a:ext cx="12192000" cy="518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3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상속 전략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Entity </a:t>
            </a:r>
            <a:r>
              <a:rPr lang="ko-KR" altLang="en-US" dirty="0"/>
              <a:t>상속으로 처리하는 방법이 </a:t>
            </a:r>
            <a:r>
              <a:rPr lang="en-US" altLang="ko-KR" dirty="0"/>
              <a:t>3</a:t>
            </a:r>
            <a:r>
              <a:rPr lang="ko-KR" altLang="en-US" dirty="0"/>
              <a:t>가지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</a:t>
            </a:r>
            <a:r>
              <a:rPr lang="en-US" altLang="ko-KR" dirty="0"/>
              <a:t>.     Table-per-Class </a:t>
            </a:r>
            <a:r>
              <a:rPr lang="ko-KR" altLang="en-US" dirty="0" smtClean="0"/>
              <a:t>전략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</a:t>
            </a:r>
            <a:r>
              <a:rPr lang="en-US" altLang="ko-KR" dirty="0"/>
              <a:t>.     Table-per-Subclass </a:t>
            </a:r>
            <a:r>
              <a:rPr lang="ko-KR" altLang="en-US" dirty="0" smtClean="0"/>
              <a:t>전략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</a:t>
            </a:r>
            <a:r>
              <a:rPr lang="en-US" altLang="ko-KR" dirty="0"/>
              <a:t>.     Table-per-Concrete-Class </a:t>
            </a:r>
            <a:r>
              <a:rPr lang="ko-KR" altLang="en-US" dirty="0"/>
              <a:t>전략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234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dirty="0"/>
              <a:t>왜 </a:t>
            </a:r>
            <a:r>
              <a:rPr lang="en-US" altLang="ko-KR" b="1" dirty="0"/>
              <a:t>JPA</a:t>
            </a:r>
            <a:r>
              <a:rPr lang="ko-KR" altLang="ko-KR" b="1" dirty="0"/>
              <a:t>를 쓰는가</a:t>
            </a:r>
            <a:r>
              <a:rPr lang="en-US" altLang="ko-KR" b="1" dirty="0" smtClean="0"/>
              <a:t>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ko-KR" b="1" dirty="0"/>
              <a:t>기존 </a:t>
            </a:r>
            <a:r>
              <a:rPr lang="en-US" altLang="ko-KR" b="1" dirty="0"/>
              <a:t>SQL </a:t>
            </a:r>
            <a:r>
              <a:rPr lang="ko-KR" altLang="ko-KR" b="1" dirty="0"/>
              <a:t>중심적인 개발시 </a:t>
            </a:r>
            <a:r>
              <a:rPr lang="ko-KR" altLang="ko-KR" b="1" dirty="0" smtClean="0"/>
              <a:t>불편하다</a:t>
            </a:r>
            <a:endParaRPr lang="en-US" altLang="ko-KR" b="1" dirty="0" smtClean="0"/>
          </a:p>
          <a:p>
            <a:endParaRPr lang="ko-KR" altLang="ko-KR" b="1" dirty="0"/>
          </a:p>
          <a:p>
            <a:pPr lvl="1" latinLnBrk="0"/>
            <a:r>
              <a:rPr lang="ko-KR" altLang="ko-KR" dirty="0"/>
              <a:t>쿼리가 변경되면 이에따른 프로그램 소스 </a:t>
            </a:r>
            <a:r>
              <a:rPr lang="en-US" altLang="ko-KR" dirty="0"/>
              <a:t>DTO</a:t>
            </a:r>
            <a:r>
              <a:rPr lang="ko-KR" altLang="ko-KR" dirty="0"/>
              <a:t>객체의 변경도 불가피하게 </a:t>
            </a:r>
            <a:r>
              <a:rPr lang="ko-KR" altLang="ko-KR" dirty="0" smtClean="0"/>
              <a:t>일어난다</a:t>
            </a:r>
            <a:endParaRPr lang="en-US" altLang="ko-KR" dirty="0" smtClean="0"/>
          </a:p>
          <a:p>
            <a:pPr lvl="1" latinLnBrk="0"/>
            <a:endParaRPr lang="ko-KR" altLang="ko-KR" dirty="0"/>
          </a:p>
          <a:p>
            <a:pPr lvl="1" latinLnBrk="0"/>
            <a:r>
              <a:rPr lang="ko-KR" altLang="ko-KR" dirty="0"/>
              <a:t>데이터를 가져와 객체지향적으로 관계를 </a:t>
            </a:r>
            <a:r>
              <a:rPr lang="en-US" altLang="ko-KR" dirty="0"/>
              <a:t>Mapping</a:t>
            </a:r>
            <a:r>
              <a:rPr lang="ko-KR" altLang="ko-KR" dirty="0"/>
              <a:t>하는 일이 매번 </a:t>
            </a:r>
            <a:r>
              <a:rPr lang="ko-KR" altLang="ko-KR" dirty="0" smtClean="0"/>
              <a:t>일어난다</a:t>
            </a:r>
            <a:endParaRPr lang="en-US" altLang="ko-KR" dirty="0" smtClean="0"/>
          </a:p>
          <a:p>
            <a:pPr lvl="1" latinLnBrk="0"/>
            <a:endParaRPr lang="ko-KR" altLang="ko-KR" dirty="0"/>
          </a:p>
          <a:p>
            <a:pPr lvl="1" latinLnBrk="0"/>
            <a:r>
              <a:rPr lang="en-US" altLang="ko-KR" dirty="0"/>
              <a:t>!!SQL</a:t>
            </a:r>
            <a:r>
              <a:rPr lang="ko-KR" altLang="ko-KR" dirty="0"/>
              <a:t>의존적인 개발이 이루어진다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63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56" y="0"/>
            <a:ext cx="10175488" cy="685800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7111999" y="1690688"/>
            <a:ext cx="3087077" cy="246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0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075"/>
            <a:ext cx="12192000" cy="645385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7652555" y="1690689"/>
            <a:ext cx="4199476" cy="23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7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76" y="0"/>
            <a:ext cx="9649047" cy="685800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7326422" y="1144588"/>
            <a:ext cx="4460653" cy="369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9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조회하기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9150"/>
            <a:ext cx="10515600" cy="4351338"/>
          </a:xfrm>
        </p:spPr>
        <p:txBody>
          <a:bodyPr/>
          <a:lstStyle/>
          <a:p>
            <a:endParaRPr kumimoji="1" lang="en-US" altLang="ko-KR" dirty="0" smtClean="0"/>
          </a:p>
          <a:p>
            <a:r>
              <a:rPr kumimoji="1" lang="en-US" altLang="ko-KR" dirty="0" smtClean="0"/>
              <a:t>1.</a:t>
            </a:r>
            <a:r>
              <a:rPr lang="en-US" altLang="ko-KR" b="1" dirty="0"/>
              <a:t> </a:t>
            </a:r>
            <a:r>
              <a:rPr lang="ko-KR" altLang="en-US" b="1" dirty="0"/>
              <a:t>지연로딩 </a:t>
            </a:r>
            <a:r>
              <a:rPr lang="en-US" altLang="ko-KR" b="1" dirty="0" err="1"/>
              <a:t>FetchType.LAZY</a:t>
            </a:r>
            <a:r>
              <a:rPr lang="en-US" altLang="ko-KR" b="1" dirty="0"/>
              <a:t>  (</a:t>
            </a:r>
            <a:r>
              <a:rPr lang="ko-KR" altLang="en-US" b="1" dirty="0"/>
              <a:t>기본값</a:t>
            </a:r>
            <a:r>
              <a:rPr lang="en-US" altLang="ko-KR" b="1" dirty="0" smtClean="0"/>
              <a:t>)</a:t>
            </a:r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OneToMany</a:t>
            </a:r>
            <a:r>
              <a:rPr lang="en-US" altLang="ko-KR" dirty="0"/>
              <a:t>(cascade = </a:t>
            </a:r>
            <a:r>
              <a:rPr lang="en-US" altLang="ko-KR" dirty="0" err="1"/>
              <a:t>CascadeType.</a:t>
            </a:r>
            <a:r>
              <a:rPr lang="en-US" altLang="ko-KR" i="1" dirty="0" err="1"/>
              <a:t>ALL</a:t>
            </a:r>
            <a:r>
              <a:rPr lang="en-US" altLang="ko-KR" dirty="0"/>
              <a:t>, fetch = </a:t>
            </a:r>
            <a:r>
              <a:rPr lang="en-US" altLang="ko-KR" dirty="0" err="1"/>
              <a:t>FetchType.</a:t>
            </a:r>
            <a:r>
              <a:rPr lang="en-US" altLang="ko-KR" i="1" dirty="0" err="1"/>
              <a:t>LAZY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kumimoji="1" lang="en-US" altLang="ko-KR" b="1" dirty="0"/>
          </a:p>
          <a:p>
            <a:r>
              <a:rPr kumimoji="1" lang="en-US" altLang="ko-KR" dirty="0" smtClean="0"/>
              <a:t>2.</a:t>
            </a:r>
            <a:r>
              <a:rPr kumimoji="1" lang="ko-KR" altLang="en-US" dirty="0" smtClean="0"/>
              <a:t> </a:t>
            </a:r>
            <a:r>
              <a:rPr lang="ko-KR" altLang="de-DE" b="1" dirty="0"/>
              <a:t>즉시로딩 </a:t>
            </a:r>
            <a:r>
              <a:rPr lang="de-DE" altLang="ko-KR" b="1" dirty="0" err="1" smtClean="0"/>
              <a:t>FetchType.EAGER</a:t>
            </a:r>
            <a:endParaRPr lang="en-US" altLang="ko-KR" b="1" dirty="0"/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OneToMany</a:t>
            </a:r>
            <a:r>
              <a:rPr lang="en-US" altLang="ko-KR" dirty="0"/>
              <a:t>(cascade = </a:t>
            </a:r>
            <a:r>
              <a:rPr lang="en-US" altLang="ko-KR" dirty="0" err="1"/>
              <a:t>CascadeType.</a:t>
            </a:r>
            <a:r>
              <a:rPr lang="en-US" altLang="ko-KR" i="1" dirty="0" err="1"/>
              <a:t>ALL</a:t>
            </a:r>
            <a:r>
              <a:rPr lang="en-US" altLang="ko-KR" dirty="0" err="1"/>
              <a:t>,fetch</a:t>
            </a:r>
            <a:r>
              <a:rPr lang="en-US" altLang="ko-KR" dirty="0"/>
              <a:t> = </a:t>
            </a:r>
            <a:r>
              <a:rPr lang="en-US" altLang="ko-KR" dirty="0" err="1"/>
              <a:t>FetchType.</a:t>
            </a:r>
            <a:r>
              <a:rPr lang="en-US" altLang="ko-KR" i="1" dirty="0" err="1"/>
              <a:t>EAGER</a:t>
            </a:r>
            <a:r>
              <a:rPr lang="en-US" altLang="ko-KR" dirty="0"/>
              <a:t>)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44" y="3749313"/>
            <a:ext cx="9026769" cy="305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5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하이버네이트 질의어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dirty="0"/>
              <a:t>HQL(Hibernate Query Language)</a:t>
            </a:r>
            <a:r>
              <a:rPr lang="ko-KR" altLang="en-US" dirty="0"/>
              <a:t>에서는</a:t>
            </a:r>
            <a:r>
              <a:rPr lang="en-US" altLang="ko-KR" dirty="0"/>
              <a:t> WHERE, ORDER BY, AVG, MAX </a:t>
            </a:r>
            <a:r>
              <a:rPr lang="ko-KR" altLang="en-US" dirty="0"/>
              <a:t>등을</a:t>
            </a:r>
            <a:r>
              <a:rPr lang="en-US" altLang="ko-KR" dirty="0"/>
              <a:t> SQL</a:t>
            </a:r>
            <a:r>
              <a:rPr lang="ko-KR" altLang="en-US" dirty="0"/>
              <a:t>처럼 사용할수 있습니다</a:t>
            </a:r>
            <a:r>
              <a:rPr lang="en-US" altLang="ko-KR" dirty="0"/>
              <a:t>.</a:t>
            </a:r>
          </a:p>
          <a:p>
            <a:pPr latinLnBrk="0"/>
            <a:r>
              <a:rPr lang="en-US" altLang="ko-KR" dirty="0"/>
              <a:t>HQL</a:t>
            </a:r>
            <a:r>
              <a:rPr lang="ko-KR" altLang="en-US" dirty="0"/>
              <a:t>은 객체</a:t>
            </a:r>
            <a:r>
              <a:rPr lang="en-US" altLang="ko-KR" dirty="0"/>
              <a:t>(Entity)</a:t>
            </a:r>
            <a:r>
              <a:rPr lang="ko-KR" altLang="en-US" dirty="0"/>
              <a:t>를 사용합니다</a:t>
            </a:r>
            <a:r>
              <a:rPr lang="en-US" altLang="ko-KR" dirty="0"/>
              <a:t>.  </a:t>
            </a:r>
            <a:r>
              <a:rPr lang="ko-KR" altLang="en-US" dirty="0"/>
              <a:t>테이블을 나타내는 자리에 엔티티 객체 클래스명을 사용해야 합니다</a:t>
            </a:r>
            <a:r>
              <a:rPr lang="en-US" altLang="ko-KR" dirty="0"/>
              <a:t>.</a:t>
            </a:r>
          </a:p>
          <a:p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885" y="3829357"/>
            <a:ext cx="6400800" cy="2209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0" y="3829357"/>
            <a:ext cx="44323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@Embedded </a:t>
            </a:r>
            <a:r>
              <a:rPr lang="en-US" altLang="ko-KR" b="1" dirty="0" smtClean="0"/>
              <a:t>Objects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object</a:t>
            </a:r>
            <a:r>
              <a:rPr lang="ko-KR" altLang="en-US" dirty="0"/>
              <a:t>를 하나의 </a:t>
            </a:r>
            <a:r>
              <a:rPr lang="en-US" altLang="ko-KR" dirty="0"/>
              <a:t>Entity</a:t>
            </a:r>
            <a:r>
              <a:rPr lang="ko-KR" altLang="en-US" dirty="0"/>
              <a:t>에 속해있는것처럼 할수 </a:t>
            </a:r>
            <a:r>
              <a:rPr lang="ko-KR" altLang="en-US" dirty="0" smtClean="0"/>
              <a:t>있는 방법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0163"/>
            <a:ext cx="8801100" cy="360680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8331446" y="3253155"/>
            <a:ext cx="3661263" cy="3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7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ElementCollection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92581"/>
            <a:ext cx="10515600" cy="4351338"/>
          </a:xfrm>
        </p:spPr>
        <p:txBody>
          <a:bodyPr/>
          <a:lstStyle/>
          <a:p>
            <a:r>
              <a:rPr lang="ko-KR" altLang="en-US" dirty="0"/>
              <a:t>별도의 </a:t>
            </a:r>
            <a:r>
              <a:rPr lang="en-US" altLang="ko-KR" dirty="0"/>
              <a:t>Entity</a:t>
            </a:r>
            <a:r>
              <a:rPr lang="ko-KR" altLang="en-US" dirty="0"/>
              <a:t>를 만들지 않고 </a:t>
            </a:r>
            <a:r>
              <a:rPr lang="en-US" altLang="ko-KR" dirty="0"/>
              <a:t>Collection</a:t>
            </a:r>
            <a:r>
              <a:rPr lang="ko-KR" altLang="en-US" dirty="0"/>
              <a:t>을 테이블로 사용하자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6625"/>
            <a:ext cx="10908323" cy="5218804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8106508" y="3657599"/>
            <a:ext cx="3640015" cy="281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8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페이지네이션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몇 개의 레코드만 가져오려면 </a:t>
            </a:r>
            <a:r>
              <a:rPr lang="en-US" altLang="ko-KR" dirty="0" err="1"/>
              <a:t>setMaxResults</a:t>
            </a:r>
            <a:r>
              <a:rPr lang="en-US" altLang="ko-KR" dirty="0"/>
              <a:t>()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메소드에 </a:t>
            </a:r>
            <a:r>
              <a:rPr lang="ko-KR" altLang="en-US" dirty="0"/>
              <a:t>한계치와 함께 호출함으 로써 페이지네이션</a:t>
            </a:r>
            <a:r>
              <a:rPr lang="en-US" altLang="ko-KR" dirty="0"/>
              <a:t>Pagination </a:t>
            </a:r>
            <a:r>
              <a:rPr lang="ko-KR" altLang="en-US" dirty="0"/>
              <a:t>기능을 사용할 수 있다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37794"/>
            <a:ext cx="4152900" cy="1397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050" y="3302794"/>
            <a:ext cx="4876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5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Criteria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하이버네이트에서는 </a:t>
            </a:r>
            <a:r>
              <a:rPr lang="en-US" altLang="ko-KR" dirty="0"/>
              <a:t>criteria</a:t>
            </a:r>
            <a:r>
              <a:rPr lang="ko-KR" altLang="en-US" dirty="0"/>
              <a:t>를 도입하여 필터링의 또 다른 방법을 제공합니다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Criteria</a:t>
            </a:r>
            <a:r>
              <a:rPr lang="ko-KR" altLang="en-US" dirty="0"/>
              <a:t>와 </a:t>
            </a:r>
            <a:r>
              <a:rPr lang="en-US" altLang="ko-KR" dirty="0"/>
              <a:t>Restrictions </a:t>
            </a:r>
            <a:r>
              <a:rPr lang="ko-KR" altLang="en-US" dirty="0"/>
              <a:t>클래스를 이용하여 좀더 편하게 필터링을 해보자구요</a:t>
            </a:r>
            <a:r>
              <a:rPr lang="en-US" altLang="ko-KR" dirty="0"/>
              <a:t>~</a:t>
            </a:r>
            <a:endParaRPr lang="ko-KR" altLang="en-US" dirty="0"/>
          </a:p>
          <a:p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07" y="3581399"/>
            <a:ext cx="7107116" cy="30683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093" y="3431215"/>
            <a:ext cx="3845170" cy="3148233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8169745" y="6394782"/>
            <a:ext cx="402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더복잡하게 느껴지는건 기분탓인가</a:t>
            </a:r>
            <a:r>
              <a:rPr kumimoji="1" lang="en-US" altLang="ko-KR" dirty="0" smtClean="0"/>
              <a:t>??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210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네임드 쿼리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23092" y="2599744"/>
            <a:ext cx="11816862" cy="4351338"/>
          </a:xfrm>
        </p:spPr>
        <p:txBody>
          <a:bodyPr/>
          <a:lstStyle/>
          <a:p>
            <a:r>
              <a:rPr lang="ko-KR" altLang="en-US" dirty="0" smtClean="0"/>
              <a:t>클래스 레벨에서 엔티티의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쿼리를 사용하기 위해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NamedQuery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매핑 파일에 선언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사용할수 있다</a:t>
            </a:r>
            <a:r>
              <a:rPr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32" y="1498174"/>
            <a:ext cx="7325458" cy="50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dirty="0"/>
              <a:t>왜 </a:t>
            </a:r>
            <a:r>
              <a:rPr lang="en-US" altLang="ko-KR" b="1" dirty="0"/>
              <a:t>JPA</a:t>
            </a:r>
            <a:r>
              <a:rPr lang="ko-KR" altLang="ko-KR" b="1" dirty="0"/>
              <a:t>를 쓰는가</a:t>
            </a:r>
            <a:r>
              <a:rPr lang="en-US" altLang="ko-KR" b="1" dirty="0" smtClean="0"/>
              <a:t>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ko-KR" b="1" dirty="0"/>
              <a:t>객체</a:t>
            </a:r>
            <a:r>
              <a:rPr lang="en-US" altLang="ko-KR" b="1" dirty="0"/>
              <a:t>-</a:t>
            </a:r>
            <a:r>
              <a:rPr lang="ko-KR" altLang="ko-KR" b="1" dirty="0"/>
              <a:t>관계 간 모델 </a:t>
            </a:r>
            <a:r>
              <a:rPr lang="ko-KR" altLang="ko-KR" b="1" dirty="0" smtClean="0"/>
              <a:t>불일치</a:t>
            </a:r>
            <a:endParaRPr lang="ko-KR" altLang="ko-KR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900" y="1736390"/>
            <a:ext cx="3340100" cy="3962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68" y="5672198"/>
            <a:ext cx="11125200" cy="10922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77813" y="6066692"/>
            <a:ext cx="3575538" cy="6977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70936" y="6069074"/>
            <a:ext cx="7280032" cy="69770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 상자 7"/>
          <p:cNvSpPr txBox="1"/>
          <p:nvPr/>
        </p:nvSpPr>
        <p:spPr>
          <a:xfrm>
            <a:off x="9607062" y="1377877"/>
            <a:ext cx="262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DATABASE (1:N)</a:t>
            </a:r>
            <a:endParaRPr kumimoji="1" lang="ko-KR" altLang="en-US" dirty="0"/>
          </a:p>
        </p:txBody>
      </p:sp>
      <p:sp>
        <p:nvSpPr>
          <p:cNvPr id="9" name="텍스트 상자 8"/>
          <p:cNvSpPr txBox="1"/>
          <p:nvPr/>
        </p:nvSpPr>
        <p:spPr>
          <a:xfrm>
            <a:off x="188546" y="2739180"/>
            <a:ext cx="8628184" cy="2585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public class </a:t>
            </a:r>
            <a:r>
              <a:rPr lang="en-US" altLang="ko-KR" dirty="0"/>
              <a:t>User </a:t>
            </a:r>
            <a:r>
              <a:rPr lang="en-US" altLang="ko-KR" dirty="0" smtClean="0"/>
              <a:t>{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Integer </a:t>
            </a:r>
            <a:r>
              <a:rPr lang="en-US" altLang="ko-KR" dirty="0" err="1"/>
              <a:t>seq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en-US" altLang="ko-KR" dirty="0"/>
              <a:t>String </a:t>
            </a:r>
            <a:r>
              <a:rPr lang="en-US" altLang="ko-KR" dirty="0"/>
              <a:t>name;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en-US" altLang="ko-KR" dirty="0"/>
              <a:t>String </a:t>
            </a:r>
            <a:r>
              <a:rPr lang="en-US" altLang="ko-KR" dirty="0"/>
              <a:t>password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private </a:t>
            </a:r>
            <a:r>
              <a:rPr lang="en-US" altLang="ko-KR" dirty="0" smtClean="0"/>
              <a:t>List&lt;</a:t>
            </a:r>
            <a:r>
              <a:rPr lang="en-US" altLang="ko-KR" dirty="0" err="1" smtClean="0"/>
              <a:t>AuthComposite</a:t>
            </a:r>
            <a:r>
              <a:rPr lang="en-US" altLang="ko-KR" dirty="0"/>
              <a:t>&gt; </a:t>
            </a:r>
            <a:r>
              <a:rPr lang="en-US" altLang="ko-KR" dirty="0" err="1"/>
              <a:t>auths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 smtClean="0"/>
              <a:t>}</a:t>
            </a:r>
            <a:endParaRPr kumimoji="1" lang="ko-KR" altLang="en-US" dirty="0"/>
          </a:p>
        </p:txBody>
      </p:sp>
      <p:sp>
        <p:nvSpPr>
          <p:cNvPr id="10" name="텍스트 상자 9"/>
          <p:cNvSpPr txBox="1"/>
          <p:nvPr/>
        </p:nvSpPr>
        <p:spPr>
          <a:xfrm>
            <a:off x="4914900" y="3073291"/>
            <a:ext cx="3754315" cy="175432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public class </a:t>
            </a:r>
            <a:r>
              <a:rPr lang="en-US" altLang="ko-KR" dirty="0" err="1"/>
              <a:t>AuthComposite</a:t>
            </a:r>
            <a:r>
              <a:rPr lang="en-US" altLang="ko-KR" dirty="0"/>
              <a:t> </a:t>
            </a:r>
            <a:r>
              <a:rPr lang="en-US" altLang="ko-KR" dirty="0" smtClean="0"/>
              <a:t>{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Integer </a:t>
            </a:r>
            <a:r>
              <a:rPr lang="en-US" altLang="ko-KR" dirty="0" err="1"/>
              <a:t>seq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 smtClean="0"/>
              <a:t>String </a:t>
            </a:r>
            <a:r>
              <a:rPr lang="en-US" altLang="ko-KR" dirty="0" err="1"/>
              <a:t>auth</a:t>
            </a:r>
            <a:r>
              <a:rPr lang="en-US" altLang="ko-KR" dirty="0" smtClean="0"/>
              <a:t>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Date </a:t>
            </a:r>
            <a:r>
              <a:rPr lang="en-US" altLang="ko-KR" dirty="0" smtClean="0"/>
              <a:t>expiry;</a:t>
            </a:r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auth_key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</a:t>
            </a:r>
            <a:endParaRPr kumimoji="1" lang="ko-KR" altLang="en-US" dirty="0"/>
          </a:p>
        </p:txBody>
      </p:sp>
      <p:sp>
        <p:nvSpPr>
          <p:cNvPr id="11" name="텍스트 상자 10"/>
          <p:cNvSpPr txBox="1"/>
          <p:nvPr/>
        </p:nvSpPr>
        <p:spPr>
          <a:xfrm>
            <a:off x="3065582" y="2339084"/>
            <a:ext cx="262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OBJECT </a:t>
            </a:r>
            <a:r>
              <a:rPr kumimoji="1" lang="en-US" altLang="ko-KR" dirty="0" err="1" smtClean="0"/>
              <a:t>Maping</a:t>
            </a:r>
            <a:r>
              <a:rPr kumimoji="1" lang="en-US" altLang="ko-KR" dirty="0" smtClean="0"/>
              <a:t> (1:N)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9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네이티브 쿼리</a:t>
            </a:r>
            <a:endParaRPr kumimoji="1" lang="ko-KR" altLang="en-US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-1037492" y="502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754" y="1485784"/>
            <a:ext cx="9533792" cy="5372216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54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Groovy Template </a:t>
            </a:r>
            <a:r>
              <a:rPr lang="ko-KR" altLang="en-US" b="1" dirty="0"/>
              <a:t>이용하여</a:t>
            </a:r>
            <a:r>
              <a:rPr lang="en-US" altLang="ko-KR" b="1" dirty="0"/>
              <a:t> Dynamic Query </a:t>
            </a:r>
            <a:r>
              <a:rPr lang="ko-KR" altLang="en-US" b="1" dirty="0"/>
              <a:t>사용하기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6102"/>
            <a:ext cx="4064000" cy="2425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300" y="2766463"/>
            <a:ext cx="80137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/>
              <a:t>감사합니다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61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dirty="0"/>
              <a:t>왜 </a:t>
            </a:r>
            <a:r>
              <a:rPr lang="en-US" altLang="ko-KR" b="1" dirty="0"/>
              <a:t>JPA</a:t>
            </a:r>
            <a:r>
              <a:rPr lang="ko-KR" altLang="ko-KR" b="1" dirty="0"/>
              <a:t>를 쓰는가</a:t>
            </a:r>
            <a:r>
              <a:rPr lang="en-US" altLang="ko-KR" b="1" dirty="0" smtClean="0"/>
              <a:t>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ko-KR" b="1" dirty="0"/>
              <a:t>상속 불일치</a:t>
            </a:r>
          </a:p>
          <a:p>
            <a:endParaRPr lang="ko-KR" altLang="ko-KR" b="1" dirty="0"/>
          </a:p>
          <a:p>
            <a:pPr lvl="1" latinLnBrk="0"/>
            <a:r>
              <a:rPr lang="ko-KR" altLang="ko-KR" dirty="0"/>
              <a:t>상속은 객체 세계에서는 지원하지만</a:t>
            </a:r>
            <a:r>
              <a:rPr lang="en-US" altLang="ko-KR" dirty="0"/>
              <a:t>, </a:t>
            </a:r>
            <a:r>
              <a:rPr lang="ko-KR" altLang="ko-KR" dirty="0"/>
              <a:t>관계형 스키마에서는 지원하지 않는다</a:t>
            </a:r>
            <a:r>
              <a:rPr lang="en-US" altLang="ko-KR" dirty="0" smtClean="0"/>
              <a:t>.</a:t>
            </a:r>
          </a:p>
          <a:p>
            <a:pPr lvl="1" latinLnBrk="0"/>
            <a:endParaRPr lang="ko-KR" altLang="ko-KR" dirty="0"/>
          </a:p>
          <a:p>
            <a:pPr lvl="1" latinLnBrk="0"/>
            <a:r>
              <a:rPr lang="ko-KR" altLang="ko-KR" dirty="0"/>
              <a:t>상속은 모든 객체지향 언어</a:t>
            </a:r>
            <a:r>
              <a:rPr lang="en-US" altLang="ko-KR" dirty="0"/>
              <a:t>, </a:t>
            </a:r>
            <a:r>
              <a:rPr lang="ko-KR" altLang="ko-KR" dirty="0"/>
              <a:t>특히 자바에서 바늘과 실처럼 뗄 수 없는 </a:t>
            </a:r>
            <a:r>
              <a:rPr lang="ko-KR" altLang="ko-KR" dirty="0" smtClean="0"/>
              <a:t>특징입니다</a:t>
            </a:r>
            <a:endParaRPr lang="en-US" altLang="ko-KR" dirty="0" smtClean="0"/>
          </a:p>
          <a:p>
            <a:pPr lvl="1" latinLnBrk="0"/>
            <a:endParaRPr lang="ko-KR" altLang="ko-KR" dirty="0"/>
          </a:p>
          <a:p>
            <a:pPr lvl="1" latinLnBrk="0"/>
            <a:r>
              <a:rPr lang="ko-KR" altLang="en-US" dirty="0" smtClean="0"/>
              <a:t>하이버네이트는 </a:t>
            </a:r>
            <a:r>
              <a:rPr lang="ko-KR" altLang="ko-KR" dirty="0"/>
              <a:t>다양한 클래스</a:t>
            </a:r>
            <a:r>
              <a:rPr lang="en-US" altLang="ko-KR" dirty="0"/>
              <a:t>-</a:t>
            </a:r>
            <a:r>
              <a:rPr lang="ko-KR" altLang="ko-KR" dirty="0"/>
              <a:t>테이블</a:t>
            </a:r>
            <a:r>
              <a:rPr lang="en-US" altLang="ko-KR" dirty="0"/>
              <a:t>class-to-table </a:t>
            </a:r>
            <a:r>
              <a:rPr lang="ko-KR" altLang="ko-KR" dirty="0"/>
              <a:t>전략을 사용합니다</a:t>
            </a:r>
            <a:r>
              <a:rPr lang="en-US" altLang="ko-KR" dirty="0"/>
              <a:t>.</a:t>
            </a:r>
            <a:endParaRPr lang="ko-KR" altLang="ko-KR" dirty="0"/>
          </a:p>
          <a:p>
            <a:pPr lvl="1" latinLnBrk="0"/>
            <a:endParaRPr lang="ko-KR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60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dirty="0"/>
              <a:t>왜 </a:t>
            </a:r>
            <a:r>
              <a:rPr lang="en-US" altLang="ko-KR" b="1" dirty="0"/>
              <a:t>JPA</a:t>
            </a:r>
            <a:r>
              <a:rPr lang="ko-KR" altLang="ko-KR" b="1" dirty="0"/>
              <a:t>를 쓰는가</a:t>
            </a:r>
            <a:r>
              <a:rPr lang="en-US" altLang="ko-KR" b="1" dirty="0" smtClean="0"/>
              <a:t>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ko-KR" b="1" dirty="0"/>
              <a:t>관계와 연관 관계의 </a:t>
            </a:r>
            <a:r>
              <a:rPr lang="ko-KR" altLang="ko-KR" b="1" dirty="0" smtClean="0"/>
              <a:t>불일치</a:t>
            </a:r>
            <a:r>
              <a:rPr lang="en-US" altLang="ko-KR" b="1" dirty="0" smtClean="0"/>
              <a:t> (</a:t>
            </a:r>
            <a:r>
              <a:rPr lang="en-US" altLang="ko-KR" dirty="0" smtClean="0"/>
              <a:t>SQL </a:t>
            </a:r>
            <a:r>
              <a:rPr lang="ko-KR" altLang="ko-KR" dirty="0"/>
              <a:t>중심적인 개발의 </a:t>
            </a:r>
            <a:r>
              <a:rPr lang="ko-KR" altLang="ko-KR" dirty="0" smtClean="0"/>
              <a:t>문제점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field </a:t>
            </a:r>
            <a:r>
              <a:rPr lang="ko-KR" altLang="ko-KR" dirty="0"/>
              <a:t>하나추가시</a:t>
            </a:r>
            <a:r>
              <a:rPr lang="en-US" altLang="ko-KR" dirty="0"/>
              <a:t>  </a:t>
            </a:r>
            <a:r>
              <a:rPr lang="ko-KR" altLang="ko-KR" dirty="0"/>
              <a:t>쿼리도 바꿔야하고</a:t>
            </a:r>
            <a:r>
              <a:rPr lang="en-US" altLang="ko-KR" dirty="0"/>
              <a:t>  VO</a:t>
            </a:r>
            <a:r>
              <a:rPr lang="ko-KR" altLang="ko-KR" dirty="0"/>
              <a:t>도 바꿔야되고 </a:t>
            </a:r>
            <a:r>
              <a:rPr lang="en-US" altLang="ko-KR" dirty="0" smtClean="0"/>
              <a:t>...</a:t>
            </a:r>
          </a:p>
          <a:p>
            <a:endParaRPr lang="ko-KR" altLang="ko-KR" dirty="0"/>
          </a:p>
          <a:p>
            <a:r>
              <a:rPr lang="en-US" altLang="ko-KR" dirty="0" smtClean="0"/>
              <a:t>SQL</a:t>
            </a:r>
            <a:r>
              <a:rPr lang="ko-KR" altLang="ko-KR" dirty="0"/>
              <a:t>에 의존적인 개발을 피하기 어렵다</a:t>
            </a:r>
            <a:r>
              <a:rPr lang="en-US" altLang="ko-KR" dirty="0" smtClean="0"/>
              <a:t>.</a:t>
            </a:r>
          </a:p>
          <a:p>
            <a:endParaRPr lang="ko-KR" altLang="ko-KR" dirty="0"/>
          </a:p>
          <a:p>
            <a:r>
              <a:rPr lang="ko-KR" altLang="ko-KR" dirty="0" smtClean="0"/>
              <a:t>객체답게 </a:t>
            </a:r>
            <a:r>
              <a:rPr lang="ko-KR" altLang="ko-KR" dirty="0"/>
              <a:t>모델링 할수록 매핑 작업만 늘어난다</a:t>
            </a:r>
          </a:p>
          <a:p>
            <a:pPr lvl="1" latinLnBrk="0"/>
            <a:endParaRPr lang="ko-KR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91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dirty="0"/>
              <a:t>왜 </a:t>
            </a:r>
            <a:r>
              <a:rPr lang="en-US" altLang="ko-KR" b="1" dirty="0"/>
              <a:t>JPA</a:t>
            </a:r>
            <a:r>
              <a:rPr lang="ko-KR" altLang="ko-KR" b="1" dirty="0"/>
              <a:t>를 쓰는가</a:t>
            </a:r>
            <a:r>
              <a:rPr lang="en-US" altLang="ko-KR" b="1" dirty="0" smtClean="0"/>
              <a:t>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ko-KR" b="1" dirty="0" smtClean="0"/>
              <a:t>장점</a:t>
            </a:r>
            <a:endParaRPr lang="ko-KR" altLang="ko-KR" b="1" dirty="0"/>
          </a:p>
          <a:p>
            <a:pPr lvl="0" latinLnBrk="0"/>
            <a:r>
              <a:rPr lang="ko-KR" altLang="ko-KR" dirty="0"/>
              <a:t>객체지향적으로 데이터를 관리할 수 있기 때문에 비즈니스 로직에 집중 할 수 있으며</a:t>
            </a:r>
            <a:r>
              <a:rPr lang="en-US" altLang="ko-KR" dirty="0"/>
              <a:t>, </a:t>
            </a:r>
            <a:endParaRPr lang="ko-KR" altLang="ko-KR" dirty="0"/>
          </a:p>
          <a:p>
            <a:pPr lvl="0" latinLnBrk="0"/>
            <a:r>
              <a:rPr lang="ko-KR" altLang="ko-KR" dirty="0" smtClean="0"/>
              <a:t>테이블 </a:t>
            </a:r>
            <a:r>
              <a:rPr lang="ko-KR" altLang="ko-KR" dirty="0"/>
              <a:t>생성</a:t>
            </a:r>
            <a:r>
              <a:rPr lang="en-US" altLang="ko-KR" dirty="0"/>
              <a:t>, </a:t>
            </a:r>
            <a:r>
              <a:rPr lang="ko-KR" altLang="ko-KR" dirty="0"/>
              <a:t>변경</a:t>
            </a:r>
            <a:r>
              <a:rPr lang="en-US" altLang="ko-KR" dirty="0"/>
              <a:t>, </a:t>
            </a:r>
            <a:r>
              <a:rPr lang="ko-KR" altLang="ko-KR" dirty="0"/>
              <a:t>관리가 쉽다</a:t>
            </a:r>
            <a:r>
              <a:rPr lang="en-US" altLang="ko-KR" dirty="0"/>
              <a:t>. (JPA</a:t>
            </a:r>
            <a:r>
              <a:rPr lang="ko-KR" altLang="ko-KR" dirty="0"/>
              <a:t>를 잘 이해하고 있는 경우</a:t>
            </a:r>
            <a:r>
              <a:rPr lang="en-US" altLang="ko-KR" dirty="0"/>
              <a:t>) </a:t>
            </a:r>
            <a:r>
              <a:rPr lang="ko-KR" altLang="ko-KR" dirty="0"/>
              <a:t>로직을 쿼리에 집중하기 </a:t>
            </a:r>
            <a:r>
              <a:rPr lang="ko-KR" altLang="ko-KR" dirty="0" smtClean="0"/>
              <a:t>보다는</a:t>
            </a:r>
            <a:r>
              <a:rPr lang="ko-KR" altLang="en-US" dirty="0" smtClean="0"/>
              <a:t>  </a:t>
            </a:r>
            <a:r>
              <a:rPr lang="ko-KR" altLang="ko-KR" dirty="0" smtClean="0"/>
              <a:t>객체자체에 </a:t>
            </a:r>
            <a:r>
              <a:rPr lang="ko-KR" altLang="ko-KR" dirty="0"/>
              <a:t>집중 할 수 있습니다</a:t>
            </a:r>
            <a:r>
              <a:rPr lang="en-US" altLang="ko-KR" dirty="0"/>
              <a:t>.</a:t>
            </a:r>
            <a:endParaRPr lang="ko-KR" altLang="ko-KR" dirty="0"/>
          </a:p>
          <a:p>
            <a:pPr lvl="0" latinLnBrk="0"/>
            <a:r>
              <a:rPr lang="ko-KR" altLang="ko-KR" dirty="0"/>
              <a:t>빠른 개발이 가능합니다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0" latinLnBrk="0"/>
            <a:r>
              <a:rPr lang="en-US" altLang="ko-KR" dirty="0"/>
              <a:t> </a:t>
            </a:r>
            <a:endParaRPr lang="ko-KR" altLang="ko-KR" dirty="0"/>
          </a:p>
          <a:p>
            <a:r>
              <a:rPr lang="ko-KR" altLang="ko-KR" b="1" dirty="0"/>
              <a:t>단점</a:t>
            </a:r>
          </a:p>
          <a:p>
            <a:pPr lvl="0" latinLnBrk="0"/>
            <a:r>
              <a:rPr lang="ko-KR" altLang="ko-KR" dirty="0"/>
              <a:t>어렵다</a:t>
            </a:r>
            <a:r>
              <a:rPr lang="en-US" altLang="ko-KR" dirty="0"/>
              <a:t>. </a:t>
            </a:r>
            <a:r>
              <a:rPr lang="ko-KR" altLang="ko-KR" dirty="0"/>
              <a:t>장점을 더 극대화 하기 위해서 알아야 할게 많습니다</a:t>
            </a:r>
            <a:r>
              <a:rPr lang="en-US" altLang="ko-KR" dirty="0"/>
              <a:t>.</a:t>
            </a:r>
            <a:endParaRPr lang="ko-KR" altLang="ko-KR" dirty="0"/>
          </a:p>
          <a:p>
            <a:pPr lvl="0" latinLnBrk="0"/>
            <a:r>
              <a:rPr lang="ko-KR" altLang="ko-KR" dirty="0"/>
              <a:t>잘 이해하고 사용하지 않으면 </a:t>
            </a:r>
            <a:r>
              <a:rPr lang="ko-KR" altLang="en-US" dirty="0" smtClean="0"/>
              <a:t>예상과 다르게 돌아갈수 </a:t>
            </a:r>
            <a:r>
              <a:rPr lang="ko-KR" altLang="ko-KR" dirty="0" smtClean="0"/>
              <a:t>있습니다</a:t>
            </a:r>
            <a:r>
              <a:rPr lang="en-US" altLang="ko-KR" dirty="0"/>
              <a:t>.</a:t>
            </a:r>
            <a:endParaRPr lang="ko-KR" altLang="ko-KR" dirty="0"/>
          </a:p>
          <a:p>
            <a:pPr lvl="1" latinLnBrk="0"/>
            <a:endParaRPr lang="ko-KR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6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83198" y="1426420"/>
            <a:ext cx="922560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사람은 이해하지 못하는 것을</a:t>
            </a:r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ko-KR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두려움을 느낀다</a:t>
            </a:r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  <a:endParaRPr lang="ko-KR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1026" name="Picture 2" descr="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691" y="3760540"/>
            <a:ext cx="3452447" cy="254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7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정리해보자면 </a:t>
            </a:r>
            <a:r>
              <a:rPr kumimoji="1" lang="ko-KR" altLang="en-US" dirty="0" smtClean="0"/>
              <a:t>왜</a:t>
            </a:r>
            <a:r>
              <a:rPr kumimoji="1" lang="en-US" altLang="ko-KR" dirty="0" smtClean="0"/>
              <a:t>?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Hibernate??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dirty="0" smtClean="0"/>
              <a:t>1.</a:t>
            </a:r>
            <a:r>
              <a:rPr kumimoji="1" lang="ko-KR" altLang="en-US" sz="4800" dirty="0" smtClean="0"/>
              <a:t> </a:t>
            </a:r>
            <a:r>
              <a:rPr kumimoji="1" lang="en-US" altLang="ko-KR" sz="4800" dirty="0" smtClean="0"/>
              <a:t>SQL </a:t>
            </a:r>
            <a:r>
              <a:rPr kumimoji="1" lang="ko-KR" altLang="en-US" sz="4800" dirty="0" smtClean="0"/>
              <a:t>짜기 싫어</a:t>
            </a:r>
            <a:r>
              <a:rPr kumimoji="1" lang="en-US" altLang="ko-KR" sz="4800" dirty="0" smtClean="0"/>
              <a:t>!~</a:t>
            </a:r>
            <a:r>
              <a:rPr kumimoji="1" lang="ko-KR" altLang="en-US" sz="4800" dirty="0" smtClean="0"/>
              <a:t>ㅠㅠ</a:t>
            </a:r>
            <a:endParaRPr kumimoji="1" lang="en-US" altLang="ko-KR" sz="48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48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dirty="0" smtClean="0"/>
              <a:t>2.</a:t>
            </a:r>
            <a:r>
              <a:rPr kumimoji="1" lang="ko-KR" altLang="en-US" sz="4800" dirty="0" smtClean="0"/>
              <a:t> 매번 객체 맵핑 시키는거 귀찮아</a:t>
            </a:r>
            <a:r>
              <a:rPr kumimoji="1" lang="en-US" altLang="ko-KR" sz="4800" dirty="0" smtClean="0"/>
              <a:t>~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48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dirty="0" smtClean="0"/>
              <a:t>3.</a:t>
            </a:r>
            <a:r>
              <a:rPr kumimoji="1" lang="ko-KR" altLang="en-US" sz="4800" dirty="0" smtClean="0"/>
              <a:t> 나는 비지니스 로직에 집중할꺼야</a:t>
            </a:r>
            <a:r>
              <a:rPr kumimoji="1" lang="en-US" altLang="ko-KR" sz="4800" dirty="0" smtClean="0"/>
              <a:t>~</a:t>
            </a:r>
            <a:endParaRPr kumimoji="1"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77382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엔티티 생명주기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640" y="247650"/>
            <a:ext cx="2179638" cy="966844"/>
          </a:xfrm>
          <a:prstGeom prst="rect">
            <a:avLst/>
          </a:prstGeom>
        </p:spPr>
      </p:pic>
      <p:pic>
        <p:nvPicPr>
          <p:cNvPr id="8" name="그림 7" descr="2016-07-11_13-38-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48" y="1572353"/>
            <a:ext cx="10501255" cy="503284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텍스트 상자 4"/>
          <p:cNvSpPr txBox="1"/>
          <p:nvPr/>
        </p:nvSpPr>
        <p:spPr>
          <a:xfrm>
            <a:off x="2796987" y="3904107"/>
            <a:ext cx="105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(</a:t>
            </a:r>
            <a:r>
              <a:rPr kumimoji="1" lang="ko-KR" altLang="en-US" dirty="0" smtClean="0"/>
              <a:t>비영속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10" name="텍스트 상자 9"/>
          <p:cNvSpPr txBox="1"/>
          <p:nvPr/>
        </p:nvSpPr>
        <p:spPr>
          <a:xfrm>
            <a:off x="6160546" y="3871834"/>
            <a:ext cx="105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영속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13" name="텍스트 상자 12"/>
          <p:cNvSpPr txBox="1"/>
          <p:nvPr/>
        </p:nvSpPr>
        <p:spPr>
          <a:xfrm>
            <a:off x="9495417" y="3904107"/>
            <a:ext cx="105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준영속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pic>
        <p:nvPicPr>
          <p:cNvPr id="14" name="그림 13" descr="http://cfs13.tistory.com/image/12/tistory/2008/12/08/20/54/493d0af9b900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86362"/>
            <a:ext cx="2796987" cy="1603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63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552</Words>
  <Application>Microsoft Macintosh PowerPoint</Application>
  <PresentationFormat>와이드스크린</PresentationFormat>
  <Paragraphs>243</Paragraphs>
  <Slides>32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돋움체</vt:lpstr>
      <vt:lpstr>맑은 고딕</vt:lpstr>
      <vt:lpstr>Mangal</vt:lpstr>
      <vt:lpstr>Times New Roman</vt:lpstr>
      <vt:lpstr>Arial</vt:lpstr>
      <vt:lpstr>Office 테마</vt:lpstr>
      <vt:lpstr>HIBER NATE 5.x 시작하기 </vt:lpstr>
      <vt:lpstr>왜 JPA를 쓰는가?</vt:lpstr>
      <vt:lpstr>왜 JPA를 쓰는가?</vt:lpstr>
      <vt:lpstr>왜 JPA를 쓰는가?</vt:lpstr>
      <vt:lpstr>왜 JPA를 쓰는가?</vt:lpstr>
      <vt:lpstr>왜 JPA를 쓰는가?</vt:lpstr>
      <vt:lpstr>PowerPoint 프레젠테이션</vt:lpstr>
      <vt:lpstr>정리해보자면 왜? Hibernate??</vt:lpstr>
      <vt:lpstr>엔티티 생명주기</vt:lpstr>
      <vt:lpstr>Hibernate 셋팅  compile(group: 'org.hibernate', name: 'hibernate-core', version: '5.2.5.Final') </vt:lpstr>
      <vt:lpstr>@Entity</vt:lpstr>
      <vt:lpstr>식별자 key</vt:lpstr>
      <vt:lpstr>복합 식별자 ID (KEY)</vt:lpstr>
      <vt:lpstr>PowerPoint 프레젠테이션</vt:lpstr>
      <vt:lpstr>Join 조인</vt:lpstr>
      <vt:lpstr>PowerPoint 프레젠테이션</vt:lpstr>
      <vt:lpstr>PowerPoint 프레젠테이션</vt:lpstr>
      <vt:lpstr>PowerPoint 프레젠테이션</vt:lpstr>
      <vt:lpstr>상속 전략</vt:lpstr>
      <vt:lpstr>PowerPoint 프레젠테이션</vt:lpstr>
      <vt:lpstr>PowerPoint 프레젠테이션</vt:lpstr>
      <vt:lpstr>PowerPoint 프레젠테이션</vt:lpstr>
      <vt:lpstr>조회하기</vt:lpstr>
      <vt:lpstr>하이버네이트 질의어</vt:lpstr>
      <vt:lpstr>@Embedded Objects</vt:lpstr>
      <vt:lpstr>ElementCollection</vt:lpstr>
      <vt:lpstr>페이지네이션</vt:lpstr>
      <vt:lpstr>Criteria</vt:lpstr>
      <vt:lpstr>네임드 쿼리</vt:lpstr>
      <vt:lpstr>네이티브 쿼리</vt:lpstr>
      <vt:lpstr>Groovy Template 이용하여 Dynamic Query 사용하기</vt:lpstr>
      <vt:lpstr>PowerPoint 프레젠테이션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 NATE 5.x 시작하기 </dc:title>
  <dc:creator>김현하</dc:creator>
  <cp:lastModifiedBy>김현하</cp:lastModifiedBy>
  <cp:revision>28</cp:revision>
  <dcterms:created xsi:type="dcterms:W3CDTF">2017-01-30T01:45:28Z</dcterms:created>
  <dcterms:modified xsi:type="dcterms:W3CDTF">2017-03-26T08:11:17Z</dcterms:modified>
</cp:coreProperties>
</file>