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  <p:sldMasterId id="2147483835" r:id="rId2"/>
  </p:sldMasterIdLst>
  <p:notesMasterIdLst>
    <p:notesMasterId r:id="rId16"/>
  </p:notesMasterIdLst>
  <p:sldIdLst>
    <p:sldId id="262" r:id="rId3"/>
    <p:sldId id="1792" r:id="rId4"/>
    <p:sldId id="5204" r:id="rId5"/>
    <p:sldId id="5205" r:id="rId6"/>
    <p:sldId id="5207" r:id="rId7"/>
    <p:sldId id="5208" r:id="rId8"/>
    <p:sldId id="5209" r:id="rId9"/>
    <p:sldId id="5210" r:id="rId10"/>
    <p:sldId id="5211" r:id="rId11"/>
    <p:sldId id="5213" r:id="rId12"/>
    <p:sldId id="5212" r:id="rId13"/>
    <p:sldId id="5184" r:id="rId14"/>
    <p:sldId id="518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FFE6DA"/>
    <a:srgbClr val="FF7B40"/>
    <a:srgbClr val="FFCBB3"/>
    <a:srgbClr val="C1E1FE"/>
    <a:srgbClr val="FF7F41"/>
    <a:srgbClr val="FADEC9"/>
    <a:srgbClr val="FF9300"/>
    <a:srgbClr val="FF7373"/>
    <a:srgbClr val="FF7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6070" autoAdjust="0"/>
  </p:normalViewPr>
  <p:slideViewPr>
    <p:cSldViewPr snapToGrid="0" snapToObjects="1">
      <p:cViewPr>
        <p:scale>
          <a:sx n="100" d="100"/>
          <a:sy n="100" d="100"/>
        </p:scale>
        <p:origin x="4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68321-9037-9A43-AFD9-216DFE4BEB7D}" type="datetimeFigureOut">
              <a:rPr kumimoji="1" lang="zh-CN" altLang="en-US" smtClean="0"/>
              <a:t>2022/6/24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3ACB8-10D8-884C-AD4A-B33F9720C0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0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3ACB8-10D8-884C-AD4A-B33F9720C0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30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14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" y="5944"/>
            <a:ext cx="12187065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5"/>
          <a:stretch/>
        </p:blipFill>
        <p:spPr>
          <a:xfrm>
            <a:off x="7896200" y="5944"/>
            <a:ext cx="4295800" cy="68576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A82B516-51E7-754C-96C2-B22426010D42}"/>
              </a:ext>
            </a:extLst>
          </p:cNvPr>
          <p:cNvSpPr txBox="1"/>
          <p:nvPr userDrawn="1"/>
        </p:nvSpPr>
        <p:spPr>
          <a:xfrm>
            <a:off x="4909457" y="-903514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56DAC17-3CE3-FB4D-A77A-79680B9FD5E5}"/>
              </a:ext>
            </a:extLst>
          </p:cNvPr>
          <p:cNvSpPr txBox="1"/>
          <p:nvPr userDrawn="1"/>
        </p:nvSpPr>
        <p:spPr>
          <a:xfrm>
            <a:off x="1192696" y="-2107096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EE61546-AB5C-2243-8E87-AC49B8875FF4}"/>
              </a:ext>
            </a:extLst>
          </p:cNvPr>
          <p:cNvSpPr txBox="1"/>
          <p:nvPr userDrawn="1"/>
        </p:nvSpPr>
        <p:spPr>
          <a:xfrm>
            <a:off x="1815548" y="-490330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6" name="Name      2018.06.06">
            <a:extLst>
              <a:ext uri="{FF2B5EF4-FFF2-40B4-BE49-F238E27FC236}">
                <a16:creationId xmlns:a16="http://schemas.microsoft.com/office/drawing/2014/main" xmlns="" id="{EFD7B155-AFA3-144F-845A-D479D1E43B23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083561" y="3429000"/>
            <a:ext cx="1967032" cy="4739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buSzTx/>
              <a:buFontTx/>
              <a:buNone/>
              <a:defRPr sz="1600" b="0" i="0">
                <a:solidFill>
                  <a:schemeClr val="tx1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r>
              <a:rPr lang="zh-CN" altLang="en-US" dirty="0"/>
              <a:t>作者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9AD489F-B4FB-8F4A-A1AE-B4A3E317046F}"/>
              </a:ext>
            </a:extLst>
          </p:cNvPr>
          <p:cNvSpPr txBox="1"/>
          <p:nvPr userDrawn="1"/>
        </p:nvSpPr>
        <p:spPr>
          <a:xfrm>
            <a:off x="-345989" y="-79083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083561" y="2234317"/>
            <a:ext cx="4199638" cy="7633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4000" baseline="0">
                <a:solidFill>
                  <a:srgbClr val="FF7F41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r>
              <a:rPr lang="zh-CN" altLang="en-US" dirty="0"/>
              <a:t>标题</a:t>
            </a:r>
          </a:p>
          <a:p>
            <a:pPr lvl="0"/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83" y="3196004"/>
            <a:ext cx="4008120" cy="22860"/>
          </a:xfrm>
          <a:prstGeom prst="rect">
            <a:avLst/>
          </a:prstGeom>
          <a:gradFill>
            <a:gsLst>
              <a:gs pos="0">
                <a:schemeClr val="accent1"/>
              </a:gs>
              <a:gs pos="37000">
                <a:schemeClr val="accent1">
                  <a:lumMod val="45000"/>
                  <a:lumOff val="55000"/>
                </a:schemeClr>
              </a:gs>
              <a:gs pos="5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9899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82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中国共享出行市场潜力巨大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5636593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中国共享出行市场潜力巨大</a:t>
            </a:r>
          </a:p>
        </p:txBody>
      </p:sp>
      <p:sp>
        <p:nvSpPr>
          <p:cNvPr id="65" name="幻灯片编号"/>
          <p:cNvSpPr>
            <a:spLocks noGrp="1"/>
          </p:cNvSpPr>
          <p:nvPr>
            <p:ph type="sldNum" sz="quarter" idx="2"/>
          </p:nvPr>
        </p:nvSpPr>
        <p:spPr>
          <a:xfrm>
            <a:off x="11353800" y="6391592"/>
            <a:ext cx="308402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3662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44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B6ABAFA-17AA-1946-8625-CBCD56882AF3}"/>
              </a:ext>
            </a:extLst>
          </p:cNvPr>
          <p:cNvSpPr txBox="1"/>
          <p:nvPr userDrawn="1"/>
        </p:nvSpPr>
        <p:spPr>
          <a:xfrm>
            <a:off x="8241957" y="-1025611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336024" y="888622"/>
            <a:ext cx="5169056" cy="52424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defRPr sz="2000">
                <a:solidFill>
                  <a:schemeClr val="tx1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pPr lvl="0"/>
            <a:r>
              <a:rPr kumimoji="1" lang="zh-CN" altLang="en-US" dirty="0"/>
              <a:t>冬青</a:t>
            </a:r>
            <a:r>
              <a:rPr kumimoji="1" lang="en-US" altLang="zh-CN" dirty="0"/>
              <a:t>20</a:t>
            </a:r>
            <a:r>
              <a:rPr kumimoji="1" lang="zh-CN" altLang="en-US" dirty="0"/>
              <a:t>号字</a:t>
            </a:r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335652" y="2589291"/>
            <a:ext cx="5169428" cy="52424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defRPr sz="2000">
                <a:solidFill>
                  <a:schemeClr val="tx1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pPr lvl="0"/>
            <a:r>
              <a:rPr kumimoji="1" lang="zh-CN" altLang="en-US" dirty="0"/>
              <a:t>微软雅黑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号字</a:t>
            </a: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335651" y="4303613"/>
            <a:ext cx="5169429" cy="524245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defRPr sz="2000">
                <a:solidFill>
                  <a:schemeClr val="tx1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pPr lvl="0"/>
            <a:r>
              <a:rPr kumimoji="1" lang="zh-CN" altLang="en-US" dirty="0"/>
              <a:t>微软雅黑</a:t>
            </a:r>
            <a:r>
              <a:rPr kumimoji="1" lang="en-US" altLang="zh-CN" dirty="0"/>
              <a:t>24</a:t>
            </a:r>
            <a:r>
              <a:rPr kumimoji="1" lang="zh-CN" altLang="en-US" dirty="0"/>
              <a:t>号字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393612" y="1523242"/>
            <a:ext cx="5111468" cy="958850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>
              <a:defRPr sz="1400">
                <a:solidFill>
                  <a:schemeClr val="bg2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pPr lvl="0"/>
            <a:r>
              <a:rPr kumimoji="1" lang="zh-CN" altLang="en-US" dirty="0"/>
              <a:t>冬青</a:t>
            </a:r>
            <a:r>
              <a:rPr kumimoji="1" lang="en-US" altLang="zh-CN" dirty="0"/>
              <a:t>·14</a:t>
            </a:r>
            <a:r>
              <a:rPr kumimoji="1" lang="zh-CN" altLang="en-US" dirty="0"/>
              <a:t>号字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393611" y="3228273"/>
            <a:ext cx="5111469" cy="958850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>
              <a:defRPr sz="1200">
                <a:solidFill>
                  <a:schemeClr val="bg2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pPr lvl="0"/>
            <a:r>
              <a:rPr kumimoji="1" lang="zh-CN" altLang="en-US" dirty="0"/>
              <a:t>微软雅黑</a:t>
            </a:r>
            <a:r>
              <a:rPr kumimoji="1" lang="en-US" altLang="zh-CN" dirty="0"/>
              <a:t>12</a:t>
            </a:r>
            <a:r>
              <a:rPr kumimoji="1" lang="zh-CN" altLang="en-US" dirty="0"/>
              <a:t>号字</a:t>
            </a:r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393611" y="4944348"/>
            <a:ext cx="5111469" cy="1265532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>
              <a:defRPr sz="1200">
                <a:solidFill>
                  <a:schemeClr val="bg2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pPr lvl="0"/>
            <a:r>
              <a:rPr kumimoji="1" lang="zh-CN" altLang="en-US" dirty="0"/>
              <a:t>微软雅黑</a:t>
            </a:r>
            <a:r>
              <a:rPr kumimoji="1" lang="en-US" altLang="zh-CN" dirty="0"/>
              <a:t>12</a:t>
            </a:r>
            <a:r>
              <a:rPr kumimoji="1" lang="zh-CN" altLang="en-US" dirty="0"/>
              <a:t>号字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670364" y="934744"/>
            <a:ext cx="432000" cy="432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0" anchor="ctr" anchorCtr="1">
            <a:noAutofit/>
          </a:bodyPr>
          <a:lstStyle>
            <a:lvl1pPr algn="ctr">
              <a:defRPr sz="140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5670364" y="2649066"/>
            <a:ext cx="432000" cy="432000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 anchorCtr="1">
            <a:noAutofit/>
          </a:bodyPr>
          <a:lstStyle>
            <a:lvl1pPr algn="ctr">
              <a:defRPr sz="140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670364" y="4373071"/>
            <a:ext cx="432000" cy="432000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 anchorCtr="1">
            <a:noAutofit/>
          </a:bodyPr>
          <a:lstStyle>
            <a:lvl1pPr algn="ctr">
              <a:defRPr sz="140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20" hasCustomPrompt="1"/>
          </p:nvPr>
        </p:nvSpPr>
        <p:spPr>
          <a:xfrm>
            <a:off x="943431" y="916054"/>
            <a:ext cx="2664000" cy="2664000"/>
          </a:xfrm>
          <a:prstGeom prst="ellipse">
            <a:avLst/>
          </a:prstGeom>
          <a:noFill/>
          <a:ln w="38100">
            <a:solidFill>
              <a:srgbClr val="FF7F41"/>
            </a:solidFill>
          </a:ln>
        </p:spPr>
        <p:txBody>
          <a:bodyPr lIns="0" tIns="0" rIns="0" bIns="0" anchor="ctr" anchorCtr="1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DD86FADF-772C-7544-ABD1-A01F5E46D6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8877"/>
            <a:ext cx="12192000" cy="92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828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0"/>
            <a:ext cx="12192000" cy="68544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D86FADF-772C-7544-ABD1-A01F5E46D6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8877"/>
            <a:ext cx="12192000" cy="929123"/>
          </a:xfrm>
          <a:prstGeom prst="rect">
            <a:avLst/>
          </a:prstGeom>
        </p:spPr>
      </p:pic>
      <p:sp>
        <p:nvSpPr>
          <p:cNvPr id="8" name="2014年北京共经历了175个雾霾天…">
            <a:extLst>
              <a:ext uri="{FF2B5EF4-FFF2-40B4-BE49-F238E27FC236}">
                <a16:creationId xmlns:a16="http://schemas.microsoft.com/office/drawing/2014/main" xmlns="" id="{6F2BD207-DE2F-EC42-A971-C229EC3DA698}"/>
              </a:ext>
            </a:extLst>
          </p:cNvPr>
          <p:cNvSpPr txBox="1">
            <a:spLocks noGrp="1"/>
          </p:cNvSpPr>
          <p:nvPr>
            <p:ph type="body" sz="quarter" idx="18" hasCustomPrompt="1"/>
          </p:nvPr>
        </p:nvSpPr>
        <p:spPr>
          <a:xfrm>
            <a:off x="839787" y="1578382"/>
            <a:ext cx="10512425" cy="431967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400" b="0" i="0" u="none" strike="noStrike" cap="none" spc="0" baseline="0" dirty="0" smtClean="0">
                <a:ln>
                  <a:noFill/>
                </a:ln>
                <a:solidFill>
                  <a:schemeClr val="bg2"/>
                </a:solidFill>
                <a:uFillTx/>
                <a:latin typeface="Hiragino Sans GB W3" charset="-122"/>
                <a:ea typeface="Hiragino Sans GB W3" charset="-122"/>
                <a:cs typeface="Hiragino Sans GB W3" charset="-122"/>
                <a:sym typeface="PingFang SC Regular"/>
              </a:defRPr>
            </a:lvl1pPr>
          </a:lstStyle>
          <a:p>
            <a:r>
              <a:rPr lang="zh-CN" altLang="en-US" dirty="0"/>
              <a:t>正文 微软雅黑 可根据内容调整字号 </a:t>
            </a:r>
            <a:r>
              <a:rPr lang="en-US" altLang="zh-CN" dirty="0"/>
              <a:t>14</a:t>
            </a:r>
            <a:r>
              <a:rPr lang="zh-CN" altLang="en-US" dirty="0"/>
              <a:t>号 </a:t>
            </a:r>
            <a:r>
              <a:rPr lang="en-US" altLang="zh-CN" dirty="0"/>
              <a:t>16</a:t>
            </a:r>
            <a:r>
              <a:rPr lang="zh-CN" altLang="en-US" dirty="0"/>
              <a:t>号 </a:t>
            </a:r>
            <a:r>
              <a:rPr lang="en-US" altLang="zh-CN" dirty="0"/>
              <a:t>18</a:t>
            </a:r>
            <a:r>
              <a:rPr lang="zh-CN" altLang="en-US" dirty="0"/>
              <a:t>号字</a:t>
            </a:r>
            <a:endParaRPr lang="en-US" altLang="zh-CN" dirty="0"/>
          </a:p>
          <a:p>
            <a:pPr marL="0" indent="0">
              <a:lnSpc>
                <a:spcPct val="110000"/>
              </a:lnSpc>
              <a:buSzTx/>
              <a:buFontTx/>
              <a:buNone/>
              <a:defRPr sz="1400">
                <a:solidFill>
                  <a:srgbClr val="535353"/>
                </a:solidFill>
              </a:defRPr>
            </a:pPr>
            <a:endParaRPr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xmlns="" id="{D56DDBF3-844A-4045-9449-7FE1CDC33C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787" y="581167"/>
            <a:ext cx="275601" cy="275601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0" anchor="ctr" anchorCtr="1">
            <a:noAutofit/>
          </a:bodyPr>
          <a:lstStyle>
            <a:lvl1pPr marL="0" indent="0" algn="ctr">
              <a:lnSpc>
                <a:spcPct val="100000"/>
              </a:lnSpc>
              <a:tabLst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  </a:t>
            </a:r>
          </a:p>
        </p:txBody>
      </p:sp>
      <p:sp>
        <p:nvSpPr>
          <p:cNvPr id="11" name="标题 7">
            <a:extLst>
              <a:ext uri="{FF2B5EF4-FFF2-40B4-BE49-F238E27FC236}">
                <a16:creationId xmlns:a16="http://schemas.microsoft.com/office/drawing/2014/main" xmlns="" id="{DD9475FD-9478-004D-9CEE-9F3A81A93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456" y="404664"/>
            <a:ext cx="10152757" cy="628608"/>
          </a:xfr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lang="zh-CN" altLang="en-US" sz="32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Hiragino Sans GB W3" charset="-122"/>
                <a:ea typeface="Hiragino Sans GB W3" charset="-122"/>
                <a:cs typeface="Hiragino Sans GB W3" charset="-122"/>
                <a:sym typeface="PingFang SC Regular"/>
              </a:defRPr>
            </a:lvl1pPr>
          </a:lstStyle>
          <a:p>
            <a:r>
              <a:rPr lang="zh-CN" altLang="en-US" dirty="0"/>
              <a:t>标题 冬青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77873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50EA777-2454-2B46-9D05-91157E3165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57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8877"/>
            <a:ext cx="12192000" cy="9291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107D5AD-5F1B-A54E-9699-0D7F26494FC1}"/>
              </a:ext>
            </a:extLst>
          </p:cNvPr>
          <p:cNvSpPr txBox="1"/>
          <p:nvPr userDrawn="1"/>
        </p:nvSpPr>
        <p:spPr>
          <a:xfrm>
            <a:off x="8165805" y="-125464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F3753A4-5162-764D-B100-2DDA1F912088}"/>
              </a:ext>
            </a:extLst>
          </p:cNvPr>
          <p:cNvSpPr txBox="1"/>
          <p:nvPr userDrawn="1"/>
        </p:nvSpPr>
        <p:spPr>
          <a:xfrm>
            <a:off x="13269433" y="586917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9" name="2014年北京共经历了175个雾霾天…">
            <a:extLst>
              <a:ext uri="{FF2B5EF4-FFF2-40B4-BE49-F238E27FC236}">
                <a16:creationId xmlns:a16="http://schemas.microsoft.com/office/drawing/2014/main" xmlns="" id="{6F2BD207-DE2F-EC42-A971-C229EC3DA698}"/>
              </a:ext>
            </a:extLst>
          </p:cNvPr>
          <p:cNvSpPr txBox="1">
            <a:spLocks noGrp="1"/>
          </p:cNvSpPr>
          <p:nvPr>
            <p:ph type="body" sz="quarter" idx="18" hasCustomPrompt="1"/>
          </p:nvPr>
        </p:nvSpPr>
        <p:spPr>
          <a:xfrm>
            <a:off x="839787" y="1578382"/>
            <a:ext cx="10512425" cy="431967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400" b="0" i="0" u="none" strike="noStrike" cap="none" spc="0" baseline="0" dirty="0" smtClean="0">
                <a:ln>
                  <a:noFill/>
                </a:ln>
                <a:solidFill>
                  <a:schemeClr val="bg2"/>
                </a:solidFill>
                <a:uFillTx/>
                <a:latin typeface="Hiragino Sans GB W3" charset="-122"/>
                <a:ea typeface="Hiragino Sans GB W3" charset="-122"/>
                <a:cs typeface="Hiragino Sans GB W3" charset="-122"/>
                <a:sym typeface="PingFang SC Regular"/>
              </a:defRPr>
            </a:lvl1pPr>
          </a:lstStyle>
          <a:p>
            <a:r>
              <a:rPr lang="zh-CN" altLang="en-US" dirty="0"/>
              <a:t>正文 微软雅黑 可根据内容调整字号 </a:t>
            </a:r>
            <a:r>
              <a:rPr lang="en-US" altLang="zh-CN" dirty="0"/>
              <a:t>14</a:t>
            </a:r>
            <a:r>
              <a:rPr lang="zh-CN" altLang="en-US" dirty="0"/>
              <a:t>号 </a:t>
            </a:r>
            <a:r>
              <a:rPr lang="en-US" altLang="zh-CN" dirty="0"/>
              <a:t>16</a:t>
            </a:r>
            <a:r>
              <a:rPr lang="zh-CN" altLang="en-US" dirty="0"/>
              <a:t>号 </a:t>
            </a:r>
            <a:r>
              <a:rPr lang="en-US" altLang="zh-CN" dirty="0"/>
              <a:t>18</a:t>
            </a:r>
            <a:r>
              <a:rPr lang="zh-CN" altLang="en-US" dirty="0"/>
              <a:t>号字</a:t>
            </a:r>
            <a:endParaRPr lang="en-US" altLang="zh-CN" dirty="0"/>
          </a:p>
          <a:p>
            <a:pPr marL="0" indent="0">
              <a:lnSpc>
                <a:spcPct val="110000"/>
              </a:lnSpc>
              <a:buSzTx/>
              <a:buFontTx/>
              <a:buNone/>
              <a:defRPr sz="1400">
                <a:solidFill>
                  <a:srgbClr val="535353"/>
                </a:solidFill>
              </a:defRPr>
            </a:pPr>
            <a:endParaRPr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xmlns="" id="{D56DDBF3-844A-4045-9449-7FE1CDC33C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787" y="581167"/>
            <a:ext cx="275601" cy="275601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0" anchor="ctr" anchorCtr="1">
            <a:noAutofit/>
          </a:bodyPr>
          <a:lstStyle>
            <a:lvl1pPr marL="0" indent="0" algn="ctr">
              <a:lnSpc>
                <a:spcPct val="100000"/>
              </a:lnSpc>
              <a:tabLst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  </a:t>
            </a:r>
          </a:p>
        </p:txBody>
      </p:sp>
      <p:sp>
        <p:nvSpPr>
          <p:cNvPr id="14" name="标题 7">
            <a:extLst>
              <a:ext uri="{FF2B5EF4-FFF2-40B4-BE49-F238E27FC236}">
                <a16:creationId xmlns:a16="http://schemas.microsoft.com/office/drawing/2014/main" xmlns="" id="{DD9475FD-9478-004D-9CEE-9F3A81A93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456" y="404664"/>
            <a:ext cx="10152757" cy="628608"/>
          </a:xfr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lang="zh-CN" altLang="en-US" sz="32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Hiragino Sans GB W3" charset="-122"/>
                <a:ea typeface="Hiragino Sans GB W3" charset="-122"/>
                <a:cs typeface="Hiragino Sans GB W3" charset="-122"/>
                <a:sym typeface="PingFang SC Regular"/>
              </a:defRPr>
            </a:lvl1pPr>
          </a:lstStyle>
          <a:p>
            <a:r>
              <a:rPr lang="zh-CN" altLang="en-US" dirty="0"/>
              <a:t>标题 冬青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61434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1D5C65E-576E-5947-867B-65DE8A009B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8877"/>
            <a:ext cx="12192000" cy="9291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107D5AD-5F1B-A54E-9699-0D7F26494FC1}"/>
              </a:ext>
            </a:extLst>
          </p:cNvPr>
          <p:cNvSpPr txBox="1"/>
          <p:nvPr userDrawn="1"/>
        </p:nvSpPr>
        <p:spPr>
          <a:xfrm>
            <a:off x="8165805" y="-125464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F3753A4-5162-764D-B100-2DDA1F912088}"/>
              </a:ext>
            </a:extLst>
          </p:cNvPr>
          <p:cNvSpPr txBox="1"/>
          <p:nvPr userDrawn="1"/>
        </p:nvSpPr>
        <p:spPr>
          <a:xfrm>
            <a:off x="13269433" y="586917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9" name="2014年北京共经历了175个雾霾天…">
            <a:extLst>
              <a:ext uri="{FF2B5EF4-FFF2-40B4-BE49-F238E27FC236}">
                <a16:creationId xmlns:a16="http://schemas.microsoft.com/office/drawing/2014/main" xmlns="" id="{6F2BD207-DE2F-EC42-A971-C229EC3DA698}"/>
              </a:ext>
            </a:extLst>
          </p:cNvPr>
          <p:cNvSpPr txBox="1">
            <a:spLocks noGrp="1"/>
          </p:cNvSpPr>
          <p:nvPr>
            <p:ph type="body" sz="quarter" idx="18" hasCustomPrompt="1"/>
          </p:nvPr>
        </p:nvSpPr>
        <p:spPr>
          <a:xfrm>
            <a:off x="839787" y="1578382"/>
            <a:ext cx="10512425" cy="431967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400" b="0" i="0" u="none" strike="noStrike" cap="none" spc="0" baseline="0" dirty="0" smtClean="0">
                <a:ln>
                  <a:noFill/>
                </a:ln>
                <a:solidFill>
                  <a:schemeClr val="bg2"/>
                </a:solidFill>
                <a:uFillTx/>
                <a:latin typeface="Hiragino Sans GB W3" charset="-122"/>
                <a:ea typeface="Hiragino Sans GB W3" charset="-122"/>
                <a:cs typeface="Hiragino Sans GB W3" charset="-122"/>
                <a:sym typeface="PingFang SC Regular"/>
              </a:defRPr>
            </a:lvl1pPr>
          </a:lstStyle>
          <a:p>
            <a:r>
              <a:rPr lang="zh-CN" altLang="en-US" dirty="0"/>
              <a:t>正文 微软雅黑 可根据内容调整字号 </a:t>
            </a:r>
            <a:r>
              <a:rPr lang="en-US" altLang="zh-CN" dirty="0"/>
              <a:t>14</a:t>
            </a:r>
            <a:r>
              <a:rPr lang="zh-CN" altLang="en-US" dirty="0"/>
              <a:t>号 </a:t>
            </a:r>
            <a:r>
              <a:rPr lang="en-US" altLang="zh-CN" dirty="0"/>
              <a:t>16</a:t>
            </a:r>
            <a:r>
              <a:rPr lang="zh-CN" altLang="en-US" dirty="0"/>
              <a:t>号 </a:t>
            </a:r>
            <a:r>
              <a:rPr lang="en-US" altLang="zh-CN" dirty="0"/>
              <a:t>18</a:t>
            </a:r>
            <a:r>
              <a:rPr lang="zh-CN" altLang="en-US" dirty="0"/>
              <a:t>号字</a:t>
            </a:r>
            <a:endParaRPr lang="en-US" altLang="zh-CN" dirty="0"/>
          </a:p>
          <a:p>
            <a:pPr marL="0" indent="0">
              <a:lnSpc>
                <a:spcPct val="110000"/>
              </a:lnSpc>
              <a:buSzTx/>
              <a:buFontTx/>
              <a:buNone/>
              <a:defRPr sz="1400">
                <a:solidFill>
                  <a:srgbClr val="535353"/>
                </a:solidFill>
              </a:defRPr>
            </a:pPr>
            <a:endParaRPr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xmlns="" id="{D56DDBF3-844A-4045-9449-7FE1CDC33C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787" y="581167"/>
            <a:ext cx="275601" cy="275601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0" anchor="ctr" anchorCtr="1">
            <a:noAutofit/>
          </a:bodyPr>
          <a:lstStyle>
            <a:lvl1pPr marL="0" indent="0" algn="ctr">
              <a:lnSpc>
                <a:spcPct val="100000"/>
              </a:lnSpc>
              <a:tabLst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  </a:t>
            </a:r>
          </a:p>
        </p:txBody>
      </p:sp>
      <p:sp>
        <p:nvSpPr>
          <p:cNvPr id="14" name="标题 7">
            <a:extLst>
              <a:ext uri="{FF2B5EF4-FFF2-40B4-BE49-F238E27FC236}">
                <a16:creationId xmlns:a16="http://schemas.microsoft.com/office/drawing/2014/main" xmlns="" id="{DD9475FD-9478-004D-9CEE-9F3A81A93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456" y="404664"/>
            <a:ext cx="10152757" cy="628608"/>
          </a:xfrm>
        </p:spPr>
        <p:txBody>
          <a:bodyPr anchor="t" anchorCtr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lang="zh-CN" altLang="en-US" sz="32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Hiragino Sans GB W3" charset="-122"/>
                <a:ea typeface="Hiragino Sans GB W3" charset="-122"/>
                <a:cs typeface="Hiragino Sans GB W3" charset="-122"/>
                <a:sym typeface="PingFang SC Regular"/>
              </a:defRPr>
            </a:lvl1pPr>
          </a:lstStyle>
          <a:p>
            <a:r>
              <a:rPr lang="zh-CN" altLang="en-US" dirty="0"/>
              <a:t>标题 冬青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4906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5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9045F2B-0628-164C-9E12-23CAB756D9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65"/>
          <a:stretch/>
        </p:blipFill>
        <p:spPr>
          <a:xfrm>
            <a:off x="8976320" y="0"/>
            <a:ext cx="3210746" cy="6858000"/>
          </a:xfrm>
          <a:prstGeom prst="rect">
            <a:avLst/>
          </a:prstGeom>
        </p:spPr>
      </p:pic>
      <p:sp>
        <p:nvSpPr>
          <p:cNvPr id="176" name="圆形"/>
          <p:cNvSpPr/>
          <p:nvPr/>
        </p:nvSpPr>
        <p:spPr>
          <a:xfrm>
            <a:off x="4142114" y="1475114"/>
            <a:ext cx="3907772" cy="3907772"/>
          </a:xfrm>
          <a:prstGeom prst="ellipse">
            <a:avLst/>
          </a:prstGeom>
          <a:solidFill>
            <a:schemeClr val="bg1">
              <a:alpha val="80000"/>
            </a:schemeClr>
          </a:solidFill>
          <a:ln w="38100">
            <a:solidFill>
              <a:srgbClr val="FF7F41"/>
            </a:solidFill>
            <a:miter lim="400000"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8C7126F-227A-8D40-A2FA-AFBBA19B4D6A}"/>
              </a:ext>
            </a:extLst>
          </p:cNvPr>
          <p:cNvSpPr txBox="1"/>
          <p:nvPr userDrawn="1"/>
        </p:nvSpPr>
        <p:spPr>
          <a:xfrm>
            <a:off x="4367808" y="3032956"/>
            <a:ext cx="3456384" cy="7920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ea"/>
                <a:ea typeface="+mj-ea"/>
                <a:cs typeface="PingFang SC Regular"/>
                <a:sym typeface="PingFang SC Regular"/>
              </a:rPr>
              <a:t>THANKS</a:t>
            </a:r>
            <a:endParaRPr kumimoji="0" lang="zh-CN" altLang="en-US" sz="4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ea"/>
              <a:ea typeface="+mj-ea"/>
              <a:cs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03114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35" y="3049700"/>
            <a:ext cx="4008120" cy="22860"/>
          </a:xfrm>
          <a:prstGeom prst="rect">
            <a:avLst/>
          </a:prstGeom>
        </p:spPr>
      </p:pic>
      <p:sp>
        <p:nvSpPr>
          <p:cNvPr id="22" name="标题 21"/>
          <p:cNvSpPr>
            <a:spLocks noGrp="1"/>
          </p:cNvSpPr>
          <p:nvPr>
            <p:ph type="title" hasCustomPrompt="1"/>
          </p:nvPr>
        </p:nvSpPr>
        <p:spPr>
          <a:xfrm>
            <a:off x="1254445" y="1675933"/>
            <a:ext cx="10058400" cy="8658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200">
                <a:solidFill>
                  <a:schemeClr val="tx1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r>
              <a:rPr kumimoji="1" lang="zh-CN" altLang="en-US" dirty="0"/>
              <a:t>滴滴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0" hasCustomPrompt="1"/>
          </p:nvPr>
        </p:nvSpPr>
        <p:spPr>
          <a:xfrm>
            <a:off x="1245435" y="2696897"/>
            <a:ext cx="5126790" cy="3528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700">
                <a:solidFill>
                  <a:schemeClr val="tx2"/>
                </a:solidFill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pPr lvl="0"/>
            <a:r>
              <a:rPr lang="zh-CN" altLang="en-US" sz="1700" b="0" i="0" kern="1200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我是副标题点缀的一些小字或刁刁的英文</a:t>
            </a:r>
            <a:endParaRPr kumimoji="1"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254445" y="3294468"/>
            <a:ext cx="5117780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r>
              <a:rPr lang="zh-CN" altLang="en-US" sz="1800" b="0" i="0" spc="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作者</a:t>
            </a:r>
            <a:endParaRPr lang="en-US" altLang="zh-CN" sz="1800" b="0" i="0" spc="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92" y="5406663"/>
            <a:ext cx="1629058" cy="5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9" name="think-cell Slide" r:id="rId4" imgW="256" imgH="257" progId="TCLayout.ActiveDocument.1">
                  <p:embed/>
                </p:oleObj>
              </mc:Choice>
              <mc:Fallback>
                <p:oleObj name="think-cell Slide" r:id="rId4" imgW="256" imgH="257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8969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末尾"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3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1.vml"/><Relationship Id="rId8" Type="http://schemas.openxmlformats.org/officeDocument/2006/relationships/tags" Target="../tags/tag1.xml"/><Relationship Id="rId9" Type="http://schemas.openxmlformats.org/officeDocument/2006/relationships/image" Target="../media/image9.jpeg"/><Relationship Id="rId1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1218590" y="2217676"/>
            <a:ext cx="45171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3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2" r:id="rId2"/>
    <p:sldLayoutId id="2147483815" r:id="rId3"/>
    <p:sldLayoutId id="2147483816" r:id="rId4"/>
    <p:sldLayoutId id="2147483817" r:id="rId5"/>
    <p:sldLayoutId id="2147483819" r:id="rId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chemeClr val="tx1"/>
          </a:solidFill>
          <a:uFillTx/>
          <a:latin typeface="Hiragino Sans GB W3" charset="-122"/>
          <a:ea typeface="Hiragino Sans GB W3" charset="-122"/>
          <a:cs typeface="Hiragino Sans GB W3" charset="-122"/>
          <a:sym typeface="PingFang SC Regular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33333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33333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33333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33333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33333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33333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33333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33333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titleStyle>
    <p:bodyStyle>
      <a:lvl1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zh-CN" altLang="en-US" sz="1400" b="0" i="0" u="none" strike="noStrike" cap="none" spc="0" baseline="0" dirty="0" smtClean="0">
          <a:ln>
            <a:noFill/>
          </a:ln>
          <a:solidFill>
            <a:srgbClr val="535353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Microsoft YaHei" panose="020B0503020204020204" pitchFamily="34" charset="-122"/>
          <a:sym typeface="PingFang SC Regular"/>
        </a:defRPr>
      </a:lvl1pPr>
      <a:lvl2pPr marL="45720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Arial"/>
        <a:buNone/>
        <a:tabLst/>
        <a:defRPr sz="1600" b="0" i="0" u="none" strike="noStrike" cap="none" spc="0" baseline="0" dirty="0">
          <a:ln>
            <a:noFill/>
          </a:ln>
          <a:solidFill>
            <a:srgbClr val="535353"/>
          </a:solidFill>
          <a:uFillTx/>
          <a:latin typeface="+mj-ea"/>
          <a:ea typeface="+mj-ea"/>
          <a:cs typeface="Microsoft YaHei Normal"/>
          <a:sym typeface="PingFang SC Regular"/>
        </a:defRPr>
      </a:lvl2pPr>
      <a:lvl3pPr marL="91440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Arial"/>
        <a:buNone/>
        <a:tabLst/>
        <a:defRPr sz="1600" b="0" i="0" u="none" strike="noStrike" cap="none" spc="0" baseline="0">
          <a:ln>
            <a:noFill/>
          </a:ln>
          <a:solidFill>
            <a:srgbClr val="535353"/>
          </a:solidFill>
          <a:uFillTx/>
          <a:latin typeface="+mj-ea"/>
          <a:ea typeface="+mj-ea"/>
          <a:cs typeface="Microsoft YaHei Normal"/>
          <a:sym typeface="PingFang SC Regular"/>
        </a:defRPr>
      </a:lvl3pPr>
      <a:lvl4pPr marL="137160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Arial"/>
        <a:buNone/>
        <a:tabLst/>
        <a:defRPr sz="2000" b="0" i="0" u="none" strike="noStrike" cap="none" spc="0" baseline="0">
          <a:ln>
            <a:noFill/>
          </a:ln>
          <a:solidFill>
            <a:srgbClr val="535353"/>
          </a:solidFill>
          <a:uFillTx/>
          <a:latin typeface="+mj-ea"/>
          <a:ea typeface="+mj-ea"/>
          <a:cs typeface="Microsoft YaHei Normal"/>
          <a:sym typeface="PingFang SC Regular"/>
        </a:defRPr>
      </a:lvl4pPr>
      <a:lvl5pPr marL="182880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Arial"/>
        <a:buNone/>
        <a:tabLst/>
        <a:defRPr sz="2000" b="0" i="0" u="none" strike="noStrike" cap="none" spc="0" baseline="0">
          <a:ln>
            <a:noFill/>
          </a:ln>
          <a:solidFill>
            <a:srgbClr val="535353"/>
          </a:solidFill>
          <a:uFillTx/>
          <a:latin typeface="+mj-ea"/>
          <a:ea typeface="+mj-ea"/>
          <a:cs typeface="Microsoft YaHei Normal"/>
          <a:sym typeface="PingFang SC Regular"/>
        </a:defRPr>
      </a:lvl5pPr>
      <a:lvl6pPr marL="2819400" marR="0" indent="-5334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424242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3276600" marR="0" indent="-5334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424242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3733800" marR="0" indent="-5334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424242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4191000" marR="0" indent="-5334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424242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l" defTabSz="914400" rtl="0" latinLnBrk="0">
        <a:lnSpc>
          <a:spcPct val="12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2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2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2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2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2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2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2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2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8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F26B43"/>
          </p15:clr>
        </p15:guide>
        <p15:guide id="2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4320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527">
          <p15:clr>
            <a:srgbClr val="F26B43"/>
          </p15:clr>
        </p15:guide>
        <p15:guide id="8" orient="horz" pos="379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name="think-cell Slide" r:id="rId10" imgW="395" imgH="394" progId="TCLayout.ActiveDocument.1">
                  <p:embed/>
                </p:oleObj>
              </mc:Choice>
              <mc:Fallback>
                <p:oleObj name="think-cell Slide" r:id="rId10" imgW="395" imgH="394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6675C8F-98E0-445B-BC98-27CD1E2E1DBA}"/>
              </a:ext>
            </a:extLst>
          </p:cNvPr>
          <p:cNvSpPr/>
          <p:nvPr userDrawn="1"/>
        </p:nvSpPr>
        <p:spPr>
          <a:xfrm>
            <a:off x="0" y="419100"/>
            <a:ext cx="6477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822960" y="1642745"/>
            <a:ext cx="10515600" cy="107721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dirty="0"/>
              <a:t>Click to edit Master text styles</a:t>
            </a:r>
          </a:p>
          <a:p>
            <a:pPr marL="193675" lvl="1" indent="-192088" defTabSz="895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▪"/>
            </a:pPr>
            <a:r>
              <a:rPr lang="en-US" dirty="0"/>
              <a:t>Second level</a:t>
            </a:r>
          </a:p>
          <a:p>
            <a:pPr marL="457200" lvl="2" indent="-261938" defTabSz="895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–"/>
            </a:pPr>
            <a:r>
              <a:rPr lang="en-US" dirty="0"/>
              <a:t>Third level</a:t>
            </a:r>
          </a:p>
          <a:p>
            <a:pPr marL="614363" lvl="3" indent="-155575" defTabSz="895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▫"/>
            </a:pPr>
            <a:r>
              <a:rPr lang="en-US" dirty="0"/>
              <a:t>Fourth level</a:t>
            </a:r>
          </a:p>
          <a:p>
            <a:pPr marL="749808" lvl="4" indent="-130175" defTabSz="895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-"/>
            </a:pPr>
            <a:r>
              <a:rPr lang="en-US" dirty="0"/>
              <a:t>Fifth level</a:t>
            </a:r>
          </a:p>
        </p:txBody>
      </p:sp>
      <p:pic>
        <p:nvPicPr>
          <p:cNvPr id="7" name="图片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914112"/>
            <a:ext cx="11155680" cy="31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8969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0" name="Slide Elements" hidden="1"/>
          <p:cNvGrpSpPr/>
          <p:nvPr userDrawn="1"/>
        </p:nvGrpSpPr>
        <p:grpSpPr bwMode="gray">
          <a:xfrm>
            <a:off x="822960" y="6305945"/>
            <a:ext cx="8618537" cy="325438"/>
            <a:chOff x="119063" y="6305945"/>
            <a:chExt cx="8618537" cy="325438"/>
          </a:xfrm>
        </p:grpSpPr>
        <p:sp>
          <p:nvSpPr>
            <p:cNvPr id="11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 lang="x-none"/>
              </a:pPr>
              <a:r>
                <a:rPr lang="en-US" altLang="zh-CN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Footnote</a:t>
              </a:r>
              <a:endParaRPr lang="zh-CN" altLang="en-US" sz="800" baseline="0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6862762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altLang="zh-CN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</a:t>
              </a:r>
              <a:endParaRPr lang="zh-CN" altLang="en-US" sz="800" baseline="0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" name="3. Unit of measure" hidden="1"/>
          <p:cNvSpPr txBox="1">
            <a:spLocks noChangeArrowheads="1"/>
          </p:cNvSpPr>
          <p:nvPr userDrawn="1"/>
        </p:nvSpPr>
        <p:spPr bwMode="gray">
          <a:xfrm>
            <a:off x="822960" y="990849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</p:spTree>
    <p:extLst>
      <p:ext uri="{BB962C8B-B14F-4D97-AF65-F5344CB8AC3E}">
        <p14:creationId xmlns:p14="http://schemas.microsoft.com/office/powerpoint/2010/main" val="115418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Hiragino Sans GB W3" charset="-122"/>
          <a:ea typeface="Hiragino Sans GB W3" charset="-122"/>
          <a:cs typeface="Hiragino Sans GB W3" charset="-122"/>
        </a:defRPr>
      </a:lvl1pPr>
    </p:titleStyle>
    <p:bodyStyle>
      <a:lvl1pPr marL="91440" indent="-91440" algn="l" defTabSz="914400" rtl="0" eaLnBrk="1" latinLnBrk="0" hangingPunct="1">
        <a:lnSpc>
          <a:spcPts val="21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lang="en-US" sz="1400" b="0" i="0" kern="1200" baseline="0" dirty="0" smtClean="0">
          <a:solidFill>
            <a:schemeClr val="bg2"/>
          </a:solidFill>
          <a:latin typeface="Hiragino Sans GB W3" charset="-122"/>
          <a:ea typeface="Hiragino Sans GB W3" charset="-122"/>
          <a:cs typeface="Hiragino Sans GB W3" charset="-122"/>
        </a:defRPr>
      </a:lvl1pPr>
      <a:lvl2pPr marL="384048" indent="-182880" algn="l" defTabSz="914400" rtl="0" eaLnBrk="1" latinLnBrk="0" hangingPunct="1">
        <a:lnSpc>
          <a:spcPts val="21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en-US" sz="1400" b="0" i="0" kern="1200" baseline="0" dirty="0" smtClean="0">
          <a:solidFill>
            <a:schemeClr val="bg2"/>
          </a:solidFill>
          <a:latin typeface="Hiragino Sans GB W3" charset="-122"/>
          <a:ea typeface="Hiragino Sans GB W3" charset="-122"/>
          <a:cs typeface="Hiragino Sans GB W3" charset="-122"/>
        </a:defRPr>
      </a:lvl2pPr>
      <a:lvl3pPr marL="566928" indent="-182880" algn="l" defTabSz="914400" rtl="0" eaLnBrk="1" latinLnBrk="0" hangingPunct="1">
        <a:lnSpc>
          <a:spcPts val="21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en-US" sz="1400" b="0" i="0" kern="1200" baseline="0" dirty="0" smtClean="0">
          <a:solidFill>
            <a:schemeClr val="bg2"/>
          </a:solidFill>
          <a:latin typeface="Hiragino Sans GB W3" charset="-122"/>
          <a:ea typeface="Hiragino Sans GB W3" charset="-122"/>
          <a:cs typeface="Hiragino Sans GB W3" charset="-122"/>
        </a:defRPr>
      </a:lvl3pPr>
      <a:lvl4pPr marL="749808" indent="-182880" algn="l" defTabSz="914400" rtl="0" eaLnBrk="1" latinLnBrk="0" hangingPunct="1">
        <a:lnSpc>
          <a:spcPts val="21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en-US" sz="1400" b="0" i="0" kern="1200" baseline="0" dirty="0" smtClean="0">
          <a:solidFill>
            <a:schemeClr val="bg2"/>
          </a:solidFill>
          <a:latin typeface="Hiragino Sans GB W3" charset="-122"/>
          <a:ea typeface="Hiragino Sans GB W3" charset="-122"/>
          <a:cs typeface="Hiragino Sans GB W3" charset="-122"/>
        </a:defRPr>
      </a:lvl4pPr>
      <a:lvl5pPr marL="932688" indent="-182880" algn="l" defTabSz="914400" rtl="0" eaLnBrk="1" latinLnBrk="0" hangingPunct="1">
        <a:lnSpc>
          <a:spcPts val="21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lang="en-US" sz="1400" b="0" i="0" kern="1200" baseline="0" dirty="0">
          <a:solidFill>
            <a:schemeClr val="bg2"/>
          </a:solidFill>
          <a:latin typeface="Hiragino Sans GB W3" charset="-122"/>
          <a:ea typeface="Hiragino Sans GB W3" charset="-122"/>
          <a:cs typeface="Hiragino Sans GB W3" charset="-122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144">
          <p15:clr>
            <a:srgbClr val="F26B43"/>
          </p15:clr>
        </p15:guide>
        <p15:guide id="3" orient="horz" pos="264">
          <p15:clr>
            <a:srgbClr val="F26B43"/>
          </p15:clr>
        </p15:guide>
        <p15:guide id="4" orient="horz" pos="552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4200">
          <p15:clr>
            <a:srgbClr val="F26B43"/>
          </p15:clr>
        </p15:guide>
        <p15:guide id="8" pos="7416">
          <p15:clr>
            <a:srgbClr val="F26B43"/>
          </p15:clr>
        </p15:guide>
        <p15:guide id="9" pos="408">
          <p15:clr>
            <a:srgbClr val="F26B43"/>
          </p15:clr>
        </p15:guide>
        <p15:guide id="10" pos="456">
          <p15:clr>
            <a:srgbClr val="F26B43"/>
          </p15:clr>
        </p15:guide>
        <p15:guide id="11" orient="horz" pos="696">
          <p15:clr>
            <a:srgbClr val="F26B43"/>
          </p15:clr>
        </p15:guide>
        <p15:guide id="12" pos="3912">
          <p15:clr>
            <a:srgbClr val="F26B43"/>
          </p15:clr>
        </p15:guide>
        <p15:guide id="13" pos="37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3229984" y="3450786"/>
            <a:ext cx="3053215" cy="473999"/>
          </a:xfrm>
        </p:spPr>
        <p:txBody>
          <a:bodyPr/>
          <a:lstStyle/>
          <a:p>
            <a:r>
              <a:rPr kumimoji="1" lang="zh-CN" altLang="en-US" dirty="0" smtClean="0"/>
              <a:t>罗序盼</a:t>
            </a:r>
            <a:endParaRPr kumimoji="1"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083560" y="2234317"/>
            <a:ext cx="8264771" cy="763325"/>
          </a:xfrm>
        </p:spPr>
        <p:txBody>
          <a:bodyPr/>
          <a:lstStyle/>
          <a:p>
            <a:r>
              <a:rPr lang="zh-CN" altLang="en-US" dirty="0" smtClean="0"/>
              <a:t>北斗投放业务分享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52955"/>
      </p:ext>
    </p:extLst>
  </p:cSld>
  <p:clrMapOvr>
    <a:masterClrMapping/>
  </p:clrMapOvr>
  <p:transition spd="med" advTm="567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" y="114300"/>
            <a:ext cx="8331200" cy="54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hangingPunct="0">
              <a:lnSpc>
                <a:spcPct val="110000"/>
              </a:lnSpc>
            </a:pPr>
            <a:r>
              <a:rPr kumimoji="1" lang="zh-CN" altLang="en-US" sz="3200" dirty="0" smtClean="0"/>
              <a:t>投放方案</a:t>
            </a:r>
            <a:r>
              <a:rPr kumimoji="1" lang="zh-CN" altLang="en-US" sz="3200" dirty="0"/>
              <a:t>具体</a:t>
            </a:r>
            <a:r>
              <a:rPr kumimoji="1" lang="zh-CN" altLang="en-US" sz="3200" dirty="0" smtClean="0"/>
              <a:t>介绍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/>
              <a:t>7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DSIM</a:t>
            </a:r>
            <a:r>
              <a:rPr kumimoji="1" lang="zh-CN" altLang="en-US" sz="2000" dirty="0" smtClean="0"/>
              <a:t>验证中心）</a:t>
            </a:r>
            <a:endParaRPr kumimoji="1"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9700" y="793750"/>
            <a:ext cx="8712200" cy="596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hangingPunct="0">
              <a:lnSpc>
                <a:spcPct val="110000"/>
              </a:lnSpc>
            </a:pPr>
            <a:r>
              <a:rPr lang="en-US" altLang="zh-CN" sz="1600" b="1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DSIM</a:t>
            </a:r>
            <a:r>
              <a:rPr lang="zh-CN" altLang="en-US" sz="1600" b="1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是提供给</a:t>
            </a:r>
            <a:r>
              <a:rPr lang="en-US" altLang="zh-CN" sz="1600" b="1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QA</a:t>
            </a:r>
            <a:r>
              <a:rPr lang="zh-CN" altLang="en-US" sz="1600" b="1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测试功能用的</a:t>
            </a:r>
            <a:endParaRPr lang="en-US" sz="1600" b="1" dirty="0">
              <a:solidFill>
                <a:srgbClr val="535353"/>
              </a:solidFill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1" y="1390650"/>
            <a:ext cx="5118100" cy="5407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8800" y="1390650"/>
            <a:ext cx="4381500" cy="781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342900" marR="0" indent="-34290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QA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将功能配置推送到测试机器节点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marL="342900" marR="0" indent="-34290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后端功能部署到该</a:t>
            </a:r>
            <a:r>
              <a: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测试机即可测试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98399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" y="114300"/>
            <a:ext cx="8331200" cy="54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hangingPunct="0">
              <a:lnSpc>
                <a:spcPct val="110000"/>
              </a:lnSpc>
            </a:pPr>
            <a:r>
              <a:rPr kumimoji="1" lang="zh-CN" altLang="en-US" sz="3200" dirty="0"/>
              <a:t>投放当前</a:t>
            </a:r>
            <a:r>
              <a:rPr kumimoji="1" lang="zh-CN" altLang="en-US" sz="3200" dirty="0" smtClean="0"/>
              <a:t>业务量</a:t>
            </a:r>
            <a:endParaRPr kumimoji="1" lang="en-US" altLang="zh-CN" sz="2000" dirty="0" smtClean="0"/>
          </a:p>
        </p:txBody>
      </p:sp>
      <p:sp>
        <p:nvSpPr>
          <p:cNvPr id="6" name="圆角矩形 11">
            <a:extLst>
              <a:ext uri="{FF2B5EF4-FFF2-40B4-BE49-F238E27FC236}">
                <a16:creationId xmlns="" xmlns:a16="http://schemas.microsoft.com/office/drawing/2014/main" id="{E74B5CF1-82A1-E3AB-580A-24F80048F599}"/>
              </a:ext>
            </a:extLst>
          </p:cNvPr>
          <p:cNvSpPr/>
          <p:nvPr/>
        </p:nvSpPr>
        <p:spPr>
          <a:xfrm>
            <a:off x="760091" y="1279217"/>
            <a:ext cx="1039680" cy="360000"/>
          </a:xfrm>
          <a:prstGeom prst="roundRect">
            <a:avLst/>
          </a:prstGeom>
          <a:solidFill>
            <a:srgbClr val="F88719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功能知识库</a:t>
            </a:r>
          </a:p>
        </p:txBody>
      </p:sp>
      <p:sp>
        <p:nvSpPr>
          <p:cNvPr id="7" name="圆角矩形 11">
            <a:extLst>
              <a:ext uri="{FF2B5EF4-FFF2-40B4-BE49-F238E27FC236}">
                <a16:creationId xmlns="" xmlns:a16="http://schemas.microsoft.com/office/drawing/2014/main" id="{E74B5CF1-82A1-E3AB-580A-24F80048F599}"/>
              </a:ext>
            </a:extLst>
          </p:cNvPr>
          <p:cNvSpPr/>
          <p:nvPr/>
        </p:nvSpPr>
        <p:spPr>
          <a:xfrm>
            <a:off x="760091" y="2654291"/>
            <a:ext cx="1039680" cy="360000"/>
          </a:xfrm>
          <a:prstGeom prst="roundRect">
            <a:avLst/>
          </a:prstGeom>
          <a:solidFill>
            <a:srgbClr val="F88719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功能接入量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PingFang HK Regular"/>
              <a:sym typeface="PingFang HK Regular"/>
            </a:endParaRPr>
          </a:p>
        </p:txBody>
      </p:sp>
      <p:sp>
        <p:nvSpPr>
          <p:cNvPr id="8" name="圆角矩形 11">
            <a:extLst>
              <a:ext uri="{FF2B5EF4-FFF2-40B4-BE49-F238E27FC236}">
                <a16:creationId xmlns="" xmlns:a16="http://schemas.microsoft.com/office/drawing/2014/main" id="{E74B5CF1-82A1-E3AB-580A-24F80048F599}"/>
              </a:ext>
            </a:extLst>
          </p:cNvPr>
          <p:cNvSpPr/>
          <p:nvPr/>
        </p:nvSpPr>
        <p:spPr>
          <a:xfrm>
            <a:off x="760091" y="4066777"/>
            <a:ext cx="1039680" cy="360000"/>
          </a:xfrm>
          <a:prstGeom prst="roundRect">
            <a:avLst/>
          </a:prstGeom>
          <a:solidFill>
            <a:srgbClr val="F88719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投放量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PingFang HK Regular"/>
              <a:sym typeface="PingFang HK Regular"/>
            </a:endParaRPr>
          </a:p>
        </p:txBody>
      </p:sp>
      <p:sp>
        <p:nvSpPr>
          <p:cNvPr id="9" name="文本框 12">
            <a:extLst>
              <a:ext uri="{FF2B5EF4-FFF2-40B4-BE49-F238E27FC236}">
                <a16:creationId xmlns="" xmlns:a16="http://schemas.microsoft.com/office/drawing/2014/main" id="{73A8AA96-86DE-BBB5-E4FF-C26F01E90D13}"/>
              </a:ext>
            </a:extLst>
          </p:cNvPr>
          <p:cNvSpPr txBox="1"/>
          <p:nvPr/>
        </p:nvSpPr>
        <p:spPr>
          <a:xfrm>
            <a:off x="760091" y="1675474"/>
            <a:ext cx="533590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tabLst/>
            </a:pP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已录入</a:t>
            </a:r>
            <a:r>
              <a:rPr lang="en-US" altLang="zh-CN" sz="1200" b="1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275</a:t>
            </a:r>
            <a:r>
              <a:rPr lang="zh-CN" altLang="en-US" sz="1200" b="1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个</a:t>
            </a:r>
            <a:r>
              <a:rPr lang="zh-CN" altLang="en-US" sz="1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产品功能</a:t>
            </a:r>
            <a:endParaRPr lang="en-US" altLang="zh-CN" sz="1200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PingFang HK Regular"/>
              <a:sym typeface="PingFang HK Regular"/>
            </a:endParaRPr>
          </a:p>
          <a:p>
            <a:pPr marR="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tabLst/>
            </a:pP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覆盖体验、支付、交易、定价、管控、安全、增长、客服等</a:t>
            </a:r>
            <a:r>
              <a:rPr lang="en-US" altLang="zh-CN" sz="1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10+</a:t>
            </a:r>
            <a:r>
              <a:rPr lang="zh-CN" altLang="en-US" sz="1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业务方向</a:t>
            </a:r>
            <a:endParaRPr lang="en-US" altLang="zh-CN" sz="1200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PingFang HK Regular"/>
              <a:sym typeface="PingFang HK Regular"/>
            </a:endParaRPr>
          </a:p>
        </p:txBody>
      </p:sp>
      <p:sp>
        <p:nvSpPr>
          <p:cNvPr id="10" name="圆角矩形 15">
            <a:extLst>
              <a:ext uri="{FF2B5EF4-FFF2-40B4-BE49-F238E27FC236}">
                <a16:creationId xmlns="" xmlns:a16="http://schemas.microsoft.com/office/drawing/2014/main" id="{19EEAFFF-5039-CDB5-5E9A-87842EA84072}"/>
              </a:ext>
            </a:extLst>
          </p:cNvPr>
          <p:cNvSpPr>
            <a:spLocks noChangeAspect="1"/>
          </p:cNvSpPr>
          <p:nvPr/>
        </p:nvSpPr>
        <p:spPr>
          <a:xfrm>
            <a:off x="760091" y="3014291"/>
            <a:ext cx="4129410" cy="524609"/>
          </a:xfrm>
          <a:prstGeom prst="roundRect">
            <a:avLst>
              <a:gd name="adj" fmla="val 6887"/>
            </a:avLst>
          </a:prstGeom>
          <a:noFill/>
          <a:ln w="12700" cap="flat">
            <a:noFill/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已接入</a:t>
            </a:r>
            <a:r>
              <a:rPr lang="en-US" altLang="zh-CN" sz="1200" b="1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390</a:t>
            </a:r>
            <a:r>
              <a:rPr lang="en-US" altLang="zh-CN" sz="1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+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的</a:t>
            </a:r>
            <a:r>
              <a:rPr lang="zh-CN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功能覆盖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了</a:t>
            </a:r>
            <a:r>
              <a:rPr lang="zh-CN" altLang="en-US" sz="1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出行绝大部分业务</a:t>
            </a:r>
            <a:r>
              <a:rPr lang="zh-CN" altLang="en-US" sz="1200" b="1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方向</a:t>
            </a:r>
            <a:endParaRPr lang="en-US" altLang="zh-CN" sz="1200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PingFang HK Regular"/>
              <a:sym typeface="PingFang HK Regular"/>
            </a:endParaRPr>
          </a:p>
        </p:txBody>
      </p:sp>
      <p:sp>
        <p:nvSpPr>
          <p:cNvPr id="11" name="圆角矩形 15">
            <a:extLst>
              <a:ext uri="{FF2B5EF4-FFF2-40B4-BE49-F238E27FC236}">
                <a16:creationId xmlns="" xmlns:a16="http://schemas.microsoft.com/office/drawing/2014/main" id="{19EEAFFF-5039-CDB5-5E9A-87842EA84072}"/>
              </a:ext>
            </a:extLst>
          </p:cNvPr>
          <p:cNvSpPr>
            <a:spLocks noChangeAspect="1"/>
          </p:cNvSpPr>
          <p:nvPr/>
        </p:nvSpPr>
        <p:spPr>
          <a:xfrm>
            <a:off x="760091" y="4426777"/>
            <a:ext cx="4129410" cy="884609"/>
          </a:xfrm>
          <a:prstGeom prst="roundRect">
            <a:avLst>
              <a:gd name="adj" fmla="val 6887"/>
            </a:avLst>
          </a:prstGeom>
          <a:noFill/>
          <a:ln w="12700" cap="flat">
            <a:noFill/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1200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已投放功能</a:t>
            </a:r>
            <a:r>
              <a:rPr lang="en-US" altLang="zh-CN" sz="1200" b="1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1.6</a:t>
            </a:r>
            <a:r>
              <a:rPr lang="zh-CN" altLang="en-US" sz="1200" b="1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万次</a:t>
            </a:r>
            <a:endParaRPr lang="en-US" altLang="zh-CN" sz="1200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PingFang HK Regular"/>
              <a:sym typeface="PingFang HK Regular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已进行</a:t>
            </a:r>
            <a:r>
              <a:rPr lang="en-US" altLang="zh-CN" sz="1200" b="1" dirty="0" smtClean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290</a:t>
            </a:r>
            <a:r>
              <a:rPr lang="en-US" altLang="zh-CN" sz="1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+</a:t>
            </a:r>
            <a:r>
              <a:rPr lang="zh-CN" altLang="en-US" sz="1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次</a:t>
            </a:r>
            <a:r>
              <a:rPr lang="en-US" altLang="zh-CN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AB</a:t>
            </a:r>
            <a:r>
              <a:rPr lang="zh-CN" altLang="en-US" sz="1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实验，相当于减少接入方上线</a:t>
            </a:r>
            <a:r>
              <a:rPr lang="en-US" altLang="zh-CN" sz="1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100+</a:t>
            </a:r>
            <a:r>
              <a:rPr lang="zh-CN" altLang="en-US" sz="1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ingFang HK Regular"/>
                <a:sym typeface="PingFang HK Regular"/>
              </a:rPr>
              <a:t>次</a:t>
            </a:r>
            <a:endParaRPr lang="en-US" altLang="zh-CN" sz="1200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PingFang HK Regular"/>
              <a:sym typeface="PingFang HK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5498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71600" y="946150"/>
            <a:ext cx="9563100" cy="5226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1</a:t>
            </a:r>
            <a:r>
              <a:rPr lang="zh-CN" altLang="en-US" sz="23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、功能知识库（功能管理）</a:t>
            </a:r>
            <a:endParaRPr lang="en-US" altLang="zh-CN" sz="2300" dirty="0" smtClean="0">
              <a:solidFill>
                <a:srgbClr val="535353"/>
              </a:solidFill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hangingPunct="0">
              <a:lnSpc>
                <a:spcPct val="110000"/>
              </a:lnSpc>
            </a:pPr>
            <a:r>
              <a:rPr kumimoji="0" lang="en-US" altLang="zh-CN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2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、配置中心（投放</a:t>
            </a:r>
            <a:r>
              <a:rPr lang="zh-CN" altLang="en-US" sz="2300" dirty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功能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、支持测试、</a:t>
            </a:r>
            <a:r>
              <a:rPr lang="zh-CN" altLang="en-US" sz="23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投放自带</a:t>
            </a:r>
            <a:r>
              <a:rPr lang="zh-CN" altLang="en-US" sz="2300" dirty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放量能力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）</a:t>
            </a:r>
            <a:endParaRPr kumimoji="0" lang="en-US" altLang="zh-CN" sz="2300" b="0" i="0" u="none" strike="noStrike" cap="none" spc="0" normalizeH="0" baseline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300" dirty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3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、功能试验中心（支持功能试验、摆脱每次</a:t>
            </a:r>
            <a:r>
              <a:rPr kumimoji="0" lang="en-US" altLang="zh-CN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Apollo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试验就要</a:t>
            </a:r>
            <a:r>
              <a:rPr kumimoji="0" lang="en-US" altLang="zh-CN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RD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上线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）</a:t>
            </a:r>
            <a:endParaRPr kumimoji="0" lang="en-US" altLang="zh-CN" sz="2300" b="0" i="0" u="none" strike="noStrike" cap="none" spc="0" normalizeH="0" baseline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300" dirty="0">
              <a:solidFill>
                <a:srgbClr val="535353"/>
              </a:solidFill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1.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 为什么有这个立项 背景，要解决什么问题</a:t>
            </a:r>
            <a:r>
              <a:rPr kumimoji="0" lang="en-US" altLang="zh-CN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—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国际化业务痛点</a:t>
            </a:r>
            <a:endParaRPr kumimoji="0" lang="en-US" altLang="zh-CN" sz="2300" b="0" i="0" u="none" strike="noStrike" cap="none" spc="0" normalizeH="0" baseline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2.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 解决方案</a:t>
            </a:r>
            <a:r>
              <a:rPr kumimoji="0" lang="en-US" altLang="zh-CN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—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平台已有功能</a:t>
            </a:r>
            <a:endParaRPr kumimoji="0" lang="en-US" altLang="zh-CN" sz="2300" b="0" i="0" u="none" strike="noStrike" cap="none" spc="0" normalizeH="0" baseline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3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3.</a:t>
            </a:r>
            <a:r>
              <a:rPr lang="zh-CN" altLang="en-US" sz="23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 具体介绍方案</a:t>
            </a:r>
            <a:endParaRPr lang="en-US" altLang="zh-CN" sz="2300" dirty="0" smtClean="0">
              <a:solidFill>
                <a:srgbClr val="535353"/>
              </a:solidFill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4.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 结果</a:t>
            </a:r>
            <a:r>
              <a:rPr kumimoji="0" lang="en-US" altLang="zh-CN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—</a:t>
            </a:r>
            <a:r>
              <a:rPr kumimoji="0" lang="zh-CN" altLang="en-US" sz="23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数据</a:t>
            </a:r>
            <a:endParaRPr kumimoji="0" lang="en-US" altLang="zh-CN" sz="2300" b="0" i="0" u="none" strike="noStrike" cap="none" spc="0" normalizeH="0" baseline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300" dirty="0">
              <a:solidFill>
                <a:srgbClr val="535353"/>
              </a:solidFill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3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先介绍功能接入（配置</a:t>
            </a:r>
            <a:r>
              <a:rPr lang="en-US" altLang="zh-CN" sz="23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scheme</a:t>
            </a:r>
            <a:r>
              <a:rPr lang="zh-CN" altLang="en-US" sz="23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的能力，其中包括固定和自定义两类配置）</a:t>
            </a:r>
            <a:endParaRPr lang="en-US" altLang="zh-CN" sz="2300" dirty="0" smtClean="0">
              <a:solidFill>
                <a:srgbClr val="535353"/>
              </a:solidFill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3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Wingdings"/>
              </a:rPr>
              <a:t>功能投放（如何使上一步生成的</a:t>
            </a:r>
            <a:r>
              <a:rPr lang="en-US" altLang="zh-CN" sz="23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Wingdings"/>
              </a:rPr>
              <a:t>scheme</a:t>
            </a:r>
            <a:r>
              <a:rPr lang="zh-CN" altLang="en-US" sz="23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Wingdings"/>
              </a:rPr>
              <a:t>数据生效）</a:t>
            </a:r>
            <a:endParaRPr kumimoji="0" lang="en-US" sz="23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620716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36024" y="1794061"/>
            <a:ext cx="5169056" cy="524245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2">
                    <a:lumMod val="90000"/>
                  </a:schemeClr>
                </a:solidFill>
              </a:rPr>
              <a:t>投放是做什么的</a:t>
            </a:r>
            <a:endParaRPr kumimoji="1" lang="zh-CN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2">
                    <a:lumMod val="90000"/>
                  </a:schemeClr>
                </a:solidFill>
              </a:rPr>
              <a:t>接入业务量</a:t>
            </a:r>
            <a:endParaRPr kumimoji="1" lang="zh-CN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335651" y="3384521"/>
            <a:ext cx="5169429" cy="524245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2">
                    <a:lumMod val="90000"/>
                  </a:schemeClr>
                </a:solidFill>
              </a:rPr>
              <a:t>功能接入流程</a:t>
            </a:r>
            <a:endParaRPr kumimoji="1" lang="zh-CN" alt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70364" y="1886306"/>
            <a:ext cx="432000" cy="432000"/>
          </a:xfrm>
        </p:spPr>
        <p:txBody>
          <a:bodyPr anchor="t"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 anchor="t"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5670364" y="3453979"/>
            <a:ext cx="432000" cy="432000"/>
          </a:xfrm>
        </p:spPr>
        <p:txBody>
          <a:bodyPr anchor="t"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5670364" y="4165179"/>
            <a:ext cx="432000" cy="432000"/>
          </a:xfrm>
        </p:spPr>
        <p:txBody>
          <a:bodyPr anchor="t"/>
          <a:lstStyle/>
          <a:p>
            <a:r>
              <a:rPr kumimoji="1" lang="en-US" altLang="zh-CN" dirty="0" smtClean="0"/>
              <a:t>4</a:t>
            </a:r>
            <a:endParaRPr kumimoji="1"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335651" y="4119056"/>
            <a:ext cx="5169429" cy="524245"/>
          </a:xfrm>
        </p:spPr>
        <p:txBody>
          <a:bodyPr/>
          <a:lstStyle/>
          <a:p>
            <a:r>
              <a:rPr kumimoji="1" lang="zh-CN" altLang="en-US" dirty="0" smtClean="0"/>
              <a:t>功能投放</a:t>
            </a:r>
            <a:r>
              <a:rPr kumimoji="1" lang="zh-CN" altLang="en-US" dirty="0" smtClean="0"/>
              <a:t>流程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2800" y="330200"/>
            <a:ext cx="5778500" cy="1295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接入业务量放到最后  </a:t>
            </a:r>
            <a:r>
              <a:rPr lang="en-US" altLang="zh-CN" sz="14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--</a:t>
            </a:r>
            <a:r>
              <a:rPr lang="zh-CN" altLang="en-US" sz="14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他是一个结果，增加文字描述，</a:t>
            </a:r>
            <a:r>
              <a:rPr lang="en-US" altLang="zh-CN" sz="14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1,2,3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64030706"/>
      </p:ext>
    </p:extLst>
  </p:cSld>
  <p:clrMapOvr>
    <a:masterClrMapping/>
  </p:clrMapOvr>
  <p:transition spd="med" advTm="176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36024" y="1794061"/>
            <a:ext cx="5169056" cy="524245"/>
          </a:xfrm>
        </p:spPr>
        <p:txBody>
          <a:bodyPr/>
          <a:lstStyle/>
          <a:p>
            <a:r>
              <a:rPr kumimoji="1" lang="zh-CN" altLang="en-US" dirty="0" smtClean="0"/>
              <a:t>投放解决方案具体介绍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投放当前业务量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70364" y="1886306"/>
            <a:ext cx="432000" cy="432000"/>
          </a:xfrm>
        </p:spPr>
        <p:txBody>
          <a:bodyPr anchor="t"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 anchor="t"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70364" y="1123546"/>
            <a:ext cx="432000" cy="432000"/>
          </a:xfrm>
        </p:spPr>
        <p:txBody>
          <a:bodyPr anchor="t"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36024" y="1059526"/>
            <a:ext cx="5169056" cy="524245"/>
          </a:xfrm>
        </p:spPr>
        <p:txBody>
          <a:bodyPr/>
          <a:lstStyle/>
          <a:p>
            <a:r>
              <a:rPr kumimoji="1" lang="zh-CN" altLang="en-US" dirty="0" smtClean="0"/>
              <a:t>投放</a:t>
            </a:r>
            <a:r>
              <a:rPr kumimoji="1" lang="zh-CN" altLang="en-US" dirty="0" smtClean="0"/>
              <a:t>立项背景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252725"/>
      </p:ext>
    </p:extLst>
  </p:cSld>
  <p:clrMapOvr>
    <a:masterClrMapping/>
  </p:clrMapOvr>
  <p:transition spd="med" advTm="176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" y="114300"/>
            <a:ext cx="5067300" cy="54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hangingPunct="0">
              <a:lnSpc>
                <a:spcPct val="110000"/>
              </a:lnSpc>
            </a:pPr>
            <a:r>
              <a:rPr kumimoji="1" lang="zh-CN" altLang="en-US" sz="3200" dirty="0"/>
              <a:t>投放立项</a:t>
            </a:r>
            <a:r>
              <a:rPr kumimoji="1" lang="zh-CN" altLang="en-US" sz="3200" dirty="0" smtClean="0"/>
              <a:t>背景</a:t>
            </a:r>
            <a:r>
              <a:rPr kumimoji="1" lang="zh-CN" altLang="en-US" sz="2000" dirty="0" smtClean="0"/>
              <a:t>（业务痛点）</a:t>
            </a:r>
            <a:endParaRPr kumimoji="1" lang="en-US" altLang="zh-CN" sz="2000" dirty="0"/>
          </a:p>
        </p:txBody>
      </p:sp>
      <p:sp>
        <p:nvSpPr>
          <p:cNvPr id="7" name="Right Arrow 6"/>
          <p:cNvSpPr/>
          <p:nvPr/>
        </p:nvSpPr>
        <p:spPr>
          <a:xfrm>
            <a:off x="5384800" y="2667000"/>
            <a:ext cx="850900" cy="1092200"/>
          </a:xfrm>
          <a:prstGeom prst="rightArrow">
            <a:avLst/>
          </a:prstGeom>
          <a:solidFill>
            <a:schemeClr val="tx1">
              <a:alpha val="20000"/>
            </a:schemeClr>
          </a:solidFill>
          <a:ln w="38100">
            <a:solidFill>
              <a:srgbClr val="FF7F41"/>
            </a:solidFill>
            <a:miter lim="400000"/>
          </a:ln>
        </p:spPr>
        <p:txBody>
          <a:bodyPr lIns="45719" rIns="45719" rtlCol="0" anchor="ctr"/>
          <a:lstStyle/>
          <a:p>
            <a:pPr algn="ctr">
              <a:lnSpc>
                <a:spcPct val="90000"/>
              </a:lnSpc>
            </a:pPr>
            <a:endParaRPr lang="en-US" sz="2300" dirty="0">
              <a:noFill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700" y="1094854"/>
            <a:ext cx="2432050" cy="520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国际化功能需求特点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4864" y="891655"/>
            <a:ext cx="2717800" cy="463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国际化代码特点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88171EEE-FE5A-E54A-82B8-F3EDDD33ACEF}"/>
              </a:ext>
            </a:extLst>
          </p:cNvPr>
          <p:cNvSpPr txBox="1"/>
          <p:nvPr/>
        </p:nvSpPr>
        <p:spPr>
          <a:xfrm>
            <a:off x="6822244" y="1600199"/>
            <a:ext cx="2843563" cy="344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j-ea"/>
                <a:ea typeface="+mj-ea"/>
                <a:cs typeface="PingFang SC Regular"/>
                <a:sym typeface="PingFang SC Regular"/>
              </a:rPr>
              <a:t>国家、产品线硬编码 </a:t>
            </a:r>
            <a:r>
              <a:rPr lang="zh-CN" altLang="en-US" sz="1200" b="1" dirty="0">
                <a:solidFill>
                  <a:srgbClr val="535353"/>
                </a:solidFill>
                <a:latin typeface="+mj-ea"/>
                <a:ea typeface="+mj-ea"/>
                <a:cs typeface="PingFang SC Regular"/>
                <a:sym typeface="PingFang SC Regular"/>
              </a:rPr>
              <a:t>＝ </a:t>
            </a:r>
            <a:r>
              <a:rPr lang="zh-CN" altLang="en-US" sz="1200" b="1" dirty="0">
                <a:solidFill>
                  <a:srgbClr val="FF0000"/>
                </a:solidFill>
                <a:latin typeface="+mj-ea"/>
                <a:ea typeface="+mj-ea"/>
                <a:cs typeface="PingFang SC Regular"/>
                <a:sym typeface="PingFang SC Regular"/>
              </a:rPr>
              <a:t>埋坑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ea"/>
              <a:ea typeface="+mj-ea"/>
              <a:cs typeface="PingFang SC Regular"/>
              <a:sym typeface="PingFang SC Regular"/>
            </a:endParaRPr>
          </a:p>
        </p:txBody>
      </p:sp>
      <p:pic>
        <p:nvPicPr>
          <p:cNvPr id="11" name="图片 8">
            <a:extLst>
              <a:ext uri="{FF2B5EF4-FFF2-40B4-BE49-F238E27FC236}">
                <a16:creationId xmlns="" xmlns:a16="http://schemas.microsoft.com/office/drawing/2014/main" id="{18151737-A38F-9C4E-B697-98FF2305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864" y="2063658"/>
            <a:ext cx="5046560" cy="2160000"/>
          </a:xfrm>
          <a:prstGeom prst="rect">
            <a:avLst/>
          </a:prstGeom>
        </p:spPr>
      </p:pic>
      <p:sp>
        <p:nvSpPr>
          <p:cNvPr id="12" name="文本框 10">
            <a:extLst>
              <a:ext uri="{FF2B5EF4-FFF2-40B4-BE49-F238E27FC236}">
                <a16:creationId xmlns="" xmlns:a16="http://schemas.microsoft.com/office/drawing/2014/main" id="{E0AAFE31-67CE-ED41-A7CC-60E5C07976B5}"/>
              </a:ext>
            </a:extLst>
          </p:cNvPr>
          <p:cNvSpPr txBox="1"/>
          <p:nvPr/>
        </p:nvSpPr>
        <p:spPr>
          <a:xfrm>
            <a:off x="6822244" y="4342567"/>
            <a:ext cx="2450250" cy="371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latin typeface="+mj-ea"/>
                <a:ea typeface="+mj-ea"/>
              </a:rPr>
              <a:t>Apollo</a:t>
            </a:r>
            <a:r>
              <a:rPr lang="zh-CN" altLang="en-US" sz="1200" b="1" dirty="0">
                <a:latin typeface="+mj-ea"/>
                <a:ea typeface="+mj-ea"/>
              </a:rPr>
              <a:t> </a:t>
            </a:r>
            <a:r>
              <a:rPr lang="en-US" altLang="zh-CN" sz="1200" b="1" dirty="0">
                <a:latin typeface="+mj-ea"/>
                <a:ea typeface="+mj-ea"/>
              </a:rPr>
              <a:t>key</a:t>
            </a:r>
            <a:r>
              <a:rPr lang="zh-CN" altLang="en-US" sz="1200" b="1" dirty="0">
                <a:latin typeface="+mj-ea"/>
                <a:ea typeface="+mj-ea"/>
              </a:rPr>
              <a:t> 硬编码 </a:t>
            </a:r>
            <a:r>
              <a:rPr lang="en-US" altLang="zh-CN" sz="1200" b="1" dirty="0">
                <a:latin typeface="+mj-ea"/>
                <a:ea typeface="+mj-ea"/>
              </a:rPr>
              <a:t>=</a:t>
            </a:r>
            <a:r>
              <a:rPr lang="zh-CN" altLang="en-US" sz="1200" b="1" dirty="0">
                <a:latin typeface="+mj-ea"/>
                <a:ea typeface="+mj-ea"/>
              </a:rPr>
              <a:t> 技术债务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j-ea"/>
              <a:ea typeface="+mj-ea"/>
              <a:cs typeface="PingFang SC Regular"/>
              <a:sym typeface="PingFang SC Regular"/>
            </a:endParaRPr>
          </a:p>
        </p:txBody>
      </p:sp>
      <p:pic>
        <p:nvPicPr>
          <p:cNvPr id="13" name="图片 7">
            <a:extLst>
              <a:ext uri="{FF2B5EF4-FFF2-40B4-BE49-F238E27FC236}">
                <a16:creationId xmlns="" xmlns:a16="http://schemas.microsoft.com/office/drawing/2014/main" id="{F54CA779-6299-8D4B-8669-DAD8C755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44" y="4713647"/>
            <a:ext cx="4887771" cy="216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9700" y="5219700"/>
            <a:ext cx="5670550" cy="1054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为了实现不同国家差异化需求代码硬编码</a:t>
            </a:r>
            <a:r>
              <a:rPr lang="en-US" altLang="zh-CN" sz="1400" dirty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=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&gt;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导致后续代码难以维护</a:t>
            </a:r>
            <a:endParaRPr kumimoji="0" lang="en-US" altLang="zh-CN" sz="1400" b="0" i="0" u="none" strike="noStrike" cap="none" spc="0" normalizeH="0" baseline="0" dirty="0" smtClean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P</a:t>
            </a:r>
            <a:r>
              <a:rPr lang="en-US" altLang="zh-CN" sz="14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M</a:t>
            </a:r>
            <a:r>
              <a:rPr lang="zh-CN" altLang="en-US" sz="14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每次功能试验</a:t>
            </a:r>
            <a:r>
              <a:rPr lang="en-US" altLang="zh-CN" sz="14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RD</a:t>
            </a:r>
            <a:r>
              <a:rPr lang="zh-CN" altLang="en-US" sz="14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都需开发上线</a:t>
            </a:r>
            <a:r>
              <a:rPr lang="en-US" altLang="zh-CN" sz="14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=&gt;</a:t>
            </a:r>
            <a:r>
              <a:rPr lang="zh-CN" altLang="en-US" sz="1400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代码硬编码、开发流程繁琐</a:t>
            </a:r>
            <a:endParaRPr lang="en-US" altLang="zh-CN" sz="1400" dirty="0" smtClean="0">
              <a:solidFill>
                <a:srgbClr val="535353"/>
              </a:solidFill>
              <a:latin typeface="PingFang SC Regular"/>
              <a:ea typeface="PingFang SC Regular"/>
              <a:cs typeface="PingFang SC Regular"/>
              <a:sym typeface="PingFang SC Regular"/>
            </a:endParaRPr>
          </a:p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功能多维度（国家、城市、区县、产品线）放量问题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1590153"/>
            <a:ext cx="5067300" cy="331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3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" y="114300"/>
            <a:ext cx="6426200" cy="54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hangingPunct="0">
              <a:lnSpc>
                <a:spcPct val="110000"/>
              </a:lnSpc>
            </a:pPr>
            <a:r>
              <a:rPr kumimoji="1" lang="zh-CN" altLang="en-US" sz="3200" dirty="0" smtClean="0"/>
              <a:t>投放解决方案具体介绍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 分析问题）</a:t>
            </a:r>
            <a:endParaRPr kumimoji="1" lang="en-US" altLang="zh-C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586" y="671513"/>
            <a:ext cx="5255141" cy="279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65" y="4032250"/>
            <a:ext cx="8529784" cy="269875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651500" y="3465513"/>
            <a:ext cx="1778000" cy="566737"/>
          </a:xfrm>
          <a:prstGeom prst="downArrow">
            <a:avLst/>
          </a:prstGeom>
          <a:solidFill>
            <a:schemeClr val="tx1">
              <a:alpha val="20000"/>
            </a:schemeClr>
          </a:solidFill>
          <a:ln w="38100">
            <a:solidFill>
              <a:srgbClr val="FF7F41"/>
            </a:solidFill>
            <a:miter lim="400000"/>
          </a:ln>
        </p:spPr>
        <p:txBody>
          <a:bodyPr lIns="45719" rIns="45719" rtlCol="0" anchor="ctr"/>
          <a:lstStyle/>
          <a:p>
            <a:pPr algn="ctr">
              <a:lnSpc>
                <a:spcPct val="90000"/>
              </a:lnSpc>
            </a:pPr>
            <a:endParaRPr lang="en-US" sz="2300" dirty="0">
              <a:noFill/>
              <a:latin typeface="PingFang HK Regular"/>
              <a:ea typeface="PingFang HK Regular"/>
              <a:cs typeface="PingFang HK Regular"/>
              <a:sym typeface="PingFang HK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70471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" y="114300"/>
            <a:ext cx="8331200" cy="54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hangingPunct="0">
              <a:lnSpc>
                <a:spcPct val="110000"/>
              </a:lnSpc>
            </a:pPr>
            <a:r>
              <a:rPr kumimoji="1" lang="zh-CN" altLang="en-US" sz="3200" dirty="0"/>
              <a:t>投放解决方案具体介绍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/>
              <a:t>2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 功能接入）</a:t>
            </a:r>
            <a:endParaRPr kumimoji="1" lang="en-US" altLang="zh-CN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958850"/>
            <a:ext cx="84836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0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" y="114300"/>
            <a:ext cx="8331200" cy="54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hangingPunct="0">
              <a:lnSpc>
                <a:spcPct val="110000"/>
              </a:lnSpc>
            </a:pPr>
            <a:r>
              <a:rPr kumimoji="1" lang="zh-CN" altLang="en-US" sz="3200" dirty="0"/>
              <a:t>投放解决方案具体介绍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 smtClean="0"/>
              <a:t>3.</a:t>
            </a:r>
            <a:r>
              <a:rPr kumimoji="1" lang="zh-CN" altLang="en-US" sz="2000" dirty="0" smtClean="0"/>
              <a:t> 功能投放）</a:t>
            </a:r>
            <a:endParaRPr kumimoji="1" lang="en-US" altLang="zh-CN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333500"/>
            <a:ext cx="863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79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" y="114300"/>
            <a:ext cx="8331200" cy="54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hangingPunct="0">
              <a:lnSpc>
                <a:spcPct val="110000"/>
              </a:lnSpc>
            </a:pPr>
            <a:r>
              <a:rPr kumimoji="1" lang="zh-CN" altLang="en-US" sz="3200" dirty="0"/>
              <a:t>投放解决方案具体介绍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/>
              <a:t>4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/>
              <a:t>功能</a:t>
            </a:r>
            <a:r>
              <a:rPr kumimoji="1" lang="zh-CN" altLang="en-US" sz="2000" dirty="0" smtClean="0"/>
              <a:t>投放生效整体</a:t>
            </a:r>
            <a:r>
              <a:rPr kumimoji="1" lang="zh-CN" altLang="en-US" sz="2000" dirty="0"/>
              <a:t>流程</a:t>
            </a:r>
            <a:r>
              <a:rPr kumimoji="1" lang="zh-CN" altLang="en-US" sz="2000" dirty="0" smtClean="0"/>
              <a:t>）</a:t>
            </a:r>
            <a:endParaRPr kumimoji="1" lang="en-US" altLang="zh-CN" sz="2000" dirty="0" smtClean="0"/>
          </a:p>
        </p:txBody>
      </p:sp>
      <p:pic>
        <p:nvPicPr>
          <p:cNvPr id="3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660400"/>
            <a:ext cx="6070600" cy="61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3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" y="114300"/>
            <a:ext cx="8331200" cy="54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hangingPunct="0">
              <a:lnSpc>
                <a:spcPct val="110000"/>
              </a:lnSpc>
            </a:pPr>
            <a:r>
              <a:rPr kumimoji="1" lang="zh-CN" altLang="en-US" sz="3200" dirty="0" smtClean="0"/>
              <a:t>投放方案</a:t>
            </a:r>
            <a:r>
              <a:rPr kumimoji="1" lang="zh-CN" altLang="en-US" sz="3200" dirty="0"/>
              <a:t>具体</a:t>
            </a:r>
            <a:r>
              <a:rPr kumimoji="1" lang="zh-CN" altLang="en-US" sz="3200" dirty="0" smtClean="0"/>
              <a:t>介绍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/>
              <a:t>5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 功能看板）</a:t>
            </a:r>
            <a:endParaRPr kumimoji="1" lang="en-US" altLang="zh-CN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524000"/>
            <a:ext cx="10456208" cy="5207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700" y="793750"/>
            <a:ext cx="8712200" cy="596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功能大盘，各国</a:t>
            </a: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IFG</a:t>
            </a: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PingFang SC Regular"/>
                <a:ea typeface="PingFang SC Regular"/>
                <a:cs typeface="PingFang SC Regular"/>
                <a:sym typeface="PingFang SC Regular"/>
              </a:rPr>
              <a:t>（当前国家已上线功能占比）、等各种指标。运营可直观看到各国功能数据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8957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" y="114300"/>
            <a:ext cx="8331200" cy="546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hangingPunct="0">
              <a:lnSpc>
                <a:spcPct val="110000"/>
              </a:lnSpc>
            </a:pPr>
            <a:r>
              <a:rPr kumimoji="1" lang="zh-CN" altLang="en-US" sz="3200" dirty="0" smtClean="0"/>
              <a:t>投放方案</a:t>
            </a:r>
            <a:r>
              <a:rPr kumimoji="1" lang="zh-CN" altLang="en-US" sz="3200" dirty="0"/>
              <a:t>具体</a:t>
            </a:r>
            <a:r>
              <a:rPr kumimoji="1" lang="zh-CN" altLang="en-US" sz="3200" dirty="0" smtClean="0"/>
              <a:t>介绍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 smtClean="0"/>
              <a:t>6.</a:t>
            </a:r>
            <a:r>
              <a:rPr kumimoji="1" lang="zh-CN" altLang="en-US" sz="2000" dirty="0" smtClean="0"/>
              <a:t> 知识库）</a:t>
            </a:r>
            <a:endParaRPr kumimoji="1"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9700" y="793750"/>
            <a:ext cx="8712200" cy="596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hangingPunct="0">
              <a:lnSpc>
                <a:spcPct val="110000"/>
              </a:lnSpc>
            </a:pPr>
            <a:r>
              <a:rPr lang="zh-CN" altLang="en-US" sz="1600" b="1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功能</a:t>
            </a:r>
            <a:r>
              <a:rPr lang="zh-CN" altLang="en-US" sz="1600" b="1" dirty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广场（知识库）</a:t>
            </a:r>
            <a:r>
              <a:rPr lang="en-US" altLang="zh-CN" sz="1600" b="1" dirty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--</a:t>
            </a:r>
            <a:r>
              <a:rPr lang="zh-CN" altLang="en-US" sz="1600" b="1" dirty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包含各个方向的功能，承载功能管理</a:t>
            </a:r>
            <a:r>
              <a:rPr lang="zh-CN" altLang="en-US" sz="1600" b="1" dirty="0" smtClean="0">
                <a:solidFill>
                  <a:srgbClr val="535353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能力</a:t>
            </a:r>
            <a:endParaRPr lang="en-US" sz="1600" b="1" dirty="0">
              <a:solidFill>
                <a:srgbClr val="535353"/>
              </a:solidFill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373594"/>
            <a:ext cx="9969500" cy="548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06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主题">
  <a:themeElements>
    <a:clrScheme name="滴滴主题色">
      <a:dk1>
        <a:srgbClr val="0E1419"/>
      </a:dk1>
      <a:lt1>
        <a:srgbClr val="FFFFFF"/>
      </a:lt1>
      <a:dk2>
        <a:srgbClr val="E1E2E6"/>
      </a:dk2>
      <a:lt2>
        <a:srgbClr val="595959"/>
      </a:lt2>
      <a:accent1>
        <a:srgbClr val="FF7C41"/>
      </a:accent1>
      <a:accent2>
        <a:srgbClr val="3CDCBE"/>
      </a:accent2>
      <a:accent3>
        <a:srgbClr val="00A59F"/>
      </a:accent3>
      <a:accent4>
        <a:srgbClr val="FFC800"/>
      </a:accent4>
      <a:accent5>
        <a:srgbClr val="2387FA"/>
      </a:accent5>
      <a:accent6>
        <a:srgbClr val="323233"/>
      </a:accent6>
      <a:hlink>
        <a:srgbClr val="191919"/>
      </a:hlink>
      <a:folHlink>
        <a:srgbClr val="FF00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20000"/>
          </a:schemeClr>
        </a:solidFill>
        <a:ln w="38100">
          <a:solidFill>
            <a:srgbClr val="FF7F41"/>
          </a:solidFill>
          <a:miter lim="400000"/>
        </a:ln>
      </a:spPr>
      <a:bodyPr lIns="45719" rIns="45719" anchor="ctr"/>
      <a:lstStyle>
        <a:defPPr>
          <a:lnSpc>
            <a:spcPct val="90000"/>
          </a:lnSpc>
          <a:defRPr sz="2300" dirty="0">
            <a:noFill/>
            <a:latin typeface="PingFang HK Regular"/>
            <a:ea typeface="PingFang HK Regular"/>
            <a:cs typeface="PingFang HK Regular"/>
            <a:sym typeface="PingFang HK Regular"/>
          </a:defRPr>
        </a:defPPr>
      </a:lst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normAutofit/>
      </a:bodyPr>
      <a:lstStyle>
        <a:defPPr marL="0" marR="0" indent="0" algn="l" defTabSz="9144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6_怀旧">
  <a:themeElements>
    <a:clrScheme name="Custom 21">
      <a:dk1>
        <a:srgbClr val="F88719"/>
      </a:dk1>
      <a:lt1>
        <a:srgbClr val="808080"/>
      </a:lt1>
      <a:dk2>
        <a:srgbClr val="4D4D4D"/>
      </a:dk2>
      <a:lt2>
        <a:srgbClr val="A59E9D"/>
      </a:lt2>
      <a:accent1>
        <a:srgbClr val="FFFFFF"/>
      </a:accent1>
      <a:accent2>
        <a:srgbClr val="F7EFE6"/>
      </a:accent2>
      <a:accent3>
        <a:srgbClr val="F2E3D2"/>
      </a:accent3>
      <a:accent4>
        <a:srgbClr val="D8C6B8"/>
      </a:accent4>
      <a:accent5>
        <a:srgbClr val="F2793C"/>
      </a:accent5>
      <a:accent6>
        <a:srgbClr val="808080"/>
      </a:accent6>
      <a:hlink>
        <a:srgbClr val="F2E3D2"/>
      </a:hlink>
      <a:folHlink>
        <a:srgbClr val="D8C6B8"/>
      </a:folHlink>
    </a:clrScheme>
    <a:fontScheme name="Custom 6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  <a:ln cmpd="dbl">
          <a:solidFill>
            <a:schemeClr val="accent1"/>
          </a:solidFill>
          <a:prstDash val="dash"/>
        </a:ln>
      </a:spPr>
      <a:bodyPr wrap="square" rtlCol="0">
        <a:spAutoFit/>
      </a:bodyPr>
      <a:lstStyle>
        <a:defPPr>
          <a:spcAft>
            <a:spcPts val="0"/>
          </a:spcAft>
          <a:buSzPts val="1400"/>
          <a:defRPr sz="2400" b="1" dirty="0" smtClean="0">
            <a:solidFill>
              <a:schemeClr val="dk1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111396</TotalTime>
  <Words>466</Words>
  <Application>Microsoft Macintosh PowerPoint</Application>
  <PresentationFormat>Widescreen</PresentationFormat>
  <Paragraphs>60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Calibri</vt:lpstr>
      <vt:lpstr>DengXian</vt:lpstr>
      <vt:lpstr>Hiragino Sans GB W3</vt:lpstr>
      <vt:lpstr>Lantinghei SC Extralight</vt:lpstr>
      <vt:lpstr>Microsoft YaHei</vt:lpstr>
      <vt:lpstr>Microsoft YaHei Normal</vt:lpstr>
      <vt:lpstr>PingFang HK Regular</vt:lpstr>
      <vt:lpstr>PingFang SC Light</vt:lpstr>
      <vt:lpstr>PingFang SC Regular</vt:lpstr>
      <vt:lpstr>Wingdings</vt:lpstr>
      <vt:lpstr>微软雅黑</vt:lpstr>
      <vt:lpstr>黑体</vt:lpstr>
      <vt:lpstr>Arial</vt:lpstr>
      <vt:lpstr>1_Office 主题</vt:lpstr>
      <vt:lpstr>6_怀旧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2539</cp:revision>
  <cp:lastPrinted>2019-05-17T11:00:53Z</cp:lastPrinted>
  <dcterms:created xsi:type="dcterms:W3CDTF">2018-12-08T15:04:01Z</dcterms:created>
  <dcterms:modified xsi:type="dcterms:W3CDTF">2022-06-24T12:16:49Z</dcterms:modified>
</cp:coreProperties>
</file>