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65" r:id="rId3"/>
    <p:sldId id="371" r:id="rId4"/>
    <p:sldId id="366" r:id="rId5"/>
    <p:sldId id="373" r:id="rId6"/>
    <p:sldId id="367" r:id="rId7"/>
    <p:sldId id="374" r:id="rId8"/>
    <p:sldId id="369" r:id="rId9"/>
    <p:sldId id="372" r:id="rId10"/>
    <p:sldId id="370" r:id="rId11"/>
    <p:sldId id="375" r:id="rId12"/>
    <p:sldId id="368" r:id="rId13"/>
    <p:sldId id="260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7C42"/>
    <a:srgbClr val="FBB775"/>
    <a:srgbClr val="F38F18"/>
    <a:srgbClr val="28537A"/>
    <a:srgbClr val="3CC0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2"/>
    <p:restoredTop sz="83223"/>
  </p:normalViewPr>
  <p:slideViewPr>
    <p:cSldViewPr snapToGrid="0" snapToObjects="1">
      <p:cViewPr varScale="1">
        <p:scale>
          <a:sx n="57" d="100"/>
          <a:sy n="57" d="100"/>
        </p:scale>
        <p:origin x="21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734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5576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576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封面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xfrm>
            <a:off x="11987441" y="11525250"/>
            <a:ext cx="399593" cy="406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23B58525-3495-864F-8D9B-C00999275C9A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3064646" y="12816951"/>
            <a:ext cx="452048" cy="415498"/>
          </a:xfrm>
        </p:spPr>
        <p:txBody>
          <a:bodyPr/>
          <a:lstStyle/>
          <a:p>
            <a:fld id="{E94F539D-20DE-4643-B79C-4A2AAC5ABD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42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80660" y="1180213"/>
            <a:ext cx="19448901" cy="8714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627817" y="2593731"/>
            <a:ext cx="19669325" cy="99674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>
            <a:lvl2pPr>
              <a:defRPr sz="4000"/>
            </a:lvl2pPr>
            <a:lvl3pPr>
              <a:defRPr sz="3800"/>
            </a:lvl3pPr>
            <a:lvl4pPr>
              <a:defRPr sz="3600"/>
            </a:lvl4pPr>
            <a:lvl5pPr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23090873" y="12816951"/>
            <a:ext cx="399594" cy="40640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sz="2200">
                <a:solidFill>
                  <a:srgbClr val="A6AAA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xian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819" y="2303625"/>
            <a:ext cx="21386184" cy="45764"/>
          </a:xfrm>
          <a:prstGeom prst="rect">
            <a:avLst/>
          </a:prstGeom>
          <a:ln w="3175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ransition spd="med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F88719"/>
          </a:solidFill>
          <a:uFillTx/>
          <a:latin typeface="FZLanTingHeiS-L-GB"/>
          <a:ea typeface="FZLanTingHeiS-L-GB"/>
          <a:cs typeface="FZLanTingHeiS-L-GB"/>
          <a:sym typeface="FZLanTingHeiS-L-GB"/>
        </a:defRPr>
      </a:lvl1pPr>
      <a:lvl2pPr marL="0" marR="0" indent="2286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F88719"/>
          </a:solidFill>
          <a:uFillTx/>
          <a:latin typeface="FZLanTingHeiS-L-GB"/>
          <a:ea typeface="FZLanTingHeiS-L-GB"/>
          <a:cs typeface="FZLanTingHeiS-L-GB"/>
          <a:sym typeface="FZLanTingHeiS-L-GB"/>
        </a:defRPr>
      </a:lvl2pPr>
      <a:lvl3pPr marL="0" marR="0" indent="4572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F88719"/>
          </a:solidFill>
          <a:uFillTx/>
          <a:latin typeface="FZLanTingHeiS-L-GB"/>
          <a:ea typeface="FZLanTingHeiS-L-GB"/>
          <a:cs typeface="FZLanTingHeiS-L-GB"/>
          <a:sym typeface="FZLanTingHeiS-L-GB"/>
        </a:defRPr>
      </a:lvl3pPr>
      <a:lvl4pPr marL="0" marR="0" indent="6858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F88719"/>
          </a:solidFill>
          <a:uFillTx/>
          <a:latin typeface="FZLanTingHeiS-L-GB"/>
          <a:ea typeface="FZLanTingHeiS-L-GB"/>
          <a:cs typeface="FZLanTingHeiS-L-GB"/>
          <a:sym typeface="FZLanTingHeiS-L-GB"/>
        </a:defRPr>
      </a:lvl4pPr>
      <a:lvl5pPr marL="0" marR="0" indent="9144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F88719"/>
          </a:solidFill>
          <a:uFillTx/>
          <a:latin typeface="FZLanTingHeiS-L-GB"/>
          <a:ea typeface="FZLanTingHeiS-L-GB"/>
          <a:cs typeface="FZLanTingHeiS-L-GB"/>
          <a:sym typeface="FZLanTingHeiS-L-GB"/>
        </a:defRPr>
      </a:lvl5pPr>
      <a:lvl6pPr marL="0" marR="0" indent="11430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F88719"/>
          </a:solidFill>
          <a:uFillTx/>
          <a:latin typeface="FZLanTingHeiS-L-GB"/>
          <a:ea typeface="FZLanTingHeiS-L-GB"/>
          <a:cs typeface="FZLanTingHeiS-L-GB"/>
          <a:sym typeface="FZLanTingHeiS-L-GB"/>
        </a:defRPr>
      </a:lvl6pPr>
      <a:lvl7pPr marL="0" marR="0" indent="13716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F88719"/>
          </a:solidFill>
          <a:uFillTx/>
          <a:latin typeface="FZLanTingHeiS-L-GB"/>
          <a:ea typeface="FZLanTingHeiS-L-GB"/>
          <a:cs typeface="FZLanTingHeiS-L-GB"/>
          <a:sym typeface="FZLanTingHeiS-L-GB"/>
        </a:defRPr>
      </a:lvl7pPr>
      <a:lvl8pPr marL="0" marR="0" indent="16002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F88719"/>
          </a:solidFill>
          <a:uFillTx/>
          <a:latin typeface="FZLanTingHeiS-L-GB"/>
          <a:ea typeface="FZLanTingHeiS-L-GB"/>
          <a:cs typeface="FZLanTingHeiS-L-GB"/>
          <a:sym typeface="FZLanTingHeiS-L-GB"/>
        </a:defRPr>
      </a:lvl8pPr>
      <a:lvl9pPr marL="0" marR="0" indent="18288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F88719"/>
          </a:solidFill>
          <a:uFillTx/>
          <a:latin typeface="FZLanTingHeiS-L-GB"/>
          <a:ea typeface="FZLanTingHeiS-L-GB"/>
          <a:cs typeface="FZLanTingHeiS-L-GB"/>
          <a:sym typeface="FZLanTingHeiS-L-GB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所有logo（线上RGB）-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059" y="10582327"/>
            <a:ext cx="3454706" cy="1126398"/>
          </a:xfrm>
          <a:prstGeom prst="rect">
            <a:avLst/>
          </a:prstGeom>
          <a:ln w="3175">
            <a:miter lim="400000"/>
          </a:ln>
        </p:spPr>
      </p:pic>
      <p:pic>
        <p:nvPicPr>
          <p:cNvPr id="40" name="xian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190" y="6072918"/>
            <a:ext cx="8527841" cy="48639"/>
          </a:xfrm>
          <a:prstGeom prst="rect">
            <a:avLst/>
          </a:prstGeom>
          <a:ln w="3175">
            <a:miter lim="400000"/>
          </a:ln>
        </p:spPr>
      </p:pic>
      <p:sp>
        <p:nvSpPr>
          <p:cNvPr id="2" name="文本框 1"/>
          <p:cNvSpPr txBox="1"/>
          <p:nvPr/>
        </p:nvSpPr>
        <p:spPr>
          <a:xfrm>
            <a:off x="2449285" y="3430819"/>
            <a:ext cx="16426543" cy="143116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北斗</a:t>
            </a:r>
            <a:r>
              <a:rPr lang="en-US" altLang="zh-CN" sz="8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8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展示服务化</a:t>
            </a:r>
            <a:r>
              <a:rPr lang="en-US" altLang="zh-CN" sz="8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8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述职分享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155371" y="873760"/>
            <a:ext cx="9846129" cy="11183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b">
            <a:no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1pPr>
            <a:lvl2pPr marL="0" marR="0" indent="228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2pPr>
            <a:lvl3pPr marL="0" marR="0" indent="457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3pPr>
            <a:lvl4pPr marL="0" marR="0" indent="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4pPr>
            <a:lvl5pPr marL="0" marR="0" indent="914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5pPr>
            <a:lvl6pPr marL="0" marR="0" indent="11430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6pPr>
            <a:lvl7pPr marL="0" marR="0" indent="1371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7pPr>
            <a:lvl8pPr marL="0" marR="0" indent="1600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8pPr>
            <a:lvl9pPr marL="0" marR="0" indent="1828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9pPr>
          </a:lstStyle>
          <a:p>
            <a:pPr hangingPunct="1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不足 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规划 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展示服务化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0C11C2-3921-F645-9D1E-D4CC43B1AB3D}"/>
              </a:ext>
            </a:extLst>
          </p:cNvPr>
          <p:cNvSpPr/>
          <p:nvPr/>
        </p:nvSpPr>
        <p:spPr>
          <a:xfrm>
            <a:off x="2155371" y="3189504"/>
            <a:ext cx="2025583" cy="807786"/>
          </a:xfrm>
          <a:prstGeom prst="rect">
            <a:avLst/>
          </a:prstGeom>
          <a:solidFill>
            <a:srgbClr val="0070C0"/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不足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42531D-F039-374C-AAC9-FB492116D4E6}"/>
              </a:ext>
            </a:extLst>
          </p:cNvPr>
          <p:cNvSpPr txBox="1"/>
          <p:nvPr/>
        </p:nvSpPr>
        <p:spPr>
          <a:xfrm>
            <a:off x="2155371" y="4223541"/>
            <a:ext cx="7778683" cy="4508927"/>
          </a:xfrm>
          <a:prstGeom prst="rect">
            <a:avLst/>
          </a:prstGeom>
          <a:noFill/>
          <a:ln w="12700" cap="rnd" cmpd="sng">
            <a:solidFill>
              <a:schemeClr val="bg1">
                <a:lumMod val="65000"/>
              </a:schemeClr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xEngine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中存在大量的业务代码导致功能臃肿，缺少通用能力，逐渐成为展示服务化系统的瓶颈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平台化程度不高，无法快速支持端和下游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的开发、联调和问题定位的诉求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系统仍然需要大量的人力跟进每一个需求的评审、开发、联调和上线过程，无法专心进行平台化建设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3199A1-A114-0143-9378-E833210853E5}"/>
              </a:ext>
            </a:extLst>
          </p:cNvPr>
          <p:cNvSpPr/>
          <p:nvPr/>
        </p:nvSpPr>
        <p:spPr>
          <a:xfrm>
            <a:off x="13437156" y="3189504"/>
            <a:ext cx="2025583" cy="807786"/>
          </a:xfrm>
          <a:prstGeom prst="rect">
            <a:avLst/>
          </a:prstGeom>
          <a:solidFill>
            <a:srgbClr val="0070C0"/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规划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10C5D9-ABA4-9745-B6E0-00CF899D915A}"/>
              </a:ext>
            </a:extLst>
          </p:cNvPr>
          <p:cNvSpPr txBox="1"/>
          <p:nvPr/>
        </p:nvSpPr>
        <p:spPr>
          <a:xfrm>
            <a:off x="13437156" y="4223541"/>
            <a:ext cx="6439989" cy="5986254"/>
          </a:xfrm>
          <a:prstGeom prst="rect">
            <a:avLst/>
          </a:prstGeom>
          <a:noFill/>
          <a:ln w="12700" cap="rnd" cmpd="sng">
            <a:solidFill>
              <a:schemeClr val="bg1">
                <a:lumMod val="65000"/>
              </a:schemeClr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推进系统</a:t>
            </a: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平台化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建设，提供稳定的联调环境，提升联调效率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与端共建组件、页面体系，由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xEngine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承载页面，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expo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承载组件，实现端上流程的全面</a:t>
            </a: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配置化</a:t>
            </a:r>
            <a:endParaRPr lang="en-US" altLang="zh-CN" sz="24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lnSpc>
                <a:spcPct val="2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开放平台基础能力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，建设组件库、页面库等系统，结合端上伊布框架提升组件、页面的复用度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9259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155371" y="873760"/>
            <a:ext cx="11798455" cy="11183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b">
            <a:no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1pPr>
            <a:lvl2pPr marL="0" marR="0" indent="228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2pPr>
            <a:lvl3pPr marL="0" marR="0" indent="457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3pPr>
            <a:lvl4pPr marL="0" marR="0" indent="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4pPr>
            <a:lvl5pPr marL="0" marR="0" indent="914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5pPr>
            <a:lvl6pPr marL="0" marR="0" indent="11430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6pPr>
            <a:lvl7pPr marL="0" marR="0" indent="1371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7pPr>
            <a:lvl8pPr marL="0" marR="0" indent="1600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8pPr>
            <a:lvl9pPr marL="0" marR="0" indent="1828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9pPr>
          </a:lstStyle>
          <a:p>
            <a:pPr hangingPunct="1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不足 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规划 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BFF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展示服务化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0C11C2-3921-F645-9D1E-D4CC43B1AB3D}"/>
              </a:ext>
            </a:extLst>
          </p:cNvPr>
          <p:cNvSpPr/>
          <p:nvPr/>
        </p:nvSpPr>
        <p:spPr>
          <a:xfrm>
            <a:off x="3814126" y="3628255"/>
            <a:ext cx="2025583" cy="807786"/>
          </a:xfrm>
          <a:prstGeom prst="rect">
            <a:avLst/>
          </a:prstGeom>
          <a:solidFill>
            <a:srgbClr val="0070C0"/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不足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EBE5BC5-ECC8-6042-9568-1CA50F0A0FBE}"/>
              </a:ext>
            </a:extLst>
          </p:cNvPr>
          <p:cNvGrpSpPr/>
          <p:nvPr/>
        </p:nvGrpSpPr>
        <p:grpSpPr>
          <a:xfrm>
            <a:off x="1811807" y="5493748"/>
            <a:ext cx="6030220" cy="3786212"/>
            <a:chOff x="1955384" y="5493748"/>
            <a:chExt cx="6030220" cy="3786212"/>
          </a:xfrm>
        </p:grpSpPr>
        <p:sp>
          <p:nvSpPr>
            <p:cNvPr id="7" name="任意形状 6">
              <a:extLst>
                <a:ext uri="{FF2B5EF4-FFF2-40B4-BE49-F238E27FC236}">
                  <a16:creationId xmlns:a16="http://schemas.microsoft.com/office/drawing/2014/main" id="{6B8AEC87-4261-7F47-9CCE-36F3854A5050}"/>
                </a:ext>
              </a:extLst>
            </p:cNvPr>
            <p:cNvSpPr/>
            <p:nvPr/>
          </p:nvSpPr>
          <p:spPr>
            <a:xfrm>
              <a:off x="1955384" y="5493748"/>
              <a:ext cx="2871533" cy="1722920"/>
            </a:xfrm>
            <a:custGeom>
              <a:avLst/>
              <a:gdLst>
                <a:gd name="connsiteX0" fmla="*/ 0 w 3589417"/>
                <a:gd name="connsiteY0" fmla="*/ 0 h 2153650"/>
                <a:gd name="connsiteX1" fmla="*/ 3589417 w 3589417"/>
                <a:gd name="connsiteY1" fmla="*/ 0 h 2153650"/>
                <a:gd name="connsiteX2" fmla="*/ 3589417 w 3589417"/>
                <a:gd name="connsiteY2" fmla="*/ 2153650 h 2153650"/>
                <a:gd name="connsiteX3" fmla="*/ 0 w 3589417"/>
                <a:gd name="connsiteY3" fmla="*/ 2153650 h 2153650"/>
                <a:gd name="connsiteX4" fmla="*/ 0 w 3589417"/>
                <a:gd name="connsiteY4" fmla="*/ 0 h 2153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9417" h="2153650">
                  <a:moveTo>
                    <a:pt x="0" y="0"/>
                  </a:moveTo>
                  <a:lnTo>
                    <a:pt x="3589417" y="0"/>
                  </a:lnTo>
                  <a:lnTo>
                    <a:pt x="3589417" y="2153650"/>
                  </a:lnTo>
                  <a:lnTo>
                    <a:pt x="0" y="2153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xEngine</a:t>
              </a:r>
              <a:r>
                <a:rPr lang="zh-CN" altLang="en-US" sz="2000" kern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成为端上逻辑的承担者，代码臃肿</a:t>
              </a:r>
            </a:p>
          </p:txBody>
        </p:sp>
        <p:sp>
          <p:nvSpPr>
            <p:cNvPr id="10" name="任意形状 9">
              <a:extLst>
                <a:ext uri="{FF2B5EF4-FFF2-40B4-BE49-F238E27FC236}">
                  <a16:creationId xmlns:a16="http://schemas.microsoft.com/office/drawing/2014/main" id="{377B7FF3-7976-754C-B522-BAD36CD38A2F}"/>
                </a:ext>
              </a:extLst>
            </p:cNvPr>
            <p:cNvSpPr/>
            <p:nvPr/>
          </p:nvSpPr>
          <p:spPr>
            <a:xfrm>
              <a:off x="5114071" y="5493748"/>
              <a:ext cx="2871533" cy="1722920"/>
            </a:xfrm>
            <a:custGeom>
              <a:avLst/>
              <a:gdLst>
                <a:gd name="connsiteX0" fmla="*/ 0 w 3589417"/>
                <a:gd name="connsiteY0" fmla="*/ 0 h 2153650"/>
                <a:gd name="connsiteX1" fmla="*/ 3589417 w 3589417"/>
                <a:gd name="connsiteY1" fmla="*/ 0 h 2153650"/>
                <a:gd name="connsiteX2" fmla="*/ 3589417 w 3589417"/>
                <a:gd name="connsiteY2" fmla="*/ 2153650 h 2153650"/>
                <a:gd name="connsiteX3" fmla="*/ 0 w 3589417"/>
                <a:gd name="connsiteY3" fmla="*/ 2153650 h 2153650"/>
                <a:gd name="connsiteX4" fmla="*/ 0 w 3589417"/>
                <a:gd name="connsiteY4" fmla="*/ 0 h 2153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9417" h="2153650">
                  <a:moveTo>
                    <a:pt x="0" y="0"/>
                  </a:moveTo>
                  <a:lnTo>
                    <a:pt x="3589417" y="0"/>
                  </a:lnTo>
                  <a:lnTo>
                    <a:pt x="3589417" y="2153650"/>
                  </a:lnTo>
                  <a:lnTo>
                    <a:pt x="0" y="2153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kern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联调、问题定位困难</a:t>
              </a:r>
            </a:p>
          </p:txBody>
        </p:sp>
        <p:sp>
          <p:nvSpPr>
            <p:cNvPr id="11" name="任意形状 10">
              <a:extLst>
                <a:ext uri="{FF2B5EF4-FFF2-40B4-BE49-F238E27FC236}">
                  <a16:creationId xmlns:a16="http://schemas.microsoft.com/office/drawing/2014/main" id="{B18CC068-786A-A546-8A93-B04E0CFA175D}"/>
                </a:ext>
              </a:extLst>
            </p:cNvPr>
            <p:cNvSpPr/>
            <p:nvPr/>
          </p:nvSpPr>
          <p:spPr>
            <a:xfrm>
              <a:off x="3480358" y="7557040"/>
              <a:ext cx="2871533" cy="1722920"/>
            </a:xfrm>
            <a:custGeom>
              <a:avLst/>
              <a:gdLst>
                <a:gd name="connsiteX0" fmla="*/ 0 w 3589417"/>
                <a:gd name="connsiteY0" fmla="*/ 0 h 2153650"/>
                <a:gd name="connsiteX1" fmla="*/ 3589417 w 3589417"/>
                <a:gd name="connsiteY1" fmla="*/ 0 h 2153650"/>
                <a:gd name="connsiteX2" fmla="*/ 3589417 w 3589417"/>
                <a:gd name="connsiteY2" fmla="*/ 2153650 h 2153650"/>
                <a:gd name="connsiteX3" fmla="*/ 0 w 3589417"/>
                <a:gd name="connsiteY3" fmla="*/ 2153650 h 2153650"/>
                <a:gd name="connsiteX4" fmla="*/ 0 w 3589417"/>
                <a:gd name="connsiteY4" fmla="*/ 0 h 2153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9417" h="2153650">
                  <a:moveTo>
                    <a:pt x="0" y="0"/>
                  </a:moveTo>
                  <a:lnTo>
                    <a:pt x="3589417" y="0"/>
                  </a:lnTo>
                  <a:lnTo>
                    <a:pt x="3589417" y="2153650"/>
                  </a:lnTo>
                  <a:lnTo>
                    <a:pt x="0" y="2153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kern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需求支持耗费大量人力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3E7B2E16-0FED-684F-94ED-B3FE21A42046}"/>
              </a:ext>
            </a:extLst>
          </p:cNvPr>
          <p:cNvGrpSpPr/>
          <p:nvPr/>
        </p:nvGrpSpPr>
        <p:grpSpPr>
          <a:xfrm>
            <a:off x="10042356" y="4735422"/>
            <a:ext cx="12829620" cy="7330761"/>
            <a:chOff x="10042356" y="4735422"/>
            <a:chExt cx="12829620" cy="7330761"/>
          </a:xfrm>
        </p:grpSpPr>
        <p:sp>
          <p:nvSpPr>
            <p:cNvPr id="16" name="任意形状 15">
              <a:extLst>
                <a:ext uri="{FF2B5EF4-FFF2-40B4-BE49-F238E27FC236}">
                  <a16:creationId xmlns:a16="http://schemas.microsoft.com/office/drawing/2014/main" id="{3D929DD0-F54B-7043-8103-C0F5581857C1}"/>
                </a:ext>
              </a:extLst>
            </p:cNvPr>
            <p:cNvSpPr/>
            <p:nvPr/>
          </p:nvSpPr>
          <p:spPr>
            <a:xfrm>
              <a:off x="10042357" y="5940360"/>
              <a:ext cx="3911469" cy="1835280"/>
            </a:xfrm>
            <a:custGeom>
              <a:avLst/>
              <a:gdLst>
                <a:gd name="connsiteX0" fmla="*/ 0 w 3911469"/>
                <a:gd name="connsiteY0" fmla="*/ 0 h 1564587"/>
                <a:gd name="connsiteX1" fmla="*/ 3911469 w 3911469"/>
                <a:gd name="connsiteY1" fmla="*/ 0 h 1564587"/>
                <a:gd name="connsiteX2" fmla="*/ 3911469 w 3911469"/>
                <a:gd name="connsiteY2" fmla="*/ 1564587 h 1564587"/>
                <a:gd name="connsiteX3" fmla="*/ 0 w 3911469"/>
                <a:gd name="connsiteY3" fmla="*/ 1564587 h 1564587"/>
                <a:gd name="connsiteX4" fmla="*/ 0 w 3911469"/>
                <a:gd name="connsiteY4" fmla="*/ 0 h 1564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11469" h="1564587">
                  <a:moveTo>
                    <a:pt x="0" y="0"/>
                  </a:moveTo>
                  <a:lnTo>
                    <a:pt x="3911469" y="0"/>
                  </a:lnTo>
                  <a:lnTo>
                    <a:pt x="3911469" y="1564587"/>
                  </a:lnTo>
                  <a:lnTo>
                    <a:pt x="0" y="15645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7C42">
                <a:alpha val="80000"/>
              </a:srgbClr>
            </a:solidFill>
            <a:ln>
              <a:solidFill>
                <a:srgbClr val="F07C4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平台化</a:t>
              </a:r>
            </a:p>
          </p:txBody>
        </p:sp>
        <p:sp>
          <p:nvSpPr>
            <p:cNvPr id="17" name="任意形状 16">
              <a:extLst>
                <a:ext uri="{FF2B5EF4-FFF2-40B4-BE49-F238E27FC236}">
                  <a16:creationId xmlns:a16="http://schemas.microsoft.com/office/drawing/2014/main" id="{7ED63C95-E4FA-2144-8A09-95429C008966}"/>
                </a:ext>
              </a:extLst>
            </p:cNvPr>
            <p:cNvSpPr/>
            <p:nvPr/>
          </p:nvSpPr>
          <p:spPr>
            <a:xfrm>
              <a:off x="10042357" y="7775641"/>
              <a:ext cx="3911469" cy="4290542"/>
            </a:xfrm>
            <a:custGeom>
              <a:avLst/>
              <a:gdLst>
                <a:gd name="connsiteX0" fmla="*/ 0 w 3911469"/>
                <a:gd name="connsiteY0" fmla="*/ 0 h 3657712"/>
                <a:gd name="connsiteX1" fmla="*/ 3911469 w 3911469"/>
                <a:gd name="connsiteY1" fmla="*/ 0 h 3657712"/>
                <a:gd name="connsiteX2" fmla="*/ 3911469 w 3911469"/>
                <a:gd name="connsiteY2" fmla="*/ 3657712 h 3657712"/>
                <a:gd name="connsiteX3" fmla="*/ 0 w 3911469"/>
                <a:gd name="connsiteY3" fmla="*/ 3657712 h 3657712"/>
                <a:gd name="connsiteX4" fmla="*/ 0 w 3911469"/>
                <a:gd name="connsiteY4" fmla="*/ 0 h 365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11469" h="3657712">
                  <a:moveTo>
                    <a:pt x="0" y="0"/>
                  </a:moveTo>
                  <a:lnTo>
                    <a:pt x="3911469" y="0"/>
                  </a:lnTo>
                  <a:lnTo>
                    <a:pt x="3911469" y="3657712"/>
                  </a:lnTo>
                  <a:lnTo>
                    <a:pt x="0" y="3657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独立</a:t>
              </a:r>
              <a:r>
                <a:rPr lang="en-US" altLang="zh-CN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xEngine</a:t>
              </a:r>
              <a:r>
                <a:rPr lang="zh-CN" altLang="en-US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和</a:t>
              </a:r>
              <a:r>
                <a:rPr lang="en-US" altLang="zh-CN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expo</a:t>
              </a:r>
              <a:r>
                <a:rPr lang="zh-CN" altLang="en-US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，建设通用展示平台</a:t>
              </a:r>
            </a:p>
            <a:p>
              <a:pPr marL="228600" lvl="1" indent="-228600" algn="l" defTabSz="8890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解耦组件动静数据，由</a:t>
              </a:r>
              <a:r>
                <a:rPr lang="en-US" altLang="zh-CN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API</a:t>
              </a:r>
              <a:r>
                <a:rPr lang="zh-CN" altLang="en-US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负责动态数据，通用展示平台负责静态数据</a:t>
              </a:r>
            </a:p>
            <a:p>
              <a:pPr marL="228600" lvl="1" indent="-228600" algn="l" defTabSz="8890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搭建</a:t>
              </a:r>
              <a:r>
                <a:rPr lang="en-US" altLang="zh-CN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API</a:t>
              </a:r>
              <a:r>
                <a:rPr lang="zh-CN" altLang="en-US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与端之间沟通桥梁，减少</a:t>
              </a:r>
              <a:r>
                <a:rPr lang="en-US" altLang="zh-CN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BFF</a:t>
              </a:r>
              <a:r>
                <a:rPr lang="zh-CN" altLang="en-US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对业务的干扰</a:t>
              </a:r>
            </a:p>
            <a:p>
              <a:pPr marL="228600" lvl="1" indent="-228600" algn="l" defTabSz="8890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2000" kern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" name="任意形状 17">
              <a:extLst>
                <a:ext uri="{FF2B5EF4-FFF2-40B4-BE49-F238E27FC236}">
                  <a16:creationId xmlns:a16="http://schemas.microsoft.com/office/drawing/2014/main" id="{734639C3-B13E-3E40-92F2-C6F1A7E6012C}"/>
                </a:ext>
              </a:extLst>
            </p:cNvPr>
            <p:cNvSpPr/>
            <p:nvPr/>
          </p:nvSpPr>
          <p:spPr>
            <a:xfrm>
              <a:off x="14501432" y="5940360"/>
              <a:ext cx="3911469" cy="1835280"/>
            </a:xfrm>
            <a:custGeom>
              <a:avLst/>
              <a:gdLst>
                <a:gd name="connsiteX0" fmla="*/ 0 w 3911469"/>
                <a:gd name="connsiteY0" fmla="*/ 0 h 1564587"/>
                <a:gd name="connsiteX1" fmla="*/ 3911469 w 3911469"/>
                <a:gd name="connsiteY1" fmla="*/ 0 h 1564587"/>
                <a:gd name="connsiteX2" fmla="*/ 3911469 w 3911469"/>
                <a:gd name="connsiteY2" fmla="*/ 1564587 h 1564587"/>
                <a:gd name="connsiteX3" fmla="*/ 0 w 3911469"/>
                <a:gd name="connsiteY3" fmla="*/ 1564587 h 1564587"/>
                <a:gd name="connsiteX4" fmla="*/ 0 w 3911469"/>
                <a:gd name="connsiteY4" fmla="*/ 0 h 1564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11469" h="1564587">
                  <a:moveTo>
                    <a:pt x="0" y="0"/>
                  </a:moveTo>
                  <a:lnTo>
                    <a:pt x="3911469" y="0"/>
                  </a:lnTo>
                  <a:lnTo>
                    <a:pt x="3911469" y="1564587"/>
                  </a:lnTo>
                  <a:lnTo>
                    <a:pt x="0" y="15645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7C42">
                <a:alpha val="80000"/>
              </a:srgbClr>
            </a:solidFill>
            <a:ln>
              <a:solidFill>
                <a:srgbClr val="F07C4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配置化</a:t>
              </a:r>
            </a:p>
          </p:txBody>
        </p:sp>
        <p:sp>
          <p:nvSpPr>
            <p:cNvPr id="19" name="任意形状 18">
              <a:extLst>
                <a:ext uri="{FF2B5EF4-FFF2-40B4-BE49-F238E27FC236}">
                  <a16:creationId xmlns:a16="http://schemas.microsoft.com/office/drawing/2014/main" id="{C7F96E08-AE8D-5B43-8F31-126CC71285C4}"/>
                </a:ext>
              </a:extLst>
            </p:cNvPr>
            <p:cNvSpPr/>
            <p:nvPr/>
          </p:nvSpPr>
          <p:spPr>
            <a:xfrm>
              <a:off x="14501432" y="7775641"/>
              <a:ext cx="3911469" cy="4290542"/>
            </a:xfrm>
            <a:custGeom>
              <a:avLst/>
              <a:gdLst>
                <a:gd name="connsiteX0" fmla="*/ 0 w 3911469"/>
                <a:gd name="connsiteY0" fmla="*/ 0 h 3657712"/>
                <a:gd name="connsiteX1" fmla="*/ 3911469 w 3911469"/>
                <a:gd name="connsiteY1" fmla="*/ 0 h 3657712"/>
                <a:gd name="connsiteX2" fmla="*/ 3911469 w 3911469"/>
                <a:gd name="connsiteY2" fmla="*/ 3657712 h 3657712"/>
                <a:gd name="connsiteX3" fmla="*/ 0 w 3911469"/>
                <a:gd name="connsiteY3" fmla="*/ 3657712 h 3657712"/>
                <a:gd name="connsiteX4" fmla="*/ 0 w 3911469"/>
                <a:gd name="connsiteY4" fmla="*/ 0 h 365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11469" h="3657712">
                  <a:moveTo>
                    <a:pt x="0" y="0"/>
                  </a:moveTo>
                  <a:lnTo>
                    <a:pt x="3911469" y="0"/>
                  </a:lnTo>
                  <a:lnTo>
                    <a:pt x="3911469" y="3657712"/>
                  </a:lnTo>
                  <a:lnTo>
                    <a:pt x="0" y="3657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xEngine</a:t>
              </a:r>
              <a:r>
                <a:rPr lang="zh-CN" altLang="en-US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负责页面，</a:t>
              </a:r>
              <a:r>
                <a:rPr lang="en-US" altLang="zh-CN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expo</a:t>
              </a:r>
              <a:r>
                <a:rPr lang="zh-CN" altLang="en-US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负责组件</a:t>
              </a:r>
            </a:p>
            <a:p>
              <a:pPr marL="228600" lvl="1" indent="-228600" algn="l" defTabSz="8890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指定通用路由协议，实现组件、页面之间的跳转逻辑灵活可配</a:t>
              </a:r>
            </a:p>
            <a:p>
              <a:pPr marL="228600" lvl="1" indent="-228600" algn="l" defTabSz="8890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对接实验平台、投放平台、文案中心等，实现端上组件的快速变更、实验</a:t>
              </a:r>
            </a:p>
            <a:p>
              <a:pPr marL="228600" lvl="1" indent="-228600" algn="l" defTabSz="8890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2000" kern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任意形状 19">
              <a:extLst>
                <a:ext uri="{FF2B5EF4-FFF2-40B4-BE49-F238E27FC236}">
                  <a16:creationId xmlns:a16="http://schemas.microsoft.com/office/drawing/2014/main" id="{7FF50D87-1F8E-9E4B-8731-BEDD3897248E}"/>
                </a:ext>
              </a:extLst>
            </p:cNvPr>
            <p:cNvSpPr/>
            <p:nvPr/>
          </p:nvSpPr>
          <p:spPr>
            <a:xfrm>
              <a:off x="18960507" y="5940360"/>
              <a:ext cx="3911469" cy="1835280"/>
            </a:xfrm>
            <a:custGeom>
              <a:avLst/>
              <a:gdLst>
                <a:gd name="connsiteX0" fmla="*/ 0 w 3911469"/>
                <a:gd name="connsiteY0" fmla="*/ 0 h 1564587"/>
                <a:gd name="connsiteX1" fmla="*/ 3911469 w 3911469"/>
                <a:gd name="connsiteY1" fmla="*/ 0 h 1564587"/>
                <a:gd name="connsiteX2" fmla="*/ 3911469 w 3911469"/>
                <a:gd name="connsiteY2" fmla="*/ 1564587 h 1564587"/>
                <a:gd name="connsiteX3" fmla="*/ 0 w 3911469"/>
                <a:gd name="connsiteY3" fmla="*/ 1564587 h 1564587"/>
                <a:gd name="connsiteX4" fmla="*/ 0 w 3911469"/>
                <a:gd name="connsiteY4" fmla="*/ 0 h 1564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11469" h="1564587">
                  <a:moveTo>
                    <a:pt x="0" y="0"/>
                  </a:moveTo>
                  <a:lnTo>
                    <a:pt x="3911469" y="0"/>
                  </a:lnTo>
                  <a:lnTo>
                    <a:pt x="3911469" y="1564587"/>
                  </a:lnTo>
                  <a:lnTo>
                    <a:pt x="0" y="15645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7C42">
                <a:alpha val="80000"/>
              </a:srgbClr>
            </a:solidFill>
            <a:ln>
              <a:solidFill>
                <a:srgbClr val="F07C4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开放平台基础能力</a:t>
              </a:r>
            </a:p>
          </p:txBody>
        </p:sp>
        <p:sp>
          <p:nvSpPr>
            <p:cNvPr id="21" name="任意形状 20">
              <a:extLst>
                <a:ext uri="{FF2B5EF4-FFF2-40B4-BE49-F238E27FC236}">
                  <a16:creationId xmlns:a16="http://schemas.microsoft.com/office/drawing/2014/main" id="{1DF1E14A-5F43-024F-B1E0-B6A31AFB3FC1}"/>
                </a:ext>
              </a:extLst>
            </p:cNvPr>
            <p:cNvSpPr/>
            <p:nvPr/>
          </p:nvSpPr>
          <p:spPr>
            <a:xfrm>
              <a:off x="18960507" y="7775641"/>
              <a:ext cx="3911469" cy="4290542"/>
            </a:xfrm>
            <a:custGeom>
              <a:avLst/>
              <a:gdLst>
                <a:gd name="connsiteX0" fmla="*/ 0 w 3911469"/>
                <a:gd name="connsiteY0" fmla="*/ 0 h 3657712"/>
                <a:gd name="connsiteX1" fmla="*/ 3911469 w 3911469"/>
                <a:gd name="connsiteY1" fmla="*/ 0 h 3657712"/>
                <a:gd name="connsiteX2" fmla="*/ 3911469 w 3911469"/>
                <a:gd name="connsiteY2" fmla="*/ 3657712 h 3657712"/>
                <a:gd name="connsiteX3" fmla="*/ 0 w 3911469"/>
                <a:gd name="connsiteY3" fmla="*/ 3657712 h 3657712"/>
                <a:gd name="connsiteX4" fmla="*/ 0 w 3911469"/>
                <a:gd name="connsiteY4" fmla="*/ 0 h 365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11469" h="3657712">
                  <a:moveTo>
                    <a:pt x="0" y="0"/>
                  </a:moveTo>
                  <a:lnTo>
                    <a:pt x="3911469" y="0"/>
                  </a:lnTo>
                  <a:lnTo>
                    <a:pt x="3911469" y="3657712"/>
                  </a:lnTo>
                  <a:lnTo>
                    <a:pt x="0" y="3657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建设组件库、页面库系统，提升组件复用度</a:t>
              </a:r>
            </a:p>
            <a:p>
              <a:pPr marL="228600" lvl="1" indent="-228600" algn="l" defTabSz="8890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适配端“伊布”框架，实现通用业务线</a:t>
              </a:r>
            </a:p>
          </p:txBody>
        </p:sp>
        <p:sp>
          <p:nvSpPr>
            <p:cNvPr id="22" name="任意形状 21">
              <a:extLst>
                <a:ext uri="{FF2B5EF4-FFF2-40B4-BE49-F238E27FC236}">
                  <a16:creationId xmlns:a16="http://schemas.microsoft.com/office/drawing/2014/main" id="{52B53B61-0460-0143-9579-DC57E02A005F}"/>
                </a:ext>
              </a:extLst>
            </p:cNvPr>
            <p:cNvSpPr/>
            <p:nvPr/>
          </p:nvSpPr>
          <p:spPr>
            <a:xfrm>
              <a:off x="10042356" y="4735422"/>
              <a:ext cx="12829619" cy="1118326"/>
            </a:xfrm>
            <a:custGeom>
              <a:avLst/>
              <a:gdLst>
                <a:gd name="connsiteX0" fmla="*/ 0 w 6767072"/>
                <a:gd name="connsiteY0" fmla="*/ 202804 h 1216800"/>
                <a:gd name="connsiteX1" fmla="*/ 202804 w 6767072"/>
                <a:gd name="connsiteY1" fmla="*/ 0 h 1216800"/>
                <a:gd name="connsiteX2" fmla="*/ 6564268 w 6767072"/>
                <a:gd name="connsiteY2" fmla="*/ 0 h 1216800"/>
                <a:gd name="connsiteX3" fmla="*/ 6767072 w 6767072"/>
                <a:gd name="connsiteY3" fmla="*/ 202804 h 1216800"/>
                <a:gd name="connsiteX4" fmla="*/ 6767072 w 6767072"/>
                <a:gd name="connsiteY4" fmla="*/ 1013996 h 1216800"/>
                <a:gd name="connsiteX5" fmla="*/ 6564268 w 6767072"/>
                <a:gd name="connsiteY5" fmla="*/ 1216800 h 1216800"/>
                <a:gd name="connsiteX6" fmla="*/ 202804 w 6767072"/>
                <a:gd name="connsiteY6" fmla="*/ 1216800 h 1216800"/>
                <a:gd name="connsiteX7" fmla="*/ 0 w 6767072"/>
                <a:gd name="connsiteY7" fmla="*/ 1013996 h 1216800"/>
                <a:gd name="connsiteX8" fmla="*/ 0 w 6767072"/>
                <a:gd name="connsiteY8" fmla="*/ 202804 h 121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67072" h="1216800">
                  <a:moveTo>
                    <a:pt x="0" y="202804"/>
                  </a:moveTo>
                  <a:cubicBezTo>
                    <a:pt x="0" y="90798"/>
                    <a:pt x="90798" y="0"/>
                    <a:pt x="202804" y="0"/>
                  </a:cubicBezTo>
                  <a:lnTo>
                    <a:pt x="6564268" y="0"/>
                  </a:lnTo>
                  <a:cubicBezTo>
                    <a:pt x="6676274" y="0"/>
                    <a:pt x="6767072" y="90798"/>
                    <a:pt x="6767072" y="202804"/>
                  </a:cubicBezTo>
                  <a:lnTo>
                    <a:pt x="6767072" y="1013996"/>
                  </a:lnTo>
                  <a:cubicBezTo>
                    <a:pt x="6767072" y="1126002"/>
                    <a:pt x="6676274" y="1216800"/>
                    <a:pt x="6564268" y="1216800"/>
                  </a:cubicBezTo>
                  <a:lnTo>
                    <a:pt x="202804" y="1216800"/>
                  </a:lnTo>
                  <a:cubicBezTo>
                    <a:pt x="90798" y="1216800"/>
                    <a:pt x="0" y="1126002"/>
                    <a:pt x="0" y="1013996"/>
                  </a:cubicBezTo>
                  <a:lnTo>
                    <a:pt x="0" y="202804"/>
                  </a:lnTo>
                  <a:close/>
                </a:path>
              </a:pathLst>
            </a:custGeom>
            <a:solidFill>
              <a:srgbClr val="F07C42">
                <a:alpha val="8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0839" tIns="150839" rIns="150839" bIns="150839" numCol="1" spcCol="1270" anchor="ctr" anchorCtr="0">
              <a:noAutofit/>
            </a:bodyPr>
            <a:lstStyle/>
            <a:p>
              <a:pPr marL="0" lvl="0" indent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8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不开发、不联调、不上线、需求无关</a:t>
              </a: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3C9E36DE-F285-2C4D-9AFF-29B9AACA8C94}"/>
              </a:ext>
            </a:extLst>
          </p:cNvPr>
          <p:cNvSpPr/>
          <p:nvPr/>
        </p:nvSpPr>
        <p:spPr>
          <a:xfrm>
            <a:off x="15057654" y="3628255"/>
            <a:ext cx="2799022" cy="807786"/>
          </a:xfrm>
          <a:prstGeom prst="rect">
            <a:avLst/>
          </a:prstGeom>
          <a:solidFill>
            <a:srgbClr val="0070C0"/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0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通用展示平台</a:t>
            </a: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5678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155371" y="1153886"/>
            <a:ext cx="6011863" cy="8382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b">
            <a:no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1pPr>
            <a:lvl2pPr marL="0" marR="0" indent="228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2pPr>
            <a:lvl3pPr marL="0" marR="0" indent="457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3pPr>
            <a:lvl4pPr marL="0" marR="0" indent="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4pPr>
            <a:lvl5pPr marL="0" marR="0" indent="914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5pPr>
            <a:lvl6pPr marL="0" marR="0" indent="11430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6pPr>
            <a:lvl7pPr marL="0" marR="0" indent="1371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7pPr>
            <a:lvl8pPr marL="0" marR="0" indent="1600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8pPr>
            <a:lvl9pPr marL="0" marR="0" indent="1828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9pPr>
          </a:lstStyle>
          <a:p>
            <a:pPr hangingPunct="1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反思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EF9FDCE-4782-E544-A114-64E14466B2E7}"/>
              </a:ext>
            </a:extLst>
          </p:cNvPr>
          <p:cNvSpPr/>
          <p:nvPr/>
        </p:nvSpPr>
        <p:spPr>
          <a:xfrm>
            <a:off x="1300269" y="10307991"/>
            <a:ext cx="3033083" cy="807786"/>
          </a:xfrm>
          <a:prstGeom prst="rect">
            <a:avLst/>
          </a:prstGeom>
          <a:noFill/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展示服务化</a:t>
            </a: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Ligh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57807B-8348-2747-85B8-525C70D57FBC}"/>
              </a:ext>
            </a:extLst>
          </p:cNvPr>
          <p:cNvSpPr/>
          <p:nvPr/>
        </p:nvSpPr>
        <p:spPr>
          <a:xfrm>
            <a:off x="2307769" y="5248023"/>
            <a:ext cx="2025583" cy="807786"/>
          </a:xfrm>
          <a:prstGeom prst="rect">
            <a:avLst/>
          </a:prstGeom>
          <a:noFill/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北斗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80DE05-EF97-1846-8A22-6F953324B488}"/>
              </a:ext>
            </a:extLst>
          </p:cNvPr>
          <p:cNvSpPr txBox="1"/>
          <p:nvPr/>
        </p:nvSpPr>
        <p:spPr>
          <a:xfrm>
            <a:off x="4890950" y="3766785"/>
            <a:ext cx="8553481" cy="3770263"/>
          </a:xfrm>
          <a:prstGeom prst="rect">
            <a:avLst/>
          </a:prstGeom>
          <a:noFill/>
          <a:ln w="12700" cap="rnd" cmpd="sng">
            <a:solidFill>
              <a:schemeClr val="bg1">
                <a:lumMod val="65000"/>
              </a:schemeClr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推出北斗系统，并正式向各国前线推广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Light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对业务在验证、易用性以及接入效率等方向的诉求，落地了观察模式、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DSIM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验证中心、实验中心以及自助接入等大量的系统特性，提升了业务方的接入、开发、验证效率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Light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接入能力、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AB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实验以及需求覆盖率较去年有较大提升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Ligh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40DD3D-3E90-4849-8865-84400C08A931}"/>
              </a:ext>
            </a:extLst>
          </p:cNvPr>
          <p:cNvSpPr txBox="1"/>
          <p:nvPr/>
        </p:nvSpPr>
        <p:spPr>
          <a:xfrm>
            <a:off x="14530250" y="3766785"/>
            <a:ext cx="8553481" cy="3770263"/>
          </a:xfrm>
          <a:prstGeom prst="rect">
            <a:avLst/>
          </a:prstGeom>
          <a:noFill/>
          <a:ln w="12700" cap="rnd" cmpd="sng">
            <a:solidFill>
              <a:schemeClr val="bg1">
                <a:lumMod val="65000"/>
              </a:schemeClr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月份的几次与投放相关的事故，暴露了系统在功能生效监控、报警和巡检机制上的不足，是我们明年重点建设的方向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投放平台目前还处于能力收集、数据收集的阶段，明年要重点关注实验结论的收集和分析，探索能力推荐系统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开品流程的建设不符合业务预期，需要与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PM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重新梳理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46FD3A-08DF-884B-8CE5-96ED63F89D7C}"/>
              </a:ext>
            </a:extLst>
          </p:cNvPr>
          <p:cNvSpPr/>
          <p:nvPr/>
        </p:nvSpPr>
        <p:spPr>
          <a:xfrm>
            <a:off x="4890950" y="2812268"/>
            <a:ext cx="2025583" cy="807786"/>
          </a:xfrm>
          <a:prstGeom prst="rect">
            <a:avLst/>
          </a:prstGeom>
          <a:solidFill>
            <a:srgbClr val="0070C0"/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总结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919D83-6FF6-B848-8FD2-586F0285DA1A}"/>
              </a:ext>
            </a:extLst>
          </p:cNvPr>
          <p:cNvSpPr/>
          <p:nvPr/>
        </p:nvSpPr>
        <p:spPr>
          <a:xfrm>
            <a:off x="14530250" y="2812268"/>
            <a:ext cx="2025583" cy="807786"/>
          </a:xfrm>
          <a:prstGeom prst="rect">
            <a:avLst/>
          </a:prstGeom>
          <a:solidFill>
            <a:srgbClr val="0070C0"/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反思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8E2903-2BC7-6342-8567-53A88748421A}"/>
              </a:ext>
            </a:extLst>
          </p:cNvPr>
          <p:cNvSpPr txBox="1"/>
          <p:nvPr/>
        </p:nvSpPr>
        <p:spPr>
          <a:xfrm>
            <a:off x="4890950" y="8902665"/>
            <a:ext cx="8553481" cy="3770263"/>
          </a:xfrm>
          <a:prstGeom prst="rect">
            <a:avLst/>
          </a:prstGeom>
          <a:noFill/>
          <a:ln w="12700" cap="rnd" cmpd="sng">
            <a:solidFill>
              <a:schemeClr val="bg1">
                <a:lumMod val="65000"/>
              </a:schemeClr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BFF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作为一个成熟的系统，今年并未投入太多资源在系统建设上，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了轻舟、小巴端的需求接入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Light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展示服务化作为今年的重点建设方向，与端一起拓展了大量的组件功能，支持了轻舟、小巴的各种新组件的接入和使用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Light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对系统性能做了较大幅度的优化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Ligh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DC3A342-D052-734A-9EC3-4F0B60E4C6DC}"/>
              </a:ext>
            </a:extLst>
          </p:cNvPr>
          <p:cNvSpPr/>
          <p:nvPr/>
        </p:nvSpPr>
        <p:spPr>
          <a:xfrm>
            <a:off x="4890950" y="7948148"/>
            <a:ext cx="2025583" cy="807786"/>
          </a:xfrm>
          <a:prstGeom prst="rect">
            <a:avLst/>
          </a:prstGeom>
          <a:solidFill>
            <a:srgbClr val="0070C0"/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总结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CFC53E-AAF0-D54A-9F77-25AED46767CF}"/>
              </a:ext>
            </a:extLst>
          </p:cNvPr>
          <p:cNvSpPr txBox="1"/>
          <p:nvPr/>
        </p:nvSpPr>
        <p:spPr>
          <a:xfrm>
            <a:off x="14530250" y="8902665"/>
            <a:ext cx="8553481" cy="4139595"/>
          </a:xfrm>
          <a:prstGeom prst="rect">
            <a:avLst/>
          </a:prstGeom>
          <a:noFill/>
          <a:ln w="12700" cap="rnd" cmpd="sng">
            <a:solidFill>
              <a:schemeClr val="bg1">
                <a:lumMod val="65000"/>
              </a:schemeClr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轻舟和小巴的支持过程中，遇到了资源不足、联调困难等一系列问题，暴露了系统在平台化建设上的不足，是我们明年重点建设的方向</a:t>
            </a:r>
            <a:endParaRPr lang="en-US" altLang="zh-CN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大量的人力疲于支持业务需求，导致通用业务线方案进展缓慢，需要尽快提上日程</a:t>
            </a:r>
            <a:endParaRPr lang="en-US" altLang="zh-CN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展示服务平台开放度不足，依然无法真正成为端和下游</a:t>
            </a:r>
            <a:r>
              <a:rPr lang="en-US" altLang="zh-CN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的桥梁</a:t>
            </a:r>
            <a:endParaRPr lang="en-US" altLang="zh-CN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BDBC79F-878B-EC41-9155-9F8BAA58C0C0}"/>
              </a:ext>
            </a:extLst>
          </p:cNvPr>
          <p:cNvSpPr/>
          <p:nvPr/>
        </p:nvSpPr>
        <p:spPr>
          <a:xfrm>
            <a:off x="14530250" y="7948148"/>
            <a:ext cx="2025583" cy="807786"/>
          </a:xfrm>
          <a:prstGeom prst="rect">
            <a:avLst/>
          </a:prstGeom>
          <a:solidFill>
            <a:srgbClr val="0070C0"/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反思</a:t>
            </a:r>
          </a:p>
        </p:txBody>
      </p:sp>
    </p:spTree>
    <p:extLst>
      <p:ext uri="{BB962C8B-B14F-4D97-AF65-F5344CB8AC3E}">
        <p14:creationId xmlns:p14="http://schemas.microsoft.com/office/powerpoint/2010/main" val="1704343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所有logo（线上RGB）-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823" y="10396347"/>
            <a:ext cx="1742458" cy="568125"/>
          </a:xfrm>
          <a:prstGeom prst="rect">
            <a:avLst/>
          </a:prstGeom>
          <a:ln w="3175">
            <a:miter lim="400000"/>
          </a:ln>
        </p:spPr>
      </p:pic>
      <p:sp>
        <p:nvSpPr>
          <p:cNvPr id="55" name="Shape 55"/>
          <p:cNvSpPr/>
          <p:nvPr/>
        </p:nvSpPr>
        <p:spPr>
          <a:xfrm>
            <a:off x="1433023" y="3113716"/>
            <a:ext cx="9724033" cy="538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18000">
                <a:solidFill>
                  <a:srgbClr val="F88719"/>
                </a:solidFill>
                <a:latin typeface="FZLanTingHeiS-M-GB"/>
                <a:ea typeface="FZLanTingHeiS-M-GB"/>
                <a:cs typeface="FZLanTingHeiS-M-GB"/>
                <a:sym typeface="FZLanTingHeiS-M-GB"/>
              </a:defRPr>
            </a:pPr>
            <a:r>
              <a:rPr dirty="0"/>
              <a:t>THANK</a:t>
            </a:r>
          </a:p>
          <a:p>
            <a:pPr algn="l">
              <a:defRPr sz="18000">
                <a:solidFill>
                  <a:srgbClr val="F88719"/>
                </a:solidFill>
                <a:latin typeface="FZLanTingHeiS-M-GB"/>
                <a:ea typeface="FZLanTingHeiS-M-GB"/>
                <a:cs typeface="FZLanTingHeiS-M-GB"/>
                <a:sym typeface="FZLanTingHeiS-M-GB"/>
              </a:defRPr>
            </a:pPr>
            <a:r>
              <a:rPr dirty="0"/>
              <a:t> YOU</a:t>
            </a:r>
          </a:p>
        </p:txBody>
      </p:sp>
      <p:sp>
        <p:nvSpPr>
          <p:cNvPr id="56" name="Shape 56"/>
          <p:cNvSpPr/>
          <p:nvPr/>
        </p:nvSpPr>
        <p:spPr>
          <a:xfrm>
            <a:off x="2179823" y="11285193"/>
            <a:ext cx="3289301" cy="393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1800">
                <a:solidFill>
                  <a:srgbClr val="4D4D4D"/>
                </a:solidFill>
              </a:defRPr>
            </a:lvl1pPr>
          </a:lstStyle>
          <a:p>
            <a:r>
              <a:t>北京嘀嘀无限科技发展有限公司</a:t>
            </a:r>
          </a:p>
        </p:txBody>
      </p:sp>
      <p:sp>
        <p:nvSpPr>
          <p:cNvPr id="57" name="Shape 57"/>
          <p:cNvSpPr/>
          <p:nvPr/>
        </p:nvSpPr>
        <p:spPr>
          <a:xfrm>
            <a:off x="2179823" y="11634491"/>
            <a:ext cx="5131131" cy="393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defRPr sz="1800">
                <a:solidFill>
                  <a:srgbClr val="4D4D4D"/>
                </a:solidFill>
              </a:defRPr>
            </a:lvl1pPr>
          </a:lstStyle>
          <a:p>
            <a:r>
              <a:t>北京市海淀区东北旺路8号院尚东·数字山谷B1号楼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155371" y="866274"/>
            <a:ext cx="8336166" cy="11258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b">
            <a:no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1pPr>
            <a:lvl2pPr marL="0" marR="0" indent="228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2pPr>
            <a:lvl3pPr marL="0" marR="0" indent="457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3pPr>
            <a:lvl4pPr marL="0" marR="0" indent="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4pPr>
            <a:lvl5pPr marL="0" marR="0" indent="914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5pPr>
            <a:lvl6pPr marL="0" marR="0" indent="11430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6pPr>
            <a:lvl7pPr marL="0" marR="0" indent="1371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7pPr>
            <a:lvl8pPr marL="0" marR="0" indent="1600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8pPr>
            <a:lvl9pPr marL="0" marR="0" indent="1828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9pPr>
          </a:lstStyle>
          <a:p>
            <a:pPr hangingPunct="1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产出 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北斗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0D60263-C067-694E-BBA9-FE9EA99DCB4A}"/>
              </a:ext>
            </a:extLst>
          </p:cNvPr>
          <p:cNvSpPr/>
          <p:nvPr/>
        </p:nvSpPr>
        <p:spPr>
          <a:xfrm>
            <a:off x="2155371" y="2977782"/>
            <a:ext cx="2025583" cy="807786"/>
          </a:xfrm>
          <a:prstGeom prst="rect">
            <a:avLst/>
          </a:prstGeom>
          <a:solidFill>
            <a:srgbClr val="0070C0"/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系统建设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265857C-5521-9048-8AAF-BFF219A4ABAB}"/>
              </a:ext>
            </a:extLst>
          </p:cNvPr>
          <p:cNvSpPr/>
          <p:nvPr/>
        </p:nvSpPr>
        <p:spPr>
          <a:xfrm>
            <a:off x="2155371" y="7329452"/>
            <a:ext cx="2025583" cy="807786"/>
          </a:xfrm>
          <a:prstGeom prst="rect">
            <a:avLst/>
          </a:prstGeom>
          <a:solidFill>
            <a:srgbClr val="0070C0"/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效率提升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C1EE4EE-9F63-184C-864C-94AD081412E5}"/>
              </a:ext>
            </a:extLst>
          </p:cNvPr>
          <p:cNvSpPr txBox="1"/>
          <p:nvPr/>
        </p:nvSpPr>
        <p:spPr>
          <a:xfrm>
            <a:off x="2155371" y="3980937"/>
            <a:ext cx="11560629" cy="3031599"/>
          </a:xfrm>
          <a:prstGeom prst="rect">
            <a:avLst/>
          </a:prstGeom>
          <a:noFill/>
          <a:ln w="12700" cap="rnd" cmpd="sng">
            <a:solidFill>
              <a:schemeClr val="bg1">
                <a:lumMod val="65000"/>
              </a:schemeClr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搭建北斗系统，建设国际化知识库，提升投放功能接入、使用以及回归效率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北斗系统正式对各国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Launch</a:t>
            </a:r>
            <a:r>
              <a:rPr lang="zh-CN" altLang="e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并提出全新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IFG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指标以及相关的特性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Light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新品类创建流程线上化，解决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PM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与前线、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反复沟通的问题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投放保障体系建设，包括变更事件分析、事件报警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监控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巡检机制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Ligh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EC95C0D-39E3-5B40-9F38-5FC0622E3B61}"/>
              </a:ext>
            </a:extLst>
          </p:cNvPr>
          <p:cNvSpPr txBox="1"/>
          <p:nvPr/>
        </p:nvSpPr>
        <p:spPr>
          <a:xfrm>
            <a:off x="2155371" y="8331861"/>
            <a:ext cx="11560629" cy="2292935"/>
          </a:xfrm>
          <a:prstGeom prst="rect">
            <a:avLst/>
          </a:prstGeom>
          <a:noFill/>
          <a:ln w="12700" cap="rnd" cmpd="sng">
            <a:solidFill>
              <a:schemeClr val="bg1">
                <a:lumMod val="65000"/>
              </a:schemeClr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大量投放平台特性更新，如自助接入、多端支持、观察模式、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DSIM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验证中心等，提升需求的接入、验证及回归效率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投放功能实验流程优化，建设简洁易用安全的功能实验流程，提升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实验效率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Ligh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2790485-87E7-AF43-9E77-684CA54A6C17}"/>
              </a:ext>
            </a:extLst>
          </p:cNvPr>
          <p:cNvSpPr txBox="1"/>
          <p:nvPr/>
        </p:nvSpPr>
        <p:spPr>
          <a:xfrm>
            <a:off x="14946811" y="3980937"/>
            <a:ext cx="8177349" cy="5247590"/>
          </a:xfrm>
          <a:prstGeom prst="rect">
            <a:avLst/>
          </a:prstGeom>
          <a:noFill/>
          <a:ln w="12700" cap="rnd" cmpd="sng">
            <a:solidFill>
              <a:schemeClr val="bg1">
                <a:lumMod val="65000"/>
              </a:schemeClr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已接入能力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187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个，相比于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年提升</a:t>
            </a:r>
            <a:r>
              <a:rPr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100%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，业务中台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年需求覆盖率</a:t>
            </a:r>
            <a:r>
              <a:rPr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25%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新增业务方向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个，分别是</a:t>
            </a: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安全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管控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轻舟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小巴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，共计</a:t>
            </a:r>
            <a:r>
              <a:rPr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83</a:t>
            </a: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投放能力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支撑</a:t>
            </a:r>
            <a:r>
              <a:rPr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95</a:t>
            </a: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针对投放能力的</a:t>
            </a:r>
            <a:r>
              <a:rPr lang="en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</a:t>
            </a: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实验</a:t>
            </a:r>
            <a:endParaRPr lang="en-US" altLang="zh-CN" sz="24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</a:t>
            </a:r>
            <a:r>
              <a:rPr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个新品类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单个投放能力接入时长从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分钟降低到</a:t>
            </a:r>
            <a:r>
              <a:rPr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分钟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以内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2EC9806-D84B-A04F-A5B1-6C1E0D3FEEE6}"/>
              </a:ext>
            </a:extLst>
          </p:cNvPr>
          <p:cNvSpPr/>
          <p:nvPr/>
        </p:nvSpPr>
        <p:spPr>
          <a:xfrm>
            <a:off x="14946811" y="2977782"/>
            <a:ext cx="2025583" cy="807786"/>
          </a:xfrm>
          <a:prstGeom prst="rect">
            <a:avLst/>
          </a:prstGeom>
          <a:solidFill>
            <a:srgbClr val="0070C0"/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业务成果</a:t>
            </a:r>
          </a:p>
        </p:txBody>
      </p:sp>
    </p:spTree>
    <p:extLst>
      <p:ext uri="{BB962C8B-B14F-4D97-AF65-F5344CB8AC3E}">
        <p14:creationId xmlns:p14="http://schemas.microsoft.com/office/powerpoint/2010/main" val="153212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155371" y="866274"/>
            <a:ext cx="8336166" cy="11258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b">
            <a:no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1pPr>
            <a:lvl2pPr marL="0" marR="0" indent="228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2pPr>
            <a:lvl3pPr marL="0" marR="0" indent="457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3pPr>
            <a:lvl4pPr marL="0" marR="0" indent="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4pPr>
            <a:lvl5pPr marL="0" marR="0" indent="914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5pPr>
            <a:lvl6pPr marL="0" marR="0" indent="11430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6pPr>
            <a:lvl7pPr marL="0" marR="0" indent="1371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7pPr>
            <a:lvl8pPr marL="0" marR="0" indent="1600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8pPr>
            <a:lvl9pPr marL="0" marR="0" indent="1828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9pPr>
          </a:lstStyle>
          <a:p>
            <a:pPr hangingPunct="1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产出 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北斗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2B19D06-A121-0645-83E5-6013D09C32B6}"/>
              </a:ext>
            </a:extLst>
          </p:cNvPr>
          <p:cNvGrpSpPr/>
          <p:nvPr/>
        </p:nvGrpSpPr>
        <p:grpSpPr>
          <a:xfrm>
            <a:off x="5694556" y="3834082"/>
            <a:ext cx="7697995" cy="9279750"/>
            <a:chOff x="2177339" y="2644973"/>
            <a:chExt cx="9420265" cy="10446557"/>
          </a:xfrm>
        </p:grpSpPr>
        <p:sp>
          <p:nvSpPr>
            <p:cNvPr id="22" name="任意形状 21">
              <a:extLst>
                <a:ext uri="{FF2B5EF4-FFF2-40B4-BE49-F238E27FC236}">
                  <a16:creationId xmlns:a16="http://schemas.microsoft.com/office/drawing/2014/main" id="{6DCFDC49-CFE7-CB4A-9900-C24F64F6A6CC}"/>
                </a:ext>
              </a:extLst>
            </p:cNvPr>
            <p:cNvSpPr/>
            <p:nvPr/>
          </p:nvSpPr>
          <p:spPr>
            <a:xfrm>
              <a:off x="9504212" y="2644973"/>
              <a:ext cx="2093392" cy="10446557"/>
            </a:xfrm>
            <a:custGeom>
              <a:avLst/>
              <a:gdLst>
                <a:gd name="connsiteX0" fmla="*/ 0 w 2093392"/>
                <a:gd name="connsiteY0" fmla="*/ 209339 h 10446557"/>
                <a:gd name="connsiteX1" fmla="*/ 209339 w 2093392"/>
                <a:gd name="connsiteY1" fmla="*/ 0 h 10446557"/>
                <a:gd name="connsiteX2" fmla="*/ 1884053 w 2093392"/>
                <a:gd name="connsiteY2" fmla="*/ 0 h 10446557"/>
                <a:gd name="connsiteX3" fmla="*/ 2093392 w 2093392"/>
                <a:gd name="connsiteY3" fmla="*/ 209339 h 10446557"/>
                <a:gd name="connsiteX4" fmla="*/ 2093392 w 2093392"/>
                <a:gd name="connsiteY4" fmla="*/ 10237218 h 10446557"/>
                <a:gd name="connsiteX5" fmla="*/ 1884053 w 2093392"/>
                <a:gd name="connsiteY5" fmla="*/ 10446557 h 10446557"/>
                <a:gd name="connsiteX6" fmla="*/ 209339 w 2093392"/>
                <a:gd name="connsiteY6" fmla="*/ 10446557 h 10446557"/>
                <a:gd name="connsiteX7" fmla="*/ 0 w 2093392"/>
                <a:gd name="connsiteY7" fmla="*/ 10237218 h 10446557"/>
                <a:gd name="connsiteX8" fmla="*/ 0 w 2093392"/>
                <a:gd name="connsiteY8" fmla="*/ 209339 h 10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3392" h="10446557">
                  <a:moveTo>
                    <a:pt x="0" y="209339"/>
                  </a:moveTo>
                  <a:cubicBezTo>
                    <a:pt x="0" y="93724"/>
                    <a:pt x="93724" y="0"/>
                    <a:pt x="209339" y="0"/>
                  </a:cubicBezTo>
                  <a:lnTo>
                    <a:pt x="1884053" y="0"/>
                  </a:lnTo>
                  <a:cubicBezTo>
                    <a:pt x="1999668" y="0"/>
                    <a:pt x="2093392" y="93724"/>
                    <a:pt x="2093392" y="209339"/>
                  </a:cubicBezTo>
                  <a:lnTo>
                    <a:pt x="2093392" y="10237218"/>
                  </a:lnTo>
                  <a:cubicBezTo>
                    <a:pt x="2093392" y="10352833"/>
                    <a:pt x="1999668" y="10446557"/>
                    <a:pt x="1884053" y="10446557"/>
                  </a:cubicBezTo>
                  <a:lnTo>
                    <a:pt x="209339" y="10446557"/>
                  </a:lnTo>
                  <a:cubicBezTo>
                    <a:pt x="93724" y="10446557"/>
                    <a:pt x="0" y="10352833"/>
                    <a:pt x="0" y="10237218"/>
                  </a:cubicBezTo>
                  <a:lnTo>
                    <a:pt x="0" y="209339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9136" tIns="199136" rIns="199136" bIns="7511726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8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抓手</a:t>
              </a:r>
            </a:p>
          </p:txBody>
        </p:sp>
        <p:sp>
          <p:nvSpPr>
            <p:cNvPr id="23" name="任意形状 22">
              <a:extLst>
                <a:ext uri="{FF2B5EF4-FFF2-40B4-BE49-F238E27FC236}">
                  <a16:creationId xmlns:a16="http://schemas.microsoft.com/office/drawing/2014/main" id="{3AC15052-E00B-3842-A7D4-B243C029776A}"/>
                </a:ext>
              </a:extLst>
            </p:cNvPr>
            <p:cNvSpPr/>
            <p:nvPr/>
          </p:nvSpPr>
          <p:spPr>
            <a:xfrm>
              <a:off x="7061921" y="2644973"/>
              <a:ext cx="2093392" cy="10446557"/>
            </a:xfrm>
            <a:custGeom>
              <a:avLst/>
              <a:gdLst>
                <a:gd name="connsiteX0" fmla="*/ 0 w 2093392"/>
                <a:gd name="connsiteY0" fmla="*/ 209339 h 10446557"/>
                <a:gd name="connsiteX1" fmla="*/ 209339 w 2093392"/>
                <a:gd name="connsiteY1" fmla="*/ 0 h 10446557"/>
                <a:gd name="connsiteX2" fmla="*/ 1884053 w 2093392"/>
                <a:gd name="connsiteY2" fmla="*/ 0 h 10446557"/>
                <a:gd name="connsiteX3" fmla="*/ 2093392 w 2093392"/>
                <a:gd name="connsiteY3" fmla="*/ 209339 h 10446557"/>
                <a:gd name="connsiteX4" fmla="*/ 2093392 w 2093392"/>
                <a:gd name="connsiteY4" fmla="*/ 10237218 h 10446557"/>
                <a:gd name="connsiteX5" fmla="*/ 1884053 w 2093392"/>
                <a:gd name="connsiteY5" fmla="*/ 10446557 h 10446557"/>
                <a:gd name="connsiteX6" fmla="*/ 209339 w 2093392"/>
                <a:gd name="connsiteY6" fmla="*/ 10446557 h 10446557"/>
                <a:gd name="connsiteX7" fmla="*/ 0 w 2093392"/>
                <a:gd name="connsiteY7" fmla="*/ 10237218 h 10446557"/>
                <a:gd name="connsiteX8" fmla="*/ 0 w 2093392"/>
                <a:gd name="connsiteY8" fmla="*/ 209339 h 10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3392" h="10446557">
                  <a:moveTo>
                    <a:pt x="0" y="209339"/>
                  </a:moveTo>
                  <a:cubicBezTo>
                    <a:pt x="0" y="93724"/>
                    <a:pt x="93724" y="0"/>
                    <a:pt x="209339" y="0"/>
                  </a:cubicBezTo>
                  <a:lnTo>
                    <a:pt x="1884053" y="0"/>
                  </a:lnTo>
                  <a:cubicBezTo>
                    <a:pt x="1999668" y="0"/>
                    <a:pt x="2093392" y="93724"/>
                    <a:pt x="2093392" y="209339"/>
                  </a:cubicBezTo>
                  <a:lnTo>
                    <a:pt x="2093392" y="10237218"/>
                  </a:lnTo>
                  <a:cubicBezTo>
                    <a:pt x="2093392" y="10352833"/>
                    <a:pt x="1999668" y="10446557"/>
                    <a:pt x="1884053" y="10446557"/>
                  </a:cubicBezTo>
                  <a:lnTo>
                    <a:pt x="209339" y="10446557"/>
                  </a:lnTo>
                  <a:cubicBezTo>
                    <a:pt x="93724" y="10446557"/>
                    <a:pt x="0" y="10352833"/>
                    <a:pt x="0" y="10237218"/>
                  </a:cubicBezTo>
                  <a:lnTo>
                    <a:pt x="0" y="209339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9136" tIns="199136" rIns="199136" bIns="7511726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8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项目</a:t>
              </a:r>
            </a:p>
          </p:txBody>
        </p:sp>
        <p:sp>
          <p:nvSpPr>
            <p:cNvPr id="24" name="任意形状 23">
              <a:extLst>
                <a:ext uri="{FF2B5EF4-FFF2-40B4-BE49-F238E27FC236}">
                  <a16:creationId xmlns:a16="http://schemas.microsoft.com/office/drawing/2014/main" id="{FBE2D307-1D27-EB4C-8078-32A4E534B875}"/>
                </a:ext>
              </a:extLst>
            </p:cNvPr>
            <p:cNvSpPr/>
            <p:nvPr/>
          </p:nvSpPr>
          <p:spPr>
            <a:xfrm>
              <a:off x="4619630" y="2644973"/>
              <a:ext cx="2093392" cy="10446557"/>
            </a:xfrm>
            <a:custGeom>
              <a:avLst/>
              <a:gdLst>
                <a:gd name="connsiteX0" fmla="*/ 0 w 2093392"/>
                <a:gd name="connsiteY0" fmla="*/ 209339 h 10446557"/>
                <a:gd name="connsiteX1" fmla="*/ 209339 w 2093392"/>
                <a:gd name="connsiteY1" fmla="*/ 0 h 10446557"/>
                <a:gd name="connsiteX2" fmla="*/ 1884053 w 2093392"/>
                <a:gd name="connsiteY2" fmla="*/ 0 h 10446557"/>
                <a:gd name="connsiteX3" fmla="*/ 2093392 w 2093392"/>
                <a:gd name="connsiteY3" fmla="*/ 209339 h 10446557"/>
                <a:gd name="connsiteX4" fmla="*/ 2093392 w 2093392"/>
                <a:gd name="connsiteY4" fmla="*/ 10237218 h 10446557"/>
                <a:gd name="connsiteX5" fmla="*/ 1884053 w 2093392"/>
                <a:gd name="connsiteY5" fmla="*/ 10446557 h 10446557"/>
                <a:gd name="connsiteX6" fmla="*/ 209339 w 2093392"/>
                <a:gd name="connsiteY6" fmla="*/ 10446557 h 10446557"/>
                <a:gd name="connsiteX7" fmla="*/ 0 w 2093392"/>
                <a:gd name="connsiteY7" fmla="*/ 10237218 h 10446557"/>
                <a:gd name="connsiteX8" fmla="*/ 0 w 2093392"/>
                <a:gd name="connsiteY8" fmla="*/ 209339 h 10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3392" h="10446557">
                  <a:moveTo>
                    <a:pt x="0" y="209339"/>
                  </a:moveTo>
                  <a:cubicBezTo>
                    <a:pt x="0" y="93724"/>
                    <a:pt x="93724" y="0"/>
                    <a:pt x="209339" y="0"/>
                  </a:cubicBezTo>
                  <a:lnTo>
                    <a:pt x="1884053" y="0"/>
                  </a:lnTo>
                  <a:cubicBezTo>
                    <a:pt x="1999668" y="0"/>
                    <a:pt x="2093392" y="93724"/>
                    <a:pt x="2093392" y="209339"/>
                  </a:cubicBezTo>
                  <a:lnTo>
                    <a:pt x="2093392" y="10237218"/>
                  </a:lnTo>
                  <a:cubicBezTo>
                    <a:pt x="2093392" y="10352833"/>
                    <a:pt x="1999668" y="10446557"/>
                    <a:pt x="1884053" y="10446557"/>
                  </a:cubicBezTo>
                  <a:lnTo>
                    <a:pt x="209339" y="10446557"/>
                  </a:lnTo>
                  <a:cubicBezTo>
                    <a:pt x="93724" y="10446557"/>
                    <a:pt x="0" y="10352833"/>
                    <a:pt x="0" y="10237218"/>
                  </a:cubicBezTo>
                  <a:lnTo>
                    <a:pt x="0" y="209339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9136" tIns="199136" rIns="199136" bIns="7511726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8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方向</a:t>
              </a:r>
            </a:p>
          </p:txBody>
        </p:sp>
        <p:sp>
          <p:nvSpPr>
            <p:cNvPr id="25" name="任意形状 24">
              <a:extLst>
                <a:ext uri="{FF2B5EF4-FFF2-40B4-BE49-F238E27FC236}">
                  <a16:creationId xmlns:a16="http://schemas.microsoft.com/office/drawing/2014/main" id="{D72DD5FD-75D3-AE47-B849-E0AB742658C1}"/>
                </a:ext>
              </a:extLst>
            </p:cNvPr>
            <p:cNvSpPr/>
            <p:nvPr/>
          </p:nvSpPr>
          <p:spPr>
            <a:xfrm>
              <a:off x="2177339" y="2644973"/>
              <a:ext cx="2093392" cy="10446557"/>
            </a:xfrm>
            <a:custGeom>
              <a:avLst/>
              <a:gdLst>
                <a:gd name="connsiteX0" fmla="*/ 0 w 2093392"/>
                <a:gd name="connsiteY0" fmla="*/ 209339 h 10446557"/>
                <a:gd name="connsiteX1" fmla="*/ 209339 w 2093392"/>
                <a:gd name="connsiteY1" fmla="*/ 0 h 10446557"/>
                <a:gd name="connsiteX2" fmla="*/ 1884053 w 2093392"/>
                <a:gd name="connsiteY2" fmla="*/ 0 h 10446557"/>
                <a:gd name="connsiteX3" fmla="*/ 2093392 w 2093392"/>
                <a:gd name="connsiteY3" fmla="*/ 209339 h 10446557"/>
                <a:gd name="connsiteX4" fmla="*/ 2093392 w 2093392"/>
                <a:gd name="connsiteY4" fmla="*/ 10237218 h 10446557"/>
                <a:gd name="connsiteX5" fmla="*/ 1884053 w 2093392"/>
                <a:gd name="connsiteY5" fmla="*/ 10446557 h 10446557"/>
                <a:gd name="connsiteX6" fmla="*/ 209339 w 2093392"/>
                <a:gd name="connsiteY6" fmla="*/ 10446557 h 10446557"/>
                <a:gd name="connsiteX7" fmla="*/ 0 w 2093392"/>
                <a:gd name="connsiteY7" fmla="*/ 10237218 h 10446557"/>
                <a:gd name="connsiteX8" fmla="*/ 0 w 2093392"/>
                <a:gd name="connsiteY8" fmla="*/ 209339 h 10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3392" h="10446557">
                  <a:moveTo>
                    <a:pt x="0" y="209339"/>
                  </a:moveTo>
                  <a:cubicBezTo>
                    <a:pt x="0" y="93724"/>
                    <a:pt x="93724" y="0"/>
                    <a:pt x="209339" y="0"/>
                  </a:cubicBezTo>
                  <a:lnTo>
                    <a:pt x="1884053" y="0"/>
                  </a:lnTo>
                  <a:cubicBezTo>
                    <a:pt x="1999668" y="0"/>
                    <a:pt x="2093392" y="93724"/>
                    <a:pt x="2093392" y="209339"/>
                  </a:cubicBezTo>
                  <a:lnTo>
                    <a:pt x="2093392" y="10237218"/>
                  </a:lnTo>
                  <a:cubicBezTo>
                    <a:pt x="2093392" y="10352833"/>
                    <a:pt x="1999668" y="10446557"/>
                    <a:pt x="1884053" y="10446557"/>
                  </a:cubicBezTo>
                  <a:lnTo>
                    <a:pt x="209339" y="10446557"/>
                  </a:lnTo>
                  <a:cubicBezTo>
                    <a:pt x="93724" y="10446557"/>
                    <a:pt x="0" y="10352833"/>
                    <a:pt x="0" y="10237218"/>
                  </a:cubicBezTo>
                  <a:lnTo>
                    <a:pt x="0" y="209339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9136" tIns="199136" rIns="199136" bIns="7511726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8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平台</a:t>
              </a:r>
            </a:p>
          </p:txBody>
        </p:sp>
        <p:sp>
          <p:nvSpPr>
            <p:cNvPr id="26" name="任意形状 25">
              <a:extLst>
                <a:ext uri="{FF2B5EF4-FFF2-40B4-BE49-F238E27FC236}">
                  <a16:creationId xmlns:a16="http://schemas.microsoft.com/office/drawing/2014/main" id="{00FCFFB0-CC00-BC4D-94B0-176811F32389}"/>
                </a:ext>
              </a:extLst>
            </p:cNvPr>
            <p:cNvSpPr/>
            <p:nvPr/>
          </p:nvSpPr>
          <p:spPr>
            <a:xfrm>
              <a:off x="2351789" y="8163253"/>
              <a:ext cx="1744493" cy="872246"/>
            </a:xfrm>
            <a:custGeom>
              <a:avLst/>
              <a:gdLst>
                <a:gd name="connsiteX0" fmla="*/ 0 w 1744493"/>
                <a:gd name="connsiteY0" fmla="*/ 87225 h 872246"/>
                <a:gd name="connsiteX1" fmla="*/ 87225 w 1744493"/>
                <a:gd name="connsiteY1" fmla="*/ 0 h 872246"/>
                <a:gd name="connsiteX2" fmla="*/ 1657268 w 1744493"/>
                <a:gd name="connsiteY2" fmla="*/ 0 h 872246"/>
                <a:gd name="connsiteX3" fmla="*/ 1744493 w 1744493"/>
                <a:gd name="connsiteY3" fmla="*/ 87225 h 872246"/>
                <a:gd name="connsiteX4" fmla="*/ 1744493 w 1744493"/>
                <a:gd name="connsiteY4" fmla="*/ 785021 h 872246"/>
                <a:gd name="connsiteX5" fmla="*/ 1657268 w 1744493"/>
                <a:gd name="connsiteY5" fmla="*/ 872246 h 872246"/>
                <a:gd name="connsiteX6" fmla="*/ 87225 w 1744493"/>
                <a:gd name="connsiteY6" fmla="*/ 872246 h 872246"/>
                <a:gd name="connsiteX7" fmla="*/ 0 w 1744493"/>
                <a:gd name="connsiteY7" fmla="*/ 785021 h 872246"/>
                <a:gd name="connsiteX8" fmla="*/ 0 w 1744493"/>
                <a:gd name="connsiteY8" fmla="*/ 87225 h 8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4493" h="872246">
                  <a:moveTo>
                    <a:pt x="0" y="87225"/>
                  </a:moveTo>
                  <a:cubicBezTo>
                    <a:pt x="0" y="39052"/>
                    <a:pt x="39052" y="0"/>
                    <a:pt x="87225" y="0"/>
                  </a:cubicBezTo>
                  <a:lnTo>
                    <a:pt x="1657268" y="0"/>
                  </a:lnTo>
                  <a:cubicBezTo>
                    <a:pt x="1705441" y="0"/>
                    <a:pt x="1744493" y="39052"/>
                    <a:pt x="1744493" y="87225"/>
                  </a:cubicBezTo>
                  <a:lnTo>
                    <a:pt x="1744493" y="785021"/>
                  </a:lnTo>
                  <a:cubicBezTo>
                    <a:pt x="1744493" y="833194"/>
                    <a:pt x="1705441" y="872246"/>
                    <a:pt x="1657268" y="872246"/>
                  </a:cubicBezTo>
                  <a:lnTo>
                    <a:pt x="87225" y="872246"/>
                  </a:lnTo>
                  <a:cubicBezTo>
                    <a:pt x="39052" y="872246"/>
                    <a:pt x="0" y="833194"/>
                    <a:pt x="0" y="785021"/>
                  </a:cubicBezTo>
                  <a:lnTo>
                    <a:pt x="0" y="872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787" tIns="40787" rIns="40787" bIns="40787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北斗</a:t>
              </a:r>
            </a:p>
          </p:txBody>
        </p:sp>
        <p:sp>
          <p:nvSpPr>
            <p:cNvPr id="27" name="任意形状 26">
              <a:extLst>
                <a:ext uri="{FF2B5EF4-FFF2-40B4-BE49-F238E27FC236}">
                  <a16:creationId xmlns:a16="http://schemas.microsoft.com/office/drawing/2014/main" id="{582E4B8D-C5F3-AE4D-AB0D-56E73F23CB92}"/>
                </a:ext>
              </a:extLst>
            </p:cNvPr>
            <p:cNvSpPr/>
            <p:nvPr/>
          </p:nvSpPr>
          <p:spPr>
            <a:xfrm rot="17421335">
              <a:off x="3442153" y="7651470"/>
              <a:ext cx="2006056" cy="15029"/>
            </a:xfrm>
            <a:custGeom>
              <a:avLst/>
              <a:gdLst>
                <a:gd name="connsiteX0" fmla="*/ 0 w 2006056"/>
                <a:gd name="connsiteY0" fmla="*/ 7514 h 15029"/>
                <a:gd name="connsiteX1" fmla="*/ 2006056 w 2006056"/>
                <a:gd name="connsiteY1" fmla="*/ 7514 h 1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6056" h="15029">
                  <a:moveTo>
                    <a:pt x="0" y="7514"/>
                  </a:moveTo>
                  <a:lnTo>
                    <a:pt x="2006056" y="7514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5575" tIns="-42638" rIns="965578" bIns="-42636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00" kern="12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8" name="任意形状 27">
              <a:extLst>
                <a:ext uri="{FF2B5EF4-FFF2-40B4-BE49-F238E27FC236}">
                  <a16:creationId xmlns:a16="http://schemas.microsoft.com/office/drawing/2014/main" id="{038E736B-1262-274E-849A-AB87F01AA37D}"/>
                </a:ext>
              </a:extLst>
            </p:cNvPr>
            <p:cNvSpPr/>
            <p:nvPr/>
          </p:nvSpPr>
          <p:spPr>
            <a:xfrm>
              <a:off x="4794079" y="6282471"/>
              <a:ext cx="1744493" cy="872246"/>
            </a:xfrm>
            <a:custGeom>
              <a:avLst/>
              <a:gdLst>
                <a:gd name="connsiteX0" fmla="*/ 0 w 1744493"/>
                <a:gd name="connsiteY0" fmla="*/ 87225 h 872246"/>
                <a:gd name="connsiteX1" fmla="*/ 87225 w 1744493"/>
                <a:gd name="connsiteY1" fmla="*/ 0 h 872246"/>
                <a:gd name="connsiteX2" fmla="*/ 1657268 w 1744493"/>
                <a:gd name="connsiteY2" fmla="*/ 0 h 872246"/>
                <a:gd name="connsiteX3" fmla="*/ 1744493 w 1744493"/>
                <a:gd name="connsiteY3" fmla="*/ 87225 h 872246"/>
                <a:gd name="connsiteX4" fmla="*/ 1744493 w 1744493"/>
                <a:gd name="connsiteY4" fmla="*/ 785021 h 872246"/>
                <a:gd name="connsiteX5" fmla="*/ 1657268 w 1744493"/>
                <a:gd name="connsiteY5" fmla="*/ 872246 h 872246"/>
                <a:gd name="connsiteX6" fmla="*/ 87225 w 1744493"/>
                <a:gd name="connsiteY6" fmla="*/ 872246 h 872246"/>
                <a:gd name="connsiteX7" fmla="*/ 0 w 1744493"/>
                <a:gd name="connsiteY7" fmla="*/ 785021 h 872246"/>
                <a:gd name="connsiteX8" fmla="*/ 0 w 1744493"/>
                <a:gd name="connsiteY8" fmla="*/ 87225 h 8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4493" h="872246">
                  <a:moveTo>
                    <a:pt x="0" y="87225"/>
                  </a:moveTo>
                  <a:cubicBezTo>
                    <a:pt x="0" y="39052"/>
                    <a:pt x="39052" y="0"/>
                    <a:pt x="87225" y="0"/>
                  </a:cubicBezTo>
                  <a:lnTo>
                    <a:pt x="1657268" y="0"/>
                  </a:lnTo>
                  <a:cubicBezTo>
                    <a:pt x="1705441" y="0"/>
                    <a:pt x="1744493" y="39052"/>
                    <a:pt x="1744493" y="87225"/>
                  </a:cubicBezTo>
                  <a:lnTo>
                    <a:pt x="1744493" y="785021"/>
                  </a:lnTo>
                  <a:cubicBezTo>
                    <a:pt x="1744493" y="833194"/>
                    <a:pt x="1705441" y="872246"/>
                    <a:pt x="1657268" y="872246"/>
                  </a:cubicBezTo>
                  <a:lnTo>
                    <a:pt x="87225" y="872246"/>
                  </a:lnTo>
                  <a:cubicBezTo>
                    <a:pt x="39052" y="872246"/>
                    <a:pt x="0" y="833194"/>
                    <a:pt x="0" y="785021"/>
                  </a:cubicBezTo>
                  <a:lnTo>
                    <a:pt x="0" y="872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787" tIns="40787" rIns="40787" bIns="40787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系统建设</a:t>
              </a:r>
            </a:p>
          </p:txBody>
        </p:sp>
        <p:sp>
          <p:nvSpPr>
            <p:cNvPr id="29" name="任意形状 28">
              <a:extLst>
                <a:ext uri="{FF2B5EF4-FFF2-40B4-BE49-F238E27FC236}">
                  <a16:creationId xmlns:a16="http://schemas.microsoft.com/office/drawing/2014/main" id="{14D70B36-82C6-A04F-BA31-8E614353F7E1}"/>
                </a:ext>
              </a:extLst>
            </p:cNvPr>
            <p:cNvSpPr/>
            <p:nvPr/>
          </p:nvSpPr>
          <p:spPr>
            <a:xfrm rot="19457599">
              <a:off x="6457801" y="6460309"/>
              <a:ext cx="859340" cy="15029"/>
            </a:xfrm>
            <a:custGeom>
              <a:avLst/>
              <a:gdLst>
                <a:gd name="connsiteX0" fmla="*/ 0 w 859340"/>
                <a:gd name="connsiteY0" fmla="*/ 7514 h 15029"/>
                <a:gd name="connsiteX1" fmla="*/ 859340 w 859340"/>
                <a:gd name="connsiteY1" fmla="*/ 7514 h 1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9340" h="15029">
                  <a:moveTo>
                    <a:pt x="0" y="7514"/>
                  </a:moveTo>
                  <a:lnTo>
                    <a:pt x="859340" y="7514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20886" tIns="-13969" rIns="420886" bIns="-1397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00" kern="12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0" name="任意形状 29">
              <a:extLst>
                <a:ext uri="{FF2B5EF4-FFF2-40B4-BE49-F238E27FC236}">
                  <a16:creationId xmlns:a16="http://schemas.microsoft.com/office/drawing/2014/main" id="{616BF750-103C-EF44-AACC-D499D74069E6}"/>
                </a:ext>
              </a:extLst>
            </p:cNvPr>
            <p:cNvSpPr/>
            <p:nvPr/>
          </p:nvSpPr>
          <p:spPr>
            <a:xfrm>
              <a:off x="7236370" y="5780929"/>
              <a:ext cx="1744493" cy="872246"/>
            </a:xfrm>
            <a:custGeom>
              <a:avLst/>
              <a:gdLst>
                <a:gd name="connsiteX0" fmla="*/ 0 w 1744493"/>
                <a:gd name="connsiteY0" fmla="*/ 87225 h 872246"/>
                <a:gd name="connsiteX1" fmla="*/ 87225 w 1744493"/>
                <a:gd name="connsiteY1" fmla="*/ 0 h 872246"/>
                <a:gd name="connsiteX2" fmla="*/ 1657268 w 1744493"/>
                <a:gd name="connsiteY2" fmla="*/ 0 h 872246"/>
                <a:gd name="connsiteX3" fmla="*/ 1744493 w 1744493"/>
                <a:gd name="connsiteY3" fmla="*/ 87225 h 872246"/>
                <a:gd name="connsiteX4" fmla="*/ 1744493 w 1744493"/>
                <a:gd name="connsiteY4" fmla="*/ 785021 h 872246"/>
                <a:gd name="connsiteX5" fmla="*/ 1657268 w 1744493"/>
                <a:gd name="connsiteY5" fmla="*/ 872246 h 872246"/>
                <a:gd name="connsiteX6" fmla="*/ 87225 w 1744493"/>
                <a:gd name="connsiteY6" fmla="*/ 872246 h 872246"/>
                <a:gd name="connsiteX7" fmla="*/ 0 w 1744493"/>
                <a:gd name="connsiteY7" fmla="*/ 785021 h 872246"/>
                <a:gd name="connsiteX8" fmla="*/ 0 w 1744493"/>
                <a:gd name="connsiteY8" fmla="*/ 87225 h 8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4493" h="872246">
                  <a:moveTo>
                    <a:pt x="0" y="87225"/>
                  </a:moveTo>
                  <a:cubicBezTo>
                    <a:pt x="0" y="39052"/>
                    <a:pt x="39052" y="0"/>
                    <a:pt x="87225" y="0"/>
                  </a:cubicBezTo>
                  <a:lnTo>
                    <a:pt x="1657268" y="0"/>
                  </a:lnTo>
                  <a:cubicBezTo>
                    <a:pt x="1705441" y="0"/>
                    <a:pt x="1744493" y="39052"/>
                    <a:pt x="1744493" y="87225"/>
                  </a:cubicBezTo>
                  <a:lnTo>
                    <a:pt x="1744493" y="785021"/>
                  </a:lnTo>
                  <a:cubicBezTo>
                    <a:pt x="1744493" y="833194"/>
                    <a:pt x="1705441" y="872246"/>
                    <a:pt x="1657268" y="872246"/>
                  </a:cubicBezTo>
                  <a:lnTo>
                    <a:pt x="87225" y="872246"/>
                  </a:lnTo>
                  <a:cubicBezTo>
                    <a:pt x="39052" y="872246"/>
                    <a:pt x="0" y="833194"/>
                    <a:pt x="0" y="785021"/>
                  </a:cubicBezTo>
                  <a:lnTo>
                    <a:pt x="0" y="872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787" tIns="40787" rIns="40787" bIns="40787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知识库</a:t>
              </a:r>
            </a:p>
          </p:txBody>
        </p:sp>
        <p:sp>
          <p:nvSpPr>
            <p:cNvPr id="31" name="任意形状 30">
              <a:extLst>
                <a:ext uri="{FF2B5EF4-FFF2-40B4-BE49-F238E27FC236}">
                  <a16:creationId xmlns:a16="http://schemas.microsoft.com/office/drawing/2014/main" id="{7D77E43C-AC13-B440-B057-F56B547DC859}"/>
                </a:ext>
              </a:extLst>
            </p:cNvPr>
            <p:cNvSpPr/>
            <p:nvPr/>
          </p:nvSpPr>
          <p:spPr>
            <a:xfrm>
              <a:off x="8980864" y="6209538"/>
              <a:ext cx="697797" cy="15029"/>
            </a:xfrm>
            <a:custGeom>
              <a:avLst/>
              <a:gdLst>
                <a:gd name="connsiteX0" fmla="*/ 0 w 697797"/>
                <a:gd name="connsiteY0" fmla="*/ 7514 h 15029"/>
                <a:gd name="connsiteX1" fmla="*/ 697797 w 697797"/>
                <a:gd name="connsiteY1" fmla="*/ 7514 h 1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7797" h="15029">
                  <a:moveTo>
                    <a:pt x="0" y="7514"/>
                  </a:moveTo>
                  <a:lnTo>
                    <a:pt x="697797" y="7514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4153" tIns="-9931" rIns="344155" bIns="-9929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600" kern="1200"/>
            </a:p>
          </p:txBody>
        </p:sp>
        <p:sp>
          <p:nvSpPr>
            <p:cNvPr id="32" name="任意形状 31">
              <a:extLst>
                <a:ext uri="{FF2B5EF4-FFF2-40B4-BE49-F238E27FC236}">
                  <a16:creationId xmlns:a16="http://schemas.microsoft.com/office/drawing/2014/main" id="{738429F3-D41F-2549-89B4-273AA8957357}"/>
                </a:ext>
              </a:extLst>
            </p:cNvPr>
            <p:cNvSpPr/>
            <p:nvPr/>
          </p:nvSpPr>
          <p:spPr>
            <a:xfrm>
              <a:off x="9678661" y="5780929"/>
              <a:ext cx="1744493" cy="872246"/>
            </a:xfrm>
            <a:custGeom>
              <a:avLst/>
              <a:gdLst>
                <a:gd name="connsiteX0" fmla="*/ 0 w 1744493"/>
                <a:gd name="connsiteY0" fmla="*/ 87225 h 872246"/>
                <a:gd name="connsiteX1" fmla="*/ 87225 w 1744493"/>
                <a:gd name="connsiteY1" fmla="*/ 0 h 872246"/>
                <a:gd name="connsiteX2" fmla="*/ 1657268 w 1744493"/>
                <a:gd name="connsiteY2" fmla="*/ 0 h 872246"/>
                <a:gd name="connsiteX3" fmla="*/ 1744493 w 1744493"/>
                <a:gd name="connsiteY3" fmla="*/ 87225 h 872246"/>
                <a:gd name="connsiteX4" fmla="*/ 1744493 w 1744493"/>
                <a:gd name="connsiteY4" fmla="*/ 785021 h 872246"/>
                <a:gd name="connsiteX5" fmla="*/ 1657268 w 1744493"/>
                <a:gd name="connsiteY5" fmla="*/ 872246 h 872246"/>
                <a:gd name="connsiteX6" fmla="*/ 87225 w 1744493"/>
                <a:gd name="connsiteY6" fmla="*/ 872246 h 872246"/>
                <a:gd name="connsiteX7" fmla="*/ 0 w 1744493"/>
                <a:gd name="connsiteY7" fmla="*/ 785021 h 872246"/>
                <a:gd name="connsiteX8" fmla="*/ 0 w 1744493"/>
                <a:gd name="connsiteY8" fmla="*/ 87225 h 8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4493" h="872246">
                  <a:moveTo>
                    <a:pt x="0" y="87225"/>
                  </a:moveTo>
                  <a:cubicBezTo>
                    <a:pt x="0" y="39052"/>
                    <a:pt x="39052" y="0"/>
                    <a:pt x="87225" y="0"/>
                  </a:cubicBezTo>
                  <a:lnTo>
                    <a:pt x="1657268" y="0"/>
                  </a:lnTo>
                  <a:cubicBezTo>
                    <a:pt x="1705441" y="0"/>
                    <a:pt x="1744493" y="39052"/>
                    <a:pt x="1744493" y="87225"/>
                  </a:cubicBezTo>
                  <a:lnTo>
                    <a:pt x="1744493" y="785021"/>
                  </a:lnTo>
                  <a:cubicBezTo>
                    <a:pt x="1744493" y="833194"/>
                    <a:pt x="1705441" y="872246"/>
                    <a:pt x="1657268" y="872246"/>
                  </a:cubicBezTo>
                  <a:lnTo>
                    <a:pt x="87225" y="872246"/>
                  </a:lnTo>
                  <a:cubicBezTo>
                    <a:pt x="39052" y="872246"/>
                    <a:pt x="0" y="833194"/>
                    <a:pt x="0" y="785021"/>
                  </a:cubicBezTo>
                  <a:lnTo>
                    <a:pt x="0" y="872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247" tIns="38247" rIns="38247" bIns="38247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功能广场</a:t>
              </a:r>
            </a:p>
          </p:txBody>
        </p:sp>
        <p:sp>
          <p:nvSpPr>
            <p:cNvPr id="33" name="任意形状 32">
              <a:extLst>
                <a:ext uri="{FF2B5EF4-FFF2-40B4-BE49-F238E27FC236}">
                  <a16:creationId xmlns:a16="http://schemas.microsoft.com/office/drawing/2014/main" id="{E6C82439-4B33-DE4A-A307-0D5C8BACFAEA}"/>
                </a:ext>
              </a:extLst>
            </p:cNvPr>
            <p:cNvSpPr/>
            <p:nvPr/>
          </p:nvSpPr>
          <p:spPr>
            <a:xfrm rot="2142401">
              <a:off x="6457801" y="6961850"/>
              <a:ext cx="859340" cy="15029"/>
            </a:xfrm>
            <a:custGeom>
              <a:avLst/>
              <a:gdLst>
                <a:gd name="connsiteX0" fmla="*/ 0 w 859340"/>
                <a:gd name="connsiteY0" fmla="*/ 7514 h 15029"/>
                <a:gd name="connsiteX1" fmla="*/ 859340 w 859340"/>
                <a:gd name="connsiteY1" fmla="*/ 7514 h 1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9340" h="15029">
                  <a:moveTo>
                    <a:pt x="0" y="7514"/>
                  </a:moveTo>
                  <a:lnTo>
                    <a:pt x="859340" y="7514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20887" tIns="-13969" rIns="420885" bIns="-1397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00" kern="12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4" name="任意形状 33">
              <a:extLst>
                <a:ext uri="{FF2B5EF4-FFF2-40B4-BE49-F238E27FC236}">
                  <a16:creationId xmlns:a16="http://schemas.microsoft.com/office/drawing/2014/main" id="{06A1DE6B-696D-0145-AD84-331DBBD6BCC7}"/>
                </a:ext>
              </a:extLst>
            </p:cNvPr>
            <p:cNvSpPr/>
            <p:nvPr/>
          </p:nvSpPr>
          <p:spPr>
            <a:xfrm>
              <a:off x="7236370" y="6784013"/>
              <a:ext cx="1744493" cy="872246"/>
            </a:xfrm>
            <a:custGeom>
              <a:avLst/>
              <a:gdLst>
                <a:gd name="connsiteX0" fmla="*/ 0 w 1744493"/>
                <a:gd name="connsiteY0" fmla="*/ 87225 h 872246"/>
                <a:gd name="connsiteX1" fmla="*/ 87225 w 1744493"/>
                <a:gd name="connsiteY1" fmla="*/ 0 h 872246"/>
                <a:gd name="connsiteX2" fmla="*/ 1657268 w 1744493"/>
                <a:gd name="connsiteY2" fmla="*/ 0 h 872246"/>
                <a:gd name="connsiteX3" fmla="*/ 1744493 w 1744493"/>
                <a:gd name="connsiteY3" fmla="*/ 87225 h 872246"/>
                <a:gd name="connsiteX4" fmla="*/ 1744493 w 1744493"/>
                <a:gd name="connsiteY4" fmla="*/ 785021 h 872246"/>
                <a:gd name="connsiteX5" fmla="*/ 1657268 w 1744493"/>
                <a:gd name="connsiteY5" fmla="*/ 872246 h 872246"/>
                <a:gd name="connsiteX6" fmla="*/ 87225 w 1744493"/>
                <a:gd name="connsiteY6" fmla="*/ 872246 h 872246"/>
                <a:gd name="connsiteX7" fmla="*/ 0 w 1744493"/>
                <a:gd name="connsiteY7" fmla="*/ 785021 h 872246"/>
                <a:gd name="connsiteX8" fmla="*/ 0 w 1744493"/>
                <a:gd name="connsiteY8" fmla="*/ 87225 h 8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4493" h="872246">
                  <a:moveTo>
                    <a:pt x="0" y="87225"/>
                  </a:moveTo>
                  <a:cubicBezTo>
                    <a:pt x="0" y="39052"/>
                    <a:pt x="39052" y="0"/>
                    <a:pt x="87225" y="0"/>
                  </a:cubicBezTo>
                  <a:lnTo>
                    <a:pt x="1657268" y="0"/>
                  </a:lnTo>
                  <a:cubicBezTo>
                    <a:pt x="1705441" y="0"/>
                    <a:pt x="1744493" y="39052"/>
                    <a:pt x="1744493" y="87225"/>
                  </a:cubicBezTo>
                  <a:lnTo>
                    <a:pt x="1744493" y="785021"/>
                  </a:lnTo>
                  <a:cubicBezTo>
                    <a:pt x="1744493" y="833194"/>
                    <a:pt x="1705441" y="872246"/>
                    <a:pt x="1657268" y="872246"/>
                  </a:cubicBezTo>
                  <a:lnTo>
                    <a:pt x="87225" y="872246"/>
                  </a:lnTo>
                  <a:cubicBezTo>
                    <a:pt x="39052" y="872246"/>
                    <a:pt x="0" y="833194"/>
                    <a:pt x="0" y="785021"/>
                  </a:cubicBezTo>
                  <a:lnTo>
                    <a:pt x="0" y="872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787" tIns="40787" rIns="40787" bIns="40787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开品流程</a:t>
              </a:r>
            </a:p>
          </p:txBody>
        </p:sp>
        <p:sp>
          <p:nvSpPr>
            <p:cNvPr id="35" name="任意形状 34">
              <a:extLst>
                <a:ext uri="{FF2B5EF4-FFF2-40B4-BE49-F238E27FC236}">
                  <a16:creationId xmlns:a16="http://schemas.microsoft.com/office/drawing/2014/main" id="{2182AC23-E9B8-E740-8F55-0C59146B9BA0}"/>
                </a:ext>
              </a:extLst>
            </p:cNvPr>
            <p:cNvSpPr/>
            <p:nvPr/>
          </p:nvSpPr>
          <p:spPr>
            <a:xfrm>
              <a:off x="8980864" y="7212621"/>
              <a:ext cx="697797" cy="15029"/>
            </a:xfrm>
            <a:custGeom>
              <a:avLst/>
              <a:gdLst>
                <a:gd name="connsiteX0" fmla="*/ 0 w 697797"/>
                <a:gd name="connsiteY0" fmla="*/ 7514 h 15029"/>
                <a:gd name="connsiteX1" fmla="*/ 697797 w 697797"/>
                <a:gd name="connsiteY1" fmla="*/ 7514 h 1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7797" h="15029">
                  <a:moveTo>
                    <a:pt x="0" y="7514"/>
                  </a:moveTo>
                  <a:lnTo>
                    <a:pt x="697797" y="7514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4153" tIns="-9930" rIns="344155" bIns="-9930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600" kern="1200"/>
            </a:p>
          </p:txBody>
        </p:sp>
        <p:sp>
          <p:nvSpPr>
            <p:cNvPr id="36" name="任意形状 35">
              <a:extLst>
                <a:ext uri="{FF2B5EF4-FFF2-40B4-BE49-F238E27FC236}">
                  <a16:creationId xmlns:a16="http://schemas.microsoft.com/office/drawing/2014/main" id="{C644E2AB-D673-BF4F-9DB6-2DB56DFE8AF4}"/>
                </a:ext>
              </a:extLst>
            </p:cNvPr>
            <p:cNvSpPr/>
            <p:nvPr/>
          </p:nvSpPr>
          <p:spPr>
            <a:xfrm>
              <a:off x="9678661" y="6784013"/>
              <a:ext cx="1744493" cy="872246"/>
            </a:xfrm>
            <a:custGeom>
              <a:avLst/>
              <a:gdLst>
                <a:gd name="connsiteX0" fmla="*/ 0 w 1744493"/>
                <a:gd name="connsiteY0" fmla="*/ 87225 h 872246"/>
                <a:gd name="connsiteX1" fmla="*/ 87225 w 1744493"/>
                <a:gd name="connsiteY1" fmla="*/ 0 h 872246"/>
                <a:gd name="connsiteX2" fmla="*/ 1657268 w 1744493"/>
                <a:gd name="connsiteY2" fmla="*/ 0 h 872246"/>
                <a:gd name="connsiteX3" fmla="*/ 1744493 w 1744493"/>
                <a:gd name="connsiteY3" fmla="*/ 87225 h 872246"/>
                <a:gd name="connsiteX4" fmla="*/ 1744493 w 1744493"/>
                <a:gd name="connsiteY4" fmla="*/ 785021 h 872246"/>
                <a:gd name="connsiteX5" fmla="*/ 1657268 w 1744493"/>
                <a:gd name="connsiteY5" fmla="*/ 872246 h 872246"/>
                <a:gd name="connsiteX6" fmla="*/ 87225 w 1744493"/>
                <a:gd name="connsiteY6" fmla="*/ 872246 h 872246"/>
                <a:gd name="connsiteX7" fmla="*/ 0 w 1744493"/>
                <a:gd name="connsiteY7" fmla="*/ 785021 h 872246"/>
                <a:gd name="connsiteX8" fmla="*/ 0 w 1744493"/>
                <a:gd name="connsiteY8" fmla="*/ 87225 h 8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4493" h="872246">
                  <a:moveTo>
                    <a:pt x="0" y="87225"/>
                  </a:moveTo>
                  <a:cubicBezTo>
                    <a:pt x="0" y="39052"/>
                    <a:pt x="39052" y="0"/>
                    <a:pt x="87225" y="0"/>
                  </a:cubicBezTo>
                  <a:lnTo>
                    <a:pt x="1657268" y="0"/>
                  </a:lnTo>
                  <a:cubicBezTo>
                    <a:pt x="1705441" y="0"/>
                    <a:pt x="1744493" y="39052"/>
                    <a:pt x="1744493" y="87225"/>
                  </a:cubicBezTo>
                  <a:lnTo>
                    <a:pt x="1744493" y="785021"/>
                  </a:lnTo>
                  <a:cubicBezTo>
                    <a:pt x="1744493" y="833194"/>
                    <a:pt x="1705441" y="872246"/>
                    <a:pt x="1657268" y="872246"/>
                  </a:cubicBezTo>
                  <a:lnTo>
                    <a:pt x="87225" y="872246"/>
                  </a:lnTo>
                  <a:cubicBezTo>
                    <a:pt x="39052" y="872246"/>
                    <a:pt x="0" y="833194"/>
                    <a:pt x="0" y="785021"/>
                  </a:cubicBezTo>
                  <a:lnTo>
                    <a:pt x="0" y="872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247" tIns="38247" rIns="38247" bIns="38247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线上化</a:t>
              </a:r>
            </a:p>
          </p:txBody>
        </p:sp>
        <p:sp>
          <p:nvSpPr>
            <p:cNvPr id="37" name="任意形状 36">
              <a:extLst>
                <a:ext uri="{FF2B5EF4-FFF2-40B4-BE49-F238E27FC236}">
                  <a16:creationId xmlns:a16="http://schemas.microsoft.com/office/drawing/2014/main" id="{5C08B5A1-86B9-B949-B40A-8373CF8FC638}"/>
                </a:ext>
              </a:extLst>
            </p:cNvPr>
            <p:cNvSpPr/>
            <p:nvPr/>
          </p:nvSpPr>
          <p:spPr>
            <a:xfrm rot="4178665">
              <a:off x="3442153" y="9532252"/>
              <a:ext cx="2006056" cy="15029"/>
            </a:xfrm>
            <a:custGeom>
              <a:avLst/>
              <a:gdLst>
                <a:gd name="connsiteX0" fmla="*/ 0 w 2006056"/>
                <a:gd name="connsiteY0" fmla="*/ 7514 h 15029"/>
                <a:gd name="connsiteX1" fmla="*/ 2006056 w 2006056"/>
                <a:gd name="connsiteY1" fmla="*/ 7514 h 1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6056" h="15029">
                  <a:moveTo>
                    <a:pt x="0" y="7514"/>
                  </a:moveTo>
                  <a:lnTo>
                    <a:pt x="2006056" y="7514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5577" tIns="-42636" rIns="965576" bIns="-4263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00" kern="12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8" name="任意形状 37">
              <a:extLst>
                <a:ext uri="{FF2B5EF4-FFF2-40B4-BE49-F238E27FC236}">
                  <a16:creationId xmlns:a16="http://schemas.microsoft.com/office/drawing/2014/main" id="{F529ACBF-B4D1-EE46-A503-DC2B42B95DCC}"/>
                </a:ext>
              </a:extLst>
            </p:cNvPr>
            <p:cNvSpPr/>
            <p:nvPr/>
          </p:nvSpPr>
          <p:spPr>
            <a:xfrm>
              <a:off x="4794079" y="10044035"/>
              <a:ext cx="1744493" cy="872246"/>
            </a:xfrm>
            <a:custGeom>
              <a:avLst/>
              <a:gdLst>
                <a:gd name="connsiteX0" fmla="*/ 0 w 1744493"/>
                <a:gd name="connsiteY0" fmla="*/ 87225 h 872246"/>
                <a:gd name="connsiteX1" fmla="*/ 87225 w 1744493"/>
                <a:gd name="connsiteY1" fmla="*/ 0 h 872246"/>
                <a:gd name="connsiteX2" fmla="*/ 1657268 w 1744493"/>
                <a:gd name="connsiteY2" fmla="*/ 0 h 872246"/>
                <a:gd name="connsiteX3" fmla="*/ 1744493 w 1744493"/>
                <a:gd name="connsiteY3" fmla="*/ 87225 h 872246"/>
                <a:gd name="connsiteX4" fmla="*/ 1744493 w 1744493"/>
                <a:gd name="connsiteY4" fmla="*/ 785021 h 872246"/>
                <a:gd name="connsiteX5" fmla="*/ 1657268 w 1744493"/>
                <a:gd name="connsiteY5" fmla="*/ 872246 h 872246"/>
                <a:gd name="connsiteX6" fmla="*/ 87225 w 1744493"/>
                <a:gd name="connsiteY6" fmla="*/ 872246 h 872246"/>
                <a:gd name="connsiteX7" fmla="*/ 0 w 1744493"/>
                <a:gd name="connsiteY7" fmla="*/ 785021 h 872246"/>
                <a:gd name="connsiteX8" fmla="*/ 0 w 1744493"/>
                <a:gd name="connsiteY8" fmla="*/ 87225 h 8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4493" h="872246">
                  <a:moveTo>
                    <a:pt x="0" y="87225"/>
                  </a:moveTo>
                  <a:cubicBezTo>
                    <a:pt x="0" y="39052"/>
                    <a:pt x="39052" y="0"/>
                    <a:pt x="87225" y="0"/>
                  </a:cubicBezTo>
                  <a:lnTo>
                    <a:pt x="1657268" y="0"/>
                  </a:lnTo>
                  <a:cubicBezTo>
                    <a:pt x="1705441" y="0"/>
                    <a:pt x="1744493" y="39052"/>
                    <a:pt x="1744493" y="87225"/>
                  </a:cubicBezTo>
                  <a:lnTo>
                    <a:pt x="1744493" y="785021"/>
                  </a:lnTo>
                  <a:cubicBezTo>
                    <a:pt x="1744493" y="833194"/>
                    <a:pt x="1705441" y="872246"/>
                    <a:pt x="1657268" y="872246"/>
                  </a:cubicBezTo>
                  <a:lnTo>
                    <a:pt x="87225" y="872246"/>
                  </a:lnTo>
                  <a:cubicBezTo>
                    <a:pt x="39052" y="872246"/>
                    <a:pt x="0" y="833194"/>
                    <a:pt x="0" y="785021"/>
                  </a:cubicBezTo>
                  <a:lnTo>
                    <a:pt x="0" y="872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787" tIns="40787" rIns="40787" bIns="40787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效率提升</a:t>
              </a:r>
            </a:p>
          </p:txBody>
        </p:sp>
        <p:sp>
          <p:nvSpPr>
            <p:cNvPr id="39" name="任意形状 38">
              <a:extLst>
                <a:ext uri="{FF2B5EF4-FFF2-40B4-BE49-F238E27FC236}">
                  <a16:creationId xmlns:a16="http://schemas.microsoft.com/office/drawing/2014/main" id="{1356BAA5-E3BB-4841-9136-834F1FACF7B2}"/>
                </a:ext>
              </a:extLst>
            </p:cNvPr>
            <p:cNvSpPr/>
            <p:nvPr/>
          </p:nvSpPr>
          <p:spPr>
            <a:xfrm rot="17500715">
              <a:off x="5942969" y="9594945"/>
              <a:ext cx="1889004" cy="15029"/>
            </a:xfrm>
            <a:custGeom>
              <a:avLst/>
              <a:gdLst>
                <a:gd name="connsiteX0" fmla="*/ 0 w 1889004"/>
                <a:gd name="connsiteY0" fmla="*/ 7514 h 15029"/>
                <a:gd name="connsiteX1" fmla="*/ 1889004 w 1889004"/>
                <a:gd name="connsiteY1" fmla="*/ 7514 h 1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89004" h="15029">
                  <a:moveTo>
                    <a:pt x="0" y="7514"/>
                  </a:moveTo>
                  <a:lnTo>
                    <a:pt x="1889004" y="7514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9976" tIns="-39711" rIns="909977" bIns="-39711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00" kern="12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0" name="任意形状 39">
              <a:extLst>
                <a:ext uri="{FF2B5EF4-FFF2-40B4-BE49-F238E27FC236}">
                  <a16:creationId xmlns:a16="http://schemas.microsoft.com/office/drawing/2014/main" id="{A88DB131-FCBC-B04C-B81B-A64DCB739EB8}"/>
                </a:ext>
              </a:extLst>
            </p:cNvPr>
            <p:cNvSpPr/>
            <p:nvPr/>
          </p:nvSpPr>
          <p:spPr>
            <a:xfrm>
              <a:off x="7236370" y="8288638"/>
              <a:ext cx="1744493" cy="872246"/>
            </a:xfrm>
            <a:custGeom>
              <a:avLst/>
              <a:gdLst>
                <a:gd name="connsiteX0" fmla="*/ 0 w 1744493"/>
                <a:gd name="connsiteY0" fmla="*/ 87225 h 872246"/>
                <a:gd name="connsiteX1" fmla="*/ 87225 w 1744493"/>
                <a:gd name="connsiteY1" fmla="*/ 0 h 872246"/>
                <a:gd name="connsiteX2" fmla="*/ 1657268 w 1744493"/>
                <a:gd name="connsiteY2" fmla="*/ 0 h 872246"/>
                <a:gd name="connsiteX3" fmla="*/ 1744493 w 1744493"/>
                <a:gd name="connsiteY3" fmla="*/ 87225 h 872246"/>
                <a:gd name="connsiteX4" fmla="*/ 1744493 w 1744493"/>
                <a:gd name="connsiteY4" fmla="*/ 785021 h 872246"/>
                <a:gd name="connsiteX5" fmla="*/ 1657268 w 1744493"/>
                <a:gd name="connsiteY5" fmla="*/ 872246 h 872246"/>
                <a:gd name="connsiteX6" fmla="*/ 87225 w 1744493"/>
                <a:gd name="connsiteY6" fmla="*/ 872246 h 872246"/>
                <a:gd name="connsiteX7" fmla="*/ 0 w 1744493"/>
                <a:gd name="connsiteY7" fmla="*/ 785021 h 872246"/>
                <a:gd name="connsiteX8" fmla="*/ 0 w 1744493"/>
                <a:gd name="connsiteY8" fmla="*/ 87225 h 8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4493" h="872246">
                  <a:moveTo>
                    <a:pt x="0" y="87225"/>
                  </a:moveTo>
                  <a:cubicBezTo>
                    <a:pt x="0" y="39052"/>
                    <a:pt x="39052" y="0"/>
                    <a:pt x="87225" y="0"/>
                  </a:cubicBezTo>
                  <a:lnTo>
                    <a:pt x="1657268" y="0"/>
                  </a:lnTo>
                  <a:cubicBezTo>
                    <a:pt x="1705441" y="0"/>
                    <a:pt x="1744493" y="39052"/>
                    <a:pt x="1744493" y="87225"/>
                  </a:cubicBezTo>
                  <a:lnTo>
                    <a:pt x="1744493" y="785021"/>
                  </a:lnTo>
                  <a:cubicBezTo>
                    <a:pt x="1744493" y="833194"/>
                    <a:pt x="1705441" y="872246"/>
                    <a:pt x="1657268" y="872246"/>
                  </a:cubicBezTo>
                  <a:lnTo>
                    <a:pt x="87225" y="872246"/>
                  </a:lnTo>
                  <a:cubicBezTo>
                    <a:pt x="39052" y="872246"/>
                    <a:pt x="0" y="833194"/>
                    <a:pt x="0" y="785021"/>
                  </a:cubicBezTo>
                  <a:lnTo>
                    <a:pt x="0" y="872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787" tIns="40787" rIns="40787" bIns="40787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研发效率</a:t>
              </a:r>
            </a:p>
          </p:txBody>
        </p:sp>
        <p:sp>
          <p:nvSpPr>
            <p:cNvPr id="41" name="任意形状 40">
              <a:extLst>
                <a:ext uri="{FF2B5EF4-FFF2-40B4-BE49-F238E27FC236}">
                  <a16:creationId xmlns:a16="http://schemas.microsoft.com/office/drawing/2014/main" id="{E555DB5E-748B-074C-8D40-6EE39C9206C9}"/>
                </a:ext>
              </a:extLst>
            </p:cNvPr>
            <p:cNvSpPr/>
            <p:nvPr/>
          </p:nvSpPr>
          <p:spPr>
            <a:xfrm rot="19457599">
              <a:off x="8900092" y="8466476"/>
              <a:ext cx="859340" cy="15029"/>
            </a:xfrm>
            <a:custGeom>
              <a:avLst/>
              <a:gdLst>
                <a:gd name="connsiteX0" fmla="*/ 0 w 859340"/>
                <a:gd name="connsiteY0" fmla="*/ 7514 h 15029"/>
                <a:gd name="connsiteX1" fmla="*/ 859340 w 859340"/>
                <a:gd name="connsiteY1" fmla="*/ 7514 h 1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9340" h="15029">
                  <a:moveTo>
                    <a:pt x="0" y="7514"/>
                  </a:moveTo>
                  <a:lnTo>
                    <a:pt x="859340" y="7514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20886" tIns="-13969" rIns="420886" bIns="-1397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700" kern="1200"/>
            </a:p>
          </p:txBody>
        </p:sp>
        <p:sp>
          <p:nvSpPr>
            <p:cNvPr id="42" name="任意形状 41">
              <a:extLst>
                <a:ext uri="{FF2B5EF4-FFF2-40B4-BE49-F238E27FC236}">
                  <a16:creationId xmlns:a16="http://schemas.microsoft.com/office/drawing/2014/main" id="{0E084875-72DA-DC4A-A431-92A5C8A6C8E0}"/>
                </a:ext>
              </a:extLst>
            </p:cNvPr>
            <p:cNvSpPr/>
            <p:nvPr/>
          </p:nvSpPr>
          <p:spPr>
            <a:xfrm>
              <a:off x="9678661" y="7787096"/>
              <a:ext cx="1744493" cy="872246"/>
            </a:xfrm>
            <a:custGeom>
              <a:avLst/>
              <a:gdLst>
                <a:gd name="connsiteX0" fmla="*/ 0 w 1744493"/>
                <a:gd name="connsiteY0" fmla="*/ 87225 h 872246"/>
                <a:gd name="connsiteX1" fmla="*/ 87225 w 1744493"/>
                <a:gd name="connsiteY1" fmla="*/ 0 h 872246"/>
                <a:gd name="connsiteX2" fmla="*/ 1657268 w 1744493"/>
                <a:gd name="connsiteY2" fmla="*/ 0 h 872246"/>
                <a:gd name="connsiteX3" fmla="*/ 1744493 w 1744493"/>
                <a:gd name="connsiteY3" fmla="*/ 87225 h 872246"/>
                <a:gd name="connsiteX4" fmla="*/ 1744493 w 1744493"/>
                <a:gd name="connsiteY4" fmla="*/ 785021 h 872246"/>
                <a:gd name="connsiteX5" fmla="*/ 1657268 w 1744493"/>
                <a:gd name="connsiteY5" fmla="*/ 872246 h 872246"/>
                <a:gd name="connsiteX6" fmla="*/ 87225 w 1744493"/>
                <a:gd name="connsiteY6" fmla="*/ 872246 h 872246"/>
                <a:gd name="connsiteX7" fmla="*/ 0 w 1744493"/>
                <a:gd name="connsiteY7" fmla="*/ 785021 h 872246"/>
                <a:gd name="connsiteX8" fmla="*/ 0 w 1744493"/>
                <a:gd name="connsiteY8" fmla="*/ 87225 h 8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4493" h="872246">
                  <a:moveTo>
                    <a:pt x="0" y="87225"/>
                  </a:moveTo>
                  <a:cubicBezTo>
                    <a:pt x="0" y="39052"/>
                    <a:pt x="39052" y="0"/>
                    <a:pt x="87225" y="0"/>
                  </a:cubicBezTo>
                  <a:lnTo>
                    <a:pt x="1657268" y="0"/>
                  </a:lnTo>
                  <a:cubicBezTo>
                    <a:pt x="1705441" y="0"/>
                    <a:pt x="1744493" y="39052"/>
                    <a:pt x="1744493" y="87225"/>
                  </a:cubicBezTo>
                  <a:lnTo>
                    <a:pt x="1744493" y="785021"/>
                  </a:lnTo>
                  <a:cubicBezTo>
                    <a:pt x="1744493" y="833194"/>
                    <a:pt x="1705441" y="872246"/>
                    <a:pt x="1657268" y="872246"/>
                  </a:cubicBezTo>
                  <a:lnTo>
                    <a:pt x="87225" y="872246"/>
                  </a:lnTo>
                  <a:cubicBezTo>
                    <a:pt x="39052" y="872246"/>
                    <a:pt x="0" y="833194"/>
                    <a:pt x="0" y="785021"/>
                  </a:cubicBezTo>
                  <a:lnTo>
                    <a:pt x="0" y="872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247" tIns="38247" rIns="38247" bIns="38247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自助接入</a:t>
              </a:r>
            </a:p>
          </p:txBody>
        </p:sp>
        <p:sp>
          <p:nvSpPr>
            <p:cNvPr id="43" name="任意形状 42">
              <a:extLst>
                <a:ext uri="{FF2B5EF4-FFF2-40B4-BE49-F238E27FC236}">
                  <a16:creationId xmlns:a16="http://schemas.microsoft.com/office/drawing/2014/main" id="{CA31F2F7-2178-5A41-A9E1-3A522102DDF4}"/>
                </a:ext>
              </a:extLst>
            </p:cNvPr>
            <p:cNvSpPr/>
            <p:nvPr/>
          </p:nvSpPr>
          <p:spPr>
            <a:xfrm rot="2142401">
              <a:off x="8900092" y="8968018"/>
              <a:ext cx="859340" cy="15029"/>
            </a:xfrm>
            <a:custGeom>
              <a:avLst/>
              <a:gdLst>
                <a:gd name="connsiteX0" fmla="*/ 0 w 859340"/>
                <a:gd name="connsiteY0" fmla="*/ 7514 h 15029"/>
                <a:gd name="connsiteX1" fmla="*/ 859340 w 859340"/>
                <a:gd name="connsiteY1" fmla="*/ 7514 h 1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9340" h="15029">
                  <a:moveTo>
                    <a:pt x="0" y="7514"/>
                  </a:moveTo>
                  <a:lnTo>
                    <a:pt x="859340" y="7514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20887" tIns="-13970" rIns="420885" bIns="-13969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700" kern="1200"/>
            </a:p>
          </p:txBody>
        </p:sp>
        <p:sp>
          <p:nvSpPr>
            <p:cNvPr id="44" name="任意形状 43">
              <a:extLst>
                <a:ext uri="{FF2B5EF4-FFF2-40B4-BE49-F238E27FC236}">
                  <a16:creationId xmlns:a16="http://schemas.microsoft.com/office/drawing/2014/main" id="{1277B9D6-A712-9240-A1EB-9132E1294E4B}"/>
                </a:ext>
              </a:extLst>
            </p:cNvPr>
            <p:cNvSpPr/>
            <p:nvPr/>
          </p:nvSpPr>
          <p:spPr>
            <a:xfrm>
              <a:off x="9678661" y="8790180"/>
              <a:ext cx="1744493" cy="872246"/>
            </a:xfrm>
            <a:custGeom>
              <a:avLst/>
              <a:gdLst>
                <a:gd name="connsiteX0" fmla="*/ 0 w 1744493"/>
                <a:gd name="connsiteY0" fmla="*/ 87225 h 872246"/>
                <a:gd name="connsiteX1" fmla="*/ 87225 w 1744493"/>
                <a:gd name="connsiteY1" fmla="*/ 0 h 872246"/>
                <a:gd name="connsiteX2" fmla="*/ 1657268 w 1744493"/>
                <a:gd name="connsiteY2" fmla="*/ 0 h 872246"/>
                <a:gd name="connsiteX3" fmla="*/ 1744493 w 1744493"/>
                <a:gd name="connsiteY3" fmla="*/ 87225 h 872246"/>
                <a:gd name="connsiteX4" fmla="*/ 1744493 w 1744493"/>
                <a:gd name="connsiteY4" fmla="*/ 785021 h 872246"/>
                <a:gd name="connsiteX5" fmla="*/ 1657268 w 1744493"/>
                <a:gd name="connsiteY5" fmla="*/ 872246 h 872246"/>
                <a:gd name="connsiteX6" fmla="*/ 87225 w 1744493"/>
                <a:gd name="connsiteY6" fmla="*/ 872246 h 872246"/>
                <a:gd name="connsiteX7" fmla="*/ 0 w 1744493"/>
                <a:gd name="connsiteY7" fmla="*/ 785021 h 872246"/>
                <a:gd name="connsiteX8" fmla="*/ 0 w 1744493"/>
                <a:gd name="connsiteY8" fmla="*/ 87225 h 8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4493" h="872246">
                  <a:moveTo>
                    <a:pt x="0" y="87225"/>
                  </a:moveTo>
                  <a:cubicBezTo>
                    <a:pt x="0" y="39052"/>
                    <a:pt x="39052" y="0"/>
                    <a:pt x="87225" y="0"/>
                  </a:cubicBezTo>
                  <a:lnTo>
                    <a:pt x="1657268" y="0"/>
                  </a:lnTo>
                  <a:cubicBezTo>
                    <a:pt x="1705441" y="0"/>
                    <a:pt x="1744493" y="39052"/>
                    <a:pt x="1744493" y="87225"/>
                  </a:cubicBezTo>
                  <a:lnTo>
                    <a:pt x="1744493" y="785021"/>
                  </a:lnTo>
                  <a:cubicBezTo>
                    <a:pt x="1744493" y="833194"/>
                    <a:pt x="1705441" y="872246"/>
                    <a:pt x="1657268" y="872246"/>
                  </a:cubicBezTo>
                  <a:lnTo>
                    <a:pt x="87225" y="872246"/>
                  </a:lnTo>
                  <a:cubicBezTo>
                    <a:pt x="39052" y="872246"/>
                    <a:pt x="0" y="833194"/>
                    <a:pt x="0" y="785021"/>
                  </a:cubicBezTo>
                  <a:lnTo>
                    <a:pt x="0" y="872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247" tIns="38247" rIns="38247" bIns="38247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多端支持</a:t>
              </a:r>
            </a:p>
          </p:txBody>
        </p:sp>
        <p:sp>
          <p:nvSpPr>
            <p:cNvPr id="45" name="任意形状 44">
              <a:extLst>
                <a:ext uri="{FF2B5EF4-FFF2-40B4-BE49-F238E27FC236}">
                  <a16:creationId xmlns:a16="http://schemas.microsoft.com/office/drawing/2014/main" id="{11422A4B-F4C9-1248-80B6-B22631136BA7}"/>
                </a:ext>
              </a:extLst>
            </p:cNvPr>
            <p:cNvSpPr/>
            <p:nvPr/>
          </p:nvSpPr>
          <p:spPr>
            <a:xfrm rot="1186030">
              <a:off x="6516727" y="10598029"/>
              <a:ext cx="741489" cy="15029"/>
            </a:xfrm>
            <a:custGeom>
              <a:avLst/>
              <a:gdLst>
                <a:gd name="connsiteX0" fmla="*/ 0 w 741489"/>
                <a:gd name="connsiteY0" fmla="*/ 7514 h 15029"/>
                <a:gd name="connsiteX1" fmla="*/ 741489 w 741489"/>
                <a:gd name="connsiteY1" fmla="*/ 7514 h 1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489" h="15029">
                  <a:moveTo>
                    <a:pt x="0" y="7514"/>
                  </a:moveTo>
                  <a:lnTo>
                    <a:pt x="741489" y="7514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4907" tIns="-11024" rIns="364907" bIns="-11022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600" kern="1200"/>
            </a:p>
          </p:txBody>
        </p:sp>
        <p:sp>
          <p:nvSpPr>
            <p:cNvPr id="46" name="任意形状 45">
              <a:extLst>
                <a:ext uri="{FF2B5EF4-FFF2-40B4-BE49-F238E27FC236}">
                  <a16:creationId xmlns:a16="http://schemas.microsoft.com/office/drawing/2014/main" id="{7EB8163E-3779-6942-8E09-94088212DE60}"/>
                </a:ext>
              </a:extLst>
            </p:cNvPr>
            <p:cNvSpPr/>
            <p:nvPr/>
          </p:nvSpPr>
          <p:spPr>
            <a:xfrm>
              <a:off x="7236370" y="10294806"/>
              <a:ext cx="1744493" cy="872246"/>
            </a:xfrm>
            <a:custGeom>
              <a:avLst/>
              <a:gdLst>
                <a:gd name="connsiteX0" fmla="*/ 0 w 1744493"/>
                <a:gd name="connsiteY0" fmla="*/ 87225 h 872246"/>
                <a:gd name="connsiteX1" fmla="*/ 87225 w 1744493"/>
                <a:gd name="connsiteY1" fmla="*/ 0 h 872246"/>
                <a:gd name="connsiteX2" fmla="*/ 1657268 w 1744493"/>
                <a:gd name="connsiteY2" fmla="*/ 0 h 872246"/>
                <a:gd name="connsiteX3" fmla="*/ 1744493 w 1744493"/>
                <a:gd name="connsiteY3" fmla="*/ 87225 h 872246"/>
                <a:gd name="connsiteX4" fmla="*/ 1744493 w 1744493"/>
                <a:gd name="connsiteY4" fmla="*/ 785021 h 872246"/>
                <a:gd name="connsiteX5" fmla="*/ 1657268 w 1744493"/>
                <a:gd name="connsiteY5" fmla="*/ 872246 h 872246"/>
                <a:gd name="connsiteX6" fmla="*/ 87225 w 1744493"/>
                <a:gd name="connsiteY6" fmla="*/ 872246 h 872246"/>
                <a:gd name="connsiteX7" fmla="*/ 0 w 1744493"/>
                <a:gd name="connsiteY7" fmla="*/ 785021 h 872246"/>
                <a:gd name="connsiteX8" fmla="*/ 0 w 1744493"/>
                <a:gd name="connsiteY8" fmla="*/ 87225 h 8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4493" h="872246">
                  <a:moveTo>
                    <a:pt x="0" y="87225"/>
                  </a:moveTo>
                  <a:cubicBezTo>
                    <a:pt x="0" y="39052"/>
                    <a:pt x="39052" y="0"/>
                    <a:pt x="87225" y="0"/>
                  </a:cubicBezTo>
                  <a:lnTo>
                    <a:pt x="1657268" y="0"/>
                  </a:lnTo>
                  <a:cubicBezTo>
                    <a:pt x="1705441" y="0"/>
                    <a:pt x="1744493" y="39052"/>
                    <a:pt x="1744493" y="87225"/>
                  </a:cubicBezTo>
                  <a:lnTo>
                    <a:pt x="1744493" y="785021"/>
                  </a:lnTo>
                  <a:cubicBezTo>
                    <a:pt x="1744493" y="833194"/>
                    <a:pt x="1705441" y="872246"/>
                    <a:pt x="1657268" y="872246"/>
                  </a:cubicBezTo>
                  <a:lnTo>
                    <a:pt x="87225" y="872246"/>
                  </a:lnTo>
                  <a:cubicBezTo>
                    <a:pt x="39052" y="872246"/>
                    <a:pt x="0" y="833194"/>
                    <a:pt x="0" y="785021"/>
                  </a:cubicBezTo>
                  <a:lnTo>
                    <a:pt x="0" y="872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787" tIns="40787" rIns="40787" bIns="40787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验证效率</a:t>
              </a:r>
            </a:p>
          </p:txBody>
        </p:sp>
        <p:sp>
          <p:nvSpPr>
            <p:cNvPr id="47" name="任意形状 46">
              <a:extLst>
                <a:ext uri="{FF2B5EF4-FFF2-40B4-BE49-F238E27FC236}">
                  <a16:creationId xmlns:a16="http://schemas.microsoft.com/office/drawing/2014/main" id="{79317B3D-D86A-3542-A49B-386D72F5D8FE}"/>
                </a:ext>
              </a:extLst>
            </p:cNvPr>
            <p:cNvSpPr/>
            <p:nvPr/>
          </p:nvSpPr>
          <p:spPr>
            <a:xfrm rot="19457599">
              <a:off x="8900092" y="10472643"/>
              <a:ext cx="859340" cy="15029"/>
            </a:xfrm>
            <a:custGeom>
              <a:avLst/>
              <a:gdLst>
                <a:gd name="connsiteX0" fmla="*/ 0 w 859340"/>
                <a:gd name="connsiteY0" fmla="*/ 7514 h 15029"/>
                <a:gd name="connsiteX1" fmla="*/ 859340 w 859340"/>
                <a:gd name="connsiteY1" fmla="*/ 7514 h 1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9340" h="15029">
                  <a:moveTo>
                    <a:pt x="0" y="7514"/>
                  </a:moveTo>
                  <a:lnTo>
                    <a:pt x="859340" y="7514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20886" tIns="-13968" rIns="420886" bIns="-13971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700" kern="1200"/>
            </a:p>
          </p:txBody>
        </p:sp>
        <p:sp>
          <p:nvSpPr>
            <p:cNvPr id="48" name="任意形状 47">
              <a:extLst>
                <a:ext uri="{FF2B5EF4-FFF2-40B4-BE49-F238E27FC236}">
                  <a16:creationId xmlns:a16="http://schemas.microsoft.com/office/drawing/2014/main" id="{BDD61F94-940C-B64D-8FB3-4892133EDC33}"/>
                </a:ext>
              </a:extLst>
            </p:cNvPr>
            <p:cNvSpPr/>
            <p:nvPr/>
          </p:nvSpPr>
          <p:spPr>
            <a:xfrm>
              <a:off x="9678661" y="9793264"/>
              <a:ext cx="1744493" cy="872246"/>
            </a:xfrm>
            <a:custGeom>
              <a:avLst/>
              <a:gdLst>
                <a:gd name="connsiteX0" fmla="*/ 0 w 1744493"/>
                <a:gd name="connsiteY0" fmla="*/ 87225 h 872246"/>
                <a:gd name="connsiteX1" fmla="*/ 87225 w 1744493"/>
                <a:gd name="connsiteY1" fmla="*/ 0 h 872246"/>
                <a:gd name="connsiteX2" fmla="*/ 1657268 w 1744493"/>
                <a:gd name="connsiteY2" fmla="*/ 0 h 872246"/>
                <a:gd name="connsiteX3" fmla="*/ 1744493 w 1744493"/>
                <a:gd name="connsiteY3" fmla="*/ 87225 h 872246"/>
                <a:gd name="connsiteX4" fmla="*/ 1744493 w 1744493"/>
                <a:gd name="connsiteY4" fmla="*/ 785021 h 872246"/>
                <a:gd name="connsiteX5" fmla="*/ 1657268 w 1744493"/>
                <a:gd name="connsiteY5" fmla="*/ 872246 h 872246"/>
                <a:gd name="connsiteX6" fmla="*/ 87225 w 1744493"/>
                <a:gd name="connsiteY6" fmla="*/ 872246 h 872246"/>
                <a:gd name="connsiteX7" fmla="*/ 0 w 1744493"/>
                <a:gd name="connsiteY7" fmla="*/ 785021 h 872246"/>
                <a:gd name="connsiteX8" fmla="*/ 0 w 1744493"/>
                <a:gd name="connsiteY8" fmla="*/ 87225 h 8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4493" h="872246">
                  <a:moveTo>
                    <a:pt x="0" y="87225"/>
                  </a:moveTo>
                  <a:cubicBezTo>
                    <a:pt x="0" y="39052"/>
                    <a:pt x="39052" y="0"/>
                    <a:pt x="87225" y="0"/>
                  </a:cubicBezTo>
                  <a:lnTo>
                    <a:pt x="1657268" y="0"/>
                  </a:lnTo>
                  <a:cubicBezTo>
                    <a:pt x="1705441" y="0"/>
                    <a:pt x="1744493" y="39052"/>
                    <a:pt x="1744493" y="87225"/>
                  </a:cubicBezTo>
                  <a:lnTo>
                    <a:pt x="1744493" y="785021"/>
                  </a:lnTo>
                  <a:cubicBezTo>
                    <a:pt x="1744493" y="833194"/>
                    <a:pt x="1705441" y="872246"/>
                    <a:pt x="1657268" y="872246"/>
                  </a:cubicBezTo>
                  <a:lnTo>
                    <a:pt x="87225" y="872246"/>
                  </a:lnTo>
                  <a:cubicBezTo>
                    <a:pt x="39052" y="872246"/>
                    <a:pt x="0" y="833194"/>
                    <a:pt x="0" y="785021"/>
                  </a:cubicBezTo>
                  <a:lnTo>
                    <a:pt x="0" y="872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247" tIns="38247" rIns="38247" bIns="38247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DSIM</a:t>
              </a:r>
            </a:p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验证中心</a:t>
              </a:r>
            </a:p>
          </p:txBody>
        </p:sp>
        <p:sp>
          <p:nvSpPr>
            <p:cNvPr id="49" name="任意形状 48">
              <a:extLst>
                <a:ext uri="{FF2B5EF4-FFF2-40B4-BE49-F238E27FC236}">
                  <a16:creationId xmlns:a16="http://schemas.microsoft.com/office/drawing/2014/main" id="{7C294C5A-AE14-9641-B31D-BE7FDDF97BE6}"/>
                </a:ext>
              </a:extLst>
            </p:cNvPr>
            <p:cNvSpPr/>
            <p:nvPr/>
          </p:nvSpPr>
          <p:spPr>
            <a:xfrm rot="2142401">
              <a:off x="8900092" y="10974185"/>
              <a:ext cx="859340" cy="15029"/>
            </a:xfrm>
            <a:custGeom>
              <a:avLst/>
              <a:gdLst>
                <a:gd name="connsiteX0" fmla="*/ 0 w 859340"/>
                <a:gd name="connsiteY0" fmla="*/ 7514 h 15029"/>
                <a:gd name="connsiteX1" fmla="*/ 859340 w 859340"/>
                <a:gd name="connsiteY1" fmla="*/ 7514 h 1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9340" h="15029">
                  <a:moveTo>
                    <a:pt x="0" y="7514"/>
                  </a:moveTo>
                  <a:lnTo>
                    <a:pt x="859340" y="7514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20887" tIns="-13970" rIns="420885" bIns="-13969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700" kern="1200"/>
            </a:p>
          </p:txBody>
        </p:sp>
        <p:sp>
          <p:nvSpPr>
            <p:cNvPr id="50" name="任意形状 49">
              <a:extLst>
                <a:ext uri="{FF2B5EF4-FFF2-40B4-BE49-F238E27FC236}">
                  <a16:creationId xmlns:a16="http://schemas.microsoft.com/office/drawing/2014/main" id="{BCE4DA75-6469-F340-90CA-F998A24FEA5A}"/>
                </a:ext>
              </a:extLst>
            </p:cNvPr>
            <p:cNvSpPr/>
            <p:nvPr/>
          </p:nvSpPr>
          <p:spPr>
            <a:xfrm>
              <a:off x="9678661" y="10796347"/>
              <a:ext cx="1744493" cy="872246"/>
            </a:xfrm>
            <a:custGeom>
              <a:avLst/>
              <a:gdLst>
                <a:gd name="connsiteX0" fmla="*/ 0 w 1744493"/>
                <a:gd name="connsiteY0" fmla="*/ 87225 h 872246"/>
                <a:gd name="connsiteX1" fmla="*/ 87225 w 1744493"/>
                <a:gd name="connsiteY1" fmla="*/ 0 h 872246"/>
                <a:gd name="connsiteX2" fmla="*/ 1657268 w 1744493"/>
                <a:gd name="connsiteY2" fmla="*/ 0 h 872246"/>
                <a:gd name="connsiteX3" fmla="*/ 1744493 w 1744493"/>
                <a:gd name="connsiteY3" fmla="*/ 87225 h 872246"/>
                <a:gd name="connsiteX4" fmla="*/ 1744493 w 1744493"/>
                <a:gd name="connsiteY4" fmla="*/ 785021 h 872246"/>
                <a:gd name="connsiteX5" fmla="*/ 1657268 w 1744493"/>
                <a:gd name="connsiteY5" fmla="*/ 872246 h 872246"/>
                <a:gd name="connsiteX6" fmla="*/ 87225 w 1744493"/>
                <a:gd name="connsiteY6" fmla="*/ 872246 h 872246"/>
                <a:gd name="connsiteX7" fmla="*/ 0 w 1744493"/>
                <a:gd name="connsiteY7" fmla="*/ 785021 h 872246"/>
                <a:gd name="connsiteX8" fmla="*/ 0 w 1744493"/>
                <a:gd name="connsiteY8" fmla="*/ 87225 h 8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4493" h="872246">
                  <a:moveTo>
                    <a:pt x="0" y="87225"/>
                  </a:moveTo>
                  <a:cubicBezTo>
                    <a:pt x="0" y="39052"/>
                    <a:pt x="39052" y="0"/>
                    <a:pt x="87225" y="0"/>
                  </a:cubicBezTo>
                  <a:lnTo>
                    <a:pt x="1657268" y="0"/>
                  </a:lnTo>
                  <a:cubicBezTo>
                    <a:pt x="1705441" y="0"/>
                    <a:pt x="1744493" y="39052"/>
                    <a:pt x="1744493" y="87225"/>
                  </a:cubicBezTo>
                  <a:lnTo>
                    <a:pt x="1744493" y="785021"/>
                  </a:lnTo>
                  <a:cubicBezTo>
                    <a:pt x="1744493" y="833194"/>
                    <a:pt x="1705441" y="872246"/>
                    <a:pt x="1657268" y="872246"/>
                  </a:cubicBezTo>
                  <a:lnTo>
                    <a:pt x="87225" y="872246"/>
                  </a:lnTo>
                  <a:cubicBezTo>
                    <a:pt x="39052" y="872246"/>
                    <a:pt x="0" y="833194"/>
                    <a:pt x="0" y="785021"/>
                  </a:cubicBezTo>
                  <a:lnTo>
                    <a:pt x="0" y="872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247" tIns="38247" rIns="38247" bIns="38247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观察模式</a:t>
              </a:r>
            </a:p>
          </p:txBody>
        </p:sp>
        <p:sp>
          <p:nvSpPr>
            <p:cNvPr id="51" name="任意形状 50">
              <a:extLst>
                <a:ext uri="{FF2B5EF4-FFF2-40B4-BE49-F238E27FC236}">
                  <a16:creationId xmlns:a16="http://schemas.microsoft.com/office/drawing/2014/main" id="{2486B14F-382A-8541-9A22-EA9D430E4DAA}"/>
                </a:ext>
              </a:extLst>
            </p:cNvPr>
            <p:cNvSpPr/>
            <p:nvPr/>
          </p:nvSpPr>
          <p:spPr>
            <a:xfrm rot="4099285">
              <a:off x="5942969" y="11350342"/>
              <a:ext cx="1889004" cy="15029"/>
            </a:xfrm>
            <a:custGeom>
              <a:avLst/>
              <a:gdLst>
                <a:gd name="connsiteX0" fmla="*/ 0 w 1889004"/>
                <a:gd name="connsiteY0" fmla="*/ 7514 h 15029"/>
                <a:gd name="connsiteX1" fmla="*/ 1889004 w 1889004"/>
                <a:gd name="connsiteY1" fmla="*/ 7514 h 1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89004" h="15029">
                  <a:moveTo>
                    <a:pt x="0" y="7514"/>
                  </a:moveTo>
                  <a:lnTo>
                    <a:pt x="1889004" y="7514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9977" tIns="-39712" rIns="909977" bIns="-3971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600" kern="1200"/>
            </a:p>
          </p:txBody>
        </p:sp>
        <p:sp>
          <p:nvSpPr>
            <p:cNvPr id="52" name="任意形状 51">
              <a:extLst>
                <a:ext uri="{FF2B5EF4-FFF2-40B4-BE49-F238E27FC236}">
                  <a16:creationId xmlns:a16="http://schemas.microsoft.com/office/drawing/2014/main" id="{DFA997DF-9BF7-8E4A-BE7F-B8A51DE17250}"/>
                </a:ext>
              </a:extLst>
            </p:cNvPr>
            <p:cNvSpPr/>
            <p:nvPr/>
          </p:nvSpPr>
          <p:spPr>
            <a:xfrm>
              <a:off x="7236370" y="11799431"/>
              <a:ext cx="1744493" cy="872246"/>
            </a:xfrm>
            <a:custGeom>
              <a:avLst/>
              <a:gdLst>
                <a:gd name="connsiteX0" fmla="*/ 0 w 1744493"/>
                <a:gd name="connsiteY0" fmla="*/ 87225 h 872246"/>
                <a:gd name="connsiteX1" fmla="*/ 87225 w 1744493"/>
                <a:gd name="connsiteY1" fmla="*/ 0 h 872246"/>
                <a:gd name="connsiteX2" fmla="*/ 1657268 w 1744493"/>
                <a:gd name="connsiteY2" fmla="*/ 0 h 872246"/>
                <a:gd name="connsiteX3" fmla="*/ 1744493 w 1744493"/>
                <a:gd name="connsiteY3" fmla="*/ 87225 h 872246"/>
                <a:gd name="connsiteX4" fmla="*/ 1744493 w 1744493"/>
                <a:gd name="connsiteY4" fmla="*/ 785021 h 872246"/>
                <a:gd name="connsiteX5" fmla="*/ 1657268 w 1744493"/>
                <a:gd name="connsiteY5" fmla="*/ 872246 h 872246"/>
                <a:gd name="connsiteX6" fmla="*/ 87225 w 1744493"/>
                <a:gd name="connsiteY6" fmla="*/ 872246 h 872246"/>
                <a:gd name="connsiteX7" fmla="*/ 0 w 1744493"/>
                <a:gd name="connsiteY7" fmla="*/ 785021 h 872246"/>
                <a:gd name="connsiteX8" fmla="*/ 0 w 1744493"/>
                <a:gd name="connsiteY8" fmla="*/ 87225 h 8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4493" h="872246">
                  <a:moveTo>
                    <a:pt x="0" y="87225"/>
                  </a:moveTo>
                  <a:cubicBezTo>
                    <a:pt x="0" y="39052"/>
                    <a:pt x="39052" y="0"/>
                    <a:pt x="87225" y="0"/>
                  </a:cubicBezTo>
                  <a:lnTo>
                    <a:pt x="1657268" y="0"/>
                  </a:lnTo>
                  <a:cubicBezTo>
                    <a:pt x="1705441" y="0"/>
                    <a:pt x="1744493" y="39052"/>
                    <a:pt x="1744493" y="87225"/>
                  </a:cubicBezTo>
                  <a:lnTo>
                    <a:pt x="1744493" y="785021"/>
                  </a:lnTo>
                  <a:cubicBezTo>
                    <a:pt x="1744493" y="833194"/>
                    <a:pt x="1705441" y="872246"/>
                    <a:pt x="1657268" y="872246"/>
                  </a:cubicBezTo>
                  <a:lnTo>
                    <a:pt x="87225" y="872246"/>
                  </a:lnTo>
                  <a:cubicBezTo>
                    <a:pt x="39052" y="872246"/>
                    <a:pt x="0" y="833194"/>
                    <a:pt x="0" y="785021"/>
                  </a:cubicBezTo>
                  <a:lnTo>
                    <a:pt x="0" y="872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787" tIns="40787" rIns="40787" bIns="40787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实验效率</a:t>
              </a:r>
            </a:p>
          </p:txBody>
        </p:sp>
        <p:sp>
          <p:nvSpPr>
            <p:cNvPr id="53" name="任意形状 52">
              <a:extLst>
                <a:ext uri="{FF2B5EF4-FFF2-40B4-BE49-F238E27FC236}">
                  <a16:creationId xmlns:a16="http://schemas.microsoft.com/office/drawing/2014/main" id="{C8243918-2597-2E4F-8C81-E8C97BA2ECCE}"/>
                </a:ext>
              </a:extLst>
            </p:cNvPr>
            <p:cNvSpPr/>
            <p:nvPr/>
          </p:nvSpPr>
          <p:spPr>
            <a:xfrm>
              <a:off x="8980864" y="12228040"/>
              <a:ext cx="697797" cy="15029"/>
            </a:xfrm>
            <a:custGeom>
              <a:avLst/>
              <a:gdLst>
                <a:gd name="connsiteX0" fmla="*/ 0 w 697797"/>
                <a:gd name="connsiteY0" fmla="*/ 7514 h 15029"/>
                <a:gd name="connsiteX1" fmla="*/ 697797 w 697797"/>
                <a:gd name="connsiteY1" fmla="*/ 7514 h 1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7797" h="15029">
                  <a:moveTo>
                    <a:pt x="0" y="7514"/>
                  </a:moveTo>
                  <a:lnTo>
                    <a:pt x="697797" y="7514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4153" tIns="-9930" rIns="344155" bIns="-9930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600" kern="1200"/>
            </a:p>
          </p:txBody>
        </p:sp>
        <p:sp>
          <p:nvSpPr>
            <p:cNvPr id="54" name="任意形状 53">
              <a:extLst>
                <a:ext uri="{FF2B5EF4-FFF2-40B4-BE49-F238E27FC236}">
                  <a16:creationId xmlns:a16="http://schemas.microsoft.com/office/drawing/2014/main" id="{0C9357A4-BC13-6644-AA2F-82D9CB34202B}"/>
                </a:ext>
              </a:extLst>
            </p:cNvPr>
            <p:cNvSpPr/>
            <p:nvPr/>
          </p:nvSpPr>
          <p:spPr>
            <a:xfrm>
              <a:off x="9678661" y="11799431"/>
              <a:ext cx="1744493" cy="872246"/>
            </a:xfrm>
            <a:custGeom>
              <a:avLst/>
              <a:gdLst>
                <a:gd name="connsiteX0" fmla="*/ 0 w 1744493"/>
                <a:gd name="connsiteY0" fmla="*/ 87225 h 872246"/>
                <a:gd name="connsiteX1" fmla="*/ 87225 w 1744493"/>
                <a:gd name="connsiteY1" fmla="*/ 0 h 872246"/>
                <a:gd name="connsiteX2" fmla="*/ 1657268 w 1744493"/>
                <a:gd name="connsiteY2" fmla="*/ 0 h 872246"/>
                <a:gd name="connsiteX3" fmla="*/ 1744493 w 1744493"/>
                <a:gd name="connsiteY3" fmla="*/ 87225 h 872246"/>
                <a:gd name="connsiteX4" fmla="*/ 1744493 w 1744493"/>
                <a:gd name="connsiteY4" fmla="*/ 785021 h 872246"/>
                <a:gd name="connsiteX5" fmla="*/ 1657268 w 1744493"/>
                <a:gd name="connsiteY5" fmla="*/ 872246 h 872246"/>
                <a:gd name="connsiteX6" fmla="*/ 87225 w 1744493"/>
                <a:gd name="connsiteY6" fmla="*/ 872246 h 872246"/>
                <a:gd name="connsiteX7" fmla="*/ 0 w 1744493"/>
                <a:gd name="connsiteY7" fmla="*/ 785021 h 872246"/>
                <a:gd name="connsiteX8" fmla="*/ 0 w 1744493"/>
                <a:gd name="connsiteY8" fmla="*/ 87225 h 8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4493" h="872246">
                  <a:moveTo>
                    <a:pt x="0" y="87225"/>
                  </a:moveTo>
                  <a:cubicBezTo>
                    <a:pt x="0" y="39052"/>
                    <a:pt x="39052" y="0"/>
                    <a:pt x="87225" y="0"/>
                  </a:cubicBezTo>
                  <a:lnTo>
                    <a:pt x="1657268" y="0"/>
                  </a:lnTo>
                  <a:cubicBezTo>
                    <a:pt x="1705441" y="0"/>
                    <a:pt x="1744493" y="39052"/>
                    <a:pt x="1744493" y="87225"/>
                  </a:cubicBezTo>
                  <a:lnTo>
                    <a:pt x="1744493" y="785021"/>
                  </a:lnTo>
                  <a:cubicBezTo>
                    <a:pt x="1744493" y="833194"/>
                    <a:pt x="1705441" y="872246"/>
                    <a:pt x="1657268" y="872246"/>
                  </a:cubicBezTo>
                  <a:lnTo>
                    <a:pt x="87225" y="872246"/>
                  </a:lnTo>
                  <a:cubicBezTo>
                    <a:pt x="39052" y="872246"/>
                    <a:pt x="0" y="833194"/>
                    <a:pt x="0" y="785021"/>
                  </a:cubicBezTo>
                  <a:lnTo>
                    <a:pt x="0" y="872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247" tIns="38247" rIns="38247" bIns="38247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实验流程</a:t>
              </a:r>
              <a:endParaRPr lang="en-US" altLang="zh-CN" sz="2000" kern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优化专项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018D330-C0B8-724C-AF78-753936CA1522}"/>
              </a:ext>
            </a:extLst>
          </p:cNvPr>
          <p:cNvGrpSpPr/>
          <p:nvPr/>
        </p:nvGrpSpPr>
        <p:grpSpPr>
          <a:xfrm>
            <a:off x="14347742" y="3834081"/>
            <a:ext cx="9527344" cy="5577547"/>
            <a:chOff x="14347742" y="3223764"/>
            <a:chExt cx="9527344" cy="77591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B6C4C54-D81E-6547-B534-284CF8F6CF68}"/>
                </a:ext>
              </a:extLst>
            </p:cNvPr>
            <p:cNvGrpSpPr/>
            <p:nvPr/>
          </p:nvGrpSpPr>
          <p:grpSpPr>
            <a:xfrm>
              <a:off x="14347742" y="3223764"/>
              <a:ext cx="9527344" cy="5650569"/>
              <a:chOff x="13834786" y="3802556"/>
              <a:chExt cx="9527344" cy="5319136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A008D763-59D2-554F-8F5E-55D3986C766C}"/>
                  </a:ext>
                </a:extLst>
              </p:cNvPr>
              <p:cNvGrpSpPr/>
              <p:nvPr/>
            </p:nvGrpSpPr>
            <p:grpSpPr>
              <a:xfrm>
                <a:off x="13834786" y="5787475"/>
                <a:ext cx="9527344" cy="3334217"/>
                <a:chOff x="13790181" y="3891774"/>
                <a:chExt cx="9527344" cy="3334217"/>
              </a:xfrm>
            </p:grpSpPr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45F88918-0C59-1646-B7DA-47B66F32117D}"/>
                    </a:ext>
                  </a:extLst>
                </p:cNvPr>
                <p:cNvSpPr txBox="1"/>
                <p:nvPr/>
              </p:nvSpPr>
              <p:spPr>
                <a:xfrm>
                  <a:off x="13790181" y="5876693"/>
                  <a:ext cx="3003556" cy="134929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rm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2800" b="1" dirty="0">
                      <a:solidFill>
                        <a:srgbClr val="FF7C4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187</a:t>
                  </a:r>
                  <a:r>
                    <a:rPr lang="zh-CN" altLang="en-US" sz="2800" b="1" dirty="0">
                      <a:solidFill>
                        <a:srgbClr val="FF7C4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个</a:t>
                  </a:r>
                </a:p>
                <a:p>
                  <a:pPr marL="0" marR="0" indent="0" algn="ctr" defTabSz="914400" rtl="0" fontAlgn="auto" latinLnBrk="0" hangingPunct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en-US" sz="28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投放能力</a:t>
                  </a:r>
                  <a:endParaRPr lang="en-US" altLang="zh-CN" sz="2800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6371B17F-009C-1A42-BAFE-45E6CD1A37D1}"/>
                    </a:ext>
                  </a:extLst>
                </p:cNvPr>
                <p:cNvSpPr txBox="1"/>
                <p:nvPr/>
              </p:nvSpPr>
              <p:spPr>
                <a:xfrm>
                  <a:off x="16793737" y="5876693"/>
                  <a:ext cx="3261894" cy="134929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rm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2800" b="1" dirty="0">
                      <a:solidFill>
                        <a:srgbClr val="FF7C4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25%</a:t>
                  </a:r>
                  <a:endParaRPr lang="zh-CN" altLang="en-US" sz="2800" b="1" dirty="0">
                    <a:solidFill>
                      <a:srgbClr val="FF7C4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  <a:p>
                  <a:pPr marL="0" marR="0" indent="0" algn="ctr" defTabSz="914400" rtl="0" fontAlgn="auto" latinLnBrk="0" hangingPunct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en-US" sz="28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需求覆盖率</a:t>
                  </a:r>
                  <a:endParaRPr lang="en-US" altLang="zh-CN" sz="2800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320FB830-C89B-DA4F-B3E1-08A1C2246F86}"/>
                    </a:ext>
                  </a:extLst>
                </p:cNvPr>
                <p:cNvSpPr txBox="1"/>
                <p:nvPr/>
              </p:nvSpPr>
              <p:spPr>
                <a:xfrm>
                  <a:off x="14037830" y="3891774"/>
                  <a:ext cx="4587029" cy="134929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rm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en-US" sz="2800" b="1" dirty="0">
                      <a:solidFill>
                        <a:srgbClr val="FF7C4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安全、管控、轻舟、小巴</a:t>
                  </a:r>
                  <a:endParaRPr lang="en-US" altLang="zh-CN" sz="2800" b="1" dirty="0">
                    <a:solidFill>
                      <a:srgbClr val="FF7C4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  <a:p>
                  <a:pPr marL="0" marR="0" indent="0" algn="ctr" defTabSz="914400" rtl="0" fontAlgn="auto" latinLnBrk="0" hangingPunct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en-US" sz="28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新增业务方向</a:t>
                  </a:r>
                  <a:endParaRPr lang="en-US" altLang="zh-CN" sz="2800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047A967-EEE5-4147-926D-2EE0FDB3F33C}"/>
                    </a:ext>
                  </a:extLst>
                </p:cNvPr>
                <p:cNvSpPr txBox="1"/>
                <p:nvPr/>
              </p:nvSpPr>
              <p:spPr>
                <a:xfrm>
                  <a:off x="20055631" y="5876693"/>
                  <a:ext cx="3261894" cy="134929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rm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2800" b="1" dirty="0">
                      <a:solidFill>
                        <a:srgbClr val="FF7C4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95</a:t>
                  </a:r>
                  <a:r>
                    <a:rPr lang="zh-CN" altLang="en-US" sz="2800" b="1" dirty="0">
                      <a:solidFill>
                        <a:srgbClr val="FF7C4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个</a:t>
                  </a:r>
                </a:p>
                <a:p>
                  <a:pPr marL="0" marR="0" indent="0" algn="ctr" defTabSz="914400" rtl="0" fontAlgn="auto" latinLnBrk="0" hangingPunct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28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A/B</a:t>
                  </a:r>
                  <a:r>
                    <a:rPr lang="zh-CN" altLang="en-US" sz="28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实验</a:t>
                  </a:r>
                  <a:endParaRPr lang="en-US" altLang="zh-CN" sz="2800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33F92A21-89EF-7847-A663-DDFD758550F9}"/>
                    </a:ext>
                  </a:extLst>
                </p:cNvPr>
                <p:cNvSpPr txBox="1"/>
                <p:nvPr/>
              </p:nvSpPr>
              <p:spPr>
                <a:xfrm>
                  <a:off x="19256665" y="3891774"/>
                  <a:ext cx="3261894" cy="134929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rm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2800" b="1" dirty="0">
                      <a:solidFill>
                        <a:srgbClr val="FF7C4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30</a:t>
                  </a:r>
                  <a:r>
                    <a:rPr lang="zh-CN" altLang="en-US" sz="2800" b="1" dirty="0">
                      <a:solidFill>
                        <a:srgbClr val="FF7C4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分钟 </a:t>
                  </a:r>
                  <a:r>
                    <a:rPr lang="en-US" altLang="zh-CN" sz="2800" b="1" dirty="0">
                      <a:solidFill>
                        <a:srgbClr val="FF7C4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sym typeface="Wingdings" pitchFamily="2" charset="2"/>
                    </a:rPr>
                    <a:t></a:t>
                  </a:r>
                  <a:r>
                    <a:rPr lang="zh-CN" altLang="en-US" sz="2800" b="1" dirty="0">
                      <a:solidFill>
                        <a:srgbClr val="FF7C4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sym typeface="Wingdings" pitchFamily="2" charset="2"/>
                    </a:rPr>
                    <a:t> </a:t>
                  </a:r>
                  <a:r>
                    <a:rPr lang="en-US" altLang="zh-CN" sz="2800" b="1" dirty="0">
                      <a:solidFill>
                        <a:srgbClr val="FF7C4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sym typeface="Wingdings" pitchFamily="2" charset="2"/>
                    </a:rPr>
                    <a:t>5</a:t>
                  </a:r>
                  <a:r>
                    <a:rPr lang="zh-CN" altLang="en-US" sz="2800" b="1" dirty="0">
                      <a:solidFill>
                        <a:srgbClr val="FF7C4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sym typeface="Wingdings" pitchFamily="2" charset="2"/>
                    </a:rPr>
                    <a:t>分钟</a:t>
                  </a:r>
                  <a:endParaRPr lang="en-US" altLang="zh-CN" sz="2800" b="1" dirty="0">
                    <a:solidFill>
                      <a:srgbClr val="FF7C4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  <a:p>
                  <a:pPr marL="0" marR="0" indent="0" algn="ctr" defTabSz="914400" rtl="0" fontAlgn="auto" latinLnBrk="0" hangingPunct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zh-CN" altLang="en-US" sz="28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投放能力接入耗时</a:t>
                  </a:r>
                  <a:endParaRPr lang="en-US" altLang="zh-CN" sz="2800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1CDD000-8F73-3540-A8B4-C74ABDBD23F0}"/>
                  </a:ext>
                </a:extLst>
              </p:cNvPr>
              <p:cNvSpPr txBox="1"/>
              <p:nvPr/>
            </p:nvSpPr>
            <p:spPr>
              <a:xfrm>
                <a:off x="14575412" y="3802556"/>
                <a:ext cx="4587028" cy="13492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3200" b="1" dirty="0">
                    <a:solidFill>
                      <a:srgbClr val="F07C4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北斗系统正式</a:t>
                </a:r>
                <a:r>
                  <a:rPr lang="en-US" altLang="zh-CN" sz="3200" b="1" dirty="0">
                    <a:solidFill>
                      <a:srgbClr val="F07C4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Launch</a:t>
                </a: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EE8989B-5DE5-254D-9777-C8912C96B0F7}"/>
                  </a:ext>
                </a:extLst>
              </p:cNvPr>
              <p:cNvSpPr txBox="1"/>
              <p:nvPr/>
            </p:nvSpPr>
            <p:spPr>
              <a:xfrm>
                <a:off x="19131679" y="3802556"/>
                <a:ext cx="3601076" cy="13492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rm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800" b="1" dirty="0">
                    <a:solidFill>
                      <a:srgbClr val="F07C4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10pp</a:t>
                </a:r>
              </a:p>
              <a:p>
                <a:pPr marL="0" marR="0" indent="0" algn="ctr" defTabSz="914400" rtl="0" fontAlgn="auto" latinLnBrk="0" hangingPunct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IFG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提升</a:t>
                </a:r>
                <a:endParaRPr lang="en-US" altLang="zh-CN" sz="28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9D9EC24-2B68-594A-BF8C-0A087932497B}"/>
                </a:ext>
              </a:extLst>
            </p:cNvPr>
            <p:cNvSpPr txBox="1"/>
            <p:nvPr/>
          </p:nvSpPr>
          <p:spPr>
            <a:xfrm>
              <a:off x="20529132" y="9549559"/>
              <a:ext cx="3003556" cy="14333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rmAutofit/>
            </a:bodyPr>
            <a:lstStyle/>
            <a:p>
              <a:pPr marL="0" marR="0" indent="0" algn="ctr" defTabSz="914400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b="1" dirty="0">
                  <a:solidFill>
                    <a:srgbClr val="FF7C4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2800+</a:t>
              </a:r>
              <a:endParaRPr lang="zh-CN" altLang="en-US" sz="2800" b="1" dirty="0">
                <a:solidFill>
                  <a:srgbClr val="FF7C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0" marR="0" indent="0" algn="ctr" defTabSz="914400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功能</a:t>
              </a:r>
              <a:r>
                <a:rPr lang="en-US" altLang="zh-CN" sz="28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/</a:t>
              </a:r>
              <a:r>
                <a:rPr lang="zh-CN" altLang="en-US" sz="28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人</a:t>
              </a:r>
              <a:r>
                <a:rPr lang="en-US" altLang="zh-CN" sz="28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/</a:t>
              </a:r>
              <a:r>
                <a:rPr lang="zh-CN" altLang="en-US" sz="28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天修改</a:t>
              </a:r>
              <a:endPara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4CC218B-D610-2248-8721-9DFAFF87B375}"/>
                </a:ext>
              </a:extLst>
            </p:cNvPr>
            <p:cNvSpPr txBox="1"/>
            <p:nvPr/>
          </p:nvSpPr>
          <p:spPr>
            <a:xfrm>
              <a:off x="14595391" y="9549559"/>
              <a:ext cx="2309858" cy="14333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rmAutofit/>
            </a:bodyPr>
            <a:lstStyle/>
            <a:p>
              <a:pPr marL="0" marR="0" indent="0" algn="ctr" defTabSz="914400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b="1" dirty="0">
                  <a:solidFill>
                    <a:srgbClr val="FF7C4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100/1000+</a:t>
              </a:r>
              <a:endParaRPr lang="zh-CN" altLang="en-US" sz="2800" b="1" dirty="0">
                <a:solidFill>
                  <a:srgbClr val="FF7C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0" marR="0" indent="0" algn="ctr" defTabSz="914400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日均</a:t>
              </a:r>
              <a:r>
                <a:rPr lang="en-US" altLang="zh-CN" sz="28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UV/PV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79B1AD2-7F49-2B4B-BAFD-A48D3A24A5B3}"/>
                </a:ext>
              </a:extLst>
            </p:cNvPr>
            <p:cNvSpPr txBox="1"/>
            <p:nvPr/>
          </p:nvSpPr>
          <p:spPr>
            <a:xfrm>
              <a:off x="17827316" y="9549560"/>
              <a:ext cx="2309858" cy="1433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rmAutofit/>
            </a:bodyPr>
            <a:lstStyle/>
            <a:p>
              <a:pPr marL="0" marR="0" indent="0" algn="ctr" defTabSz="914400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b="1" dirty="0">
                  <a:solidFill>
                    <a:srgbClr val="FF7C4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11000+</a:t>
              </a:r>
              <a:endParaRPr lang="zh-CN" altLang="en-US" sz="2800" b="1" dirty="0">
                <a:solidFill>
                  <a:srgbClr val="FF7C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0" marR="0" indent="0" algn="ctr" defTabSz="914400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新增有效配置</a:t>
              </a:r>
              <a:endPara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276FBBA5-E380-4A45-99C9-C70116675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3796" y="9950115"/>
            <a:ext cx="9867900" cy="3416300"/>
          </a:xfrm>
          <a:prstGeom prst="rect">
            <a:avLst/>
          </a:prstGeom>
        </p:spPr>
      </p:pic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19F6F596-41E9-0749-842A-EB2C41237DDE}"/>
              </a:ext>
            </a:extLst>
          </p:cNvPr>
          <p:cNvCxnSpPr>
            <a:cxnSpLocks/>
          </p:cNvCxnSpPr>
          <p:nvPr/>
        </p:nvCxnSpPr>
        <p:spPr>
          <a:xfrm flipH="1">
            <a:off x="2674875" y="4034802"/>
            <a:ext cx="10284" cy="890679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65000"/>
              </a:schemeClr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5B691115-CB8B-8442-AB85-1C1C9488D311}"/>
              </a:ext>
            </a:extLst>
          </p:cNvPr>
          <p:cNvSpPr/>
          <p:nvPr/>
        </p:nvSpPr>
        <p:spPr>
          <a:xfrm>
            <a:off x="1672367" y="2509191"/>
            <a:ext cx="2025583" cy="807786"/>
          </a:xfrm>
          <a:prstGeom prst="rect">
            <a:avLst/>
          </a:prstGeom>
          <a:solidFill>
            <a:srgbClr val="0070C0"/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重点项目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0765A75-EA8D-7C40-B607-BA775FDB6C3C}"/>
              </a:ext>
            </a:extLst>
          </p:cNvPr>
          <p:cNvSpPr/>
          <p:nvPr/>
        </p:nvSpPr>
        <p:spPr>
          <a:xfrm>
            <a:off x="8388206" y="2508138"/>
            <a:ext cx="2025583" cy="807786"/>
          </a:xfrm>
          <a:prstGeom prst="rect">
            <a:avLst/>
          </a:prstGeom>
          <a:solidFill>
            <a:srgbClr val="0070C0"/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平台建设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2476FBE-FF21-C149-B5FC-D09CEDFB6601}"/>
              </a:ext>
            </a:extLst>
          </p:cNvPr>
          <p:cNvSpPr/>
          <p:nvPr/>
        </p:nvSpPr>
        <p:spPr>
          <a:xfrm>
            <a:off x="18169628" y="2508138"/>
            <a:ext cx="2025583" cy="807786"/>
          </a:xfrm>
          <a:prstGeom prst="rect">
            <a:avLst/>
          </a:prstGeom>
          <a:solidFill>
            <a:srgbClr val="0070C0"/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业务成果</a:t>
            </a: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D6A2D0B7-9E9C-C148-AC8C-CCC0981531F6}"/>
              </a:ext>
            </a:extLst>
          </p:cNvPr>
          <p:cNvSpPr/>
          <p:nvPr/>
        </p:nvSpPr>
        <p:spPr>
          <a:xfrm>
            <a:off x="2505158" y="4705157"/>
            <a:ext cx="360000" cy="360000"/>
          </a:xfrm>
          <a:prstGeom prst="ellipse">
            <a:avLst/>
          </a:prstGeom>
          <a:solidFill>
            <a:srgbClr val="FD915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3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ingFang HK Regular"/>
              <a:ea typeface="PingFang HK Regular"/>
              <a:cs typeface="PingFang HK Regular"/>
              <a:sym typeface="PingFang HK Regular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C0C9D60-1505-3141-A8EC-0F7E71F62B43}"/>
              </a:ext>
            </a:extLst>
          </p:cNvPr>
          <p:cNvSpPr txBox="1"/>
          <p:nvPr/>
        </p:nvSpPr>
        <p:spPr>
          <a:xfrm>
            <a:off x="2865158" y="4704501"/>
            <a:ext cx="2234206" cy="40011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北斗独立站点上线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8E7C0F3-E85E-3F46-8F2B-C245F0F4AF9C}"/>
              </a:ext>
            </a:extLst>
          </p:cNvPr>
          <p:cNvSpPr txBox="1"/>
          <p:nvPr/>
        </p:nvSpPr>
        <p:spPr>
          <a:xfrm>
            <a:off x="142688" y="4685102"/>
            <a:ext cx="2234206" cy="40011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r"/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2021.01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8B17AEDB-6306-334A-8374-2672A6D7681D}"/>
              </a:ext>
            </a:extLst>
          </p:cNvPr>
          <p:cNvSpPr/>
          <p:nvPr/>
        </p:nvSpPr>
        <p:spPr>
          <a:xfrm>
            <a:off x="2505158" y="6068760"/>
            <a:ext cx="360000" cy="360000"/>
          </a:xfrm>
          <a:prstGeom prst="ellipse">
            <a:avLst/>
          </a:prstGeom>
          <a:solidFill>
            <a:srgbClr val="FD915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3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ingFang HK Regular"/>
              <a:ea typeface="PingFang HK Regular"/>
              <a:cs typeface="PingFang HK Regular"/>
              <a:sym typeface="PingFang HK Regular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5A1747F2-63EE-134E-9CA2-2EAAF073686B}"/>
              </a:ext>
            </a:extLst>
          </p:cNvPr>
          <p:cNvSpPr txBox="1"/>
          <p:nvPr/>
        </p:nvSpPr>
        <p:spPr>
          <a:xfrm>
            <a:off x="2881636" y="6052682"/>
            <a:ext cx="2234206" cy="40011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北斗知识库上线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7AB0E1F-D9DE-D345-90B2-A29816F45593}"/>
              </a:ext>
            </a:extLst>
          </p:cNvPr>
          <p:cNvSpPr txBox="1"/>
          <p:nvPr/>
        </p:nvSpPr>
        <p:spPr>
          <a:xfrm>
            <a:off x="855723" y="6068760"/>
            <a:ext cx="1440000" cy="40011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r"/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2021.05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8BF77826-09BB-924F-92F0-1BBA1BE9D094}"/>
              </a:ext>
            </a:extLst>
          </p:cNvPr>
          <p:cNvSpPr/>
          <p:nvPr/>
        </p:nvSpPr>
        <p:spPr>
          <a:xfrm>
            <a:off x="2505158" y="7264573"/>
            <a:ext cx="360000" cy="360000"/>
          </a:xfrm>
          <a:prstGeom prst="ellipse">
            <a:avLst/>
          </a:prstGeom>
          <a:solidFill>
            <a:srgbClr val="FD915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3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ingFang HK Regular"/>
              <a:ea typeface="PingFang HK Regular"/>
              <a:cs typeface="PingFang HK Regular"/>
              <a:sym typeface="PingFang HK Regular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BC9B63D-63A3-B349-9301-A54421B631E2}"/>
              </a:ext>
            </a:extLst>
          </p:cNvPr>
          <p:cNvSpPr txBox="1"/>
          <p:nvPr/>
        </p:nvSpPr>
        <p:spPr>
          <a:xfrm>
            <a:off x="2881636" y="7248495"/>
            <a:ext cx="2234206" cy="40011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开品流程线上化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3DA4EBD-871E-7C41-9F3F-4AFBA6DB9E78}"/>
              </a:ext>
            </a:extLst>
          </p:cNvPr>
          <p:cNvSpPr txBox="1"/>
          <p:nvPr/>
        </p:nvSpPr>
        <p:spPr>
          <a:xfrm>
            <a:off x="855723" y="7264573"/>
            <a:ext cx="1440000" cy="40011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r"/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2021.07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5899E612-702D-9942-97B7-B1A3E4872264}"/>
              </a:ext>
            </a:extLst>
          </p:cNvPr>
          <p:cNvSpPr/>
          <p:nvPr/>
        </p:nvSpPr>
        <p:spPr>
          <a:xfrm>
            <a:off x="2500747" y="8517259"/>
            <a:ext cx="360000" cy="360000"/>
          </a:xfrm>
          <a:prstGeom prst="ellipse">
            <a:avLst/>
          </a:prstGeom>
          <a:solidFill>
            <a:srgbClr val="FD915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3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ingFang HK Regular"/>
              <a:ea typeface="PingFang HK Regular"/>
              <a:cs typeface="PingFang HK Regular"/>
              <a:sym typeface="PingFang HK Regular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A27AE5F9-875D-2F4A-A7C0-CE0C143BE365}"/>
              </a:ext>
            </a:extLst>
          </p:cNvPr>
          <p:cNvSpPr txBox="1"/>
          <p:nvPr/>
        </p:nvSpPr>
        <p:spPr>
          <a:xfrm>
            <a:off x="2856617" y="8497204"/>
            <a:ext cx="2234206" cy="40011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自助接入上线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EA2DFAD-3781-2F4C-8EC1-70A5266DEDE1}"/>
              </a:ext>
            </a:extLst>
          </p:cNvPr>
          <p:cNvSpPr txBox="1"/>
          <p:nvPr/>
        </p:nvSpPr>
        <p:spPr>
          <a:xfrm>
            <a:off x="851312" y="8517259"/>
            <a:ext cx="1440000" cy="40011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r"/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2021.10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2A8397D9-A211-BD45-900A-37A9FFF64322}"/>
              </a:ext>
            </a:extLst>
          </p:cNvPr>
          <p:cNvSpPr/>
          <p:nvPr/>
        </p:nvSpPr>
        <p:spPr>
          <a:xfrm>
            <a:off x="2496882" y="9742995"/>
            <a:ext cx="360000" cy="360000"/>
          </a:xfrm>
          <a:prstGeom prst="ellipse">
            <a:avLst/>
          </a:prstGeom>
          <a:solidFill>
            <a:srgbClr val="FD915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3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ingFang HK Regular"/>
              <a:ea typeface="PingFang HK Regular"/>
              <a:cs typeface="PingFang HK Regular"/>
              <a:sym typeface="PingFang HK Regular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47EED36-6BBF-BF49-8A90-2106DC5F4F98}"/>
              </a:ext>
            </a:extLst>
          </p:cNvPr>
          <p:cNvSpPr txBox="1"/>
          <p:nvPr/>
        </p:nvSpPr>
        <p:spPr>
          <a:xfrm>
            <a:off x="2854875" y="9564740"/>
            <a:ext cx="2234206" cy="96122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北斗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Launch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IFG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指标正式推出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918E4725-C641-5D4F-B42E-FE11D53BC5AE}"/>
              </a:ext>
            </a:extLst>
          </p:cNvPr>
          <p:cNvSpPr txBox="1"/>
          <p:nvPr/>
        </p:nvSpPr>
        <p:spPr>
          <a:xfrm>
            <a:off x="847447" y="9742995"/>
            <a:ext cx="1440000" cy="40011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r"/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2021.11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BDF790D4-2E4B-564D-A80C-EBAB90A3274E}"/>
              </a:ext>
            </a:extLst>
          </p:cNvPr>
          <p:cNvSpPr/>
          <p:nvPr/>
        </p:nvSpPr>
        <p:spPr>
          <a:xfrm>
            <a:off x="2494875" y="10874607"/>
            <a:ext cx="360000" cy="360000"/>
          </a:xfrm>
          <a:prstGeom prst="ellipse">
            <a:avLst/>
          </a:prstGeom>
          <a:solidFill>
            <a:srgbClr val="FD915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3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ingFang HK Regular"/>
              <a:ea typeface="PingFang HK Regular"/>
              <a:cs typeface="PingFang HK Regular"/>
              <a:sym typeface="PingFang HK Regular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F56D1DC0-DEBA-6047-9583-53A95BB1BBB3}"/>
              </a:ext>
            </a:extLst>
          </p:cNvPr>
          <p:cNvSpPr txBox="1"/>
          <p:nvPr/>
        </p:nvSpPr>
        <p:spPr>
          <a:xfrm>
            <a:off x="2852868" y="10696352"/>
            <a:ext cx="2234206" cy="86177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实验使用效率优化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监控报警巡检建设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2A8319D3-23B9-8247-9881-770BD3FA3F1C}"/>
              </a:ext>
            </a:extLst>
          </p:cNvPr>
          <p:cNvSpPr txBox="1"/>
          <p:nvPr/>
        </p:nvSpPr>
        <p:spPr>
          <a:xfrm>
            <a:off x="487447" y="10874607"/>
            <a:ext cx="1800000" cy="39960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r"/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2021.11~12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699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155371" y="894080"/>
            <a:ext cx="6011863" cy="10980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b">
            <a:no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1pPr>
            <a:lvl2pPr marL="0" marR="0" indent="228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2pPr>
            <a:lvl3pPr marL="0" marR="0" indent="457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3pPr>
            <a:lvl4pPr marL="0" marR="0" indent="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4pPr>
            <a:lvl5pPr marL="0" marR="0" indent="914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5pPr>
            <a:lvl6pPr marL="0" marR="0" indent="11430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6pPr>
            <a:lvl7pPr marL="0" marR="0" indent="1371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7pPr>
            <a:lvl8pPr marL="0" marR="0" indent="1600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8pPr>
            <a:lvl9pPr marL="0" marR="0" indent="1828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9pPr>
          </a:lstStyle>
          <a:p>
            <a:pPr hangingPunct="1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不足 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北斗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AEAD332-853F-5843-AE40-ABCF598A7E8F}"/>
              </a:ext>
            </a:extLst>
          </p:cNvPr>
          <p:cNvSpPr/>
          <p:nvPr/>
        </p:nvSpPr>
        <p:spPr>
          <a:xfrm>
            <a:off x="2155371" y="3552547"/>
            <a:ext cx="2025583" cy="807786"/>
          </a:xfrm>
          <a:prstGeom prst="rect">
            <a:avLst/>
          </a:prstGeom>
          <a:solidFill>
            <a:srgbClr val="0070C0"/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知识库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8763C0-D290-8A45-8031-68B5F3986824}"/>
              </a:ext>
            </a:extLst>
          </p:cNvPr>
          <p:cNvSpPr/>
          <p:nvPr/>
        </p:nvSpPr>
        <p:spPr>
          <a:xfrm>
            <a:off x="9143999" y="3578123"/>
            <a:ext cx="2025583" cy="807786"/>
          </a:xfrm>
          <a:prstGeom prst="rect">
            <a:avLst/>
          </a:prstGeom>
          <a:solidFill>
            <a:srgbClr val="0070C0"/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投放平台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8618C55-4DC7-7249-AEEF-E42C70A69B41}"/>
              </a:ext>
            </a:extLst>
          </p:cNvPr>
          <p:cNvSpPr/>
          <p:nvPr/>
        </p:nvSpPr>
        <p:spPr>
          <a:xfrm>
            <a:off x="16132628" y="3578123"/>
            <a:ext cx="2025583" cy="807786"/>
          </a:xfrm>
          <a:prstGeom prst="rect">
            <a:avLst/>
          </a:prstGeom>
          <a:solidFill>
            <a:srgbClr val="0070C0"/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开品流程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C573F5-7CF6-934E-AD1A-A80E59E61805}"/>
              </a:ext>
            </a:extLst>
          </p:cNvPr>
          <p:cNvSpPr txBox="1"/>
          <p:nvPr/>
        </p:nvSpPr>
        <p:spPr>
          <a:xfrm>
            <a:off x="2155372" y="4608589"/>
            <a:ext cx="5473338" cy="5247590"/>
          </a:xfrm>
          <a:prstGeom prst="rect">
            <a:avLst/>
          </a:prstGeom>
          <a:noFill/>
          <a:ln w="12700" cap="rnd" cmpd="sng">
            <a:solidFill>
              <a:schemeClr val="bg1">
                <a:lumMod val="65000"/>
              </a:schemeClr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功能和数据更新完全依赖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POC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手动操作，存在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不及时、不准确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的问题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平台设计比较粗放，在功能的聚类、分层、评级等方面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易用性不足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Light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需求的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生命周期管理</a:t>
            </a:r>
            <a:r>
              <a:rPr kumimoji="0" lang="zh-CN" altLang="en-US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未闭环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，完全依赖线下的流程管理机制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Light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功能推荐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机制待探索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Ligh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A27D7CE-6F01-944F-B378-2DDAC24A9F56}"/>
              </a:ext>
            </a:extLst>
          </p:cNvPr>
          <p:cNvSpPr txBox="1"/>
          <p:nvPr/>
        </p:nvSpPr>
        <p:spPr>
          <a:xfrm>
            <a:off x="9143999" y="4608589"/>
            <a:ext cx="5473338" cy="6724918"/>
          </a:xfrm>
          <a:prstGeom prst="rect">
            <a:avLst/>
          </a:prstGeom>
          <a:noFill/>
          <a:ln w="12700" cap="rnd" cmpd="sng">
            <a:solidFill>
              <a:schemeClr val="bg1">
                <a:lumMod val="65000"/>
              </a:schemeClr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支付、税务、车头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等方向暂未接入投放，需要尽快拓展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Light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未覆盖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需求交付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阶段，导致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PM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不会使用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抽象的投放能力，存在较多沟通成本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投放平台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保障、监控和巡检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体系需要进一步完善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投放能力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数据分析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体系以及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推荐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系统未建设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441BE9-AF2F-E249-B10E-9922070C7B6E}"/>
              </a:ext>
            </a:extLst>
          </p:cNvPr>
          <p:cNvSpPr txBox="1"/>
          <p:nvPr/>
        </p:nvSpPr>
        <p:spPr>
          <a:xfrm>
            <a:off x="16132626" y="4608589"/>
            <a:ext cx="5473338" cy="7463582"/>
          </a:xfrm>
          <a:prstGeom prst="rect">
            <a:avLst/>
          </a:prstGeom>
          <a:noFill/>
          <a:ln w="12700" cap="rnd" cmpd="sng">
            <a:solidFill>
              <a:schemeClr val="bg1">
                <a:lumMod val="65000"/>
              </a:schemeClr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fission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目前仍处于维护梳理阶段，改造计划与目标还未明确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新品类创建流程业务思考不足，使用流程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不符合业务需求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，缺少清晰的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开品预期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以及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进展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展示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流程中缺少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安全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客服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以及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开品必选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功能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针对开品流程的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体系化建设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不足，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PO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不知道如何填写新品类的巨型表单</a:t>
            </a:r>
          </a:p>
        </p:txBody>
      </p:sp>
    </p:spTree>
    <p:extLst>
      <p:ext uri="{BB962C8B-B14F-4D97-AF65-F5344CB8AC3E}">
        <p14:creationId xmlns:p14="http://schemas.microsoft.com/office/powerpoint/2010/main" val="1278856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155371" y="894080"/>
            <a:ext cx="6011863" cy="10980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b">
            <a:no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1pPr>
            <a:lvl2pPr marL="0" marR="0" indent="228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2pPr>
            <a:lvl3pPr marL="0" marR="0" indent="457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3pPr>
            <a:lvl4pPr marL="0" marR="0" indent="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4pPr>
            <a:lvl5pPr marL="0" marR="0" indent="914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5pPr>
            <a:lvl6pPr marL="0" marR="0" indent="11430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6pPr>
            <a:lvl7pPr marL="0" marR="0" indent="1371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7pPr>
            <a:lvl8pPr marL="0" marR="0" indent="1600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8pPr>
            <a:lvl9pPr marL="0" marR="0" indent="1828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9pPr>
          </a:lstStyle>
          <a:p>
            <a:pPr hangingPunct="1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不足 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北斗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1A16DA10-6C35-D543-BED5-2EE6F96D6717}"/>
              </a:ext>
            </a:extLst>
          </p:cNvPr>
          <p:cNvGrpSpPr/>
          <p:nvPr/>
        </p:nvGrpSpPr>
        <p:grpSpPr>
          <a:xfrm>
            <a:off x="1954649" y="3922393"/>
            <a:ext cx="20452964" cy="6475618"/>
            <a:chOff x="1954649" y="3922393"/>
            <a:chExt cx="20452964" cy="647561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AEAD332-853F-5843-AE40-ABCF598A7E8F}"/>
                </a:ext>
              </a:extLst>
            </p:cNvPr>
            <p:cNvSpPr/>
            <p:nvPr/>
          </p:nvSpPr>
          <p:spPr>
            <a:xfrm>
              <a:off x="3957705" y="3922393"/>
              <a:ext cx="2025583" cy="807786"/>
            </a:xfrm>
            <a:prstGeom prst="rect">
              <a:avLst/>
            </a:prstGeom>
            <a:solidFill>
              <a:srgbClr val="0070C0"/>
            </a:solidFill>
            <a:ln w="3175" cap="flat">
              <a:noFill/>
              <a:miter lim="400000"/>
            </a:ln>
            <a:effectLst>
              <a:outerShdw blurRad="12700" dist="127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sym typeface="Helvetica Light"/>
                </a:rPr>
                <a:t>知识库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A8763C0-D290-8A45-8031-68B5F3986824}"/>
                </a:ext>
              </a:extLst>
            </p:cNvPr>
            <p:cNvSpPr/>
            <p:nvPr/>
          </p:nvSpPr>
          <p:spPr>
            <a:xfrm>
              <a:off x="10955961" y="3922393"/>
              <a:ext cx="2025583" cy="807786"/>
            </a:xfrm>
            <a:prstGeom prst="rect">
              <a:avLst/>
            </a:prstGeom>
            <a:solidFill>
              <a:srgbClr val="0070C0"/>
            </a:solidFill>
            <a:ln w="3175" cap="flat">
              <a:noFill/>
              <a:miter lim="400000"/>
            </a:ln>
            <a:effectLst>
              <a:outerShdw blurRad="12700" dist="127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sym typeface="Helvetica Light"/>
                </a:rPr>
                <a:t>投放平台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8618C55-4DC7-7249-AEEF-E42C70A69B41}"/>
                </a:ext>
              </a:extLst>
            </p:cNvPr>
            <p:cNvSpPr/>
            <p:nvPr/>
          </p:nvSpPr>
          <p:spPr>
            <a:xfrm>
              <a:off x="18235396" y="3922393"/>
              <a:ext cx="2025583" cy="807786"/>
            </a:xfrm>
            <a:prstGeom prst="rect">
              <a:avLst/>
            </a:prstGeom>
            <a:solidFill>
              <a:srgbClr val="0070C0"/>
            </a:solidFill>
            <a:ln w="3175" cap="flat">
              <a:noFill/>
              <a:miter lim="400000"/>
            </a:ln>
            <a:effectLst>
              <a:outerShdw blurRad="12700" dist="127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sym typeface="Helvetica Light"/>
                </a:rPr>
                <a:t>开品流程</a:t>
              </a: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78E1BB37-7D39-4A41-AB29-30D5E18568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54649" y="5656805"/>
              <a:ext cx="6031694" cy="4741206"/>
              <a:chOff x="411143" y="5407000"/>
              <a:chExt cx="7539618" cy="5926507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64A04F4-61A6-B94D-9AE6-2F5D05FD0C7B}"/>
                  </a:ext>
                </a:extLst>
              </p:cNvPr>
              <p:cNvSpPr/>
              <p:nvPr/>
            </p:nvSpPr>
            <p:spPr>
              <a:xfrm>
                <a:off x="411143" y="5407000"/>
                <a:ext cx="7539618" cy="5926507"/>
              </a:xfrm>
              <a:prstGeom prst="rect">
                <a:avLst/>
              </a:prstGeom>
              <a:noFill/>
            </p:spPr>
          </p:sp>
          <p:sp>
            <p:nvSpPr>
              <p:cNvPr id="14" name="任意形状 13">
                <a:extLst>
                  <a:ext uri="{FF2B5EF4-FFF2-40B4-BE49-F238E27FC236}">
                    <a16:creationId xmlns:a16="http://schemas.microsoft.com/office/drawing/2014/main" id="{6AF78DB1-2F8F-EC4D-8662-3E5282EFC102}"/>
                  </a:ext>
                </a:extLst>
              </p:cNvPr>
              <p:cNvSpPr/>
              <p:nvPr/>
            </p:nvSpPr>
            <p:spPr>
              <a:xfrm>
                <a:off x="412063" y="6037131"/>
                <a:ext cx="3589417" cy="2153650"/>
              </a:xfrm>
              <a:custGeom>
                <a:avLst/>
                <a:gdLst>
                  <a:gd name="connsiteX0" fmla="*/ 0 w 3589417"/>
                  <a:gd name="connsiteY0" fmla="*/ 0 h 2153650"/>
                  <a:gd name="connsiteX1" fmla="*/ 3589417 w 3589417"/>
                  <a:gd name="connsiteY1" fmla="*/ 0 h 2153650"/>
                  <a:gd name="connsiteX2" fmla="*/ 3589417 w 3589417"/>
                  <a:gd name="connsiteY2" fmla="*/ 2153650 h 2153650"/>
                  <a:gd name="connsiteX3" fmla="*/ 0 w 3589417"/>
                  <a:gd name="connsiteY3" fmla="*/ 2153650 h 2153650"/>
                  <a:gd name="connsiteX4" fmla="*/ 0 w 3589417"/>
                  <a:gd name="connsiteY4" fmla="*/ 0 h 2153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9417" h="2153650">
                    <a:moveTo>
                      <a:pt x="0" y="0"/>
                    </a:moveTo>
                    <a:lnTo>
                      <a:pt x="3589417" y="0"/>
                    </a:lnTo>
                    <a:lnTo>
                      <a:pt x="3589417" y="2153650"/>
                    </a:lnTo>
                    <a:lnTo>
                      <a:pt x="0" y="2153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2000" kern="12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设计粗糙，易用性不足</a:t>
                </a:r>
              </a:p>
            </p:txBody>
          </p:sp>
          <p:sp>
            <p:nvSpPr>
              <p:cNvPr id="15" name="任意形状 14">
                <a:extLst>
                  <a:ext uri="{FF2B5EF4-FFF2-40B4-BE49-F238E27FC236}">
                    <a16:creationId xmlns:a16="http://schemas.microsoft.com/office/drawing/2014/main" id="{7F63E020-EBA4-FF43-B112-80D2A501E76C}"/>
                  </a:ext>
                </a:extLst>
              </p:cNvPr>
              <p:cNvSpPr/>
              <p:nvPr/>
            </p:nvSpPr>
            <p:spPr>
              <a:xfrm>
                <a:off x="4360422" y="6037131"/>
                <a:ext cx="3589417" cy="2153650"/>
              </a:xfrm>
              <a:custGeom>
                <a:avLst/>
                <a:gdLst>
                  <a:gd name="connsiteX0" fmla="*/ 0 w 3589417"/>
                  <a:gd name="connsiteY0" fmla="*/ 0 h 2153650"/>
                  <a:gd name="connsiteX1" fmla="*/ 3589417 w 3589417"/>
                  <a:gd name="connsiteY1" fmla="*/ 0 h 2153650"/>
                  <a:gd name="connsiteX2" fmla="*/ 3589417 w 3589417"/>
                  <a:gd name="connsiteY2" fmla="*/ 2153650 h 2153650"/>
                  <a:gd name="connsiteX3" fmla="*/ 0 w 3589417"/>
                  <a:gd name="connsiteY3" fmla="*/ 2153650 h 2153650"/>
                  <a:gd name="connsiteX4" fmla="*/ 0 w 3589417"/>
                  <a:gd name="connsiteY4" fmla="*/ 0 h 2153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9417" h="2153650">
                    <a:moveTo>
                      <a:pt x="0" y="0"/>
                    </a:moveTo>
                    <a:lnTo>
                      <a:pt x="3589417" y="0"/>
                    </a:lnTo>
                    <a:lnTo>
                      <a:pt x="3589417" y="2153650"/>
                    </a:lnTo>
                    <a:lnTo>
                      <a:pt x="0" y="2153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2000" kern="12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数据刚更新依赖人工</a:t>
                </a:r>
              </a:p>
            </p:txBody>
          </p:sp>
          <p:sp>
            <p:nvSpPr>
              <p:cNvPr id="16" name="任意形状 15">
                <a:extLst>
                  <a:ext uri="{FF2B5EF4-FFF2-40B4-BE49-F238E27FC236}">
                    <a16:creationId xmlns:a16="http://schemas.microsoft.com/office/drawing/2014/main" id="{12AAE57D-0360-C14A-95A9-BCEDBFDDD4D6}"/>
                  </a:ext>
                </a:extLst>
              </p:cNvPr>
              <p:cNvSpPr/>
              <p:nvPr/>
            </p:nvSpPr>
            <p:spPr>
              <a:xfrm>
                <a:off x="412063" y="8549724"/>
                <a:ext cx="3589417" cy="2153650"/>
              </a:xfrm>
              <a:custGeom>
                <a:avLst/>
                <a:gdLst>
                  <a:gd name="connsiteX0" fmla="*/ 0 w 3589417"/>
                  <a:gd name="connsiteY0" fmla="*/ 0 h 2153650"/>
                  <a:gd name="connsiteX1" fmla="*/ 3589417 w 3589417"/>
                  <a:gd name="connsiteY1" fmla="*/ 0 h 2153650"/>
                  <a:gd name="connsiteX2" fmla="*/ 3589417 w 3589417"/>
                  <a:gd name="connsiteY2" fmla="*/ 2153650 h 2153650"/>
                  <a:gd name="connsiteX3" fmla="*/ 0 w 3589417"/>
                  <a:gd name="connsiteY3" fmla="*/ 2153650 h 2153650"/>
                  <a:gd name="connsiteX4" fmla="*/ 0 w 3589417"/>
                  <a:gd name="connsiteY4" fmla="*/ 0 h 2153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9417" h="2153650">
                    <a:moveTo>
                      <a:pt x="0" y="0"/>
                    </a:moveTo>
                    <a:lnTo>
                      <a:pt x="3589417" y="0"/>
                    </a:lnTo>
                    <a:lnTo>
                      <a:pt x="3589417" y="2153650"/>
                    </a:lnTo>
                    <a:lnTo>
                      <a:pt x="0" y="2153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2000" kern="12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需求生命周期管理未闭环</a:t>
                </a:r>
              </a:p>
            </p:txBody>
          </p:sp>
          <p:sp>
            <p:nvSpPr>
              <p:cNvPr id="17" name="任意形状 16">
                <a:extLst>
                  <a:ext uri="{FF2B5EF4-FFF2-40B4-BE49-F238E27FC236}">
                    <a16:creationId xmlns:a16="http://schemas.microsoft.com/office/drawing/2014/main" id="{7392F088-D622-F14B-BA93-4DF323FF548E}"/>
                  </a:ext>
                </a:extLst>
              </p:cNvPr>
              <p:cNvSpPr/>
              <p:nvPr/>
            </p:nvSpPr>
            <p:spPr>
              <a:xfrm>
                <a:off x="4360422" y="8549724"/>
                <a:ext cx="3589417" cy="2153650"/>
              </a:xfrm>
              <a:custGeom>
                <a:avLst/>
                <a:gdLst>
                  <a:gd name="connsiteX0" fmla="*/ 0 w 3589417"/>
                  <a:gd name="connsiteY0" fmla="*/ 0 h 2153650"/>
                  <a:gd name="connsiteX1" fmla="*/ 3589417 w 3589417"/>
                  <a:gd name="connsiteY1" fmla="*/ 0 h 2153650"/>
                  <a:gd name="connsiteX2" fmla="*/ 3589417 w 3589417"/>
                  <a:gd name="connsiteY2" fmla="*/ 2153650 h 2153650"/>
                  <a:gd name="connsiteX3" fmla="*/ 0 w 3589417"/>
                  <a:gd name="connsiteY3" fmla="*/ 2153650 h 2153650"/>
                  <a:gd name="connsiteX4" fmla="*/ 0 w 3589417"/>
                  <a:gd name="connsiteY4" fmla="*/ 0 h 2153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9417" h="2153650">
                    <a:moveTo>
                      <a:pt x="0" y="0"/>
                    </a:moveTo>
                    <a:lnTo>
                      <a:pt x="3589417" y="0"/>
                    </a:lnTo>
                    <a:lnTo>
                      <a:pt x="3589417" y="2153650"/>
                    </a:lnTo>
                    <a:lnTo>
                      <a:pt x="0" y="2153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2000" kern="12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功能推荐机制待探索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E5833C65-A216-0B4E-95F3-89845DE692C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952924" y="5656805"/>
              <a:ext cx="6031694" cy="4741206"/>
              <a:chOff x="411143" y="5407000"/>
              <a:chExt cx="7539618" cy="5926507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F983B46-88DA-D444-9635-D89F176E69E7}"/>
                  </a:ext>
                </a:extLst>
              </p:cNvPr>
              <p:cNvSpPr/>
              <p:nvPr/>
            </p:nvSpPr>
            <p:spPr>
              <a:xfrm>
                <a:off x="411143" y="5407000"/>
                <a:ext cx="7539618" cy="5926507"/>
              </a:xfrm>
              <a:prstGeom prst="rect">
                <a:avLst/>
              </a:prstGeom>
              <a:noFill/>
            </p:spPr>
          </p:sp>
          <p:sp>
            <p:nvSpPr>
              <p:cNvPr id="32" name="任意形状 31">
                <a:extLst>
                  <a:ext uri="{FF2B5EF4-FFF2-40B4-BE49-F238E27FC236}">
                    <a16:creationId xmlns:a16="http://schemas.microsoft.com/office/drawing/2014/main" id="{2DA3148C-1522-E441-BD32-1CCD7595747B}"/>
                  </a:ext>
                </a:extLst>
              </p:cNvPr>
              <p:cNvSpPr/>
              <p:nvPr/>
            </p:nvSpPr>
            <p:spPr>
              <a:xfrm>
                <a:off x="412063" y="6037131"/>
                <a:ext cx="3589417" cy="2153650"/>
              </a:xfrm>
              <a:custGeom>
                <a:avLst/>
                <a:gdLst>
                  <a:gd name="connsiteX0" fmla="*/ 0 w 3589417"/>
                  <a:gd name="connsiteY0" fmla="*/ 0 h 2153650"/>
                  <a:gd name="connsiteX1" fmla="*/ 3589417 w 3589417"/>
                  <a:gd name="connsiteY1" fmla="*/ 0 h 2153650"/>
                  <a:gd name="connsiteX2" fmla="*/ 3589417 w 3589417"/>
                  <a:gd name="connsiteY2" fmla="*/ 2153650 h 2153650"/>
                  <a:gd name="connsiteX3" fmla="*/ 0 w 3589417"/>
                  <a:gd name="connsiteY3" fmla="*/ 2153650 h 2153650"/>
                  <a:gd name="connsiteX4" fmla="*/ 0 w 3589417"/>
                  <a:gd name="connsiteY4" fmla="*/ 0 h 2153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9417" h="2153650">
                    <a:moveTo>
                      <a:pt x="0" y="0"/>
                    </a:moveTo>
                    <a:lnTo>
                      <a:pt x="3589417" y="0"/>
                    </a:lnTo>
                    <a:lnTo>
                      <a:pt x="3589417" y="2153650"/>
                    </a:lnTo>
                    <a:lnTo>
                      <a:pt x="0" y="2153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2000" kern="12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对</a:t>
                </a:r>
                <a:r>
                  <a:rPr lang="en-US" altLang="zh-CN" sz="2000" kern="12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Apollo</a:t>
                </a:r>
                <a:r>
                  <a:rPr lang="zh-CN" altLang="en-US" sz="2000" kern="12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灰度开关的生命周期管理手段不足</a:t>
                </a:r>
              </a:p>
            </p:txBody>
          </p:sp>
          <p:sp>
            <p:nvSpPr>
              <p:cNvPr id="33" name="任意形状 32">
                <a:extLst>
                  <a:ext uri="{FF2B5EF4-FFF2-40B4-BE49-F238E27FC236}">
                    <a16:creationId xmlns:a16="http://schemas.microsoft.com/office/drawing/2014/main" id="{858A8C19-8A81-A347-ACAC-432633382A3A}"/>
                  </a:ext>
                </a:extLst>
              </p:cNvPr>
              <p:cNvSpPr/>
              <p:nvPr/>
            </p:nvSpPr>
            <p:spPr>
              <a:xfrm>
                <a:off x="4360422" y="6037131"/>
                <a:ext cx="3589417" cy="2153650"/>
              </a:xfrm>
              <a:custGeom>
                <a:avLst/>
                <a:gdLst>
                  <a:gd name="connsiteX0" fmla="*/ 0 w 3589417"/>
                  <a:gd name="connsiteY0" fmla="*/ 0 h 2153650"/>
                  <a:gd name="connsiteX1" fmla="*/ 3589417 w 3589417"/>
                  <a:gd name="connsiteY1" fmla="*/ 0 h 2153650"/>
                  <a:gd name="connsiteX2" fmla="*/ 3589417 w 3589417"/>
                  <a:gd name="connsiteY2" fmla="*/ 2153650 h 2153650"/>
                  <a:gd name="connsiteX3" fmla="*/ 0 w 3589417"/>
                  <a:gd name="connsiteY3" fmla="*/ 2153650 h 2153650"/>
                  <a:gd name="connsiteX4" fmla="*/ 0 w 3589417"/>
                  <a:gd name="connsiteY4" fmla="*/ 0 h 2153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9417" h="2153650">
                    <a:moveTo>
                      <a:pt x="0" y="0"/>
                    </a:moveTo>
                    <a:lnTo>
                      <a:pt x="3589417" y="0"/>
                    </a:lnTo>
                    <a:lnTo>
                      <a:pt x="3589417" y="2153650"/>
                    </a:lnTo>
                    <a:lnTo>
                      <a:pt x="0" y="2153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2000" kern="12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需求交付流程缺失</a:t>
                </a:r>
              </a:p>
            </p:txBody>
          </p:sp>
          <p:sp>
            <p:nvSpPr>
              <p:cNvPr id="34" name="任意形状 33">
                <a:extLst>
                  <a:ext uri="{FF2B5EF4-FFF2-40B4-BE49-F238E27FC236}">
                    <a16:creationId xmlns:a16="http://schemas.microsoft.com/office/drawing/2014/main" id="{BC564A3E-4C38-994C-AA58-35BCE3AB5DF3}"/>
                  </a:ext>
                </a:extLst>
              </p:cNvPr>
              <p:cNvSpPr/>
              <p:nvPr/>
            </p:nvSpPr>
            <p:spPr>
              <a:xfrm>
                <a:off x="412063" y="8549724"/>
                <a:ext cx="3589417" cy="2153650"/>
              </a:xfrm>
              <a:custGeom>
                <a:avLst/>
                <a:gdLst>
                  <a:gd name="connsiteX0" fmla="*/ 0 w 3589417"/>
                  <a:gd name="connsiteY0" fmla="*/ 0 h 2153650"/>
                  <a:gd name="connsiteX1" fmla="*/ 3589417 w 3589417"/>
                  <a:gd name="connsiteY1" fmla="*/ 0 h 2153650"/>
                  <a:gd name="connsiteX2" fmla="*/ 3589417 w 3589417"/>
                  <a:gd name="connsiteY2" fmla="*/ 2153650 h 2153650"/>
                  <a:gd name="connsiteX3" fmla="*/ 0 w 3589417"/>
                  <a:gd name="connsiteY3" fmla="*/ 2153650 h 2153650"/>
                  <a:gd name="connsiteX4" fmla="*/ 0 w 3589417"/>
                  <a:gd name="connsiteY4" fmla="*/ 0 h 2153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9417" h="2153650">
                    <a:moveTo>
                      <a:pt x="0" y="0"/>
                    </a:moveTo>
                    <a:lnTo>
                      <a:pt x="3589417" y="0"/>
                    </a:lnTo>
                    <a:lnTo>
                      <a:pt x="3589417" y="2153650"/>
                    </a:lnTo>
                    <a:lnTo>
                      <a:pt x="0" y="2153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2000" kern="12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监控、报警、巡检体系缺失</a:t>
                </a:r>
              </a:p>
            </p:txBody>
          </p:sp>
          <p:sp>
            <p:nvSpPr>
              <p:cNvPr id="35" name="任意形状 34">
                <a:extLst>
                  <a:ext uri="{FF2B5EF4-FFF2-40B4-BE49-F238E27FC236}">
                    <a16:creationId xmlns:a16="http://schemas.microsoft.com/office/drawing/2014/main" id="{22281BDB-2FBC-8341-AD4A-BFA594536D86}"/>
                  </a:ext>
                </a:extLst>
              </p:cNvPr>
              <p:cNvSpPr/>
              <p:nvPr/>
            </p:nvSpPr>
            <p:spPr>
              <a:xfrm>
                <a:off x="4360422" y="8549724"/>
                <a:ext cx="3589417" cy="2153650"/>
              </a:xfrm>
              <a:custGeom>
                <a:avLst/>
                <a:gdLst>
                  <a:gd name="connsiteX0" fmla="*/ 0 w 3589417"/>
                  <a:gd name="connsiteY0" fmla="*/ 0 h 2153650"/>
                  <a:gd name="connsiteX1" fmla="*/ 3589417 w 3589417"/>
                  <a:gd name="connsiteY1" fmla="*/ 0 h 2153650"/>
                  <a:gd name="connsiteX2" fmla="*/ 3589417 w 3589417"/>
                  <a:gd name="connsiteY2" fmla="*/ 2153650 h 2153650"/>
                  <a:gd name="connsiteX3" fmla="*/ 0 w 3589417"/>
                  <a:gd name="connsiteY3" fmla="*/ 2153650 h 2153650"/>
                  <a:gd name="connsiteX4" fmla="*/ 0 w 3589417"/>
                  <a:gd name="connsiteY4" fmla="*/ 0 h 2153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9417" h="2153650">
                    <a:moveTo>
                      <a:pt x="0" y="0"/>
                    </a:moveTo>
                    <a:lnTo>
                      <a:pt x="3589417" y="0"/>
                    </a:lnTo>
                    <a:lnTo>
                      <a:pt x="3589417" y="2153650"/>
                    </a:lnTo>
                    <a:lnTo>
                      <a:pt x="0" y="2153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2000" kern="12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数据分析体系缺失</a:t>
                </a: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A7CA5FF0-7317-6F47-8255-E0B0057E333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375919" y="5656805"/>
              <a:ext cx="6031694" cy="4741206"/>
              <a:chOff x="411143" y="5407000"/>
              <a:chExt cx="7539618" cy="5926507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B1264400-FF7C-7B40-B90A-7B3425D08E8B}"/>
                  </a:ext>
                </a:extLst>
              </p:cNvPr>
              <p:cNvSpPr/>
              <p:nvPr/>
            </p:nvSpPr>
            <p:spPr>
              <a:xfrm>
                <a:off x="411143" y="5407000"/>
                <a:ext cx="7539618" cy="5926507"/>
              </a:xfrm>
              <a:prstGeom prst="rect">
                <a:avLst/>
              </a:prstGeom>
              <a:noFill/>
            </p:spPr>
          </p:sp>
          <p:sp>
            <p:nvSpPr>
              <p:cNvPr id="38" name="任意形状 37">
                <a:extLst>
                  <a:ext uri="{FF2B5EF4-FFF2-40B4-BE49-F238E27FC236}">
                    <a16:creationId xmlns:a16="http://schemas.microsoft.com/office/drawing/2014/main" id="{3D0D72A4-9ACF-D145-ACE0-1657F5759CEB}"/>
                  </a:ext>
                </a:extLst>
              </p:cNvPr>
              <p:cNvSpPr/>
              <p:nvPr/>
            </p:nvSpPr>
            <p:spPr>
              <a:xfrm>
                <a:off x="412063" y="6037131"/>
                <a:ext cx="3589417" cy="2153650"/>
              </a:xfrm>
              <a:custGeom>
                <a:avLst/>
                <a:gdLst>
                  <a:gd name="connsiteX0" fmla="*/ 0 w 3589417"/>
                  <a:gd name="connsiteY0" fmla="*/ 0 h 2153650"/>
                  <a:gd name="connsiteX1" fmla="*/ 3589417 w 3589417"/>
                  <a:gd name="connsiteY1" fmla="*/ 0 h 2153650"/>
                  <a:gd name="connsiteX2" fmla="*/ 3589417 w 3589417"/>
                  <a:gd name="connsiteY2" fmla="*/ 2153650 h 2153650"/>
                  <a:gd name="connsiteX3" fmla="*/ 0 w 3589417"/>
                  <a:gd name="connsiteY3" fmla="*/ 2153650 h 2153650"/>
                  <a:gd name="connsiteX4" fmla="*/ 0 w 3589417"/>
                  <a:gd name="connsiteY4" fmla="*/ 0 h 2153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9417" h="2153650">
                    <a:moveTo>
                      <a:pt x="0" y="0"/>
                    </a:moveTo>
                    <a:lnTo>
                      <a:pt x="3589417" y="0"/>
                    </a:lnTo>
                    <a:lnTo>
                      <a:pt x="3589417" y="2153650"/>
                    </a:lnTo>
                    <a:lnTo>
                      <a:pt x="0" y="2153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2000" kern="12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fission&amp;</a:t>
                </a:r>
                <a:r>
                  <a:rPr lang="zh-CN" altLang="en-US" sz="2000" kern="12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开品流程不清晰，存在较多问题</a:t>
                </a:r>
              </a:p>
            </p:txBody>
          </p:sp>
          <p:sp>
            <p:nvSpPr>
              <p:cNvPr id="39" name="任意形状 38">
                <a:extLst>
                  <a:ext uri="{FF2B5EF4-FFF2-40B4-BE49-F238E27FC236}">
                    <a16:creationId xmlns:a16="http://schemas.microsoft.com/office/drawing/2014/main" id="{F2430C90-1BF9-BF40-B7DA-082A57F07A53}"/>
                  </a:ext>
                </a:extLst>
              </p:cNvPr>
              <p:cNvSpPr/>
              <p:nvPr/>
            </p:nvSpPr>
            <p:spPr>
              <a:xfrm>
                <a:off x="4360422" y="6037131"/>
                <a:ext cx="3589417" cy="2153650"/>
              </a:xfrm>
              <a:custGeom>
                <a:avLst/>
                <a:gdLst>
                  <a:gd name="connsiteX0" fmla="*/ 0 w 3589417"/>
                  <a:gd name="connsiteY0" fmla="*/ 0 h 2153650"/>
                  <a:gd name="connsiteX1" fmla="*/ 3589417 w 3589417"/>
                  <a:gd name="connsiteY1" fmla="*/ 0 h 2153650"/>
                  <a:gd name="connsiteX2" fmla="*/ 3589417 w 3589417"/>
                  <a:gd name="connsiteY2" fmla="*/ 2153650 h 2153650"/>
                  <a:gd name="connsiteX3" fmla="*/ 0 w 3589417"/>
                  <a:gd name="connsiteY3" fmla="*/ 2153650 h 2153650"/>
                  <a:gd name="connsiteX4" fmla="*/ 0 w 3589417"/>
                  <a:gd name="connsiteY4" fmla="*/ 0 h 2153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9417" h="2153650">
                    <a:moveTo>
                      <a:pt x="0" y="0"/>
                    </a:moveTo>
                    <a:lnTo>
                      <a:pt x="3589417" y="0"/>
                    </a:lnTo>
                    <a:lnTo>
                      <a:pt x="3589417" y="2153650"/>
                    </a:lnTo>
                    <a:lnTo>
                      <a:pt x="0" y="2153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2000" kern="12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开品流程使用不符合业务诉求，缺少依赖预期与进展展示</a:t>
                </a:r>
              </a:p>
            </p:txBody>
          </p:sp>
          <p:sp>
            <p:nvSpPr>
              <p:cNvPr id="40" name="任意形状 39">
                <a:extLst>
                  <a:ext uri="{FF2B5EF4-FFF2-40B4-BE49-F238E27FC236}">
                    <a16:creationId xmlns:a16="http://schemas.microsoft.com/office/drawing/2014/main" id="{D1E62FFC-7B16-3240-9299-33C4EEE69F16}"/>
                  </a:ext>
                </a:extLst>
              </p:cNvPr>
              <p:cNvSpPr/>
              <p:nvPr/>
            </p:nvSpPr>
            <p:spPr>
              <a:xfrm>
                <a:off x="412063" y="8549724"/>
                <a:ext cx="3589417" cy="2153650"/>
              </a:xfrm>
              <a:custGeom>
                <a:avLst/>
                <a:gdLst>
                  <a:gd name="connsiteX0" fmla="*/ 0 w 3589417"/>
                  <a:gd name="connsiteY0" fmla="*/ 0 h 2153650"/>
                  <a:gd name="connsiteX1" fmla="*/ 3589417 w 3589417"/>
                  <a:gd name="connsiteY1" fmla="*/ 0 h 2153650"/>
                  <a:gd name="connsiteX2" fmla="*/ 3589417 w 3589417"/>
                  <a:gd name="connsiteY2" fmla="*/ 2153650 h 2153650"/>
                  <a:gd name="connsiteX3" fmla="*/ 0 w 3589417"/>
                  <a:gd name="connsiteY3" fmla="*/ 2153650 h 2153650"/>
                  <a:gd name="connsiteX4" fmla="*/ 0 w 3589417"/>
                  <a:gd name="connsiteY4" fmla="*/ 0 h 2153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9417" h="2153650">
                    <a:moveTo>
                      <a:pt x="0" y="0"/>
                    </a:moveTo>
                    <a:lnTo>
                      <a:pt x="3589417" y="0"/>
                    </a:lnTo>
                    <a:lnTo>
                      <a:pt x="3589417" y="2153650"/>
                    </a:lnTo>
                    <a:lnTo>
                      <a:pt x="0" y="2153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2000" kern="12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客服、安全、开品必选功能未包含在流程中</a:t>
                </a:r>
              </a:p>
            </p:txBody>
          </p:sp>
          <p:sp>
            <p:nvSpPr>
              <p:cNvPr id="41" name="任意形状 40">
                <a:extLst>
                  <a:ext uri="{FF2B5EF4-FFF2-40B4-BE49-F238E27FC236}">
                    <a16:creationId xmlns:a16="http://schemas.microsoft.com/office/drawing/2014/main" id="{1FB5BD17-E433-F744-A408-B77C58BDB051}"/>
                  </a:ext>
                </a:extLst>
              </p:cNvPr>
              <p:cNvSpPr/>
              <p:nvPr/>
            </p:nvSpPr>
            <p:spPr>
              <a:xfrm>
                <a:off x="4360422" y="8549724"/>
                <a:ext cx="3589417" cy="2153650"/>
              </a:xfrm>
              <a:custGeom>
                <a:avLst/>
                <a:gdLst>
                  <a:gd name="connsiteX0" fmla="*/ 0 w 3589417"/>
                  <a:gd name="connsiteY0" fmla="*/ 0 h 2153650"/>
                  <a:gd name="connsiteX1" fmla="*/ 3589417 w 3589417"/>
                  <a:gd name="connsiteY1" fmla="*/ 0 h 2153650"/>
                  <a:gd name="connsiteX2" fmla="*/ 3589417 w 3589417"/>
                  <a:gd name="connsiteY2" fmla="*/ 2153650 h 2153650"/>
                  <a:gd name="connsiteX3" fmla="*/ 0 w 3589417"/>
                  <a:gd name="connsiteY3" fmla="*/ 2153650 h 2153650"/>
                  <a:gd name="connsiteX4" fmla="*/ 0 w 3589417"/>
                  <a:gd name="connsiteY4" fmla="*/ 0 h 2153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9417" h="2153650">
                    <a:moveTo>
                      <a:pt x="0" y="0"/>
                    </a:moveTo>
                    <a:lnTo>
                      <a:pt x="3589417" y="0"/>
                    </a:lnTo>
                    <a:lnTo>
                      <a:pt x="3589417" y="2153650"/>
                    </a:lnTo>
                    <a:lnTo>
                      <a:pt x="0" y="2153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2000" kern="12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体系化建设不足，前线不会用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866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155371" y="1153886"/>
            <a:ext cx="6011863" cy="8382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b">
            <a:no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1pPr>
            <a:lvl2pPr marL="0" marR="0" indent="228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2pPr>
            <a:lvl3pPr marL="0" marR="0" indent="457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3pPr>
            <a:lvl4pPr marL="0" marR="0" indent="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4pPr>
            <a:lvl5pPr marL="0" marR="0" indent="914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5pPr>
            <a:lvl6pPr marL="0" marR="0" indent="11430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6pPr>
            <a:lvl7pPr marL="0" marR="0" indent="1371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7pPr>
            <a:lvl8pPr marL="0" marR="0" indent="1600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8pPr>
            <a:lvl9pPr marL="0" marR="0" indent="1828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9pPr>
          </a:lstStyle>
          <a:p>
            <a:pPr hangingPunct="1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规划 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北斗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E3D6104-6EB4-3D4B-ABAB-9E1B250CF9C5}"/>
              </a:ext>
            </a:extLst>
          </p:cNvPr>
          <p:cNvSpPr/>
          <p:nvPr/>
        </p:nvSpPr>
        <p:spPr>
          <a:xfrm>
            <a:off x="2155370" y="2716525"/>
            <a:ext cx="2025583" cy="807786"/>
          </a:xfrm>
          <a:prstGeom prst="rect">
            <a:avLst/>
          </a:prstGeom>
          <a:solidFill>
            <a:srgbClr val="0070C0"/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知识库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9109D3-1CA5-1147-A65C-5220A4583DE0}"/>
              </a:ext>
            </a:extLst>
          </p:cNvPr>
          <p:cNvSpPr/>
          <p:nvPr/>
        </p:nvSpPr>
        <p:spPr>
          <a:xfrm>
            <a:off x="9143998" y="2742101"/>
            <a:ext cx="2025583" cy="807786"/>
          </a:xfrm>
          <a:prstGeom prst="rect">
            <a:avLst/>
          </a:prstGeom>
          <a:solidFill>
            <a:srgbClr val="0070C0"/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投放平台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7B0244-BDC7-B24E-8703-731EBF2B7546}"/>
              </a:ext>
            </a:extLst>
          </p:cNvPr>
          <p:cNvSpPr/>
          <p:nvPr/>
        </p:nvSpPr>
        <p:spPr>
          <a:xfrm>
            <a:off x="16132627" y="2742101"/>
            <a:ext cx="2025583" cy="807786"/>
          </a:xfrm>
          <a:prstGeom prst="rect">
            <a:avLst/>
          </a:prstGeom>
          <a:solidFill>
            <a:srgbClr val="0070C0"/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开品流程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44A698-6420-0041-9838-E930829A658B}"/>
              </a:ext>
            </a:extLst>
          </p:cNvPr>
          <p:cNvSpPr txBox="1"/>
          <p:nvPr/>
        </p:nvSpPr>
        <p:spPr>
          <a:xfrm>
            <a:off x="9143998" y="3869925"/>
            <a:ext cx="6439989" cy="8940909"/>
          </a:xfrm>
          <a:prstGeom prst="rect">
            <a:avLst/>
          </a:prstGeom>
          <a:noFill/>
          <a:ln w="12700" cap="rnd" cmpd="sng">
            <a:solidFill>
              <a:schemeClr val="bg1">
                <a:lumMod val="65000"/>
              </a:schemeClr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梳理支付、税务、车头相关的需求，评估接入投放的成本与收益，并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推进接入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Light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规范</a:t>
            </a: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需求交付流程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，让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PM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学会使用自己提的需求，并向前线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其他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PM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输出功能的使用方法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持续建设投放平台监控、报警和巡检机制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Light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完善</a:t>
            </a: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投放保障系统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，结合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Dtest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真机验证，快速发现，快速解决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建设投放平台</a:t>
            </a: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实验看板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，提供各功能在不同地区和品类上的实验结论查看和分析系统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探索投放能力</a:t>
            </a: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推荐系统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，为未来小国的离岸运营模式提供更多支持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853A796-643A-FD4C-94A0-1E67345B7D7C}"/>
              </a:ext>
            </a:extLst>
          </p:cNvPr>
          <p:cNvSpPr txBox="1"/>
          <p:nvPr/>
        </p:nvSpPr>
        <p:spPr>
          <a:xfrm>
            <a:off x="16132626" y="3869927"/>
            <a:ext cx="5473338" cy="8940909"/>
          </a:xfrm>
          <a:prstGeom prst="rect">
            <a:avLst/>
          </a:prstGeom>
          <a:noFill/>
          <a:ln w="12700" cap="rnd" cmpd="sng">
            <a:solidFill>
              <a:schemeClr val="bg1">
                <a:lumMod val="65000"/>
              </a:schemeClr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梳理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fission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的问题与诉求，将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fission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建设成为一个</a:t>
            </a: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产品线属性常量管理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梳理开品流程的业务特点，从前线运营的视角触发，</a:t>
            </a: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让开品流程更加符合业务诉求</a:t>
            </a:r>
            <a:endParaRPr lang="en-US" altLang="zh-CN" sz="24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新增“</a:t>
            </a: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安全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”、“</a:t>
            </a: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客服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”以及“</a:t>
            </a: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开品必选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”方向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建设新品类“</a:t>
            </a: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标准包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”机制，对各个业务方向提供“标准包”选项，解决巨型表单填写麻烦的问题，提升开品效率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7F7641-BE6D-B240-8859-A837B244856E}"/>
              </a:ext>
            </a:extLst>
          </p:cNvPr>
          <p:cNvSpPr txBox="1"/>
          <p:nvPr/>
        </p:nvSpPr>
        <p:spPr>
          <a:xfrm>
            <a:off x="2155370" y="3869925"/>
            <a:ext cx="6439989" cy="8940909"/>
          </a:xfrm>
          <a:prstGeom prst="rect">
            <a:avLst/>
          </a:prstGeom>
          <a:noFill/>
          <a:ln w="12700" cap="rnd" cmpd="sng">
            <a:solidFill>
              <a:schemeClr val="bg1">
                <a:lumMod val="65000"/>
              </a:schemeClr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457200" indent="-457200" algn="l">
              <a:lnSpc>
                <a:spcPct val="200000"/>
              </a:lnSpc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自动化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：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实现与更多系统（如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apollo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开关）的打通及可视化，解决上线国家手工更新不及时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不准确的问题、功能长期数据观测的问题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lnSpc>
                <a:spcPct val="200000"/>
              </a:lnSpc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精细化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：实现功能的聚类、分层、评级等，助力好功能用得更好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更广，实现功能的精细化运营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lnSpc>
                <a:spcPct val="200000"/>
              </a:lnSpc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灵活化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：增设首页运营位如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banner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等，结合功能的聚类，为不同的业务阶段提供不同的功能推荐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lnSpc>
                <a:spcPct val="200000"/>
              </a:lnSpc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线下流程产品化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：优化放量申请，与望岳打通，实现功能全生命周期管理线上化的闭环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49813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155371" y="1153886"/>
            <a:ext cx="6011863" cy="8382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b">
            <a:no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1pPr>
            <a:lvl2pPr marL="0" marR="0" indent="228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2pPr>
            <a:lvl3pPr marL="0" marR="0" indent="457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3pPr>
            <a:lvl4pPr marL="0" marR="0" indent="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4pPr>
            <a:lvl5pPr marL="0" marR="0" indent="914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5pPr>
            <a:lvl6pPr marL="0" marR="0" indent="11430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6pPr>
            <a:lvl7pPr marL="0" marR="0" indent="1371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7pPr>
            <a:lvl8pPr marL="0" marR="0" indent="1600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8pPr>
            <a:lvl9pPr marL="0" marR="0" indent="1828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9pPr>
          </a:lstStyle>
          <a:p>
            <a:pPr hangingPunct="1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规划 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北斗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E3D6104-6EB4-3D4B-ABAB-9E1B250CF9C5}"/>
              </a:ext>
            </a:extLst>
          </p:cNvPr>
          <p:cNvSpPr/>
          <p:nvPr/>
        </p:nvSpPr>
        <p:spPr>
          <a:xfrm>
            <a:off x="3249914" y="3466032"/>
            <a:ext cx="2025583" cy="807786"/>
          </a:xfrm>
          <a:prstGeom prst="rect">
            <a:avLst/>
          </a:prstGeom>
          <a:solidFill>
            <a:srgbClr val="0070C0"/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知识库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9109D3-1CA5-1147-A65C-5220A4583DE0}"/>
              </a:ext>
            </a:extLst>
          </p:cNvPr>
          <p:cNvSpPr/>
          <p:nvPr/>
        </p:nvSpPr>
        <p:spPr>
          <a:xfrm>
            <a:off x="10931641" y="3475186"/>
            <a:ext cx="2025583" cy="807786"/>
          </a:xfrm>
          <a:prstGeom prst="rect">
            <a:avLst/>
          </a:prstGeom>
          <a:solidFill>
            <a:srgbClr val="0070C0"/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投放平台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218A3D3-47E0-D14D-A89E-11B85D9F739B}"/>
              </a:ext>
            </a:extLst>
          </p:cNvPr>
          <p:cNvGrpSpPr/>
          <p:nvPr/>
        </p:nvGrpSpPr>
        <p:grpSpPr>
          <a:xfrm>
            <a:off x="808304" y="5018530"/>
            <a:ext cx="6908801" cy="5314463"/>
            <a:chOff x="808305" y="5764153"/>
            <a:chExt cx="6908801" cy="5314463"/>
          </a:xfrm>
        </p:grpSpPr>
        <p:sp>
          <p:nvSpPr>
            <p:cNvPr id="11" name="任意形状 10">
              <a:extLst>
                <a:ext uri="{FF2B5EF4-FFF2-40B4-BE49-F238E27FC236}">
                  <a16:creationId xmlns:a16="http://schemas.microsoft.com/office/drawing/2014/main" id="{9F0913FA-4A24-224A-A1A6-A36CE35E2854}"/>
                </a:ext>
              </a:extLst>
            </p:cNvPr>
            <p:cNvSpPr/>
            <p:nvPr/>
          </p:nvSpPr>
          <p:spPr>
            <a:xfrm>
              <a:off x="5091762" y="9377988"/>
              <a:ext cx="2625344" cy="1700628"/>
            </a:xfrm>
            <a:custGeom>
              <a:avLst/>
              <a:gdLst>
                <a:gd name="connsiteX0" fmla="*/ 0 w 2625344"/>
                <a:gd name="connsiteY0" fmla="*/ 170063 h 1700628"/>
                <a:gd name="connsiteX1" fmla="*/ 170063 w 2625344"/>
                <a:gd name="connsiteY1" fmla="*/ 0 h 1700628"/>
                <a:gd name="connsiteX2" fmla="*/ 2455281 w 2625344"/>
                <a:gd name="connsiteY2" fmla="*/ 0 h 1700628"/>
                <a:gd name="connsiteX3" fmla="*/ 2625344 w 2625344"/>
                <a:gd name="connsiteY3" fmla="*/ 170063 h 1700628"/>
                <a:gd name="connsiteX4" fmla="*/ 2625344 w 2625344"/>
                <a:gd name="connsiteY4" fmla="*/ 1530565 h 1700628"/>
                <a:gd name="connsiteX5" fmla="*/ 2455281 w 2625344"/>
                <a:gd name="connsiteY5" fmla="*/ 1700628 h 1700628"/>
                <a:gd name="connsiteX6" fmla="*/ 170063 w 2625344"/>
                <a:gd name="connsiteY6" fmla="*/ 1700628 h 1700628"/>
                <a:gd name="connsiteX7" fmla="*/ 0 w 2625344"/>
                <a:gd name="connsiteY7" fmla="*/ 1530565 h 1700628"/>
                <a:gd name="connsiteX8" fmla="*/ 0 w 2625344"/>
                <a:gd name="connsiteY8" fmla="*/ 170063 h 170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5344" h="1700628">
                  <a:moveTo>
                    <a:pt x="0" y="170063"/>
                  </a:moveTo>
                  <a:cubicBezTo>
                    <a:pt x="0" y="76140"/>
                    <a:pt x="76140" y="0"/>
                    <a:pt x="170063" y="0"/>
                  </a:cubicBezTo>
                  <a:lnTo>
                    <a:pt x="2455281" y="0"/>
                  </a:lnTo>
                  <a:cubicBezTo>
                    <a:pt x="2549204" y="0"/>
                    <a:pt x="2625344" y="76140"/>
                    <a:pt x="2625344" y="170063"/>
                  </a:cubicBezTo>
                  <a:lnTo>
                    <a:pt x="2625344" y="1530565"/>
                  </a:lnTo>
                  <a:cubicBezTo>
                    <a:pt x="2625344" y="1624488"/>
                    <a:pt x="2549204" y="1700628"/>
                    <a:pt x="2455281" y="1700628"/>
                  </a:cubicBezTo>
                  <a:lnTo>
                    <a:pt x="170063" y="1700628"/>
                  </a:lnTo>
                  <a:cubicBezTo>
                    <a:pt x="76140" y="1700628"/>
                    <a:pt x="0" y="1624488"/>
                    <a:pt x="0" y="1530565"/>
                  </a:cubicBezTo>
                  <a:lnTo>
                    <a:pt x="0" y="170063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1160" tIns="538714" rIns="113557" bIns="113557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功能全生命周期管理</a:t>
              </a:r>
            </a:p>
          </p:txBody>
        </p:sp>
        <p:sp>
          <p:nvSpPr>
            <p:cNvPr id="12" name="任意形状 11">
              <a:extLst>
                <a:ext uri="{FF2B5EF4-FFF2-40B4-BE49-F238E27FC236}">
                  <a16:creationId xmlns:a16="http://schemas.microsoft.com/office/drawing/2014/main" id="{D4C762F1-01B2-1B43-9DDB-FBDD24FEE771}"/>
                </a:ext>
              </a:extLst>
            </p:cNvPr>
            <p:cNvSpPr/>
            <p:nvPr/>
          </p:nvSpPr>
          <p:spPr>
            <a:xfrm>
              <a:off x="808305" y="9377988"/>
              <a:ext cx="2625344" cy="1700628"/>
            </a:xfrm>
            <a:custGeom>
              <a:avLst/>
              <a:gdLst>
                <a:gd name="connsiteX0" fmla="*/ 0 w 2625344"/>
                <a:gd name="connsiteY0" fmla="*/ 170063 h 1700628"/>
                <a:gd name="connsiteX1" fmla="*/ 170063 w 2625344"/>
                <a:gd name="connsiteY1" fmla="*/ 0 h 1700628"/>
                <a:gd name="connsiteX2" fmla="*/ 2455281 w 2625344"/>
                <a:gd name="connsiteY2" fmla="*/ 0 h 1700628"/>
                <a:gd name="connsiteX3" fmla="*/ 2625344 w 2625344"/>
                <a:gd name="connsiteY3" fmla="*/ 170063 h 1700628"/>
                <a:gd name="connsiteX4" fmla="*/ 2625344 w 2625344"/>
                <a:gd name="connsiteY4" fmla="*/ 1530565 h 1700628"/>
                <a:gd name="connsiteX5" fmla="*/ 2455281 w 2625344"/>
                <a:gd name="connsiteY5" fmla="*/ 1700628 h 1700628"/>
                <a:gd name="connsiteX6" fmla="*/ 170063 w 2625344"/>
                <a:gd name="connsiteY6" fmla="*/ 1700628 h 1700628"/>
                <a:gd name="connsiteX7" fmla="*/ 0 w 2625344"/>
                <a:gd name="connsiteY7" fmla="*/ 1530565 h 1700628"/>
                <a:gd name="connsiteX8" fmla="*/ 0 w 2625344"/>
                <a:gd name="connsiteY8" fmla="*/ 170063 h 170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5344" h="1700628">
                  <a:moveTo>
                    <a:pt x="0" y="170063"/>
                  </a:moveTo>
                  <a:cubicBezTo>
                    <a:pt x="0" y="76140"/>
                    <a:pt x="76140" y="0"/>
                    <a:pt x="170063" y="0"/>
                  </a:cubicBezTo>
                  <a:lnTo>
                    <a:pt x="2455281" y="0"/>
                  </a:lnTo>
                  <a:cubicBezTo>
                    <a:pt x="2549204" y="0"/>
                    <a:pt x="2625344" y="76140"/>
                    <a:pt x="2625344" y="170063"/>
                  </a:cubicBezTo>
                  <a:lnTo>
                    <a:pt x="2625344" y="1530565"/>
                  </a:lnTo>
                  <a:cubicBezTo>
                    <a:pt x="2625344" y="1624488"/>
                    <a:pt x="2549204" y="1700628"/>
                    <a:pt x="2455281" y="1700628"/>
                  </a:cubicBezTo>
                  <a:lnTo>
                    <a:pt x="170063" y="1700628"/>
                  </a:lnTo>
                  <a:cubicBezTo>
                    <a:pt x="76140" y="1700628"/>
                    <a:pt x="0" y="1624488"/>
                    <a:pt x="0" y="1530565"/>
                  </a:cubicBezTo>
                  <a:lnTo>
                    <a:pt x="0" y="170063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557" tIns="538714" rIns="901160" bIns="113557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助力功能推荐</a:t>
              </a:r>
            </a:p>
          </p:txBody>
        </p:sp>
        <p:sp>
          <p:nvSpPr>
            <p:cNvPr id="13" name="任意形状 12">
              <a:extLst>
                <a:ext uri="{FF2B5EF4-FFF2-40B4-BE49-F238E27FC236}">
                  <a16:creationId xmlns:a16="http://schemas.microsoft.com/office/drawing/2014/main" id="{FC383E8A-755E-0741-B308-CE488E6EA539}"/>
                </a:ext>
              </a:extLst>
            </p:cNvPr>
            <p:cNvSpPr/>
            <p:nvPr/>
          </p:nvSpPr>
          <p:spPr>
            <a:xfrm>
              <a:off x="5091762" y="5764153"/>
              <a:ext cx="2625344" cy="1700628"/>
            </a:xfrm>
            <a:custGeom>
              <a:avLst/>
              <a:gdLst>
                <a:gd name="connsiteX0" fmla="*/ 0 w 2625344"/>
                <a:gd name="connsiteY0" fmla="*/ 170063 h 1700628"/>
                <a:gd name="connsiteX1" fmla="*/ 170063 w 2625344"/>
                <a:gd name="connsiteY1" fmla="*/ 0 h 1700628"/>
                <a:gd name="connsiteX2" fmla="*/ 2455281 w 2625344"/>
                <a:gd name="connsiteY2" fmla="*/ 0 h 1700628"/>
                <a:gd name="connsiteX3" fmla="*/ 2625344 w 2625344"/>
                <a:gd name="connsiteY3" fmla="*/ 170063 h 1700628"/>
                <a:gd name="connsiteX4" fmla="*/ 2625344 w 2625344"/>
                <a:gd name="connsiteY4" fmla="*/ 1530565 h 1700628"/>
                <a:gd name="connsiteX5" fmla="*/ 2455281 w 2625344"/>
                <a:gd name="connsiteY5" fmla="*/ 1700628 h 1700628"/>
                <a:gd name="connsiteX6" fmla="*/ 170063 w 2625344"/>
                <a:gd name="connsiteY6" fmla="*/ 1700628 h 1700628"/>
                <a:gd name="connsiteX7" fmla="*/ 0 w 2625344"/>
                <a:gd name="connsiteY7" fmla="*/ 1530565 h 1700628"/>
                <a:gd name="connsiteX8" fmla="*/ 0 w 2625344"/>
                <a:gd name="connsiteY8" fmla="*/ 170063 h 170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5344" h="1700628">
                  <a:moveTo>
                    <a:pt x="0" y="170063"/>
                  </a:moveTo>
                  <a:cubicBezTo>
                    <a:pt x="0" y="76140"/>
                    <a:pt x="76140" y="0"/>
                    <a:pt x="170063" y="0"/>
                  </a:cubicBezTo>
                  <a:lnTo>
                    <a:pt x="2455281" y="0"/>
                  </a:lnTo>
                  <a:cubicBezTo>
                    <a:pt x="2549204" y="0"/>
                    <a:pt x="2625344" y="76140"/>
                    <a:pt x="2625344" y="170063"/>
                  </a:cubicBezTo>
                  <a:lnTo>
                    <a:pt x="2625344" y="1530565"/>
                  </a:lnTo>
                  <a:cubicBezTo>
                    <a:pt x="2625344" y="1624488"/>
                    <a:pt x="2549204" y="1700628"/>
                    <a:pt x="2455281" y="1700628"/>
                  </a:cubicBezTo>
                  <a:lnTo>
                    <a:pt x="170063" y="1700628"/>
                  </a:lnTo>
                  <a:cubicBezTo>
                    <a:pt x="76140" y="1700628"/>
                    <a:pt x="0" y="1624488"/>
                    <a:pt x="0" y="1530565"/>
                  </a:cubicBezTo>
                  <a:lnTo>
                    <a:pt x="0" y="170063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1160" tIns="113557" rIns="113557" bIns="538714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聚类、分层、评级，精细化运营</a:t>
              </a:r>
            </a:p>
          </p:txBody>
        </p:sp>
        <p:sp>
          <p:nvSpPr>
            <p:cNvPr id="14" name="任意形状 13">
              <a:extLst>
                <a:ext uri="{FF2B5EF4-FFF2-40B4-BE49-F238E27FC236}">
                  <a16:creationId xmlns:a16="http://schemas.microsoft.com/office/drawing/2014/main" id="{9E8D540B-9647-DF41-9020-37F33217281D}"/>
                </a:ext>
              </a:extLst>
            </p:cNvPr>
            <p:cNvSpPr/>
            <p:nvPr/>
          </p:nvSpPr>
          <p:spPr>
            <a:xfrm>
              <a:off x="808305" y="5764153"/>
              <a:ext cx="2625344" cy="1700628"/>
            </a:xfrm>
            <a:custGeom>
              <a:avLst/>
              <a:gdLst>
                <a:gd name="connsiteX0" fmla="*/ 0 w 2625344"/>
                <a:gd name="connsiteY0" fmla="*/ 170063 h 1700628"/>
                <a:gd name="connsiteX1" fmla="*/ 170063 w 2625344"/>
                <a:gd name="connsiteY1" fmla="*/ 0 h 1700628"/>
                <a:gd name="connsiteX2" fmla="*/ 2455281 w 2625344"/>
                <a:gd name="connsiteY2" fmla="*/ 0 h 1700628"/>
                <a:gd name="connsiteX3" fmla="*/ 2625344 w 2625344"/>
                <a:gd name="connsiteY3" fmla="*/ 170063 h 1700628"/>
                <a:gd name="connsiteX4" fmla="*/ 2625344 w 2625344"/>
                <a:gd name="connsiteY4" fmla="*/ 1530565 h 1700628"/>
                <a:gd name="connsiteX5" fmla="*/ 2455281 w 2625344"/>
                <a:gd name="connsiteY5" fmla="*/ 1700628 h 1700628"/>
                <a:gd name="connsiteX6" fmla="*/ 170063 w 2625344"/>
                <a:gd name="connsiteY6" fmla="*/ 1700628 h 1700628"/>
                <a:gd name="connsiteX7" fmla="*/ 0 w 2625344"/>
                <a:gd name="connsiteY7" fmla="*/ 1530565 h 1700628"/>
                <a:gd name="connsiteX8" fmla="*/ 0 w 2625344"/>
                <a:gd name="connsiteY8" fmla="*/ 170063 h 170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5344" h="1700628">
                  <a:moveTo>
                    <a:pt x="0" y="170063"/>
                  </a:moveTo>
                  <a:cubicBezTo>
                    <a:pt x="0" y="76140"/>
                    <a:pt x="76140" y="0"/>
                    <a:pt x="170063" y="0"/>
                  </a:cubicBezTo>
                  <a:lnTo>
                    <a:pt x="2455281" y="0"/>
                  </a:lnTo>
                  <a:cubicBezTo>
                    <a:pt x="2549204" y="0"/>
                    <a:pt x="2625344" y="76140"/>
                    <a:pt x="2625344" y="170063"/>
                  </a:cubicBezTo>
                  <a:lnTo>
                    <a:pt x="2625344" y="1530565"/>
                  </a:lnTo>
                  <a:cubicBezTo>
                    <a:pt x="2625344" y="1624488"/>
                    <a:pt x="2549204" y="1700628"/>
                    <a:pt x="2455281" y="1700628"/>
                  </a:cubicBezTo>
                  <a:lnTo>
                    <a:pt x="170063" y="1700628"/>
                  </a:lnTo>
                  <a:cubicBezTo>
                    <a:pt x="76140" y="1700628"/>
                    <a:pt x="0" y="1624488"/>
                    <a:pt x="0" y="1530565"/>
                  </a:cubicBezTo>
                  <a:lnTo>
                    <a:pt x="0" y="170063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557" tIns="113557" rIns="901160" bIns="538714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解决数据更新不及时、不准确的问题</a:t>
              </a:r>
            </a:p>
          </p:txBody>
        </p:sp>
        <p:sp>
          <p:nvSpPr>
            <p:cNvPr id="15" name="任意形状 14">
              <a:extLst>
                <a:ext uri="{FF2B5EF4-FFF2-40B4-BE49-F238E27FC236}">
                  <a16:creationId xmlns:a16="http://schemas.microsoft.com/office/drawing/2014/main" id="{ACF85BDA-9909-F749-8C98-5D94E0DBC3FB}"/>
                </a:ext>
              </a:extLst>
            </p:cNvPr>
            <p:cNvSpPr/>
            <p:nvPr/>
          </p:nvSpPr>
          <p:spPr>
            <a:xfrm>
              <a:off x="1908398" y="6067077"/>
              <a:ext cx="2301162" cy="2301162"/>
            </a:xfrm>
            <a:custGeom>
              <a:avLst/>
              <a:gdLst>
                <a:gd name="connsiteX0" fmla="*/ 0 w 2301162"/>
                <a:gd name="connsiteY0" fmla="*/ 2301162 h 2301162"/>
                <a:gd name="connsiteX1" fmla="*/ 2301162 w 2301162"/>
                <a:gd name="connsiteY1" fmla="*/ 0 h 2301162"/>
                <a:gd name="connsiteX2" fmla="*/ 2301162 w 2301162"/>
                <a:gd name="connsiteY2" fmla="*/ 2301162 h 2301162"/>
                <a:gd name="connsiteX3" fmla="*/ 0 w 2301162"/>
                <a:gd name="connsiteY3" fmla="*/ 2301162 h 2301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1162" h="2301162">
                  <a:moveTo>
                    <a:pt x="0" y="2301162"/>
                  </a:moveTo>
                  <a:cubicBezTo>
                    <a:pt x="0" y="1030265"/>
                    <a:pt x="1030265" y="0"/>
                    <a:pt x="2301162" y="0"/>
                  </a:cubicBezTo>
                  <a:lnTo>
                    <a:pt x="2301162" y="2301162"/>
                  </a:lnTo>
                  <a:lnTo>
                    <a:pt x="0" y="2301162"/>
                  </a:lnTo>
                  <a:close/>
                </a:path>
              </a:pathLst>
            </a:custGeom>
            <a:solidFill>
              <a:srgbClr val="F07C42">
                <a:alpha val="79572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4683" tIns="844683" rIns="170688" bIns="170688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自动化</a:t>
              </a:r>
            </a:p>
          </p:txBody>
        </p:sp>
        <p:sp>
          <p:nvSpPr>
            <p:cNvPr id="16" name="任意形状 15">
              <a:extLst>
                <a:ext uri="{FF2B5EF4-FFF2-40B4-BE49-F238E27FC236}">
                  <a16:creationId xmlns:a16="http://schemas.microsoft.com/office/drawing/2014/main" id="{D5708E13-E080-5045-A1A1-12D5DB363164}"/>
                </a:ext>
              </a:extLst>
            </p:cNvPr>
            <p:cNvSpPr/>
            <p:nvPr/>
          </p:nvSpPr>
          <p:spPr>
            <a:xfrm>
              <a:off x="4315850" y="6067077"/>
              <a:ext cx="2301162" cy="2301162"/>
            </a:xfrm>
            <a:custGeom>
              <a:avLst/>
              <a:gdLst>
                <a:gd name="connsiteX0" fmla="*/ 0 w 2301162"/>
                <a:gd name="connsiteY0" fmla="*/ 2301162 h 2301162"/>
                <a:gd name="connsiteX1" fmla="*/ 2301162 w 2301162"/>
                <a:gd name="connsiteY1" fmla="*/ 0 h 2301162"/>
                <a:gd name="connsiteX2" fmla="*/ 2301162 w 2301162"/>
                <a:gd name="connsiteY2" fmla="*/ 2301162 h 2301162"/>
                <a:gd name="connsiteX3" fmla="*/ 0 w 2301162"/>
                <a:gd name="connsiteY3" fmla="*/ 2301162 h 2301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1162" h="2301162">
                  <a:moveTo>
                    <a:pt x="0" y="0"/>
                  </a:moveTo>
                  <a:cubicBezTo>
                    <a:pt x="1270897" y="0"/>
                    <a:pt x="2301162" y="1030265"/>
                    <a:pt x="2301162" y="2301162"/>
                  </a:cubicBezTo>
                  <a:lnTo>
                    <a:pt x="0" y="2301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7C42">
                <a:alpha val="79572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688" tIns="844683" rIns="844683" bIns="170688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精细化</a:t>
              </a:r>
            </a:p>
          </p:txBody>
        </p:sp>
        <p:sp>
          <p:nvSpPr>
            <p:cNvPr id="17" name="任意形状 16">
              <a:extLst>
                <a:ext uri="{FF2B5EF4-FFF2-40B4-BE49-F238E27FC236}">
                  <a16:creationId xmlns:a16="http://schemas.microsoft.com/office/drawing/2014/main" id="{800C5B5F-F720-494C-B603-42E130D8AFF5}"/>
                </a:ext>
              </a:extLst>
            </p:cNvPr>
            <p:cNvSpPr/>
            <p:nvPr/>
          </p:nvSpPr>
          <p:spPr>
            <a:xfrm rot="21600000">
              <a:off x="4315850" y="8474528"/>
              <a:ext cx="2301163" cy="2301163"/>
            </a:xfrm>
            <a:custGeom>
              <a:avLst/>
              <a:gdLst>
                <a:gd name="connsiteX0" fmla="*/ 0 w 2301162"/>
                <a:gd name="connsiteY0" fmla="*/ 2301162 h 2301162"/>
                <a:gd name="connsiteX1" fmla="*/ 2301162 w 2301162"/>
                <a:gd name="connsiteY1" fmla="*/ 0 h 2301162"/>
                <a:gd name="connsiteX2" fmla="*/ 2301162 w 2301162"/>
                <a:gd name="connsiteY2" fmla="*/ 2301162 h 2301162"/>
                <a:gd name="connsiteX3" fmla="*/ 0 w 2301162"/>
                <a:gd name="connsiteY3" fmla="*/ 2301162 h 2301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1162" h="2301162">
                  <a:moveTo>
                    <a:pt x="2301162" y="0"/>
                  </a:moveTo>
                  <a:cubicBezTo>
                    <a:pt x="2301162" y="1270897"/>
                    <a:pt x="1270897" y="2301162"/>
                    <a:pt x="0" y="2301162"/>
                  </a:cubicBezTo>
                  <a:lnTo>
                    <a:pt x="0" y="0"/>
                  </a:lnTo>
                  <a:lnTo>
                    <a:pt x="2301162" y="0"/>
                  </a:lnTo>
                  <a:close/>
                </a:path>
              </a:pathLst>
            </a:custGeom>
            <a:solidFill>
              <a:srgbClr val="F07C42">
                <a:alpha val="79572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688" tIns="170689" rIns="844684" bIns="844683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线下流程产品化</a:t>
              </a:r>
            </a:p>
          </p:txBody>
        </p:sp>
        <p:sp>
          <p:nvSpPr>
            <p:cNvPr id="18" name="任意形状 17">
              <a:extLst>
                <a:ext uri="{FF2B5EF4-FFF2-40B4-BE49-F238E27FC236}">
                  <a16:creationId xmlns:a16="http://schemas.microsoft.com/office/drawing/2014/main" id="{88BB9958-37FE-7946-A363-DBBAC5ED7CE9}"/>
                </a:ext>
              </a:extLst>
            </p:cNvPr>
            <p:cNvSpPr/>
            <p:nvPr/>
          </p:nvSpPr>
          <p:spPr>
            <a:xfrm rot="21600000">
              <a:off x="1908398" y="8474529"/>
              <a:ext cx="2301162" cy="2301162"/>
            </a:xfrm>
            <a:custGeom>
              <a:avLst/>
              <a:gdLst>
                <a:gd name="connsiteX0" fmla="*/ 0 w 2301162"/>
                <a:gd name="connsiteY0" fmla="*/ 2301162 h 2301162"/>
                <a:gd name="connsiteX1" fmla="*/ 2301162 w 2301162"/>
                <a:gd name="connsiteY1" fmla="*/ 0 h 2301162"/>
                <a:gd name="connsiteX2" fmla="*/ 2301162 w 2301162"/>
                <a:gd name="connsiteY2" fmla="*/ 2301162 h 2301162"/>
                <a:gd name="connsiteX3" fmla="*/ 0 w 2301162"/>
                <a:gd name="connsiteY3" fmla="*/ 2301162 h 2301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1162" h="2301162">
                  <a:moveTo>
                    <a:pt x="2301162" y="2301162"/>
                  </a:moveTo>
                  <a:cubicBezTo>
                    <a:pt x="1030265" y="2301162"/>
                    <a:pt x="0" y="1270897"/>
                    <a:pt x="0" y="0"/>
                  </a:cubicBezTo>
                  <a:lnTo>
                    <a:pt x="2301162" y="0"/>
                  </a:lnTo>
                  <a:lnTo>
                    <a:pt x="2301162" y="2301162"/>
                  </a:lnTo>
                  <a:close/>
                </a:path>
              </a:pathLst>
            </a:custGeom>
            <a:solidFill>
              <a:srgbClr val="F07C42">
                <a:alpha val="79572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4683" tIns="170688" rIns="170687" bIns="844683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灵活化</a:t>
              </a:r>
            </a:p>
          </p:txBody>
        </p:sp>
        <p:sp>
          <p:nvSpPr>
            <p:cNvPr id="19" name="环形箭头 18">
              <a:extLst>
                <a:ext uri="{FF2B5EF4-FFF2-40B4-BE49-F238E27FC236}">
                  <a16:creationId xmlns:a16="http://schemas.microsoft.com/office/drawing/2014/main" id="{FA772401-0CFF-344C-B563-5EDBC645F744}"/>
                </a:ext>
              </a:extLst>
            </p:cNvPr>
            <p:cNvSpPr/>
            <p:nvPr/>
          </p:nvSpPr>
          <p:spPr>
            <a:xfrm>
              <a:off x="3865449" y="7943083"/>
              <a:ext cx="794512" cy="690880"/>
            </a:xfrm>
            <a:prstGeom prst="circularArrow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环形箭头 19">
              <a:extLst>
                <a:ext uri="{FF2B5EF4-FFF2-40B4-BE49-F238E27FC236}">
                  <a16:creationId xmlns:a16="http://schemas.microsoft.com/office/drawing/2014/main" id="{8002F93B-B376-9649-BDDE-374593AE7F84}"/>
                </a:ext>
              </a:extLst>
            </p:cNvPr>
            <p:cNvSpPr/>
            <p:nvPr/>
          </p:nvSpPr>
          <p:spPr>
            <a:xfrm rot="10800000">
              <a:off x="3865449" y="8208806"/>
              <a:ext cx="794512" cy="690880"/>
            </a:xfrm>
            <a:prstGeom prst="circularArrow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A96CB86-28C5-F945-B5C8-20A90C6AB548}"/>
              </a:ext>
            </a:extLst>
          </p:cNvPr>
          <p:cNvGrpSpPr/>
          <p:nvPr/>
        </p:nvGrpSpPr>
        <p:grpSpPr>
          <a:xfrm>
            <a:off x="8730882" y="5018530"/>
            <a:ext cx="6767072" cy="7091045"/>
            <a:chOff x="8978449" y="5009376"/>
            <a:chExt cx="6767072" cy="7091045"/>
          </a:xfrm>
        </p:grpSpPr>
        <p:sp>
          <p:nvSpPr>
            <p:cNvPr id="23" name="任意形状 22">
              <a:extLst>
                <a:ext uri="{FF2B5EF4-FFF2-40B4-BE49-F238E27FC236}">
                  <a16:creationId xmlns:a16="http://schemas.microsoft.com/office/drawing/2014/main" id="{430F2F11-1556-634E-821E-B285A512D098}"/>
                </a:ext>
              </a:extLst>
            </p:cNvPr>
            <p:cNvSpPr/>
            <p:nvPr/>
          </p:nvSpPr>
          <p:spPr>
            <a:xfrm>
              <a:off x="8978449" y="5009376"/>
              <a:ext cx="6767072" cy="720000"/>
            </a:xfrm>
            <a:custGeom>
              <a:avLst/>
              <a:gdLst>
                <a:gd name="connsiteX0" fmla="*/ 0 w 6767072"/>
                <a:gd name="connsiteY0" fmla="*/ 202804 h 1216800"/>
                <a:gd name="connsiteX1" fmla="*/ 202804 w 6767072"/>
                <a:gd name="connsiteY1" fmla="*/ 0 h 1216800"/>
                <a:gd name="connsiteX2" fmla="*/ 6564268 w 6767072"/>
                <a:gd name="connsiteY2" fmla="*/ 0 h 1216800"/>
                <a:gd name="connsiteX3" fmla="*/ 6767072 w 6767072"/>
                <a:gd name="connsiteY3" fmla="*/ 202804 h 1216800"/>
                <a:gd name="connsiteX4" fmla="*/ 6767072 w 6767072"/>
                <a:gd name="connsiteY4" fmla="*/ 1013996 h 1216800"/>
                <a:gd name="connsiteX5" fmla="*/ 6564268 w 6767072"/>
                <a:gd name="connsiteY5" fmla="*/ 1216800 h 1216800"/>
                <a:gd name="connsiteX6" fmla="*/ 202804 w 6767072"/>
                <a:gd name="connsiteY6" fmla="*/ 1216800 h 1216800"/>
                <a:gd name="connsiteX7" fmla="*/ 0 w 6767072"/>
                <a:gd name="connsiteY7" fmla="*/ 1013996 h 1216800"/>
                <a:gd name="connsiteX8" fmla="*/ 0 w 6767072"/>
                <a:gd name="connsiteY8" fmla="*/ 202804 h 121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67072" h="1216800">
                  <a:moveTo>
                    <a:pt x="0" y="202804"/>
                  </a:moveTo>
                  <a:cubicBezTo>
                    <a:pt x="0" y="90798"/>
                    <a:pt x="90798" y="0"/>
                    <a:pt x="202804" y="0"/>
                  </a:cubicBezTo>
                  <a:lnTo>
                    <a:pt x="6564268" y="0"/>
                  </a:lnTo>
                  <a:cubicBezTo>
                    <a:pt x="6676274" y="0"/>
                    <a:pt x="6767072" y="90798"/>
                    <a:pt x="6767072" y="202804"/>
                  </a:cubicBezTo>
                  <a:lnTo>
                    <a:pt x="6767072" y="1013996"/>
                  </a:lnTo>
                  <a:cubicBezTo>
                    <a:pt x="6767072" y="1126002"/>
                    <a:pt x="6676274" y="1216800"/>
                    <a:pt x="6564268" y="1216800"/>
                  </a:cubicBezTo>
                  <a:lnTo>
                    <a:pt x="202804" y="1216800"/>
                  </a:lnTo>
                  <a:cubicBezTo>
                    <a:pt x="90798" y="1216800"/>
                    <a:pt x="0" y="1126002"/>
                    <a:pt x="0" y="1013996"/>
                  </a:cubicBezTo>
                  <a:lnTo>
                    <a:pt x="0" y="202804"/>
                  </a:lnTo>
                  <a:close/>
                </a:path>
              </a:pathLst>
            </a:custGeom>
            <a:solidFill>
              <a:srgbClr val="F07C42">
                <a:alpha val="8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0839" tIns="150839" rIns="150839" bIns="150839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4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Apollo</a:t>
              </a:r>
              <a:r>
                <a:rPr lang="zh-CN" altLang="en-US" sz="24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灰度开关生命周期管理</a:t>
              </a:r>
            </a:p>
          </p:txBody>
        </p:sp>
        <p:sp>
          <p:nvSpPr>
            <p:cNvPr id="24" name="任意形状 23">
              <a:extLst>
                <a:ext uri="{FF2B5EF4-FFF2-40B4-BE49-F238E27FC236}">
                  <a16:creationId xmlns:a16="http://schemas.microsoft.com/office/drawing/2014/main" id="{5730C5D5-1BED-D144-8831-B818C6048EDE}"/>
                </a:ext>
              </a:extLst>
            </p:cNvPr>
            <p:cNvSpPr/>
            <p:nvPr/>
          </p:nvSpPr>
          <p:spPr>
            <a:xfrm>
              <a:off x="8978449" y="5859690"/>
              <a:ext cx="6767072" cy="1500329"/>
            </a:xfrm>
            <a:custGeom>
              <a:avLst/>
              <a:gdLst>
                <a:gd name="connsiteX0" fmla="*/ 0 w 6767072"/>
                <a:gd name="connsiteY0" fmla="*/ 0 h 1076400"/>
                <a:gd name="connsiteX1" fmla="*/ 6767072 w 6767072"/>
                <a:gd name="connsiteY1" fmla="*/ 0 h 1076400"/>
                <a:gd name="connsiteX2" fmla="*/ 6767072 w 6767072"/>
                <a:gd name="connsiteY2" fmla="*/ 1076400 h 1076400"/>
                <a:gd name="connsiteX3" fmla="*/ 0 w 6767072"/>
                <a:gd name="connsiteY3" fmla="*/ 1076400 h 1076400"/>
                <a:gd name="connsiteX4" fmla="*/ 0 w 6767072"/>
                <a:gd name="connsiteY4" fmla="*/ 0 h 10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7072" h="1076400">
                  <a:moveTo>
                    <a:pt x="0" y="0"/>
                  </a:moveTo>
                  <a:lnTo>
                    <a:pt x="6767072" y="0"/>
                  </a:lnTo>
                  <a:lnTo>
                    <a:pt x="6767072" y="1076400"/>
                  </a:lnTo>
                  <a:lnTo>
                    <a:pt x="0" y="10764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4855" tIns="25400" rIns="142240" bIns="2540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</a:pPr>
              <a:r>
                <a:rPr lang="zh-CN" altLang="en-US" sz="2000" b="1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发现</a:t>
              </a:r>
              <a:r>
                <a:rPr lang="zh-CN" altLang="en-US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：扫描存量开关，推动投放改造或者下线</a:t>
              </a:r>
              <a:endParaRPr lang="en-US" altLang="zh-CN" sz="2000" kern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</a:pPr>
              <a:r>
                <a:rPr lang="zh-CN" altLang="en-US" sz="2000" b="1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解决</a:t>
              </a:r>
              <a:r>
                <a:rPr lang="zh-CN" altLang="en-US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：回收操作权限；建设开关新增、变更分析系统，确保符合使用规范</a:t>
              </a:r>
              <a:endParaRPr lang="en-US" altLang="zh-CN" sz="2000" kern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Font typeface="Arial" panose="020B0604020202020204" pitchFamily="34" charset="0"/>
                <a:buChar char="•"/>
              </a:pPr>
              <a:r>
                <a:rPr lang="zh-CN" altLang="en-US" sz="2000" b="1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治理</a:t>
              </a:r>
              <a:r>
                <a:rPr lang="zh-CN" altLang="en-US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：结合全链路拓扑，看清开关在哪些链路影响业务并形成持续分析工具</a:t>
              </a:r>
              <a:endParaRPr lang="en-US" altLang="zh-CN" sz="2000" kern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5" name="任意形状 24">
              <a:extLst>
                <a:ext uri="{FF2B5EF4-FFF2-40B4-BE49-F238E27FC236}">
                  <a16:creationId xmlns:a16="http://schemas.microsoft.com/office/drawing/2014/main" id="{29265459-477B-7749-B217-C40AA0FEFD33}"/>
                </a:ext>
              </a:extLst>
            </p:cNvPr>
            <p:cNvSpPr/>
            <p:nvPr/>
          </p:nvSpPr>
          <p:spPr>
            <a:xfrm>
              <a:off x="8978449" y="7858557"/>
              <a:ext cx="6767072" cy="720000"/>
            </a:xfrm>
            <a:custGeom>
              <a:avLst/>
              <a:gdLst>
                <a:gd name="connsiteX0" fmla="*/ 0 w 6767072"/>
                <a:gd name="connsiteY0" fmla="*/ 202804 h 1216800"/>
                <a:gd name="connsiteX1" fmla="*/ 202804 w 6767072"/>
                <a:gd name="connsiteY1" fmla="*/ 0 h 1216800"/>
                <a:gd name="connsiteX2" fmla="*/ 6564268 w 6767072"/>
                <a:gd name="connsiteY2" fmla="*/ 0 h 1216800"/>
                <a:gd name="connsiteX3" fmla="*/ 6767072 w 6767072"/>
                <a:gd name="connsiteY3" fmla="*/ 202804 h 1216800"/>
                <a:gd name="connsiteX4" fmla="*/ 6767072 w 6767072"/>
                <a:gd name="connsiteY4" fmla="*/ 1013996 h 1216800"/>
                <a:gd name="connsiteX5" fmla="*/ 6564268 w 6767072"/>
                <a:gd name="connsiteY5" fmla="*/ 1216800 h 1216800"/>
                <a:gd name="connsiteX6" fmla="*/ 202804 w 6767072"/>
                <a:gd name="connsiteY6" fmla="*/ 1216800 h 1216800"/>
                <a:gd name="connsiteX7" fmla="*/ 0 w 6767072"/>
                <a:gd name="connsiteY7" fmla="*/ 1013996 h 1216800"/>
                <a:gd name="connsiteX8" fmla="*/ 0 w 6767072"/>
                <a:gd name="connsiteY8" fmla="*/ 202804 h 121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67072" h="1216800">
                  <a:moveTo>
                    <a:pt x="0" y="202804"/>
                  </a:moveTo>
                  <a:cubicBezTo>
                    <a:pt x="0" y="90798"/>
                    <a:pt x="90798" y="0"/>
                    <a:pt x="202804" y="0"/>
                  </a:cubicBezTo>
                  <a:lnTo>
                    <a:pt x="6564268" y="0"/>
                  </a:lnTo>
                  <a:cubicBezTo>
                    <a:pt x="6676274" y="0"/>
                    <a:pt x="6767072" y="90798"/>
                    <a:pt x="6767072" y="202804"/>
                  </a:cubicBezTo>
                  <a:lnTo>
                    <a:pt x="6767072" y="1013996"/>
                  </a:lnTo>
                  <a:cubicBezTo>
                    <a:pt x="6767072" y="1126002"/>
                    <a:pt x="6676274" y="1216800"/>
                    <a:pt x="6564268" y="1216800"/>
                  </a:cubicBezTo>
                  <a:lnTo>
                    <a:pt x="202804" y="1216800"/>
                  </a:lnTo>
                  <a:cubicBezTo>
                    <a:pt x="90798" y="1216800"/>
                    <a:pt x="0" y="1126002"/>
                    <a:pt x="0" y="1013996"/>
                  </a:cubicBezTo>
                  <a:lnTo>
                    <a:pt x="0" y="202804"/>
                  </a:lnTo>
                  <a:close/>
                </a:path>
              </a:pathLst>
            </a:custGeom>
            <a:solidFill>
              <a:srgbClr val="F07C42">
                <a:alpha val="8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0839" tIns="150839" rIns="150839" bIns="150839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建设投放保障系统</a:t>
              </a:r>
            </a:p>
          </p:txBody>
        </p:sp>
        <p:sp>
          <p:nvSpPr>
            <p:cNvPr id="26" name="任意形状 25">
              <a:extLst>
                <a:ext uri="{FF2B5EF4-FFF2-40B4-BE49-F238E27FC236}">
                  <a16:creationId xmlns:a16="http://schemas.microsoft.com/office/drawing/2014/main" id="{4CF6FACE-B0A9-8F4E-A508-BDAB079374F5}"/>
                </a:ext>
              </a:extLst>
            </p:cNvPr>
            <p:cNvSpPr/>
            <p:nvPr/>
          </p:nvSpPr>
          <p:spPr>
            <a:xfrm>
              <a:off x="8978449" y="8577130"/>
              <a:ext cx="6767072" cy="1412775"/>
            </a:xfrm>
            <a:custGeom>
              <a:avLst/>
              <a:gdLst>
                <a:gd name="connsiteX0" fmla="*/ 0 w 6767072"/>
                <a:gd name="connsiteY0" fmla="*/ 0 h 1412775"/>
                <a:gd name="connsiteX1" fmla="*/ 6767072 w 6767072"/>
                <a:gd name="connsiteY1" fmla="*/ 0 h 1412775"/>
                <a:gd name="connsiteX2" fmla="*/ 6767072 w 6767072"/>
                <a:gd name="connsiteY2" fmla="*/ 1412775 h 1412775"/>
                <a:gd name="connsiteX3" fmla="*/ 0 w 6767072"/>
                <a:gd name="connsiteY3" fmla="*/ 1412775 h 1412775"/>
                <a:gd name="connsiteX4" fmla="*/ 0 w 6767072"/>
                <a:gd name="connsiteY4" fmla="*/ 0 h 141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7072" h="1412775">
                  <a:moveTo>
                    <a:pt x="0" y="0"/>
                  </a:moveTo>
                  <a:lnTo>
                    <a:pt x="6767072" y="0"/>
                  </a:lnTo>
                  <a:lnTo>
                    <a:pt x="6767072" y="1412775"/>
                  </a:lnTo>
                  <a:lnTo>
                    <a:pt x="0" y="14127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4855" tIns="25400" rIns="142240" bIns="2540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zh-CN" altLang="en-US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报警、监控和巡检机制，及时发现线上问题</a:t>
              </a:r>
              <a:endParaRPr lang="en-US" altLang="zh-CN" sz="2000" kern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zh-CN" altLang="en-US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建设配置检查与业务组件，保证配置正确性</a:t>
              </a:r>
              <a:endParaRPr lang="en-US" altLang="zh-CN" sz="2000" kern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zh-CN" altLang="en-US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建设配置变更回归机制，快速发现变更问题</a:t>
              </a:r>
              <a:endParaRPr lang="en-US" altLang="zh-CN" sz="2000" kern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7" name="任意形状 26">
              <a:extLst>
                <a:ext uri="{FF2B5EF4-FFF2-40B4-BE49-F238E27FC236}">
                  <a16:creationId xmlns:a16="http://schemas.microsoft.com/office/drawing/2014/main" id="{7D63CEDC-0623-2747-A942-AAFB694A2A93}"/>
                </a:ext>
              </a:extLst>
            </p:cNvPr>
            <p:cNvSpPr/>
            <p:nvPr/>
          </p:nvSpPr>
          <p:spPr>
            <a:xfrm>
              <a:off x="8978449" y="10304021"/>
              <a:ext cx="6767072" cy="720000"/>
            </a:xfrm>
            <a:custGeom>
              <a:avLst/>
              <a:gdLst>
                <a:gd name="connsiteX0" fmla="*/ 0 w 6767072"/>
                <a:gd name="connsiteY0" fmla="*/ 202804 h 1216800"/>
                <a:gd name="connsiteX1" fmla="*/ 202804 w 6767072"/>
                <a:gd name="connsiteY1" fmla="*/ 0 h 1216800"/>
                <a:gd name="connsiteX2" fmla="*/ 6564268 w 6767072"/>
                <a:gd name="connsiteY2" fmla="*/ 0 h 1216800"/>
                <a:gd name="connsiteX3" fmla="*/ 6767072 w 6767072"/>
                <a:gd name="connsiteY3" fmla="*/ 202804 h 1216800"/>
                <a:gd name="connsiteX4" fmla="*/ 6767072 w 6767072"/>
                <a:gd name="connsiteY4" fmla="*/ 1013996 h 1216800"/>
                <a:gd name="connsiteX5" fmla="*/ 6564268 w 6767072"/>
                <a:gd name="connsiteY5" fmla="*/ 1216800 h 1216800"/>
                <a:gd name="connsiteX6" fmla="*/ 202804 w 6767072"/>
                <a:gd name="connsiteY6" fmla="*/ 1216800 h 1216800"/>
                <a:gd name="connsiteX7" fmla="*/ 0 w 6767072"/>
                <a:gd name="connsiteY7" fmla="*/ 1013996 h 1216800"/>
                <a:gd name="connsiteX8" fmla="*/ 0 w 6767072"/>
                <a:gd name="connsiteY8" fmla="*/ 202804 h 121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67072" h="1216800">
                  <a:moveTo>
                    <a:pt x="0" y="202804"/>
                  </a:moveTo>
                  <a:cubicBezTo>
                    <a:pt x="0" y="90798"/>
                    <a:pt x="90798" y="0"/>
                    <a:pt x="202804" y="0"/>
                  </a:cubicBezTo>
                  <a:lnTo>
                    <a:pt x="6564268" y="0"/>
                  </a:lnTo>
                  <a:cubicBezTo>
                    <a:pt x="6676274" y="0"/>
                    <a:pt x="6767072" y="90798"/>
                    <a:pt x="6767072" y="202804"/>
                  </a:cubicBezTo>
                  <a:lnTo>
                    <a:pt x="6767072" y="1013996"/>
                  </a:lnTo>
                  <a:cubicBezTo>
                    <a:pt x="6767072" y="1126002"/>
                    <a:pt x="6676274" y="1216800"/>
                    <a:pt x="6564268" y="1216800"/>
                  </a:cubicBezTo>
                  <a:lnTo>
                    <a:pt x="202804" y="1216800"/>
                  </a:lnTo>
                  <a:cubicBezTo>
                    <a:pt x="90798" y="1216800"/>
                    <a:pt x="0" y="1126002"/>
                    <a:pt x="0" y="1013996"/>
                  </a:cubicBezTo>
                  <a:lnTo>
                    <a:pt x="0" y="202804"/>
                  </a:lnTo>
                  <a:close/>
                </a:path>
              </a:pathLst>
            </a:custGeom>
            <a:solidFill>
              <a:srgbClr val="F07C42">
                <a:alpha val="8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0839" tIns="150839" rIns="150839" bIns="150839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探索投放能力推荐系统</a:t>
              </a:r>
            </a:p>
          </p:txBody>
        </p:sp>
        <p:sp>
          <p:nvSpPr>
            <p:cNvPr id="28" name="任意形状 27">
              <a:extLst>
                <a:ext uri="{FF2B5EF4-FFF2-40B4-BE49-F238E27FC236}">
                  <a16:creationId xmlns:a16="http://schemas.microsoft.com/office/drawing/2014/main" id="{F03BD737-A7F4-574A-A7BD-90F519BE12A9}"/>
                </a:ext>
              </a:extLst>
            </p:cNvPr>
            <p:cNvSpPr/>
            <p:nvPr/>
          </p:nvSpPr>
          <p:spPr>
            <a:xfrm>
              <a:off x="8978449" y="11024021"/>
              <a:ext cx="6767072" cy="1076400"/>
            </a:xfrm>
            <a:custGeom>
              <a:avLst/>
              <a:gdLst>
                <a:gd name="connsiteX0" fmla="*/ 0 w 6767072"/>
                <a:gd name="connsiteY0" fmla="*/ 0 h 1076400"/>
                <a:gd name="connsiteX1" fmla="*/ 6767072 w 6767072"/>
                <a:gd name="connsiteY1" fmla="*/ 0 h 1076400"/>
                <a:gd name="connsiteX2" fmla="*/ 6767072 w 6767072"/>
                <a:gd name="connsiteY2" fmla="*/ 1076400 h 1076400"/>
                <a:gd name="connsiteX3" fmla="*/ 0 w 6767072"/>
                <a:gd name="connsiteY3" fmla="*/ 1076400 h 1076400"/>
                <a:gd name="connsiteX4" fmla="*/ 0 w 6767072"/>
                <a:gd name="connsiteY4" fmla="*/ 0 h 10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7072" h="1076400">
                  <a:moveTo>
                    <a:pt x="0" y="0"/>
                  </a:moveTo>
                  <a:lnTo>
                    <a:pt x="6767072" y="0"/>
                  </a:lnTo>
                  <a:lnTo>
                    <a:pt x="6767072" y="1076400"/>
                  </a:lnTo>
                  <a:lnTo>
                    <a:pt x="0" y="10764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4855" tIns="25400" rIns="142240" bIns="2540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zh-CN" altLang="en-US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建设实验数据收集机制</a:t>
              </a:r>
              <a:endParaRPr lang="en-US" altLang="zh-CN" sz="2000" kern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zh-CN" altLang="en-US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探索投放能力推荐系统建设思路</a:t>
              </a:r>
              <a:endParaRPr lang="en-US" altLang="zh-CN" sz="2000" kern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D90D118C-8515-7A49-9A65-4BCD446EC63E}"/>
              </a:ext>
            </a:extLst>
          </p:cNvPr>
          <p:cNvSpPr/>
          <p:nvPr/>
        </p:nvSpPr>
        <p:spPr>
          <a:xfrm>
            <a:off x="19108502" y="3466032"/>
            <a:ext cx="2025583" cy="807786"/>
          </a:xfrm>
          <a:prstGeom prst="rect">
            <a:avLst/>
          </a:prstGeom>
          <a:solidFill>
            <a:srgbClr val="0070C0"/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开品流程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05D8293-C4EF-CB4D-8C3B-679D3B2820BD}"/>
              </a:ext>
            </a:extLst>
          </p:cNvPr>
          <p:cNvGrpSpPr/>
          <p:nvPr/>
        </p:nvGrpSpPr>
        <p:grpSpPr>
          <a:xfrm>
            <a:off x="16511731" y="5085484"/>
            <a:ext cx="7219124" cy="6137160"/>
            <a:chOff x="16207422" y="5011791"/>
            <a:chExt cx="7827741" cy="7567126"/>
          </a:xfrm>
        </p:grpSpPr>
        <p:sp>
          <p:nvSpPr>
            <p:cNvPr id="34" name="任意形状 33">
              <a:extLst>
                <a:ext uri="{FF2B5EF4-FFF2-40B4-BE49-F238E27FC236}">
                  <a16:creationId xmlns:a16="http://schemas.microsoft.com/office/drawing/2014/main" id="{B93FB959-7E13-454F-8BC8-0DE7613CF4D3}"/>
                </a:ext>
              </a:extLst>
            </p:cNvPr>
            <p:cNvSpPr/>
            <p:nvPr/>
          </p:nvSpPr>
          <p:spPr>
            <a:xfrm>
              <a:off x="16207422" y="5011791"/>
              <a:ext cx="1853059" cy="2647228"/>
            </a:xfrm>
            <a:custGeom>
              <a:avLst/>
              <a:gdLst>
                <a:gd name="connsiteX0" fmla="*/ 0 w 2647227"/>
                <a:gd name="connsiteY0" fmla="*/ 0 h 1853059"/>
                <a:gd name="connsiteX1" fmla="*/ 1720698 w 2647227"/>
                <a:gd name="connsiteY1" fmla="*/ 0 h 1853059"/>
                <a:gd name="connsiteX2" fmla="*/ 2647227 w 2647227"/>
                <a:gd name="connsiteY2" fmla="*/ 926530 h 1853059"/>
                <a:gd name="connsiteX3" fmla="*/ 1720698 w 2647227"/>
                <a:gd name="connsiteY3" fmla="*/ 1853059 h 1853059"/>
                <a:gd name="connsiteX4" fmla="*/ 0 w 2647227"/>
                <a:gd name="connsiteY4" fmla="*/ 1853059 h 1853059"/>
                <a:gd name="connsiteX5" fmla="*/ 926530 w 2647227"/>
                <a:gd name="connsiteY5" fmla="*/ 926530 h 1853059"/>
                <a:gd name="connsiteX6" fmla="*/ 0 w 2647227"/>
                <a:gd name="connsiteY6" fmla="*/ 0 h 185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7227" h="1853059">
                  <a:moveTo>
                    <a:pt x="2647227" y="0"/>
                  </a:moveTo>
                  <a:lnTo>
                    <a:pt x="2647227" y="1204489"/>
                  </a:lnTo>
                  <a:lnTo>
                    <a:pt x="1323613" y="1853059"/>
                  </a:lnTo>
                  <a:lnTo>
                    <a:pt x="0" y="1204489"/>
                  </a:lnTo>
                  <a:lnTo>
                    <a:pt x="0" y="0"/>
                  </a:lnTo>
                  <a:lnTo>
                    <a:pt x="1323613" y="648571"/>
                  </a:lnTo>
                  <a:lnTo>
                    <a:pt x="2647227" y="0"/>
                  </a:lnTo>
                  <a:close/>
                </a:path>
              </a:pathLst>
            </a:custGeom>
            <a:solidFill>
              <a:srgbClr val="F07C4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1" tIns="941771" rIns="15239" bIns="941769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定位</a:t>
              </a:r>
            </a:p>
          </p:txBody>
        </p:sp>
        <p:sp>
          <p:nvSpPr>
            <p:cNvPr id="35" name="任意形状 34">
              <a:extLst>
                <a:ext uri="{FF2B5EF4-FFF2-40B4-BE49-F238E27FC236}">
                  <a16:creationId xmlns:a16="http://schemas.microsoft.com/office/drawing/2014/main" id="{DA86EA72-F55F-B649-9B9E-F682F5034C34}"/>
                </a:ext>
              </a:extLst>
            </p:cNvPr>
            <p:cNvSpPr/>
            <p:nvPr/>
          </p:nvSpPr>
          <p:spPr>
            <a:xfrm>
              <a:off x="18060481" y="5011793"/>
              <a:ext cx="5974682" cy="1720698"/>
            </a:xfrm>
            <a:custGeom>
              <a:avLst/>
              <a:gdLst>
                <a:gd name="connsiteX0" fmla="*/ 286789 w 1720698"/>
                <a:gd name="connsiteY0" fmla="*/ 0 h 5974682"/>
                <a:gd name="connsiteX1" fmla="*/ 1433909 w 1720698"/>
                <a:gd name="connsiteY1" fmla="*/ 0 h 5974682"/>
                <a:gd name="connsiteX2" fmla="*/ 1720698 w 1720698"/>
                <a:gd name="connsiteY2" fmla="*/ 286789 h 5974682"/>
                <a:gd name="connsiteX3" fmla="*/ 1720698 w 1720698"/>
                <a:gd name="connsiteY3" fmla="*/ 5974682 h 5974682"/>
                <a:gd name="connsiteX4" fmla="*/ 1720698 w 1720698"/>
                <a:gd name="connsiteY4" fmla="*/ 5974682 h 5974682"/>
                <a:gd name="connsiteX5" fmla="*/ 0 w 1720698"/>
                <a:gd name="connsiteY5" fmla="*/ 5974682 h 5974682"/>
                <a:gd name="connsiteX6" fmla="*/ 0 w 1720698"/>
                <a:gd name="connsiteY6" fmla="*/ 5974682 h 5974682"/>
                <a:gd name="connsiteX7" fmla="*/ 0 w 1720698"/>
                <a:gd name="connsiteY7" fmla="*/ 286789 h 5974682"/>
                <a:gd name="connsiteX8" fmla="*/ 286789 w 1720698"/>
                <a:gd name="connsiteY8" fmla="*/ 0 h 5974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20698" h="5974682">
                  <a:moveTo>
                    <a:pt x="1720698" y="995802"/>
                  </a:moveTo>
                  <a:lnTo>
                    <a:pt x="1720698" y="4978880"/>
                  </a:lnTo>
                  <a:cubicBezTo>
                    <a:pt x="1720698" y="5528844"/>
                    <a:pt x="1683719" y="5974680"/>
                    <a:pt x="1638103" y="5974680"/>
                  </a:cubicBezTo>
                  <a:lnTo>
                    <a:pt x="0" y="5974680"/>
                  </a:lnTo>
                  <a:lnTo>
                    <a:pt x="0" y="597468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638103" y="2"/>
                  </a:lnTo>
                  <a:cubicBezTo>
                    <a:pt x="1683719" y="2"/>
                    <a:pt x="1720698" y="445838"/>
                    <a:pt x="1720698" y="995802"/>
                  </a:cubicBezTo>
                  <a:close/>
                </a:path>
              </a:pathLst>
            </a:custGeom>
            <a:ln>
              <a:solidFill>
                <a:srgbClr val="F07C42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96698" rIns="96698" bIns="96698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产品线属性常量系统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从业务视角出发梳理开品任务</a:t>
              </a:r>
            </a:p>
          </p:txBody>
        </p:sp>
        <p:sp>
          <p:nvSpPr>
            <p:cNvPr id="36" name="任意形状 35">
              <a:extLst>
                <a:ext uri="{FF2B5EF4-FFF2-40B4-BE49-F238E27FC236}">
                  <a16:creationId xmlns:a16="http://schemas.microsoft.com/office/drawing/2014/main" id="{2F9DD593-CEF9-1348-AB53-5679048BE338}"/>
                </a:ext>
              </a:extLst>
            </p:cNvPr>
            <p:cNvSpPr/>
            <p:nvPr/>
          </p:nvSpPr>
          <p:spPr>
            <a:xfrm>
              <a:off x="16207422" y="7471741"/>
              <a:ext cx="1853059" cy="2647227"/>
            </a:xfrm>
            <a:custGeom>
              <a:avLst/>
              <a:gdLst>
                <a:gd name="connsiteX0" fmla="*/ 0 w 2647227"/>
                <a:gd name="connsiteY0" fmla="*/ 0 h 1853059"/>
                <a:gd name="connsiteX1" fmla="*/ 1720698 w 2647227"/>
                <a:gd name="connsiteY1" fmla="*/ 0 h 1853059"/>
                <a:gd name="connsiteX2" fmla="*/ 2647227 w 2647227"/>
                <a:gd name="connsiteY2" fmla="*/ 926530 h 1853059"/>
                <a:gd name="connsiteX3" fmla="*/ 1720698 w 2647227"/>
                <a:gd name="connsiteY3" fmla="*/ 1853059 h 1853059"/>
                <a:gd name="connsiteX4" fmla="*/ 0 w 2647227"/>
                <a:gd name="connsiteY4" fmla="*/ 1853059 h 1853059"/>
                <a:gd name="connsiteX5" fmla="*/ 926530 w 2647227"/>
                <a:gd name="connsiteY5" fmla="*/ 926530 h 1853059"/>
                <a:gd name="connsiteX6" fmla="*/ 0 w 2647227"/>
                <a:gd name="connsiteY6" fmla="*/ 0 h 185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7227" h="1853059">
                  <a:moveTo>
                    <a:pt x="2647227" y="0"/>
                  </a:moveTo>
                  <a:lnTo>
                    <a:pt x="2647227" y="1204489"/>
                  </a:lnTo>
                  <a:lnTo>
                    <a:pt x="1323613" y="1853059"/>
                  </a:lnTo>
                  <a:lnTo>
                    <a:pt x="0" y="1204489"/>
                  </a:lnTo>
                  <a:lnTo>
                    <a:pt x="0" y="0"/>
                  </a:lnTo>
                  <a:lnTo>
                    <a:pt x="1323613" y="648571"/>
                  </a:lnTo>
                  <a:lnTo>
                    <a:pt x="2647227" y="0"/>
                  </a:lnTo>
                  <a:close/>
                </a:path>
              </a:pathLst>
            </a:custGeom>
            <a:solidFill>
              <a:srgbClr val="F07C4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1" tIns="941770" rIns="15239" bIns="941769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抓手</a:t>
              </a:r>
            </a:p>
          </p:txBody>
        </p:sp>
        <p:sp>
          <p:nvSpPr>
            <p:cNvPr id="37" name="任意形状 36">
              <a:extLst>
                <a:ext uri="{FF2B5EF4-FFF2-40B4-BE49-F238E27FC236}">
                  <a16:creationId xmlns:a16="http://schemas.microsoft.com/office/drawing/2014/main" id="{A303B1DA-9C8A-5C41-A6AF-86BD62C49D80}"/>
                </a:ext>
              </a:extLst>
            </p:cNvPr>
            <p:cNvSpPr/>
            <p:nvPr/>
          </p:nvSpPr>
          <p:spPr>
            <a:xfrm>
              <a:off x="18060481" y="7471741"/>
              <a:ext cx="5974682" cy="1720698"/>
            </a:xfrm>
            <a:custGeom>
              <a:avLst/>
              <a:gdLst>
                <a:gd name="connsiteX0" fmla="*/ 286789 w 1720698"/>
                <a:gd name="connsiteY0" fmla="*/ 0 h 5974682"/>
                <a:gd name="connsiteX1" fmla="*/ 1433909 w 1720698"/>
                <a:gd name="connsiteY1" fmla="*/ 0 h 5974682"/>
                <a:gd name="connsiteX2" fmla="*/ 1720698 w 1720698"/>
                <a:gd name="connsiteY2" fmla="*/ 286789 h 5974682"/>
                <a:gd name="connsiteX3" fmla="*/ 1720698 w 1720698"/>
                <a:gd name="connsiteY3" fmla="*/ 5974682 h 5974682"/>
                <a:gd name="connsiteX4" fmla="*/ 1720698 w 1720698"/>
                <a:gd name="connsiteY4" fmla="*/ 5974682 h 5974682"/>
                <a:gd name="connsiteX5" fmla="*/ 0 w 1720698"/>
                <a:gd name="connsiteY5" fmla="*/ 5974682 h 5974682"/>
                <a:gd name="connsiteX6" fmla="*/ 0 w 1720698"/>
                <a:gd name="connsiteY6" fmla="*/ 5974682 h 5974682"/>
                <a:gd name="connsiteX7" fmla="*/ 0 w 1720698"/>
                <a:gd name="connsiteY7" fmla="*/ 286789 h 5974682"/>
                <a:gd name="connsiteX8" fmla="*/ 286789 w 1720698"/>
                <a:gd name="connsiteY8" fmla="*/ 0 h 5974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20698" h="5974682">
                  <a:moveTo>
                    <a:pt x="1720698" y="995802"/>
                  </a:moveTo>
                  <a:lnTo>
                    <a:pt x="1720698" y="4978880"/>
                  </a:lnTo>
                  <a:cubicBezTo>
                    <a:pt x="1720698" y="5528844"/>
                    <a:pt x="1683719" y="5974680"/>
                    <a:pt x="1638103" y="5974680"/>
                  </a:cubicBezTo>
                  <a:lnTo>
                    <a:pt x="0" y="5974680"/>
                  </a:lnTo>
                  <a:lnTo>
                    <a:pt x="0" y="597468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638103" y="2"/>
                  </a:lnTo>
                  <a:cubicBezTo>
                    <a:pt x="1683719" y="2"/>
                    <a:pt x="1720698" y="445838"/>
                    <a:pt x="1720698" y="995802"/>
                  </a:cubicBezTo>
                  <a:close/>
                </a:path>
              </a:pathLst>
            </a:custGeom>
            <a:ln>
              <a:solidFill>
                <a:srgbClr val="F07C42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96698" rIns="96698" bIns="96698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开品流程重构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安全、客服、开品必选功能接入</a:t>
              </a:r>
            </a:p>
          </p:txBody>
        </p:sp>
        <p:sp>
          <p:nvSpPr>
            <p:cNvPr id="38" name="任意形状 37">
              <a:extLst>
                <a:ext uri="{FF2B5EF4-FFF2-40B4-BE49-F238E27FC236}">
                  <a16:creationId xmlns:a16="http://schemas.microsoft.com/office/drawing/2014/main" id="{7E47B736-C15F-FA4C-AD9D-FFE6408E93A1}"/>
                </a:ext>
              </a:extLst>
            </p:cNvPr>
            <p:cNvSpPr/>
            <p:nvPr/>
          </p:nvSpPr>
          <p:spPr>
            <a:xfrm>
              <a:off x="16207422" y="9931690"/>
              <a:ext cx="1853059" cy="2647227"/>
            </a:xfrm>
            <a:custGeom>
              <a:avLst/>
              <a:gdLst>
                <a:gd name="connsiteX0" fmla="*/ 0 w 2647227"/>
                <a:gd name="connsiteY0" fmla="*/ 0 h 1853059"/>
                <a:gd name="connsiteX1" fmla="*/ 1720698 w 2647227"/>
                <a:gd name="connsiteY1" fmla="*/ 0 h 1853059"/>
                <a:gd name="connsiteX2" fmla="*/ 2647227 w 2647227"/>
                <a:gd name="connsiteY2" fmla="*/ 926530 h 1853059"/>
                <a:gd name="connsiteX3" fmla="*/ 1720698 w 2647227"/>
                <a:gd name="connsiteY3" fmla="*/ 1853059 h 1853059"/>
                <a:gd name="connsiteX4" fmla="*/ 0 w 2647227"/>
                <a:gd name="connsiteY4" fmla="*/ 1853059 h 1853059"/>
                <a:gd name="connsiteX5" fmla="*/ 926530 w 2647227"/>
                <a:gd name="connsiteY5" fmla="*/ 926530 h 1853059"/>
                <a:gd name="connsiteX6" fmla="*/ 0 w 2647227"/>
                <a:gd name="connsiteY6" fmla="*/ 0 h 185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7227" h="1853059">
                  <a:moveTo>
                    <a:pt x="2647227" y="0"/>
                  </a:moveTo>
                  <a:lnTo>
                    <a:pt x="2647227" y="1204489"/>
                  </a:lnTo>
                  <a:lnTo>
                    <a:pt x="1323613" y="1853059"/>
                  </a:lnTo>
                  <a:lnTo>
                    <a:pt x="0" y="1204489"/>
                  </a:lnTo>
                  <a:lnTo>
                    <a:pt x="0" y="0"/>
                  </a:lnTo>
                  <a:lnTo>
                    <a:pt x="1323613" y="648571"/>
                  </a:lnTo>
                  <a:lnTo>
                    <a:pt x="2647227" y="0"/>
                  </a:lnTo>
                  <a:close/>
                </a:path>
              </a:pathLst>
            </a:custGeom>
            <a:solidFill>
              <a:srgbClr val="F07C4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1" tIns="941770" rIns="15239" bIns="941769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创新</a:t>
              </a:r>
            </a:p>
          </p:txBody>
        </p:sp>
        <p:sp>
          <p:nvSpPr>
            <p:cNvPr id="39" name="任意形状 38">
              <a:extLst>
                <a:ext uri="{FF2B5EF4-FFF2-40B4-BE49-F238E27FC236}">
                  <a16:creationId xmlns:a16="http://schemas.microsoft.com/office/drawing/2014/main" id="{21610529-F303-134A-BF39-A6836C21275A}"/>
                </a:ext>
              </a:extLst>
            </p:cNvPr>
            <p:cNvSpPr/>
            <p:nvPr/>
          </p:nvSpPr>
          <p:spPr>
            <a:xfrm>
              <a:off x="18060481" y="9931690"/>
              <a:ext cx="5974682" cy="1720699"/>
            </a:xfrm>
            <a:custGeom>
              <a:avLst/>
              <a:gdLst>
                <a:gd name="connsiteX0" fmla="*/ 286789 w 1720698"/>
                <a:gd name="connsiteY0" fmla="*/ 0 h 5974682"/>
                <a:gd name="connsiteX1" fmla="*/ 1433909 w 1720698"/>
                <a:gd name="connsiteY1" fmla="*/ 0 h 5974682"/>
                <a:gd name="connsiteX2" fmla="*/ 1720698 w 1720698"/>
                <a:gd name="connsiteY2" fmla="*/ 286789 h 5974682"/>
                <a:gd name="connsiteX3" fmla="*/ 1720698 w 1720698"/>
                <a:gd name="connsiteY3" fmla="*/ 5974682 h 5974682"/>
                <a:gd name="connsiteX4" fmla="*/ 1720698 w 1720698"/>
                <a:gd name="connsiteY4" fmla="*/ 5974682 h 5974682"/>
                <a:gd name="connsiteX5" fmla="*/ 0 w 1720698"/>
                <a:gd name="connsiteY5" fmla="*/ 5974682 h 5974682"/>
                <a:gd name="connsiteX6" fmla="*/ 0 w 1720698"/>
                <a:gd name="connsiteY6" fmla="*/ 5974682 h 5974682"/>
                <a:gd name="connsiteX7" fmla="*/ 0 w 1720698"/>
                <a:gd name="connsiteY7" fmla="*/ 286789 h 5974682"/>
                <a:gd name="connsiteX8" fmla="*/ 286789 w 1720698"/>
                <a:gd name="connsiteY8" fmla="*/ 0 h 5974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20698" h="5974682">
                  <a:moveTo>
                    <a:pt x="1720698" y="995802"/>
                  </a:moveTo>
                  <a:lnTo>
                    <a:pt x="1720698" y="4978880"/>
                  </a:lnTo>
                  <a:cubicBezTo>
                    <a:pt x="1720698" y="5528844"/>
                    <a:pt x="1683719" y="5974680"/>
                    <a:pt x="1638103" y="5974680"/>
                  </a:cubicBezTo>
                  <a:lnTo>
                    <a:pt x="0" y="5974680"/>
                  </a:lnTo>
                  <a:lnTo>
                    <a:pt x="0" y="597468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638103" y="2"/>
                  </a:lnTo>
                  <a:cubicBezTo>
                    <a:pt x="1683719" y="2"/>
                    <a:pt x="1720698" y="445838"/>
                    <a:pt x="1720698" y="995802"/>
                  </a:cubicBezTo>
                  <a:close/>
                </a:path>
              </a:pathLst>
            </a:custGeom>
            <a:ln>
              <a:solidFill>
                <a:srgbClr val="F07C42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96698" rIns="96698" bIns="96699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建设品类标准包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简化开品复杂度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8262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155370" y="866274"/>
            <a:ext cx="9594669" cy="11258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b">
            <a:no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1pPr>
            <a:lvl2pPr marL="0" marR="0" indent="228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2pPr>
            <a:lvl3pPr marL="0" marR="0" indent="457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3pPr>
            <a:lvl4pPr marL="0" marR="0" indent="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4pPr>
            <a:lvl5pPr marL="0" marR="0" indent="914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5pPr>
            <a:lvl6pPr marL="0" marR="0" indent="11430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6pPr>
            <a:lvl7pPr marL="0" marR="0" indent="1371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7pPr>
            <a:lvl8pPr marL="0" marR="0" indent="1600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8pPr>
            <a:lvl9pPr marL="0" marR="0" indent="1828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9pPr>
          </a:lstStyle>
          <a:p>
            <a:pPr hangingPunct="1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产出 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展示服务化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DB1AEDB-720E-0048-B68A-A42F5932205A}"/>
              </a:ext>
            </a:extLst>
          </p:cNvPr>
          <p:cNvSpPr/>
          <p:nvPr/>
        </p:nvSpPr>
        <p:spPr>
          <a:xfrm>
            <a:off x="2155371" y="2977782"/>
            <a:ext cx="2025583" cy="807786"/>
          </a:xfrm>
          <a:prstGeom prst="rect">
            <a:avLst/>
          </a:prstGeom>
          <a:solidFill>
            <a:srgbClr val="0070C0"/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系统建设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CFD250-7282-C140-A5E4-63B62DF50CD1}"/>
              </a:ext>
            </a:extLst>
          </p:cNvPr>
          <p:cNvSpPr/>
          <p:nvPr/>
        </p:nvSpPr>
        <p:spPr>
          <a:xfrm>
            <a:off x="2155370" y="7610742"/>
            <a:ext cx="2025583" cy="807786"/>
          </a:xfrm>
          <a:prstGeom prst="rect">
            <a:avLst/>
          </a:prstGeom>
          <a:solidFill>
            <a:srgbClr val="0070C0"/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降本提效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365C50-A64E-2A40-8853-5263F75FCC10}"/>
              </a:ext>
            </a:extLst>
          </p:cNvPr>
          <p:cNvSpPr txBox="1"/>
          <p:nvPr/>
        </p:nvSpPr>
        <p:spPr>
          <a:xfrm>
            <a:off x="2155371" y="3980937"/>
            <a:ext cx="11880669" cy="3031599"/>
          </a:xfrm>
          <a:prstGeom prst="rect">
            <a:avLst/>
          </a:prstGeom>
          <a:noFill/>
          <a:ln w="12700" cap="rnd" cmpd="sng">
            <a:solidFill>
              <a:schemeClr val="bg1">
                <a:lumMod val="65000"/>
              </a:schemeClr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BFF</a:t>
            </a:r>
            <a:r>
              <a:rPr kumimoji="0" lang="zh-CN" altLang="en-US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自助接入重构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，进一步提升接入效率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Light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xEngine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新增组件数据的提交、更新、中断和推送能力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建设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expo-flow-engine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，无需修改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expo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代码支持新组件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Light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expo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新增场景控制、通用路由等能力，支持端上组件跳转流程灵活变更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Ligh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EBB3BC-14CE-584D-ABFC-D16D4D297DAD}"/>
              </a:ext>
            </a:extLst>
          </p:cNvPr>
          <p:cNvSpPr txBox="1"/>
          <p:nvPr/>
        </p:nvSpPr>
        <p:spPr>
          <a:xfrm>
            <a:off x="2155371" y="8583246"/>
            <a:ext cx="11880669" cy="4508927"/>
          </a:xfrm>
          <a:prstGeom prst="rect">
            <a:avLst/>
          </a:prstGeom>
          <a:noFill/>
          <a:ln w="12700" cap="rnd" cmpd="sng">
            <a:solidFill>
              <a:schemeClr val="bg1">
                <a:lumMod val="65000"/>
              </a:schemeClr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建设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BFF(Halo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Hubble)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一键配置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DSIM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环境能力，降低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BFF-DSIM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环境的变更成本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搭建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BFF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接口错误率监控体系，提升端上问题排查效率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优化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expo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服务性能，美东服务器数量从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155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台缩减至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80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台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Light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优化乘客端组件化请求，降低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并发流量，下线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orderdetail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进行中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配合稳定性建设，参与全链路拓扑图、展示脱敏、欧洲机房部署和俄罗斯机房迁移等一系列项目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D9216EE-2B50-5E4D-B373-07CC65271F17}"/>
              </a:ext>
            </a:extLst>
          </p:cNvPr>
          <p:cNvSpPr txBox="1"/>
          <p:nvPr/>
        </p:nvSpPr>
        <p:spPr>
          <a:xfrm>
            <a:off x="14946811" y="3980937"/>
            <a:ext cx="8177349" cy="4508927"/>
          </a:xfrm>
          <a:prstGeom prst="rect">
            <a:avLst/>
          </a:prstGeom>
          <a:noFill/>
          <a:ln w="12700" cap="rnd" cmpd="sng">
            <a:solidFill>
              <a:schemeClr val="bg1">
                <a:lumMod val="65000"/>
              </a:schemeClr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共支持</a:t>
            </a: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</a:t>
            </a:r>
            <a:r>
              <a:rPr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129</a:t>
            </a: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，展示服务化需求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个，配置类需求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36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个、代码类需求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个，组件化需求</a:t>
            </a: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不发版率</a:t>
            </a:r>
            <a:r>
              <a:rPr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59%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新增</a:t>
            </a:r>
            <a:r>
              <a:rPr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个组件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，乘客端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个、司机端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个、轻舟端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24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新接口接入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BFF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耗时从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小时减低到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分钟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，新组件接入耗时从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天降低到</a:t>
            </a:r>
            <a:r>
              <a:rPr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小时</a:t>
            </a:r>
            <a:endParaRPr lang="en-US" altLang="zh-CN" sz="24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全年</a:t>
            </a: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零故障</a:t>
            </a:r>
            <a:endParaRPr lang="en-US" altLang="zh-CN" sz="24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6EBF879-D6F9-B142-AC3E-1C8F47BA548A}"/>
              </a:ext>
            </a:extLst>
          </p:cNvPr>
          <p:cNvSpPr/>
          <p:nvPr/>
        </p:nvSpPr>
        <p:spPr>
          <a:xfrm>
            <a:off x="14946811" y="2977782"/>
            <a:ext cx="2025583" cy="807786"/>
          </a:xfrm>
          <a:prstGeom prst="rect">
            <a:avLst/>
          </a:prstGeom>
          <a:solidFill>
            <a:srgbClr val="0070C0"/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业务成果</a:t>
            </a:r>
          </a:p>
        </p:txBody>
      </p:sp>
    </p:spTree>
    <p:extLst>
      <p:ext uri="{BB962C8B-B14F-4D97-AF65-F5344CB8AC3E}">
        <p14:creationId xmlns:p14="http://schemas.microsoft.com/office/powerpoint/2010/main" val="2141835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155370" y="866274"/>
            <a:ext cx="10735439" cy="11258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b">
            <a:no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1pPr>
            <a:lvl2pPr marL="0" marR="0" indent="228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2pPr>
            <a:lvl3pPr marL="0" marR="0" indent="457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3pPr>
            <a:lvl4pPr marL="0" marR="0" indent="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4pPr>
            <a:lvl5pPr marL="0" marR="0" indent="914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5pPr>
            <a:lvl6pPr marL="0" marR="0" indent="11430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6pPr>
            <a:lvl7pPr marL="0" marR="0" indent="1371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7pPr>
            <a:lvl8pPr marL="0" marR="0" indent="1600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8pPr>
            <a:lvl9pPr marL="0" marR="0" indent="1828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88719"/>
                </a:solidFill>
                <a:uFillTx/>
                <a:latin typeface="FZLanTingHeiS-L-GB"/>
                <a:ea typeface="FZLanTingHeiS-L-GB"/>
                <a:cs typeface="FZLanTingHeiS-L-GB"/>
                <a:sym typeface="FZLanTingHeiS-L-GB"/>
              </a:defRPr>
            </a:lvl9pPr>
          </a:lstStyle>
          <a:p>
            <a:pPr hangingPunct="1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产出 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BFF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展示服务化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E6337ED-B938-E641-B5C0-AB53ECE785DA}"/>
              </a:ext>
            </a:extLst>
          </p:cNvPr>
          <p:cNvGrpSpPr/>
          <p:nvPr/>
        </p:nvGrpSpPr>
        <p:grpSpPr>
          <a:xfrm>
            <a:off x="5877473" y="4304371"/>
            <a:ext cx="8222073" cy="8057819"/>
            <a:chOff x="2776435" y="2644973"/>
            <a:chExt cx="8222073" cy="10446557"/>
          </a:xfrm>
        </p:grpSpPr>
        <p:sp>
          <p:nvSpPr>
            <p:cNvPr id="8" name="任意形状 7">
              <a:extLst>
                <a:ext uri="{FF2B5EF4-FFF2-40B4-BE49-F238E27FC236}">
                  <a16:creationId xmlns:a16="http://schemas.microsoft.com/office/drawing/2014/main" id="{F8972A13-97A7-C34E-96DC-39656FBEC965}"/>
                </a:ext>
              </a:extLst>
            </p:cNvPr>
            <p:cNvSpPr/>
            <p:nvPr/>
          </p:nvSpPr>
          <p:spPr>
            <a:xfrm>
              <a:off x="9171381" y="2644973"/>
              <a:ext cx="1827127" cy="10446557"/>
            </a:xfrm>
            <a:custGeom>
              <a:avLst/>
              <a:gdLst>
                <a:gd name="connsiteX0" fmla="*/ 0 w 1827127"/>
                <a:gd name="connsiteY0" fmla="*/ 182713 h 10446557"/>
                <a:gd name="connsiteX1" fmla="*/ 182713 w 1827127"/>
                <a:gd name="connsiteY1" fmla="*/ 0 h 10446557"/>
                <a:gd name="connsiteX2" fmla="*/ 1644414 w 1827127"/>
                <a:gd name="connsiteY2" fmla="*/ 0 h 10446557"/>
                <a:gd name="connsiteX3" fmla="*/ 1827127 w 1827127"/>
                <a:gd name="connsiteY3" fmla="*/ 182713 h 10446557"/>
                <a:gd name="connsiteX4" fmla="*/ 1827127 w 1827127"/>
                <a:gd name="connsiteY4" fmla="*/ 10263844 h 10446557"/>
                <a:gd name="connsiteX5" fmla="*/ 1644414 w 1827127"/>
                <a:gd name="connsiteY5" fmla="*/ 10446557 h 10446557"/>
                <a:gd name="connsiteX6" fmla="*/ 182713 w 1827127"/>
                <a:gd name="connsiteY6" fmla="*/ 10446557 h 10446557"/>
                <a:gd name="connsiteX7" fmla="*/ 0 w 1827127"/>
                <a:gd name="connsiteY7" fmla="*/ 10263844 h 10446557"/>
                <a:gd name="connsiteX8" fmla="*/ 0 w 1827127"/>
                <a:gd name="connsiteY8" fmla="*/ 182713 h 10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7127" h="10446557">
                  <a:moveTo>
                    <a:pt x="0" y="182713"/>
                  </a:moveTo>
                  <a:cubicBezTo>
                    <a:pt x="0" y="81803"/>
                    <a:pt x="81803" y="0"/>
                    <a:pt x="182713" y="0"/>
                  </a:cubicBezTo>
                  <a:lnTo>
                    <a:pt x="1644414" y="0"/>
                  </a:lnTo>
                  <a:cubicBezTo>
                    <a:pt x="1745324" y="0"/>
                    <a:pt x="1827127" y="81803"/>
                    <a:pt x="1827127" y="182713"/>
                  </a:cubicBezTo>
                  <a:lnTo>
                    <a:pt x="1827127" y="10263844"/>
                  </a:lnTo>
                  <a:cubicBezTo>
                    <a:pt x="1827127" y="10364754"/>
                    <a:pt x="1745324" y="10446557"/>
                    <a:pt x="1644414" y="10446557"/>
                  </a:cubicBezTo>
                  <a:lnTo>
                    <a:pt x="182713" y="10446557"/>
                  </a:lnTo>
                  <a:cubicBezTo>
                    <a:pt x="81803" y="10446557"/>
                    <a:pt x="0" y="10364754"/>
                    <a:pt x="0" y="10263844"/>
                  </a:cubicBezTo>
                  <a:lnTo>
                    <a:pt x="0" y="182713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9136" tIns="199136" rIns="199136" bIns="7511726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8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抓手</a:t>
              </a:r>
            </a:p>
          </p:txBody>
        </p:sp>
        <p:sp>
          <p:nvSpPr>
            <p:cNvPr id="9" name="任意形状 8">
              <a:extLst>
                <a:ext uri="{FF2B5EF4-FFF2-40B4-BE49-F238E27FC236}">
                  <a16:creationId xmlns:a16="http://schemas.microsoft.com/office/drawing/2014/main" id="{0A5819BF-F85E-C74E-81DE-67718DAD4465}"/>
                </a:ext>
              </a:extLst>
            </p:cNvPr>
            <p:cNvSpPr/>
            <p:nvPr/>
          </p:nvSpPr>
          <p:spPr>
            <a:xfrm>
              <a:off x="7039732" y="2644973"/>
              <a:ext cx="1827127" cy="10446557"/>
            </a:xfrm>
            <a:custGeom>
              <a:avLst/>
              <a:gdLst>
                <a:gd name="connsiteX0" fmla="*/ 0 w 1827127"/>
                <a:gd name="connsiteY0" fmla="*/ 182713 h 10446557"/>
                <a:gd name="connsiteX1" fmla="*/ 182713 w 1827127"/>
                <a:gd name="connsiteY1" fmla="*/ 0 h 10446557"/>
                <a:gd name="connsiteX2" fmla="*/ 1644414 w 1827127"/>
                <a:gd name="connsiteY2" fmla="*/ 0 h 10446557"/>
                <a:gd name="connsiteX3" fmla="*/ 1827127 w 1827127"/>
                <a:gd name="connsiteY3" fmla="*/ 182713 h 10446557"/>
                <a:gd name="connsiteX4" fmla="*/ 1827127 w 1827127"/>
                <a:gd name="connsiteY4" fmla="*/ 10263844 h 10446557"/>
                <a:gd name="connsiteX5" fmla="*/ 1644414 w 1827127"/>
                <a:gd name="connsiteY5" fmla="*/ 10446557 h 10446557"/>
                <a:gd name="connsiteX6" fmla="*/ 182713 w 1827127"/>
                <a:gd name="connsiteY6" fmla="*/ 10446557 h 10446557"/>
                <a:gd name="connsiteX7" fmla="*/ 0 w 1827127"/>
                <a:gd name="connsiteY7" fmla="*/ 10263844 h 10446557"/>
                <a:gd name="connsiteX8" fmla="*/ 0 w 1827127"/>
                <a:gd name="connsiteY8" fmla="*/ 182713 h 10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7127" h="10446557">
                  <a:moveTo>
                    <a:pt x="0" y="182713"/>
                  </a:moveTo>
                  <a:cubicBezTo>
                    <a:pt x="0" y="81803"/>
                    <a:pt x="81803" y="0"/>
                    <a:pt x="182713" y="0"/>
                  </a:cubicBezTo>
                  <a:lnTo>
                    <a:pt x="1644414" y="0"/>
                  </a:lnTo>
                  <a:cubicBezTo>
                    <a:pt x="1745324" y="0"/>
                    <a:pt x="1827127" y="81803"/>
                    <a:pt x="1827127" y="182713"/>
                  </a:cubicBezTo>
                  <a:lnTo>
                    <a:pt x="1827127" y="10263844"/>
                  </a:lnTo>
                  <a:cubicBezTo>
                    <a:pt x="1827127" y="10364754"/>
                    <a:pt x="1745324" y="10446557"/>
                    <a:pt x="1644414" y="10446557"/>
                  </a:cubicBezTo>
                  <a:lnTo>
                    <a:pt x="182713" y="10446557"/>
                  </a:lnTo>
                  <a:cubicBezTo>
                    <a:pt x="81803" y="10446557"/>
                    <a:pt x="0" y="10364754"/>
                    <a:pt x="0" y="10263844"/>
                  </a:cubicBezTo>
                  <a:lnTo>
                    <a:pt x="0" y="182713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9136" tIns="199136" rIns="199136" bIns="7511726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8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项目</a:t>
              </a:r>
            </a:p>
          </p:txBody>
        </p:sp>
        <p:sp>
          <p:nvSpPr>
            <p:cNvPr id="10" name="任意形状 9">
              <a:extLst>
                <a:ext uri="{FF2B5EF4-FFF2-40B4-BE49-F238E27FC236}">
                  <a16:creationId xmlns:a16="http://schemas.microsoft.com/office/drawing/2014/main" id="{FE957101-FBDB-094A-B7AE-5028CF29D7A7}"/>
                </a:ext>
              </a:extLst>
            </p:cNvPr>
            <p:cNvSpPr/>
            <p:nvPr/>
          </p:nvSpPr>
          <p:spPr>
            <a:xfrm>
              <a:off x="4908084" y="2644973"/>
              <a:ext cx="1827127" cy="10446557"/>
            </a:xfrm>
            <a:custGeom>
              <a:avLst/>
              <a:gdLst>
                <a:gd name="connsiteX0" fmla="*/ 0 w 1827127"/>
                <a:gd name="connsiteY0" fmla="*/ 182713 h 10446557"/>
                <a:gd name="connsiteX1" fmla="*/ 182713 w 1827127"/>
                <a:gd name="connsiteY1" fmla="*/ 0 h 10446557"/>
                <a:gd name="connsiteX2" fmla="*/ 1644414 w 1827127"/>
                <a:gd name="connsiteY2" fmla="*/ 0 h 10446557"/>
                <a:gd name="connsiteX3" fmla="*/ 1827127 w 1827127"/>
                <a:gd name="connsiteY3" fmla="*/ 182713 h 10446557"/>
                <a:gd name="connsiteX4" fmla="*/ 1827127 w 1827127"/>
                <a:gd name="connsiteY4" fmla="*/ 10263844 h 10446557"/>
                <a:gd name="connsiteX5" fmla="*/ 1644414 w 1827127"/>
                <a:gd name="connsiteY5" fmla="*/ 10446557 h 10446557"/>
                <a:gd name="connsiteX6" fmla="*/ 182713 w 1827127"/>
                <a:gd name="connsiteY6" fmla="*/ 10446557 h 10446557"/>
                <a:gd name="connsiteX7" fmla="*/ 0 w 1827127"/>
                <a:gd name="connsiteY7" fmla="*/ 10263844 h 10446557"/>
                <a:gd name="connsiteX8" fmla="*/ 0 w 1827127"/>
                <a:gd name="connsiteY8" fmla="*/ 182713 h 10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7127" h="10446557">
                  <a:moveTo>
                    <a:pt x="0" y="182713"/>
                  </a:moveTo>
                  <a:cubicBezTo>
                    <a:pt x="0" y="81803"/>
                    <a:pt x="81803" y="0"/>
                    <a:pt x="182713" y="0"/>
                  </a:cubicBezTo>
                  <a:lnTo>
                    <a:pt x="1644414" y="0"/>
                  </a:lnTo>
                  <a:cubicBezTo>
                    <a:pt x="1745324" y="0"/>
                    <a:pt x="1827127" y="81803"/>
                    <a:pt x="1827127" y="182713"/>
                  </a:cubicBezTo>
                  <a:lnTo>
                    <a:pt x="1827127" y="10263844"/>
                  </a:lnTo>
                  <a:cubicBezTo>
                    <a:pt x="1827127" y="10364754"/>
                    <a:pt x="1745324" y="10446557"/>
                    <a:pt x="1644414" y="10446557"/>
                  </a:cubicBezTo>
                  <a:lnTo>
                    <a:pt x="182713" y="10446557"/>
                  </a:lnTo>
                  <a:cubicBezTo>
                    <a:pt x="81803" y="10446557"/>
                    <a:pt x="0" y="10364754"/>
                    <a:pt x="0" y="10263844"/>
                  </a:cubicBezTo>
                  <a:lnTo>
                    <a:pt x="0" y="182713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9136" tIns="199136" rIns="199136" bIns="7511726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8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方向</a:t>
              </a:r>
            </a:p>
          </p:txBody>
        </p:sp>
        <p:sp>
          <p:nvSpPr>
            <p:cNvPr id="16" name="任意形状 15">
              <a:extLst>
                <a:ext uri="{FF2B5EF4-FFF2-40B4-BE49-F238E27FC236}">
                  <a16:creationId xmlns:a16="http://schemas.microsoft.com/office/drawing/2014/main" id="{FC4A0518-4E4F-864F-98D9-A7917833B61D}"/>
                </a:ext>
              </a:extLst>
            </p:cNvPr>
            <p:cNvSpPr/>
            <p:nvPr/>
          </p:nvSpPr>
          <p:spPr>
            <a:xfrm>
              <a:off x="2776435" y="2644973"/>
              <a:ext cx="1827127" cy="10446557"/>
            </a:xfrm>
            <a:custGeom>
              <a:avLst/>
              <a:gdLst>
                <a:gd name="connsiteX0" fmla="*/ 0 w 1827127"/>
                <a:gd name="connsiteY0" fmla="*/ 182713 h 10446557"/>
                <a:gd name="connsiteX1" fmla="*/ 182713 w 1827127"/>
                <a:gd name="connsiteY1" fmla="*/ 0 h 10446557"/>
                <a:gd name="connsiteX2" fmla="*/ 1644414 w 1827127"/>
                <a:gd name="connsiteY2" fmla="*/ 0 h 10446557"/>
                <a:gd name="connsiteX3" fmla="*/ 1827127 w 1827127"/>
                <a:gd name="connsiteY3" fmla="*/ 182713 h 10446557"/>
                <a:gd name="connsiteX4" fmla="*/ 1827127 w 1827127"/>
                <a:gd name="connsiteY4" fmla="*/ 10263844 h 10446557"/>
                <a:gd name="connsiteX5" fmla="*/ 1644414 w 1827127"/>
                <a:gd name="connsiteY5" fmla="*/ 10446557 h 10446557"/>
                <a:gd name="connsiteX6" fmla="*/ 182713 w 1827127"/>
                <a:gd name="connsiteY6" fmla="*/ 10446557 h 10446557"/>
                <a:gd name="connsiteX7" fmla="*/ 0 w 1827127"/>
                <a:gd name="connsiteY7" fmla="*/ 10263844 h 10446557"/>
                <a:gd name="connsiteX8" fmla="*/ 0 w 1827127"/>
                <a:gd name="connsiteY8" fmla="*/ 182713 h 104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7127" h="10446557">
                  <a:moveTo>
                    <a:pt x="0" y="182713"/>
                  </a:moveTo>
                  <a:cubicBezTo>
                    <a:pt x="0" y="81803"/>
                    <a:pt x="81803" y="0"/>
                    <a:pt x="182713" y="0"/>
                  </a:cubicBezTo>
                  <a:lnTo>
                    <a:pt x="1644414" y="0"/>
                  </a:lnTo>
                  <a:cubicBezTo>
                    <a:pt x="1745324" y="0"/>
                    <a:pt x="1827127" y="81803"/>
                    <a:pt x="1827127" y="182713"/>
                  </a:cubicBezTo>
                  <a:lnTo>
                    <a:pt x="1827127" y="10263844"/>
                  </a:lnTo>
                  <a:cubicBezTo>
                    <a:pt x="1827127" y="10364754"/>
                    <a:pt x="1745324" y="10446557"/>
                    <a:pt x="1644414" y="10446557"/>
                  </a:cubicBezTo>
                  <a:lnTo>
                    <a:pt x="182713" y="10446557"/>
                  </a:lnTo>
                  <a:cubicBezTo>
                    <a:pt x="81803" y="10446557"/>
                    <a:pt x="0" y="10364754"/>
                    <a:pt x="0" y="10263844"/>
                  </a:cubicBezTo>
                  <a:lnTo>
                    <a:pt x="0" y="182713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9136" tIns="199136" rIns="199136" bIns="7511726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8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平台</a:t>
              </a:r>
            </a:p>
          </p:txBody>
        </p:sp>
        <p:sp>
          <p:nvSpPr>
            <p:cNvPr id="19" name="任意形状 18">
              <a:extLst>
                <a:ext uri="{FF2B5EF4-FFF2-40B4-BE49-F238E27FC236}">
                  <a16:creationId xmlns:a16="http://schemas.microsoft.com/office/drawing/2014/main" id="{2EE7DD56-F996-7944-9D93-3F34858DAA33}"/>
                </a:ext>
              </a:extLst>
            </p:cNvPr>
            <p:cNvSpPr/>
            <p:nvPr/>
          </p:nvSpPr>
          <p:spPr>
            <a:xfrm>
              <a:off x="2928696" y="8626777"/>
              <a:ext cx="1522606" cy="761303"/>
            </a:xfrm>
            <a:custGeom>
              <a:avLst/>
              <a:gdLst>
                <a:gd name="connsiteX0" fmla="*/ 0 w 1522606"/>
                <a:gd name="connsiteY0" fmla="*/ 76130 h 761303"/>
                <a:gd name="connsiteX1" fmla="*/ 76130 w 1522606"/>
                <a:gd name="connsiteY1" fmla="*/ 0 h 761303"/>
                <a:gd name="connsiteX2" fmla="*/ 1446476 w 1522606"/>
                <a:gd name="connsiteY2" fmla="*/ 0 h 761303"/>
                <a:gd name="connsiteX3" fmla="*/ 1522606 w 1522606"/>
                <a:gd name="connsiteY3" fmla="*/ 76130 h 761303"/>
                <a:gd name="connsiteX4" fmla="*/ 1522606 w 1522606"/>
                <a:gd name="connsiteY4" fmla="*/ 685173 h 761303"/>
                <a:gd name="connsiteX5" fmla="*/ 1446476 w 1522606"/>
                <a:gd name="connsiteY5" fmla="*/ 761303 h 761303"/>
                <a:gd name="connsiteX6" fmla="*/ 76130 w 1522606"/>
                <a:gd name="connsiteY6" fmla="*/ 761303 h 761303"/>
                <a:gd name="connsiteX7" fmla="*/ 0 w 1522606"/>
                <a:gd name="connsiteY7" fmla="*/ 685173 h 761303"/>
                <a:gd name="connsiteX8" fmla="*/ 0 w 1522606"/>
                <a:gd name="connsiteY8" fmla="*/ 76130 h 761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2606" h="761303">
                  <a:moveTo>
                    <a:pt x="0" y="76130"/>
                  </a:moveTo>
                  <a:cubicBezTo>
                    <a:pt x="0" y="34085"/>
                    <a:pt x="34085" y="0"/>
                    <a:pt x="76130" y="0"/>
                  </a:cubicBezTo>
                  <a:lnTo>
                    <a:pt x="1446476" y="0"/>
                  </a:lnTo>
                  <a:cubicBezTo>
                    <a:pt x="1488521" y="0"/>
                    <a:pt x="1522606" y="34085"/>
                    <a:pt x="1522606" y="76130"/>
                  </a:cubicBezTo>
                  <a:lnTo>
                    <a:pt x="1522606" y="685173"/>
                  </a:lnTo>
                  <a:cubicBezTo>
                    <a:pt x="1522606" y="727218"/>
                    <a:pt x="1488521" y="761303"/>
                    <a:pt x="1446476" y="761303"/>
                  </a:cubicBezTo>
                  <a:lnTo>
                    <a:pt x="76130" y="761303"/>
                  </a:lnTo>
                  <a:cubicBezTo>
                    <a:pt x="34085" y="761303"/>
                    <a:pt x="0" y="727218"/>
                    <a:pt x="0" y="685173"/>
                  </a:cubicBezTo>
                  <a:lnTo>
                    <a:pt x="0" y="7613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38" tIns="37538" rIns="37538" bIns="37538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展示服务</a:t>
              </a:r>
            </a:p>
          </p:txBody>
        </p:sp>
        <p:sp>
          <p:nvSpPr>
            <p:cNvPr id="20" name="任意形状 19">
              <a:extLst>
                <a:ext uri="{FF2B5EF4-FFF2-40B4-BE49-F238E27FC236}">
                  <a16:creationId xmlns:a16="http://schemas.microsoft.com/office/drawing/2014/main" id="{9C5373C3-36B5-1C45-9D97-87D0717D1200}"/>
                </a:ext>
              </a:extLst>
            </p:cNvPr>
            <p:cNvSpPr/>
            <p:nvPr/>
          </p:nvSpPr>
          <p:spPr>
            <a:xfrm rot="17230830">
              <a:off x="3724886" y="8015934"/>
              <a:ext cx="2061874" cy="13117"/>
            </a:xfrm>
            <a:custGeom>
              <a:avLst/>
              <a:gdLst>
                <a:gd name="connsiteX0" fmla="*/ 0 w 2061874"/>
                <a:gd name="connsiteY0" fmla="*/ 6558 h 13117"/>
                <a:gd name="connsiteX1" fmla="*/ 2061874 w 2061874"/>
                <a:gd name="connsiteY1" fmla="*/ 6558 h 1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61874" h="13117">
                  <a:moveTo>
                    <a:pt x="0" y="6558"/>
                  </a:moveTo>
                  <a:lnTo>
                    <a:pt x="2061874" y="6558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2089" tIns="-44989" rIns="992091" bIns="-4498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00" kern="12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任意形状 20">
              <a:extLst>
                <a:ext uri="{FF2B5EF4-FFF2-40B4-BE49-F238E27FC236}">
                  <a16:creationId xmlns:a16="http://schemas.microsoft.com/office/drawing/2014/main" id="{AB8D4B6C-75F4-944A-8DB3-15F89C291FD6}"/>
                </a:ext>
              </a:extLst>
            </p:cNvPr>
            <p:cNvSpPr/>
            <p:nvPr/>
          </p:nvSpPr>
          <p:spPr>
            <a:xfrm>
              <a:off x="5060344" y="6656906"/>
              <a:ext cx="1522606" cy="761303"/>
            </a:xfrm>
            <a:custGeom>
              <a:avLst/>
              <a:gdLst>
                <a:gd name="connsiteX0" fmla="*/ 0 w 1522606"/>
                <a:gd name="connsiteY0" fmla="*/ 76130 h 761303"/>
                <a:gd name="connsiteX1" fmla="*/ 76130 w 1522606"/>
                <a:gd name="connsiteY1" fmla="*/ 0 h 761303"/>
                <a:gd name="connsiteX2" fmla="*/ 1446476 w 1522606"/>
                <a:gd name="connsiteY2" fmla="*/ 0 h 761303"/>
                <a:gd name="connsiteX3" fmla="*/ 1522606 w 1522606"/>
                <a:gd name="connsiteY3" fmla="*/ 76130 h 761303"/>
                <a:gd name="connsiteX4" fmla="*/ 1522606 w 1522606"/>
                <a:gd name="connsiteY4" fmla="*/ 685173 h 761303"/>
                <a:gd name="connsiteX5" fmla="*/ 1446476 w 1522606"/>
                <a:gd name="connsiteY5" fmla="*/ 761303 h 761303"/>
                <a:gd name="connsiteX6" fmla="*/ 76130 w 1522606"/>
                <a:gd name="connsiteY6" fmla="*/ 761303 h 761303"/>
                <a:gd name="connsiteX7" fmla="*/ 0 w 1522606"/>
                <a:gd name="connsiteY7" fmla="*/ 685173 h 761303"/>
                <a:gd name="connsiteX8" fmla="*/ 0 w 1522606"/>
                <a:gd name="connsiteY8" fmla="*/ 76130 h 761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2606" h="761303">
                  <a:moveTo>
                    <a:pt x="0" y="76130"/>
                  </a:moveTo>
                  <a:cubicBezTo>
                    <a:pt x="0" y="34085"/>
                    <a:pt x="34085" y="0"/>
                    <a:pt x="76130" y="0"/>
                  </a:cubicBezTo>
                  <a:lnTo>
                    <a:pt x="1446476" y="0"/>
                  </a:lnTo>
                  <a:cubicBezTo>
                    <a:pt x="1488521" y="0"/>
                    <a:pt x="1522606" y="34085"/>
                    <a:pt x="1522606" y="76130"/>
                  </a:cubicBezTo>
                  <a:lnTo>
                    <a:pt x="1522606" y="685173"/>
                  </a:lnTo>
                  <a:cubicBezTo>
                    <a:pt x="1522606" y="727218"/>
                    <a:pt x="1488521" y="761303"/>
                    <a:pt x="1446476" y="761303"/>
                  </a:cubicBezTo>
                  <a:lnTo>
                    <a:pt x="76130" y="761303"/>
                  </a:lnTo>
                  <a:cubicBezTo>
                    <a:pt x="34085" y="761303"/>
                    <a:pt x="0" y="727218"/>
                    <a:pt x="0" y="685173"/>
                  </a:cubicBezTo>
                  <a:lnTo>
                    <a:pt x="0" y="7613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38" tIns="37538" rIns="37538" bIns="37538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系统建设</a:t>
              </a:r>
            </a:p>
          </p:txBody>
        </p:sp>
        <p:sp>
          <p:nvSpPr>
            <p:cNvPr id="22" name="任意形状 21">
              <a:extLst>
                <a:ext uri="{FF2B5EF4-FFF2-40B4-BE49-F238E27FC236}">
                  <a16:creationId xmlns:a16="http://schemas.microsoft.com/office/drawing/2014/main" id="{4B294CEB-A8D4-674F-BD16-4B136BBBDC33}"/>
                </a:ext>
              </a:extLst>
            </p:cNvPr>
            <p:cNvSpPr/>
            <p:nvPr/>
          </p:nvSpPr>
          <p:spPr>
            <a:xfrm rot="18289469">
              <a:off x="6354220" y="6593249"/>
              <a:ext cx="1066503" cy="13117"/>
            </a:xfrm>
            <a:custGeom>
              <a:avLst/>
              <a:gdLst>
                <a:gd name="connsiteX0" fmla="*/ 0 w 1066503"/>
                <a:gd name="connsiteY0" fmla="*/ 6558 h 13117"/>
                <a:gd name="connsiteX1" fmla="*/ 1066503 w 1066503"/>
                <a:gd name="connsiteY1" fmla="*/ 6558 h 1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503" h="13117">
                  <a:moveTo>
                    <a:pt x="0" y="6558"/>
                  </a:moveTo>
                  <a:lnTo>
                    <a:pt x="1066503" y="6558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9288" tIns="-20104" rIns="519289" bIns="-20105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00" kern="12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3" name="任意形状 22">
              <a:extLst>
                <a:ext uri="{FF2B5EF4-FFF2-40B4-BE49-F238E27FC236}">
                  <a16:creationId xmlns:a16="http://schemas.microsoft.com/office/drawing/2014/main" id="{C227C681-D6D0-6747-898A-EA411BF62559}"/>
                </a:ext>
              </a:extLst>
            </p:cNvPr>
            <p:cNvSpPr/>
            <p:nvPr/>
          </p:nvSpPr>
          <p:spPr>
            <a:xfrm>
              <a:off x="7191993" y="5781407"/>
              <a:ext cx="1522606" cy="761303"/>
            </a:xfrm>
            <a:custGeom>
              <a:avLst/>
              <a:gdLst>
                <a:gd name="connsiteX0" fmla="*/ 0 w 1522606"/>
                <a:gd name="connsiteY0" fmla="*/ 76130 h 761303"/>
                <a:gd name="connsiteX1" fmla="*/ 76130 w 1522606"/>
                <a:gd name="connsiteY1" fmla="*/ 0 h 761303"/>
                <a:gd name="connsiteX2" fmla="*/ 1446476 w 1522606"/>
                <a:gd name="connsiteY2" fmla="*/ 0 h 761303"/>
                <a:gd name="connsiteX3" fmla="*/ 1522606 w 1522606"/>
                <a:gd name="connsiteY3" fmla="*/ 76130 h 761303"/>
                <a:gd name="connsiteX4" fmla="*/ 1522606 w 1522606"/>
                <a:gd name="connsiteY4" fmla="*/ 685173 h 761303"/>
                <a:gd name="connsiteX5" fmla="*/ 1446476 w 1522606"/>
                <a:gd name="connsiteY5" fmla="*/ 761303 h 761303"/>
                <a:gd name="connsiteX6" fmla="*/ 76130 w 1522606"/>
                <a:gd name="connsiteY6" fmla="*/ 761303 h 761303"/>
                <a:gd name="connsiteX7" fmla="*/ 0 w 1522606"/>
                <a:gd name="connsiteY7" fmla="*/ 685173 h 761303"/>
                <a:gd name="connsiteX8" fmla="*/ 0 w 1522606"/>
                <a:gd name="connsiteY8" fmla="*/ 76130 h 761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2606" h="761303">
                  <a:moveTo>
                    <a:pt x="0" y="76130"/>
                  </a:moveTo>
                  <a:cubicBezTo>
                    <a:pt x="0" y="34085"/>
                    <a:pt x="34085" y="0"/>
                    <a:pt x="76130" y="0"/>
                  </a:cubicBezTo>
                  <a:lnTo>
                    <a:pt x="1446476" y="0"/>
                  </a:lnTo>
                  <a:cubicBezTo>
                    <a:pt x="1488521" y="0"/>
                    <a:pt x="1522606" y="34085"/>
                    <a:pt x="1522606" y="76130"/>
                  </a:cubicBezTo>
                  <a:lnTo>
                    <a:pt x="1522606" y="685173"/>
                  </a:lnTo>
                  <a:cubicBezTo>
                    <a:pt x="1522606" y="727218"/>
                    <a:pt x="1488521" y="761303"/>
                    <a:pt x="1446476" y="761303"/>
                  </a:cubicBezTo>
                  <a:lnTo>
                    <a:pt x="76130" y="761303"/>
                  </a:lnTo>
                  <a:cubicBezTo>
                    <a:pt x="34085" y="761303"/>
                    <a:pt x="0" y="727218"/>
                    <a:pt x="0" y="685173"/>
                  </a:cubicBezTo>
                  <a:lnTo>
                    <a:pt x="0" y="7613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38" tIns="37538" rIns="37538" bIns="37538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4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xEngine</a:t>
              </a:r>
            </a:p>
          </p:txBody>
        </p:sp>
        <p:sp>
          <p:nvSpPr>
            <p:cNvPr id="24" name="任意形状 23">
              <a:extLst>
                <a:ext uri="{FF2B5EF4-FFF2-40B4-BE49-F238E27FC236}">
                  <a16:creationId xmlns:a16="http://schemas.microsoft.com/office/drawing/2014/main" id="{43AB8427-9FED-FF47-8A8D-BB00F6BBA465}"/>
                </a:ext>
              </a:extLst>
            </p:cNvPr>
            <p:cNvSpPr/>
            <p:nvPr/>
          </p:nvSpPr>
          <p:spPr>
            <a:xfrm>
              <a:off x="8714599" y="6155500"/>
              <a:ext cx="609042" cy="13117"/>
            </a:xfrm>
            <a:custGeom>
              <a:avLst/>
              <a:gdLst>
                <a:gd name="connsiteX0" fmla="*/ 0 w 609042"/>
                <a:gd name="connsiteY0" fmla="*/ 6558 h 13117"/>
                <a:gd name="connsiteX1" fmla="*/ 609042 w 609042"/>
                <a:gd name="connsiteY1" fmla="*/ 6558 h 1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9042" h="13117">
                  <a:moveTo>
                    <a:pt x="0" y="6558"/>
                  </a:moveTo>
                  <a:lnTo>
                    <a:pt x="609042" y="6558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1995" tIns="-8667" rIns="301995" bIns="-866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00" kern="1200"/>
            </a:p>
          </p:txBody>
        </p:sp>
        <p:sp>
          <p:nvSpPr>
            <p:cNvPr id="25" name="任意形状 24">
              <a:extLst>
                <a:ext uri="{FF2B5EF4-FFF2-40B4-BE49-F238E27FC236}">
                  <a16:creationId xmlns:a16="http://schemas.microsoft.com/office/drawing/2014/main" id="{FD392B98-70AE-2E4F-9A61-5F13AA04374C}"/>
                </a:ext>
              </a:extLst>
            </p:cNvPr>
            <p:cNvSpPr/>
            <p:nvPr/>
          </p:nvSpPr>
          <p:spPr>
            <a:xfrm>
              <a:off x="9323641" y="5781407"/>
              <a:ext cx="1522606" cy="761303"/>
            </a:xfrm>
            <a:custGeom>
              <a:avLst/>
              <a:gdLst>
                <a:gd name="connsiteX0" fmla="*/ 0 w 1522606"/>
                <a:gd name="connsiteY0" fmla="*/ 76130 h 761303"/>
                <a:gd name="connsiteX1" fmla="*/ 76130 w 1522606"/>
                <a:gd name="connsiteY1" fmla="*/ 0 h 761303"/>
                <a:gd name="connsiteX2" fmla="*/ 1446476 w 1522606"/>
                <a:gd name="connsiteY2" fmla="*/ 0 h 761303"/>
                <a:gd name="connsiteX3" fmla="*/ 1522606 w 1522606"/>
                <a:gd name="connsiteY3" fmla="*/ 76130 h 761303"/>
                <a:gd name="connsiteX4" fmla="*/ 1522606 w 1522606"/>
                <a:gd name="connsiteY4" fmla="*/ 685173 h 761303"/>
                <a:gd name="connsiteX5" fmla="*/ 1446476 w 1522606"/>
                <a:gd name="connsiteY5" fmla="*/ 761303 h 761303"/>
                <a:gd name="connsiteX6" fmla="*/ 76130 w 1522606"/>
                <a:gd name="connsiteY6" fmla="*/ 761303 h 761303"/>
                <a:gd name="connsiteX7" fmla="*/ 0 w 1522606"/>
                <a:gd name="connsiteY7" fmla="*/ 685173 h 761303"/>
                <a:gd name="connsiteX8" fmla="*/ 0 w 1522606"/>
                <a:gd name="connsiteY8" fmla="*/ 76130 h 761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2606" h="761303">
                  <a:moveTo>
                    <a:pt x="0" y="76130"/>
                  </a:moveTo>
                  <a:cubicBezTo>
                    <a:pt x="0" y="34085"/>
                    <a:pt x="34085" y="0"/>
                    <a:pt x="76130" y="0"/>
                  </a:cubicBezTo>
                  <a:lnTo>
                    <a:pt x="1446476" y="0"/>
                  </a:lnTo>
                  <a:cubicBezTo>
                    <a:pt x="1488521" y="0"/>
                    <a:pt x="1522606" y="34085"/>
                    <a:pt x="1522606" y="76130"/>
                  </a:cubicBezTo>
                  <a:lnTo>
                    <a:pt x="1522606" y="685173"/>
                  </a:lnTo>
                  <a:cubicBezTo>
                    <a:pt x="1522606" y="727218"/>
                    <a:pt x="1488521" y="761303"/>
                    <a:pt x="1446476" y="761303"/>
                  </a:cubicBezTo>
                  <a:lnTo>
                    <a:pt x="76130" y="761303"/>
                  </a:lnTo>
                  <a:cubicBezTo>
                    <a:pt x="34085" y="761303"/>
                    <a:pt x="0" y="727218"/>
                    <a:pt x="0" y="685173"/>
                  </a:cubicBezTo>
                  <a:lnTo>
                    <a:pt x="0" y="7613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4998" tIns="34998" rIns="34998" bIns="34998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页面基础能力</a:t>
              </a:r>
            </a:p>
          </p:txBody>
        </p:sp>
        <p:sp>
          <p:nvSpPr>
            <p:cNvPr id="26" name="任意形状 25">
              <a:extLst>
                <a:ext uri="{FF2B5EF4-FFF2-40B4-BE49-F238E27FC236}">
                  <a16:creationId xmlns:a16="http://schemas.microsoft.com/office/drawing/2014/main" id="{DC2D774A-793C-5E4D-9E85-9729F50EF618}"/>
                </a:ext>
              </a:extLst>
            </p:cNvPr>
            <p:cNvSpPr/>
            <p:nvPr/>
          </p:nvSpPr>
          <p:spPr>
            <a:xfrm rot="3310531">
              <a:off x="6354220" y="7468748"/>
              <a:ext cx="1066503" cy="13117"/>
            </a:xfrm>
            <a:custGeom>
              <a:avLst/>
              <a:gdLst>
                <a:gd name="connsiteX0" fmla="*/ 0 w 1066503"/>
                <a:gd name="connsiteY0" fmla="*/ 6558 h 13117"/>
                <a:gd name="connsiteX1" fmla="*/ 1066503 w 1066503"/>
                <a:gd name="connsiteY1" fmla="*/ 6558 h 1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503" h="13117">
                  <a:moveTo>
                    <a:pt x="0" y="6558"/>
                  </a:moveTo>
                  <a:lnTo>
                    <a:pt x="1066503" y="6558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9289" tIns="-20105" rIns="519288" bIns="-20104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00" kern="12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7" name="任意形状 26">
              <a:extLst>
                <a:ext uri="{FF2B5EF4-FFF2-40B4-BE49-F238E27FC236}">
                  <a16:creationId xmlns:a16="http://schemas.microsoft.com/office/drawing/2014/main" id="{6A6A8743-4FDB-3D44-80FE-5829B8231C0E}"/>
                </a:ext>
              </a:extLst>
            </p:cNvPr>
            <p:cNvSpPr/>
            <p:nvPr/>
          </p:nvSpPr>
          <p:spPr>
            <a:xfrm>
              <a:off x="7191993" y="7532404"/>
              <a:ext cx="1522606" cy="761303"/>
            </a:xfrm>
            <a:custGeom>
              <a:avLst/>
              <a:gdLst>
                <a:gd name="connsiteX0" fmla="*/ 0 w 1522606"/>
                <a:gd name="connsiteY0" fmla="*/ 76130 h 761303"/>
                <a:gd name="connsiteX1" fmla="*/ 76130 w 1522606"/>
                <a:gd name="connsiteY1" fmla="*/ 0 h 761303"/>
                <a:gd name="connsiteX2" fmla="*/ 1446476 w 1522606"/>
                <a:gd name="connsiteY2" fmla="*/ 0 h 761303"/>
                <a:gd name="connsiteX3" fmla="*/ 1522606 w 1522606"/>
                <a:gd name="connsiteY3" fmla="*/ 76130 h 761303"/>
                <a:gd name="connsiteX4" fmla="*/ 1522606 w 1522606"/>
                <a:gd name="connsiteY4" fmla="*/ 685173 h 761303"/>
                <a:gd name="connsiteX5" fmla="*/ 1446476 w 1522606"/>
                <a:gd name="connsiteY5" fmla="*/ 761303 h 761303"/>
                <a:gd name="connsiteX6" fmla="*/ 76130 w 1522606"/>
                <a:gd name="connsiteY6" fmla="*/ 761303 h 761303"/>
                <a:gd name="connsiteX7" fmla="*/ 0 w 1522606"/>
                <a:gd name="connsiteY7" fmla="*/ 685173 h 761303"/>
                <a:gd name="connsiteX8" fmla="*/ 0 w 1522606"/>
                <a:gd name="connsiteY8" fmla="*/ 76130 h 761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2606" h="761303">
                  <a:moveTo>
                    <a:pt x="0" y="76130"/>
                  </a:moveTo>
                  <a:cubicBezTo>
                    <a:pt x="0" y="34085"/>
                    <a:pt x="34085" y="0"/>
                    <a:pt x="76130" y="0"/>
                  </a:cubicBezTo>
                  <a:lnTo>
                    <a:pt x="1446476" y="0"/>
                  </a:lnTo>
                  <a:cubicBezTo>
                    <a:pt x="1488521" y="0"/>
                    <a:pt x="1522606" y="34085"/>
                    <a:pt x="1522606" y="76130"/>
                  </a:cubicBezTo>
                  <a:lnTo>
                    <a:pt x="1522606" y="685173"/>
                  </a:lnTo>
                  <a:cubicBezTo>
                    <a:pt x="1522606" y="727218"/>
                    <a:pt x="1488521" y="761303"/>
                    <a:pt x="1446476" y="761303"/>
                  </a:cubicBezTo>
                  <a:lnTo>
                    <a:pt x="76130" y="761303"/>
                  </a:lnTo>
                  <a:cubicBezTo>
                    <a:pt x="34085" y="761303"/>
                    <a:pt x="0" y="727218"/>
                    <a:pt x="0" y="685173"/>
                  </a:cubicBezTo>
                  <a:lnTo>
                    <a:pt x="0" y="7613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38" tIns="37538" rIns="37538" bIns="37538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4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expo</a:t>
              </a:r>
              <a:endParaRPr lang="zh-CN" altLang="en-US" sz="2400" kern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8" name="任意形状 27">
              <a:extLst>
                <a:ext uri="{FF2B5EF4-FFF2-40B4-BE49-F238E27FC236}">
                  <a16:creationId xmlns:a16="http://schemas.microsoft.com/office/drawing/2014/main" id="{9141FB81-3EBC-AE40-B21B-0CFA5BE50324}"/>
                </a:ext>
              </a:extLst>
            </p:cNvPr>
            <p:cNvSpPr/>
            <p:nvPr/>
          </p:nvSpPr>
          <p:spPr>
            <a:xfrm rot="18289469">
              <a:off x="8485868" y="7468748"/>
              <a:ext cx="1066503" cy="13117"/>
            </a:xfrm>
            <a:custGeom>
              <a:avLst/>
              <a:gdLst>
                <a:gd name="connsiteX0" fmla="*/ 0 w 1066503"/>
                <a:gd name="connsiteY0" fmla="*/ 6558 h 13117"/>
                <a:gd name="connsiteX1" fmla="*/ 1066503 w 1066503"/>
                <a:gd name="connsiteY1" fmla="*/ 6558 h 1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503" h="13117">
                  <a:moveTo>
                    <a:pt x="0" y="6558"/>
                  </a:moveTo>
                  <a:lnTo>
                    <a:pt x="1066503" y="6558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9288" tIns="-20104" rIns="519289" bIns="-20105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900" kern="1200"/>
            </a:p>
          </p:txBody>
        </p:sp>
        <p:sp>
          <p:nvSpPr>
            <p:cNvPr id="29" name="任意形状 28">
              <a:extLst>
                <a:ext uri="{FF2B5EF4-FFF2-40B4-BE49-F238E27FC236}">
                  <a16:creationId xmlns:a16="http://schemas.microsoft.com/office/drawing/2014/main" id="{AE188BC6-3BD5-A54E-A3EE-DB7F0F342181}"/>
                </a:ext>
              </a:extLst>
            </p:cNvPr>
            <p:cNvSpPr/>
            <p:nvPr/>
          </p:nvSpPr>
          <p:spPr>
            <a:xfrm>
              <a:off x="9323641" y="6656906"/>
              <a:ext cx="1522606" cy="761303"/>
            </a:xfrm>
            <a:custGeom>
              <a:avLst/>
              <a:gdLst>
                <a:gd name="connsiteX0" fmla="*/ 0 w 1522606"/>
                <a:gd name="connsiteY0" fmla="*/ 76130 h 761303"/>
                <a:gd name="connsiteX1" fmla="*/ 76130 w 1522606"/>
                <a:gd name="connsiteY1" fmla="*/ 0 h 761303"/>
                <a:gd name="connsiteX2" fmla="*/ 1446476 w 1522606"/>
                <a:gd name="connsiteY2" fmla="*/ 0 h 761303"/>
                <a:gd name="connsiteX3" fmla="*/ 1522606 w 1522606"/>
                <a:gd name="connsiteY3" fmla="*/ 76130 h 761303"/>
                <a:gd name="connsiteX4" fmla="*/ 1522606 w 1522606"/>
                <a:gd name="connsiteY4" fmla="*/ 685173 h 761303"/>
                <a:gd name="connsiteX5" fmla="*/ 1446476 w 1522606"/>
                <a:gd name="connsiteY5" fmla="*/ 761303 h 761303"/>
                <a:gd name="connsiteX6" fmla="*/ 76130 w 1522606"/>
                <a:gd name="connsiteY6" fmla="*/ 761303 h 761303"/>
                <a:gd name="connsiteX7" fmla="*/ 0 w 1522606"/>
                <a:gd name="connsiteY7" fmla="*/ 685173 h 761303"/>
                <a:gd name="connsiteX8" fmla="*/ 0 w 1522606"/>
                <a:gd name="connsiteY8" fmla="*/ 76130 h 761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2606" h="761303">
                  <a:moveTo>
                    <a:pt x="0" y="76130"/>
                  </a:moveTo>
                  <a:cubicBezTo>
                    <a:pt x="0" y="34085"/>
                    <a:pt x="34085" y="0"/>
                    <a:pt x="76130" y="0"/>
                  </a:cubicBezTo>
                  <a:lnTo>
                    <a:pt x="1446476" y="0"/>
                  </a:lnTo>
                  <a:cubicBezTo>
                    <a:pt x="1488521" y="0"/>
                    <a:pt x="1522606" y="34085"/>
                    <a:pt x="1522606" y="76130"/>
                  </a:cubicBezTo>
                  <a:lnTo>
                    <a:pt x="1522606" y="685173"/>
                  </a:lnTo>
                  <a:cubicBezTo>
                    <a:pt x="1522606" y="727218"/>
                    <a:pt x="1488521" y="761303"/>
                    <a:pt x="1446476" y="761303"/>
                  </a:cubicBezTo>
                  <a:lnTo>
                    <a:pt x="76130" y="761303"/>
                  </a:lnTo>
                  <a:cubicBezTo>
                    <a:pt x="34085" y="761303"/>
                    <a:pt x="0" y="727218"/>
                    <a:pt x="0" y="685173"/>
                  </a:cubicBezTo>
                  <a:lnTo>
                    <a:pt x="0" y="7613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4998" tIns="34998" rIns="34998" bIns="34998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流程引擎</a:t>
              </a:r>
            </a:p>
          </p:txBody>
        </p:sp>
        <p:sp>
          <p:nvSpPr>
            <p:cNvPr id="30" name="任意形状 29">
              <a:extLst>
                <a:ext uri="{FF2B5EF4-FFF2-40B4-BE49-F238E27FC236}">
                  <a16:creationId xmlns:a16="http://schemas.microsoft.com/office/drawing/2014/main" id="{91B90928-B720-2E48-8C93-019D2CB0996C}"/>
                </a:ext>
              </a:extLst>
            </p:cNvPr>
            <p:cNvSpPr/>
            <p:nvPr/>
          </p:nvSpPr>
          <p:spPr>
            <a:xfrm>
              <a:off x="8714599" y="7906497"/>
              <a:ext cx="609042" cy="13117"/>
            </a:xfrm>
            <a:custGeom>
              <a:avLst/>
              <a:gdLst>
                <a:gd name="connsiteX0" fmla="*/ 0 w 609042"/>
                <a:gd name="connsiteY0" fmla="*/ 6558 h 13117"/>
                <a:gd name="connsiteX1" fmla="*/ 609042 w 609042"/>
                <a:gd name="connsiteY1" fmla="*/ 6558 h 1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9042" h="13117">
                  <a:moveTo>
                    <a:pt x="0" y="6558"/>
                  </a:moveTo>
                  <a:lnTo>
                    <a:pt x="609042" y="6558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1995" tIns="-8667" rIns="301995" bIns="-866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00" kern="1200"/>
            </a:p>
          </p:txBody>
        </p:sp>
        <p:sp>
          <p:nvSpPr>
            <p:cNvPr id="31" name="任意形状 30">
              <a:extLst>
                <a:ext uri="{FF2B5EF4-FFF2-40B4-BE49-F238E27FC236}">
                  <a16:creationId xmlns:a16="http://schemas.microsoft.com/office/drawing/2014/main" id="{C085943B-FAC0-DF4D-A17B-E242412BCB6C}"/>
                </a:ext>
              </a:extLst>
            </p:cNvPr>
            <p:cNvSpPr/>
            <p:nvPr/>
          </p:nvSpPr>
          <p:spPr>
            <a:xfrm>
              <a:off x="9323641" y="7532404"/>
              <a:ext cx="1522606" cy="761303"/>
            </a:xfrm>
            <a:custGeom>
              <a:avLst/>
              <a:gdLst>
                <a:gd name="connsiteX0" fmla="*/ 0 w 1522606"/>
                <a:gd name="connsiteY0" fmla="*/ 76130 h 761303"/>
                <a:gd name="connsiteX1" fmla="*/ 76130 w 1522606"/>
                <a:gd name="connsiteY1" fmla="*/ 0 h 761303"/>
                <a:gd name="connsiteX2" fmla="*/ 1446476 w 1522606"/>
                <a:gd name="connsiteY2" fmla="*/ 0 h 761303"/>
                <a:gd name="connsiteX3" fmla="*/ 1522606 w 1522606"/>
                <a:gd name="connsiteY3" fmla="*/ 76130 h 761303"/>
                <a:gd name="connsiteX4" fmla="*/ 1522606 w 1522606"/>
                <a:gd name="connsiteY4" fmla="*/ 685173 h 761303"/>
                <a:gd name="connsiteX5" fmla="*/ 1446476 w 1522606"/>
                <a:gd name="connsiteY5" fmla="*/ 761303 h 761303"/>
                <a:gd name="connsiteX6" fmla="*/ 76130 w 1522606"/>
                <a:gd name="connsiteY6" fmla="*/ 761303 h 761303"/>
                <a:gd name="connsiteX7" fmla="*/ 0 w 1522606"/>
                <a:gd name="connsiteY7" fmla="*/ 685173 h 761303"/>
                <a:gd name="connsiteX8" fmla="*/ 0 w 1522606"/>
                <a:gd name="connsiteY8" fmla="*/ 76130 h 761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2606" h="761303">
                  <a:moveTo>
                    <a:pt x="0" y="76130"/>
                  </a:moveTo>
                  <a:cubicBezTo>
                    <a:pt x="0" y="34085"/>
                    <a:pt x="34085" y="0"/>
                    <a:pt x="76130" y="0"/>
                  </a:cubicBezTo>
                  <a:lnTo>
                    <a:pt x="1446476" y="0"/>
                  </a:lnTo>
                  <a:cubicBezTo>
                    <a:pt x="1488521" y="0"/>
                    <a:pt x="1522606" y="34085"/>
                    <a:pt x="1522606" y="76130"/>
                  </a:cubicBezTo>
                  <a:lnTo>
                    <a:pt x="1522606" y="685173"/>
                  </a:lnTo>
                  <a:cubicBezTo>
                    <a:pt x="1522606" y="727218"/>
                    <a:pt x="1488521" y="761303"/>
                    <a:pt x="1446476" y="761303"/>
                  </a:cubicBezTo>
                  <a:lnTo>
                    <a:pt x="76130" y="761303"/>
                  </a:lnTo>
                  <a:cubicBezTo>
                    <a:pt x="34085" y="761303"/>
                    <a:pt x="0" y="727218"/>
                    <a:pt x="0" y="685173"/>
                  </a:cubicBezTo>
                  <a:lnTo>
                    <a:pt x="0" y="7613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4998" tIns="34998" rIns="34998" bIns="34998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场景控制</a:t>
              </a:r>
            </a:p>
          </p:txBody>
        </p:sp>
        <p:sp>
          <p:nvSpPr>
            <p:cNvPr id="32" name="任意形状 31">
              <a:extLst>
                <a:ext uri="{FF2B5EF4-FFF2-40B4-BE49-F238E27FC236}">
                  <a16:creationId xmlns:a16="http://schemas.microsoft.com/office/drawing/2014/main" id="{62999C89-9989-0640-83A8-8754A0384933}"/>
                </a:ext>
              </a:extLst>
            </p:cNvPr>
            <p:cNvSpPr/>
            <p:nvPr/>
          </p:nvSpPr>
          <p:spPr>
            <a:xfrm rot="3310531">
              <a:off x="8485868" y="8344246"/>
              <a:ext cx="1066503" cy="13117"/>
            </a:xfrm>
            <a:custGeom>
              <a:avLst/>
              <a:gdLst>
                <a:gd name="connsiteX0" fmla="*/ 0 w 1066503"/>
                <a:gd name="connsiteY0" fmla="*/ 6558 h 13117"/>
                <a:gd name="connsiteX1" fmla="*/ 1066503 w 1066503"/>
                <a:gd name="connsiteY1" fmla="*/ 6558 h 1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503" h="13117">
                  <a:moveTo>
                    <a:pt x="0" y="6558"/>
                  </a:moveTo>
                  <a:lnTo>
                    <a:pt x="1066503" y="6558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9289" tIns="-20105" rIns="519288" bIns="-20104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900" kern="1200"/>
            </a:p>
          </p:txBody>
        </p:sp>
        <p:sp>
          <p:nvSpPr>
            <p:cNvPr id="33" name="任意形状 32">
              <a:extLst>
                <a:ext uri="{FF2B5EF4-FFF2-40B4-BE49-F238E27FC236}">
                  <a16:creationId xmlns:a16="http://schemas.microsoft.com/office/drawing/2014/main" id="{F8D82270-3176-554E-A5AC-B9B05FC264D0}"/>
                </a:ext>
              </a:extLst>
            </p:cNvPr>
            <p:cNvSpPr/>
            <p:nvPr/>
          </p:nvSpPr>
          <p:spPr>
            <a:xfrm>
              <a:off x="9323641" y="8407903"/>
              <a:ext cx="1522606" cy="761303"/>
            </a:xfrm>
            <a:custGeom>
              <a:avLst/>
              <a:gdLst>
                <a:gd name="connsiteX0" fmla="*/ 0 w 1522606"/>
                <a:gd name="connsiteY0" fmla="*/ 76130 h 761303"/>
                <a:gd name="connsiteX1" fmla="*/ 76130 w 1522606"/>
                <a:gd name="connsiteY1" fmla="*/ 0 h 761303"/>
                <a:gd name="connsiteX2" fmla="*/ 1446476 w 1522606"/>
                <a:gd name="connsiteY2" fmla="*/ 0 h 761303"/>
                <a:gd name="connsiteX3" fmla="*/ 1522606 w 1522606"/>
                <a:gd name="connsiteY3" fmla="*/ 76130 h 761303"/>
                <a:gd name="connsiteX4" fmla="*/ 1522606 w 1522606"/>
                <a:gd name="connsiteY4" fmla="*/ 685173 h 761303"/>
                <a:gd name="connsiteX5" fmla="*/ 1446476 w 1522606"/>
                <a:gd name="connsiteY5" fmla="*/ 761303 h 761303"/>
                <a:gd name="connsiteX6" fmla="*/ 76130 w 1522606"/>
                <a:gd name="connsiteY6" fmla="*/ 761303 h 761303"/>
                <a:gd name="connsiteX7" fmla="*/ 0 w 1522606"/>
                <a:gd name="connsiteY7" fmla="*/ 685173 h 761303"/>
                <a:gd name="connsiteX8" fmla="*/ 0 w 1522606"/>
                <a:gd name="connsiteY8" fmla="*/ 76130 h 761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2606" h="761303">
                  <a:moveTo>
                    <a:pt x="0" y="76130"/>
                  </a:moveTo>
                  <a:cubicBezTo>
                    <a:pt x="0" y="34085"/>
                    <a:pt x="34085" y="0"/>
                    <a:pt x="76130" y="0"/>
                  </a:cubicBezTo>
                  <a:lnTo>
                    <a:pt x="1446476" y="0"/>
                  </a:lnTo>
                  <a:cubicBezTo>
                    <a:pt x="1488521" y="0"/>
                    <a:pt x="1522606" y="34085"/>
                    <a:pt x="1522606" y="76130"/>
                  </a:cubicBezTo>
                  <a:lnTo>
                    <a:pt x="1522606" y="685173"/>
                  </a:lnTo>
                  <a:cubicBezTo>
                    <a:pt x="1522606" y="727218"/>
                    <a:pt x="1488521" y="761303"/>
                    <a:pt x="1446476" y="761303"/>
                  </a:cubicBezTo>
                  <a:lnTo>
                    <a:pt x="76130" y="761303"/>
                  </a:lnTo>
                  <a:cubicBezTo>
                    <a:pt x="34085" y="761303"/>
                    <a:pt x="0" y="727218"/>
                    <a:pt x="0" y="685173"/>
                  </a:cubicBezTo>
                  <a:lnTo>
                    <a:pt x="0" y="7613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4998" tIns="34998" rIns="34998" bIns="34998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通用路由</a:t>
              </a:r>
            </a:p>
          </p:txBody>
        </p:sp>
        <p:sp>
          <p:nvSpPr>
            <p:cNvPr id="34" name="任意形状 33">
              <a:extLst>
                <a:ext uri="{FF2B5EF4-FFF2-40B4-BE49-F238E27FC236}">
                  <a16:creationId xmlns:a16="http://schemas.microsoft.com/office/drawing/2014/main" id="{35C2CBA0-B699-0C45-ABB3-01AF7B58CEDF}"/>
                </a:ext>
              </a:extLst>
            </p:cNvPr>
            <p:cNvSpPr/>
            <p:nvPr/>
          </p:nvSpPr>
          <p:spPr>
            <a:xfrm rot="4369170">
              <a:off x="3724886" y="9985806"/>
              <a:ext cx="2061874" cy="13117"/>
            </a:xfrm>
            <a:custGeom>
              <a:avLst/>
              <a:gdLst>
                <a:gd name="connsiteX0" fmla="*/ 0 w 2061874"/>
                <a:gd name="connsiteY0" fmla="*/ 6558 h 13117"/>
                <a:gd name="connsiteX1" fmla="*/ 2061874 w 2061874"/>
                <a:gd name="connsiteY1" fmla="*/ 6558 h 1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61874" h="13117">
                  <a:moveTo>
                    <a:pt x="0" y="6558"/>
                  </a:moveTo>
                  <a:lnTo>
                    <a:pt x="2061874" y="6558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2090" tIns="-44988" rIns="992090" bIns="-4498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00" kern="12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5" name="任意形状 34">
              <a:extLst>
                <a:ext uri="{FF2B5EF4-FFF2-40B4-BE49-F238E27FC236}">
                  <a16:creationId xmlns:a16="http://schemas.microsoft.com/office/drawing/2014/main" id="{E56BDDDB-93B4-BD45-8916-32E921D8ADDC}"/>
                </a:ext>
              </a:extLst>
            </p:cNvPr>
            <p:cNvSpPr/>
            <p:nvPr/>
          </p:nvSpPr>
          <p:spPr>
            <a:xfrm>
              <a:off x="5060344" y="10596649"/>
              <a:ext cx="1522606" cy="761303"/>
            </a:xfrm>
            <a:custGeom>
              <a:avLst/>
              <a:gdLst>
                <a:gd name="connsiteX0" fmla="*/ 0 w 1522606"/>
                <a:gd name="connsiteY0" fmla="*/ 76130 h 761303"/>
                <a:gd name="connsiteX1" fmla="*/ 76130 w 1522606"/>
                <a:gd name="connsiteY1" fmla="*/ 0 h 761303"/>
                <a:gd name="connsiteX2" fmla="*/ 1446476 w 1522606"/>
                <a:gd name="connsiteY2" fmla="*/ 0 h 761303"/>
                <a:gd name="connsiteX3" fmla="*/ 1522606 w 1522606"/>
                <a:gd name="connsiteY3" fmla="*/ 76130 h 761303"/>
                <a:gd name="connsiteX4" fmla="*/ 1522606 w 1522606"/>
                <a:gd name="connsiteY4" fmla="*/ 685173 h 761303"/>
                <a:gd name="connsiteX5" fmla="*/ 1446476 w 1522606"/>
                <a:gd name="connsiteY5" fmla="*/ 761303 h 761303"/>
                <a:gd name="connsiteX6" fmla="*/ 76130 w 1522606"/>
                <a:gd name="connsiteY6" fmla="*/ 761303 h 761303"/>
                <a:gd name="connsiteX7" fmla="*/ 0 w 1522606"/>
                <a:gd name="connsiteY7" fmla="*/ 685173 h 761303"/>
                <a:gd name="connsiteX8" fmla="*/ 0 w 1522606"/>
                <a:gd name="connsiteY8" fmla="*/ 76130 h 761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2606" h="761303">
                  <a:moveTo>
                    <a:pt x="0" y="76130"/>
                  </a:moveTo>
                  <a:cubicBezTo>
                    <a:pt x="0" y="34085"/>
                    <a:pt x="34085" y="0"/>
                    <a:pt x="76130" y="0"/>
                  </a:cubicBezTo>
                  <a:lnTo>
                    <a:pt x="1446476" y="0"/>
                  </a:lnTo>
                  <a:cubicBezTo>
                    <a:pt x="1488521" y="0"/>
                    <a:pt x="1522606" y="34085"/>
                    <a:pt x="1522606" y="76130"/>
                  </a:cubicBezTo>
                  <a:lnTo>
                    <a:pt x="1522606" y="685173"/>
                  </a:lnTo>
                  <a:cubicBezTo>
                    <a:pt x="1522606" y="727218"/>
                    <a:pt x="1488521" y="761303"/>
                    <a:pt x="1446476" y="761303"/>
                  </a:cubicBezTo>
                  <a:lnTo>
                    <a:pt x="76130" y="761303"/>
                  </a:lnTo>
                  <a:cubicBezTo>
                    <a:pt x="34085" y="761303"/>
                    <a:pt x="0" y="727218"/>
                    <a:pt x="0" y="685173"/>
                  </a:cubicBezTo>
                  <a:lnTo>
                    <a:pt x="0" y="7613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38" tIns="37538" rIns="37538" bIns="37538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降本提效</a:t>
              </a:r>
            </a:p>
          </p:txBody>
        </p:sp>
        <p:sp>
          <p:nvSpPr>
            <p:cNvPr id="36" name="任意形状 35">
              <a:extLst>
                <a:ext uri="{FF2B5EF4-FFF2-40B4-BE49-F238E27FC236}">
                  <a16:creationId xmlns:a16="http://schemas.microsoft.com/office/drawing/2014/main" id="{D7ACD8D8-1D4D-274D-B12B-2C5AD9B94EE2}"/>
                </a:ext>
              </a:extLst>
            </p:cNvPr>
            <p:cNvSpPr/>
            <p:nvPr/>
          </p:nvSpPr>
          <p:spPr>
            <a:xfrm rot="18289469">
              <a:off x="6354220" y="10532992"/>
              <a:ext cx="1066503" cy="13117"/>
            </a:xfrm>
            <a:custGeom>
              <a:avLst/>
              <a:gdLst>
                <a:gd name="connsiteX0" fmla="*/ 0 w 1066503"/>
                <a:gd name="connsiteY0" fmla="*/ 6558 h 13117"/>
                <a:gd name="connsiteX1" fmla="*/ 1066503 w 1066503"/>
                <a:gd name="connsiteY1" fmla="*/ 6558 h 1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503" h="13117">
                  <a:moveTo>
                    <a:pt x="0" y="6558"/>
                  </a:moveTo>
                  <a:lnTo>
                    <a:pt x="1066503" y="6558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9287" tIns="-20104" rIns="519290" bIns="-20105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00" kern="12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7" name="任意形状 36">
              <a:extLst>
                <a:ext uri="{FF2B5EF4-FFF2-40B4-BE49-F238E27FC236}">
                  <a16:creationId xmlns:a16="http://schemas.microsoft.com/office/drawing/2014/main" id="{64D6C28C-6F0F-F64B-900D-4FC8587BBEF7}"/>
                </a:ext>
              </a:extLst>
            </p:cNvPr>
            <p:cNvSpPr/>
            <p:nvPr/>
          </p:nvSpPr>
          <p:spPr>
            <a:xfrm>
              <a:off x="7191993" y="9721150"/>
              <a:ext cx="1522606" cy="761303"/>
            </a:xfrm>
            <a:custGeom>
              <a:avLst/>
              <a:gdLst>
                <a:gd name="connsiteX0" fmla="*/ 0 w 1522606"/>
                <a:gd name="connsiteY0" fmla="*/ 76130 h 761303"/>
                <a:gd name="connsiteX1" fmla="*/ 76130 w 1522606"/>
                <a:gd name="connsiteY1" fmla="*/ 0 h 761303"/>
                <a:gd name="connsiteX2" fmla="*/ 1446476 w 1522606"/>
                <a:gd name="connsiteY2" fmla="*/ 0 h 761303"/>
                <a:gd name="connsiteX3" fmla="*/ 1522606 w 1522606"/>
                <a:gd name="connsiteY3" fmla="*/ 76130 h 761303"/>
                <a:gd name="connsiteX4" fmla="*/ 1522606 w 1522606"/>
                <a:gd name="connsiteY4" fmla="*/ 685173 h 761303"/>
                <a:gd name="connsiteX5" fmla="*/ 1446476 w 1522606"/>
                <a:gd name="connsiteY5" fmla="*/ 761303 h 761303"/>
                <a:gd name="connsiteX6" fmla="*/ 76130 w 1522606"/>
                <a:gd name="connsiteY6" fmla="*/ 761303 h 761303"/>
                <a:gd name="connsiteX7" fmla="*/ 0 w 1522606"/>
                <a:gd name="connsiteY7" fmla="*/ 685173 h 761303"/>
                <a:gd name="connsiteX8" fmla="*/ 0 w 1522606"/>
                <a:gd name="connsiteY8" fmla="*/ 76130 h 761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2606" h="761303">
                  <a:moveTo>
                    <a:pt x="0" y="76130"/>
                  </a:moveTo>
                  <a:cubicBezTo>
                    <a:pt x="0" y="34085"/>
                    <a:pt x="34085" y="0"/>
                    <a:pt x="76130" y="0"/>
                  </a:cubicBezTo>
                  <a:lnTo>
                    <a:pt x="1446476" y="0"/>
                  </a:lnTo>
                  <a:cubicBezTo>
                    <a:pt x="1488521" y="0"/>
                    <a:pt x="1522606" y="34085"/>
                    <a:pt x="1522606" y="76130"/>
                  </a:cubicBezTo>
                  <a:lnTo>
                    <a:pt x="1522606" y="685173"/>
                  </a:lnTo>
                  <a:cubicBezTo>
                    <a:pt x="1522606" y="727218"/>
                    <a:pt x="1488521" y="761303"/>
                    <a:pt x="1446476" y="761303"/>
                  </a:cubicBezTo>
                  <a:lnTo>
                    <a:pt x="76130" y="761303"/>
                  </a:lnTo>
                  <a:cubicBezTo>
                    <a:pt x="34085" y="761303"/>
                    <a:pt x="0" y="727218"/>
                    <a:pt x="0" y="685173"/>
                  </a:cubicBezTo>
                  <a:lnTo>
                    <a:pt x="0" y="7613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38" tIns="37538" rIns="37538" bIns="37538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降本</a:t>
              </a:r>
            </a:p>
          </p:txBody>
        </p:sp>
        <p:sp>
          <p:nvSpPr>
            <p:cNvPr id="38" name="任意形状 37">
              <a:extLst>
                <a:ext uri="{FF2B5EF4-FFF2-40B4-BE49-F238E27FC236}">
                  <a16:creationId xmlns:a16="http://schemas.microsoft.com/office/drawing/2014/main" id="{99C51B7E-92D7-DF45-B8A4-2929C31BD731}"/>
                </a:ext>
              </a:extLst>
            </p:cNvPr>
            <p:cNvSpPr/>
            <p:nvPr/>
          </p:nvSpPr>
          <p:spPr>
            <a:xfrm rot="19457599">
              <a:off x="8644101" y="9876368"/>
              <a:ext cx="750038" cy="13117"/>
            </a:xfrm>
            <a:custGeom>
              <a:avLst/>
              <a:gdLst>
                <a:gd name="connsiteX0" fmla="*/ 0 w 750038"/>
                <a:gd name="connsiteY0" fmla="*/ 6558 h 13117"/>
                <a:gd name="connsiteX1" fmla="*/ 750038 w 750038"/>
                <a:gd name="connsiteY1" fmla="*/ 6558 h 1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0038" h="13117">
                  <a:moveTo>
                    <a:pt x="0" y="6558"/>
                  </a:moveTo>
                  <a:lnTo>
                    <a:pt x="750038" y="6558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8967" tIns="-12193" rIns="368969" bIns="-12192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600" kern="1200"/>
            </a:p>
          </p:txBody>
        </p:sp>
        <p:sp>
          <p:nvSpPr>
            <p:cNvPr id="39" name="任意形状 38">
              <a:extLst>
                <a:ext uri="{FF2B5EF4-FFF2-40B4-BE49-F238E27FC236}">
                  <a16:creationId xmlns:a16="http://schemas.microsoft.com/office/drawing/2014/main" id="{C3F6D965-F916-CB42-8FDE-1C0C77C2C498}"/>
                </a:ext>
              </a:extLst>
            </p:cNvPr>
            <p:cNvSpPr/>
            <p:nvPr/>
          </p:nvSpPr>
          <p:spPr>
            <a:xfrm>
              <a:off x="9323641" y="9283401"/>
              <a:ext cx="1522606" cy="761303"/>
            </a:xfrm>
            <a:custGeom>
              <a:avLst/>
              <a:gdLst>
                <a:gd name="connsiteX0" fmla="*/ 0 w 1522606"/>
                <a:gd name="connsiteY0" fmla="*/ 76130 h 761303"/>
                <a:gd name="connsiteX1" fmla="*/ 76130 w 1522606"/>
                <a:gd name="connsiteY1" fmla="*/ 0 h 761303"/>
                <a:gd name="connsiteX2" fmla="*/ 1446476 w 1522606"/>
                <a:gd name="connsiteY2" fmla="*/ 0 h 761303"/>
                <a:gd name="connsiteX3" fmla="*/ 1522606 w 1522606"/>
                <a:gd name="connsiteY3" fmla="*/ 76130 h 761303"/>
                <a:gd name="connsiteX4" fmla="*/ 1522606 w 1522606"/>
                <a:gd name="connsiteY4" fmla="*/ 685173 h 761303"/>
                <a:gd name="connsiteX5" fmla="*/ 1446476 w 1522606"/>
                <a:gd name="connsiteY5" fmla="*/ 761303 h 761303"/>
                <a:gd name="connsiteX6" fmla="*/ 76130 w 1522606"/>
                <a:gd name="connsiteY6" fmla="*/ 761303 h 761303"/>
                <a:gd name="connsiteX7" fmla="*/ 0 w 1522606"/>
                <a:gd name="connsiteY7" fmla="*/ 685173 h 761303"/>
                <a:gd name="connsiteX8" fmla="*/ 0 w 1522606"/>
                <a:gd name="connsiteY8" fmla="*/ 76130 h 761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2606" h="761303">
                  <a:moveTo>
                    <a:pt x="0" y="76130"/>
                  </a:moveTo>
                  <a:cubicBezTo>
                    <a:pt x="0" y="34085"/>
                    <a:pt x="34085" y="0"/>
                    <a:pt x="76130" y="0"/>
                  </a:cubicBezTo>
                  <a:lnTo>
                    <a:pt x="1446476" y="0"/>
                  </a:lnTo>
                  <a:cubicBezTo>
                    <a:pt x="1488521" y="0"/>
                    <a:pt x="1522606" y="34085"/>
                    <a:pt x="1522606" y="76130"/>
                  </a:cubicBezTo>
                  <a:lnTo>
                    <a:pt x="1522606" y="685173"/>
                  </a:lnTo>
                  <a:cubicBezTo>
                    <a:pt x="1522606" y="727218"/>
                    <a:pt x="1488521" y="761303"/>
                    <a:pt x="1446476" y="761303"/>
                  </a:cubicBezTo>
                  <a:lnTo>
                    <a:pt x="76130" y="761303"/>
                  </a:lnTo>
                  <a:cubicBezTo>
                    <a:pt x="34085" y="761303"/>
                    <a:pt x="0" y="727218"/>
                    <a:pt x="0" y="685173"/>
                  </a:cubicBezTo>
                  <a:lnTo>
                    <a:pt x="0" y="7613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4998" tIns="34998" rIns="34998" bIns="34998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性能优化</a:t>
              </a:r>
            </a:p>
          </p:txBody>
        </p:sp>
        <p:sp>
          <p:nvSpPr>
            <p:cNvPr id="40" name="任意形状 39">
              <a:extLst>
                <a:ext uri="{FF2B5EF4-FFF2-40B4-BE49-F238E27FC236}">
                  <a16:creationId xmlns:a16="http://schemas.microsoft.com/office/drawing/2014/main" id="{D9D69BD8-5A51-E74E-8F88-9D5ADB37DE9D}"/>
                </a:ext>
              </a:extLst>
            </p:cNvPr>
            <p:cNvSpPr/>
            <p:nvPr/>
          </p:nvSpPr>
          <p:spPr>
            <a:xfrm rot="2142401">
              <a:off x="8644101" y="10314118"/>
              <a:ext cx="750038" cy="13117"/>
            </a:xfrm>
            <a:custGeom>
              <a:avLst/>
              <a:gdLst>
                <a:gd name="connsiteX0" fmla="*/ 0 w 750038"/>
                <a:gd name="connsiteY0" fmla="*/ 6558 h 13117"/>
                <a:gd name="connsiteX1" fmla="*/ 750038 w 750038"/>
                <a:gd name="connsiteY1" fmla="*/ 6558 h 1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0038" h="13117">
                  <a:moveTo>
                    <a:pt x="0" y="6558"/>
                  </a:moveTo>
                  <a:lnTo>
                    <a:pt x="750038" y="6558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8968" tIns="-12192" rIns="368968" bIns="-12193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600" kern="1200"/>
            </a:p>
          </p:txBody>
        </p:sp>
        <p:sp>
          <p:nvSpPr>
            <p:cNvPr id="41" name="任意形状 40">
              <a:extLst>
                <a:ext uri="{FF2B5EF4-FFF2-40B4-BE49-F238E27FC236}">
                  <a16:creationId xmlns:a16="http://schemas.microsoft.com/office/drawing/2014/main" id="{0951C3C1-3108-A942-8EC8-0EAA533EA9F5}"/>
                </a:ext>
              </a:extLst>
            </p:cNvPr>
            <p:cNvSpPr/>
            <p:nvPr/>
          </p:nvSpPr>
          <p:spPr>
            <a:xfrm>
              <a:off x="9323641" y="10158900"/>
              <a:ext cx="1522606" cy="761303"/>
            </a:xfrm>
            <a:custGeom>
              <a:avLst/>
              <a:gdLst>
                <a:gd name="connsiteX0" fmla="*/ 0 w 1522606"/>
                <a:gd name="connsiteY0" fmla="*/ 76130 h 761303"/>
                <a:gd name="connsiteX1" fmla="*/ 76130 w 1522606"/>
                <a:gd name="connsiteY1" fmla="*/ 0 h 761303"/>
                <a:gd name="connsiteX2" fmla="*/ 1446476 w 1522606"/>
                <a:gd name="connsiteY2" fmla="*/ 0 h 761303"/>
                <a:gd name="connsiteX3" fmla="*/ 1522606 w 1522606"/>
                <a:gd name="connsiteY3" fmla="*/ 76130 h 761303"/>
                <a:gd name="connsiteX4" fmla="*/ 1522606 w 1522606"/>
                <a:gd name="connsiteY4" fmla="*/ 685173 h 761303"/>
                <a:gd name="connsiteX5" fmla="*/ 1446476 w 1522606"/>
                <a:gd name="connsiteY5" fmla="*/ 761303 h 761303"/>
                <a:gd name="connsiteX6" fmla="*/ 76130 w 1522606"/>
                <a:gd name="connsiteY6" fmla="*/ 761303 h 761303"/>
                <a:gd name="connsiteX7" fmla="*/ 0 w 1522606"/>
                <a:gd name="connsiteY7" fmla="*/ 685173 h 761303"/>
                <a:gd name="connsiteX8" fmla="*/ 0 w 1522606"/>
                <a:gd name="connsiteY8" fmla="*/ 76130 h 761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2606" h="761303">
                  <a:moveTo>
                    <a:pt x="0" y="76130"/>
                  </a:moveTo>
                  <a:cubicBezTo>
                    <a:pt x="0" y="34085"/>
                    <a:pt x="34085" y="0"/>
                    <a:pt x="76130" y="0"/>
                  </a:cubicBezTo>
                  <a:lnTo>
                    <a:pt x="1446476" y="0"/>
                  </a:lnTo>
                  <a:cubicBezTo>
                    <a:pt x="1488521" y="0"/>
                    <a:pt x="1522606" y="34085"/>
                    <a:pt x="1522606" y="76130"/>
                  </a:cubicBezTo>
                  <a:lnTo>
                    <a:pt x="1522606" y="685173"/>
                  </a:lnTo>
                  <a:cubicBezTo>
                    <a:pt x="1522606" y="727218"/>
                    <a:pt x="1488521" y="761303"/>
                    <a:pt x="1446476" y="761303"/>
                  </a:cubicBezTo>
                  <a:lnTo>
                    <a:pt x="76130" y="761303"/>
                  </a:lnTo>
                  <a:cubicBezTo>
                    <a:pt x="34085" y="761303"/>
                    <a:pt x="0" y="727218"/>
                    <a:pt x="0" y="685173"/>
                  </a:cubicBezTo>
                  <a:lnTo>
                    <a:pt x="0" y="7613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4998" tIns="34998" rIns="34998" bIns="34998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容量缩减</a:t>
              </a:r>
            </a:p>
          </p:txBody>
        </p:sp>
        <p:sp>
          <p:nvSpPr>
            <p:cNvPr id="42" name="任意形状 41">
              <a:extLst>
                <a:ext uri="{FF2B5EF4-FFF2-40B4-BE49-F238E27FC236}">
                  <a16:creationId xmlns:a16="http://schemas.microsoft.com/office/drawing/2014/main" id="{14D8FB98-BAD4-F547-84C3-64FB4EB707FA}"/>
                </a:ext>
              </a:extLst>
            </p:cNvPr>
            <p:cNvSpPr/>
            <p:nvPr/>
          </p:nvSpPr>
          <p:spPr>
            <a:xfrm rot="3310531">
              <a:off x="6354220" y="11408491"/>
              <a:ext cx="1066503" cy="13117"/>
            </a:xfrm>
            <a:custGeom>
              <a:avLst/>
              <a:gdLst>
                <a:gd name="connsiteX0" fmla="*/ 0 w 1066503"/>
                <a:gd name="connsiteY0" fmla="*/ 6558 h 13117"/>
                <a:gd name="connsiteX1" fmla="*/ 1066503 w 1066503"/>
                <a:gd name="connsiteY1" fmla="*/ 6558 h 1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503" h="13117">
                  <a:moveTo>
                    <a:pt x="0" y="6558"/>
                  </a:moveTo>
                  <a:lnTo>
                    <a:pt x="1066503" y="6558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9289" tIns="-20105" rIns="519288" bIns="-20104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900" kern="1200"/>
            </a:p>
          </p:txBody>
        </p:sp>
        <p:sp>
          <p:nvSpPr>
            <p:cNvPr id="43" name="任意形状 42">
              <a:extLst>
                <a:ext uri="{FF2B5EF4-FFF2-40B4-BE49-F238E27FC236}">
                  <a16:creationId xmlns:a16="http://schemas.microsoft.com/office/drawing/2014/main" id="{BD030E0A-A361-E041-83C5-CAA31C9BF1F8}"/>
                </a:ext>
              </a:extLst>
            </p:cNvPr>
            <p:cNvSpPr/>
            <p:nvPr/>
          </p:nvSpPr>
          <p:spPr>
            <a:xfrm>
              <a:off x="7191993" y="11472147"/>
              <a:ext cx="1522606" cy="761303"/>
            </a:xfrm>
            <a:custGeom>
              <a:avLst/>
              <a:gdLst>
                <a:gd name="connsiteX0" fmla="*/ 0 w 1522606"/>
                <a:gd name="connsiteY0" fmla="*/ 76130 h 761303"/>
                <a:gd name="connsiteX1" fmla="*/ 76130 w 1522606"/>
                <a:gd name="connsiteY1" fmla="*/ 0 h 761303"/>
                <a:gd name="connsiteX2" fmla="*/ 1446476 w 1522606"/>
                <a:gd name="connsiteY2" fmla="*/ 0 h 761303"/>
                <a:gd name="connsiteX3" fmla="*/ 1522606 w 1522606"/>
                <a:gd name="connsiteY3" fmla="*/ 76130 h 761303"/>
                <a:gd name="connsiteX4" fmla="*/ 1522606 w 1522606"/>
                <a:gd name="connsiteY4" fmla="*/ 685173 h 761303"/>
                <a:gd name="connsiteX5" fmla="*/ 1446476 w 1522606"/>
                <a:gd name="connsiteY5" fmla="*/ 761303 h 761303"/>
                <a:gd name="connsiteX6" fmla="*/ 76130 w 1522606"/>
                <a:gd name="connsiteY6" fmla="*/ 761303 h 761303"/>
                <a:gd name="connsiteX7" fmla="*/ 0 w 1522606"/>
                <a:gd name="connsiteY7" fmla="*/ 685173 h 761303"/>
                <a:gd name="connsiteX8" fmla="*/ 0 w 1522606"/>
                <a:gd name="connsiteY8" fmla="*/ 76130 h 761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2606" h="761303">
                  <a:moveTo>
                    <a:pt x="0" y="76130"/>
                  </a:moveTo>
                  <a:cubicBezTo>
                    <a:pt x="0" y="34085"/>
                    <a:pt x="34085" y="0"/>
                    <a:pt x="76130" y="0"/>
                  </a:cubicBezTo>
                  <a:lnTo>
                    <a:pt x="1446476" y="0"/>
                  </a:lnTo>
                  <a:cubicBezTo>
                    <a:pt x="1488521" y="0"/>
                    <a:pt x="1522606" y="34085"/>
                    <a:pt x="1522606" y="76130"/>
                  </a:cubicBezTo>
                  <a:lnTo>
                    <a:pt x="1522606" y="685173"/>
                  </a:lnTo>
                  <a:cubicBezTo>
                    <a:pt x="1522606" y="727218"/>
                    <a:pt x="1488521" y="761303"/>
                    <a:pt x="1446476" y="761303"/>
                  </a:cubicBezTo>
                  <a:lnTo>
                    <a:pt x="76130" y="761303"/>
                  </a:lnTo>
                  <a:cubicBezTo>
                    <a:pt x="34085" y="761303"/>
                    <a:pt x="0" y="727218"/>
                    <a:pt x="0" y="685173"/>
                  </a:cubicBezTo>
                  <a:lnTo>
                    <a:pt x="0" y="7613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38" tIns="37538" rIns="37538" bIns="37538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提效</a:t>
              </a:r>
            </a:p>
          </p:txBody>
        </p:sp>
        <p:sp>
          <p:nvSpPr>
            <p:cNvPr id="44" name="任意形状 43">
              <a:extLst>
                <a:ext uri="{FF2B5EF4-FFF2-40B4-BE49-F238E27FC236}">
                  <a16:creationId xmlns:a16="http://schemas.microsoft.com/office/drawing/2014/main" id="{3080C9AA-902B-B04C-8945-FE4441BEFBD7}"/>
                </a:ext>
              </a:extLst>
            </p:cNvPr>
            <p:cNvSpPr/>
            <p:nvPr/>
          </p:nvSpPr>
          <p:spPr>
            <a:xfrm rot="19457599">
              <a:off x="8644101" y="11627365"/>
              <a:ext cx="750038" cy="13117"/>
            </a:xfrm>
            <a:custGeom>
              <a:avLst/>
              <a:gdLst>
                <a:gd name="connsiteX0" fmla="*/ 0 w 750038"/>
                <a:gd name="connsiteY0" fmla="*/ 6558 h 13117"/>
                <a:gd name="connsiteX1" fmla="*/ 750038 w 750038"/>
                <a:gd name="connsiteY1" fmla="*/ 6558 h 1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0038" h="13117">
                  <a:moveTo>
                    <a:pt x="0" y="6558"/>
                  </a:moveTo>
                  <a:lnTo>
                    <a:pt x="750038" y="6558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8967" tIns="-12193" rIns="368969" bIns="-12192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600" kern="1200"/>
            </a:p>
          </p:txBody>
        </p:sp>
        <p:sp>
          <p:nvSpPr>
            <p:cNvPr id="45" name="任意形状 44">
              <a:extLst>
                <a:ext uri="{FF2B5EF4-FFF2-40B4-BE49-F238E27FC236}">
                  <a16:creationId xmlns:a16="http://schemas.microsoft.com/office/drawing/2014/main" id="{5AB01A7E-05E9-3448-9FD6-A6EE8ED57077}"/>
                </a:ext>
              </a:extLst>
            </p:cNvPr>
            <p:cNvSpPr/>
            <p:nvPr/>
          </p:nvSpPr>
          <p:spPr>
            <a:xfrm>
              <a:off x="9323641" y="11034398"/>
              <a:ext cx="1522606" cy="761303"/>
            </a:xfrm>
            <a:custGeom>
              <a:avLst/>
              <a:gdLst>
                <a:gd name="connsiteX0" fmla="*/ 0 w 1522606"/>
                <a:gd name="connsiteY0" fmla="*/ 76130 h 761303"/>
                <a:gd name="connsiteX1" fmla="*/ 76130 w 1522606"/>
                <a:gd name="connsiteY1" fmla="*/ 0 h 761303"/>
                <a:gd name="connsiteX2" fmla="*/ 1446476 w 1522606"/>
                <a:gd name="connsiteY2" fmla="*/ 0 h 761303"/>
                <a:gd name="connsiteX3" fmla="*/ 1522606 w 1522606"/>
                <a:gd name="connsiteY3" fmla="*/ 76130 h 761303"/>
                <a:gd name="connsiteX4" fmla="*/ 1522606 w 1522606"/>
                <a:gd name="connsiteY4" fmla="*/ 685173 h 761303"/>
                <a:gd name="connsiteX5" fmla="*/ 1446476 w 1522606"/>
                <a:gd name="connsiteY5" fmla="*/ 761303 h 761303"/>
                <a:gd name="connsiteX6" fmla="*/ 76130 w 1522606"/>
                <a:gd name="connsiteY6" fmla="*/ 761303 h 761303"/>
                <a:gd name="connsiteX7" fmla="*/ 0 w 1522606"/>
                <a:gd name="connsiteY7" fmla="*/ 685173 h 761303"/>
                <a:gd name="connsiteX8" fmla="*/ 0 w 1522606"/>
                <a:gd name="connsiteY8" fmla="*/ 76130 h 761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2606" h="761303">
                  <a:moveTo>
                    <a:pt x="0" y="76130"/>
                  </a:moveTo>
                  <a:cubicBezTo>
                    <a:pt x="0" y="34085"/>
                    <a:pt x="34085" y="0"/>
                    <a:pt x="76130" y="0"/>
                  </a:cubicBezTo>
                  <a:lnTo>
                    <a:pt x="1446476" y="0"/>
                  </a:lnTo>
                  <a:cubicBezTo>
                    <a:pt x="1488521" y="0"/>
                    <a:pt x="1522606" y="34085"/>
                    <a:pt x="1522606" y="76130"/>
                  </a:cubicBezTo>
                  <a:lnTo>
                    <a:pt x="1522606" y="685173"/>
                  </a:lnTo>
                  <a:cubicBezTo>
                    <a:pt x="1522606" y="727218"/>
                    <a:pt x="1488521" y="761303"/>
                    <a:pt x="1446476" y="761303"/>
                  </a:cubicBezTo>
                  <a:lnTo>
                    <a:pt x="76130" y="761303"/>
                  </a:lnTo>
                  <a:cubicBezTo>
                    <a:pt x="34085" y="761303"/>
                    <a:pt x="0" y="727218"/>
                    <a:pt x="0" y="685173"/>
                  </a:cubicBezTo>
                  <a:lnTo>
                    <a:pt x="0" y="7613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4998" tIns="34998" rIns="34998" bIns="34998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接口错误率监控体系</a:t>
              </a:r>
            </a:p>
          </p:txBody>
        </p:sp>
        <p:sp>
          <p:nvSpPr>
            <p:cNvPr id="46" name="任意形状 45">
              <a:extLst>
                <a:ext uri="{FF2B5EF4-FFF2-40B4-BE49-F238E27FC236}">
                  <a16:creationId xmlns:a16="http://schemas.microsoft.com/office/drawing/2014/main" id="{3C7896E0-C5BB-5E42-867C-722C5784E223}"/>
                </a:ext>
              </a:extLst>
            </p:cNvPr>
            <p:cNvSpPr/>
            <p:nvPr/>
          </p:nvSpPr>
          <p:spPr>
            <a:xfrm rot="2142401">
              <a:off x="8644101" y="12065115"/>
              <a:ext cx="750038" cy="13117"/>
            </a:xfrm>
            <a:custGeom>
              <a:avLst/>
              <a:gdLst>
                <a:gd name="connsiteX0" fmla="*/ 0 w 750038"/>
                <a:gd name="connsiteY0" fmla="*/ 6558 h 13117"/>
                <a:gd name="connsiteX1" fmla="*/ 750038 w 750038"/>
                <a:gd name="connsiteY1" fmla="*/ 6558 h 1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0038" h="13117">
                  <a:moveTo>
                    <a:pt x="0" y="6558"/>
                  </a:moveTo>
                  <a:lnTo>
                    <a:pt x="750038" y="6558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8968" tIns="-12192" rIns="368968" bIns="-12193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600" kern="1200"/>
            </a:p>
          </p:txBody>
        </p:sp>
        <p:sp>
          <p:nvSpPr>
            <p:cNvPr id="47" name="任意形状 46">
              <a:extLst>
                <a:ext uri="{FF2B5EF4-FFF2-40B4-BE49-F238E27FC236}">
                  <a16:creationId xmlns:a16="http://schemas.microsoft.com/office/drawing/2014/main" id="{8D3F1510-F345-6448-B2D9-FD7300F7819D}"/>
                </a:ext>
              </a:extLst>
            </p:cNvPr>
            <p:cNvSpPr/>
            <p:nvPr/>
          </p:nvSpPr>
          <p:spPr>
            <a:xfrm>
              <a:off x="9323641" y="11909897"/>
              <a:ext cx="1522606" cy="761303"/>
            </a:xfrm>
            <a:custGeom>
              <a:avLst/>
              <a:gdLst>
                <a:gd name="connsiteX0" fmla="*/ 0 w 1522606"/>
                <a:gd name="connsiteY0" fmla="*/ 76130 h 761303"/>
                <a:gd name="connsiteX1" fmla="*/ 76130 w 1522606"/>
                <a:gd name="connsiteY1" fmla="*/ 0 h 761303"/>
                <a:gd name="connsiteX2" fmla="*/ 1446476 w 1522606"/>
                <a:gd name="connsiteY2" fmla="*/ 0 h 761303"/>
                <a:gd name="connsiteX3" fmla="*/ 1522606 w 1522606"/>
                <a:gd name="connsiteY3" fmla="*/ 76130 h 761303"/>
                <a:gd name="connsiteX4" fmla="*/ 1522606 w 1522606"/>
                <a:gd name="connsiteY4" fmla="*/ 685173 h 761303"/>
                <a:gd name="connsiteX5" fmla="*/ 1446476 w 1522606"/>
                <a:gd name="connsiteY5" fmla="*/ 761303 h 761303"/>
                <a:gd name="connsiteX6" fmla="*/ 76130 w 1522606"/>
                <a:gd name="connsiteY6" fmla="*/ 761303 h 761303"/>
                <a:gd name="connsiteX7" fmla="*/ 0 w 1522606"/>
                <a:gd name="connsiteY7" fmla="*/ 685173 h 761303"/>
                <a:gd name="connsiteX8" fmla="*/ 0 w 1522606"/>
                <a:gd name="connsiteY8" fmla="*/ 76130 h 761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2606" h="761303">
                  <a:moveTo>
                    <a:pt x="0" y="76130"/>
                  </a:moveTo>
                  <a:cubicBezTo>
                    <a:pt x="0" y="34085"/>
                    <a:pt x="34085" y="0"/>
                    <a:pt x="76130" y="0"/>
                  </a:cubicBezTo>
                  <a:lnTo>
                    <a:pt x="1446476" y="0"/>
                  </a:lnTo>
                  <a:cubicBezTo>
                    <a:pt x="1488521" y="0"/>
                    <a:pt x="1522606" y="34085"/>
                    <a:pt x="1522606" y="76130"/>
                  </a:cubicBezTo>
                  <a:lnTo>
                    <a:pt x="1522606" y="685173"/>
                  </a:lnTo>
                  <a:cubicBezTo>
                    <a:pt x="1522606" y="727218"/>
                    <a:pt x="1488521" y="761303"/>
                    <a:pt x="1446476" y="761303"/>
                  </a:cubicBezTo>
                  <a:lnTo>
                    <a:pt x="76130" y="761303"/>
                  </a:lnTo>
                  <a:cubicBezTo>
                    <a:pt x="34085" y="761303"/>
                    <a:pt x="0" y="727218"/>
                    <a:pt x="0" y="685173"/>
                  </a:cubicBezTo>
                  <a:lnTo>
                    <a:pt x="0" y="7613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4998" tIns="34998" rIns="34998" bIns="34998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kern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机房迁移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B6C4C54-D81E-6547-B534-284CF8F6CF68}"/>
              </a:ext>
            </a:extLst>
          </p:cNvPr>
          <p:cNvGrpSpPr/>
          <p:nvPr/>
        </p:nvGrpSpPr>
        <p:grpSpPr>
          <a:xfrm>
            <a:off x="14347742" y="3223764"/>
            <a:ext cx="9527344" cy="7304055"/>
            <a:chOff x="13834786" y="3802556"/>
            <a:chExt cx="9527344" cy="7304055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A008D763-59D2-554F-8F5E-55D3986C766C}"/>
                </a:ext>
              </a:extLst>
            </p:cNvPr>
            <p:cNvGrpSpPr/>
            <p:nvPr/>
          </p:nvGrpSpPr>
          <p:grpSpPr>
            <a:xfrm>
              <a:off x="13834786" y="5787475"/>
              <a:ext cx="9527344" cy="5319136"/>
              <a:chOff x="13790181" y="3891774"/>
              <a:chExt cx="9527344" cy="5319136"/>
            </a:xfrm>
          </p:grpSpPr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5F88918-0C59-1646-B7DA-47B66F32117D}"/>
                  </a:ext>
                </a:extLst>
              </p:cNvPr>
              <p:cNvSpPr txBox="1"/>
              <p:nvPr/>
            </p:nvSpPr>
            <p:spPr>
              <a:xfrm>
                <a:off x="13790181" y="5876693"/>
                <a:ext cx="3003556" cy="13492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rm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800" b="1" dirty="0">
                    <a:solidFill>
                      <a:srgbClr val="FF7C4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118</a:t>
                </a:r>
                <a:r>
                  <a:rPr lang="zh-CN" altLang="en-US" sz="2800" b="1" dirty="0">
                    <a:solidFill>
                      <a:srgbClr val="FF7C4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2800" b="1" dirty="0">
                    <a:solidFill>
                      <a:srgbClr val="FF7C4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Wingdings" pitchFamily="2" charset="2"/>
                  </a:rPr>
                  <a:t></a:t>
                </a:r>
                <a:r>
                  <a:rPr lang="zh-CN" altLang="en-US" sz="2800" b="1" dirty="0">
                    <a:solidFill>
                      <a:srgbClr val="FF7C4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Wingdings" pitchFamily="2" charset="2"/>
                  </a:rPr>
                  <a:t> </a:t>
                </a:r>
                <a:r>
                  <a:rPr lang="en-US" altLang="zh-CN" sz="2800" b="1" dirty="0">
                    <a:solidFill>
                      <a:srgbClr val="FF7C4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129</a:t>
                </a:r>
                <a:r>
                  <a:rPr lang="zh-CN" altLang="en-US" sz="2800" b="1" dirty="0">
                    <a:solidFill>
                      <a:srgbClr val="FF7C4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个</a:t>
                </a:r>
              </a:p>
              <a:p>
                <a:pPr marL="0" marR="0" indent="0" algn="ctr" defTabSz="914400" rtl="0" fontAlgn="auto" latinLnBrk="0" hangingPunct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28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需求</a:t>
                </a:r>
                <a:endParaRPr lang="en-US" altLang="zh-CN" sz="28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371B17F-009C-1A42-BAFE-45E6CD1A37D1}"/>
                  </a:ext>
                </a:extLst>
              </p:cNvPr>
              <p:cNvSpPr txBox="1"/>
              <p:nvPr/>
            </p:nvSpPr>
            <p:spPr>
              <a:xfrm>
                <a:off x="16545541" y="5876692"/>
                <a:ext cx="3261894" cy="13492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rm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800" b="1" dirty="0">
                    <a:solidFill>
                      <a:srgbClr val="FF7C4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30%</a:t>
                </a:r>
                <a:r>
                  <a:rPr lang="zh-CN" altLang="en-US" sz="2800" b="1" dirty="0">
                    <a:solidFill>
                      <a:srgbClr val="FF7C4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2800" b="1" dirty="0">
                    <a:solidFill>
                      <a:srgbClr val="FF7C4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Wingdings" pitchFamily="2" charset="2"/>
                  </a:rPr>
                  <a:t></a:t>
                </a:r>
                <a:r>
                  <a:rPr lang="zh-CN" altLang="en-US" sz="2800" b="1" dirty="0">
                    <a:solidFill>
                      <a:srgbClr val="FF7C4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Wingdings" pitchFamily="2" charset="2"/>
                  </a:rPr>
                  <a:t> </a:t>
                </a:r>
                <a:r>
                  <a:rPr lang="en-US" altLang="zh-CN" sz="2800" b="1" dirty="0">
                    <a:solidFill>
                      <a:srgbClr val="FF7C4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Wingdings" pitchFamily="2" charset="2"/>
                  </a:rPr>
                  <a:t>60%</a:t>
                </a:r>
                <a:endParaRPr lang="zh-CN" altLang="en-US" sz="2800" b="1" dirty="0">
                  <a:solidFill>
                    <a:srgbClr val="FF7C4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0" marR="0" indent="0" algn="ctr" defTabSz="914400" rtl="0" fontAlgn="auto" latinLnBrk="0" hangingPunct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28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组件化需求占比</a:t>
                </a:r>
                <a:endParaRPr lang="en-US" altLang="zh-CN" sz="28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20FB830-C89B-DA4F-B3E1-08A1C2246F86}"/>
                  </a:ext>
                </a:extLst>
              </p:cNvPr>
              <p:cNvSpPr txBox="1"/>
              <p:nvPr/>
            </p:nvSpPr>
            <p:spPr>
              <a:xfrm>
                <a:off x="13790181" y="3891774"/>
                <a:ext cx="9527344" cy="13492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rm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800" b="1" dirty="0">
                    <a:solidFill>
                      <a:srgbClr val="FF7C4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32</a:t>
                </a:r>
                <a:r>
                  <a:rPr lang="zh-CN" altLang="en-US" sz="2800" b="1" dirty="0">
                    <a:solidFill>
                      <a:srgbClr val="FF7C4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个，较</a:t>
                </a:r>
                <a:r>
                  <a:rPr lang="en-US" altLang="zh-CN" sz="2800" b="1" dirty="0">
                    <a:solidFill>
                      <a:srgbClr val="FF7C4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20</a:t>
                </a:r>
                <a:r>
                  <a:rPr lang="zh-CN" altLang="en-US" sz="2800" b="1" dirty="0">
                    <a:solidFill>
                      <a:srgbClr val="FF7C4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年增长</a:t>
                </a:r>
                <a:r>
                  <a:rPr lang="en-US" altLang="zh-CN" sz="2800" b="1" dirty="0">
                    <a:solidFill>
                      <a:srgbClr val="FF7C4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83%</a:t>
                </a:r>
              </a:p>
              <a:p>
                <a:pPr marL="0" marR="0" indent="0" algn="ctr" defTabSz="914400" rtl="0" fontAlgn="auto" latinLnBrk="0" hangingPunct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28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新增业务组件</a:t>
                </a:r>
                <a:endParaRPr lang="en-US" altLang="zh-CN" sz="28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047A967-EEE5-4147-926D-2EE0FDB3F33C}"/>
                  </a:ext>
                </a:extLst>
              </p:cNvPr>
              <p:cNvSpPr txBox="1"/>
              <p:nvPr/>
            </p:nvSpPr>
            <p:spPr>
              <a:xfrm>
                <a:off x="20055631" y="5876693"/>
                <a:ext cx="3261894" cy="13492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rmAutofit fontScale="92500"/>
              </a:bodyPr>
              <a:lstStyle/>
              <a:p>
                <a:pPr marL="0" marR="0" indent="0" algn="ctr" defTabSz="914400" rtl="0" fontAlgn="auto" latinLnBrk="0" hangingPunct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800" b="1" dirty="0">
                    <a:solidFill>
                      <a:srgbClr val="FF7C4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59%</a:t>
                </a:r>
                <a:endParaRPr lang="zh-CN" altLang="en-US" sz="2800" b="1" dirty="0">
                  <a:solidFill>
                    <a:srgbClr val="FF7C4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0" marR="0" indent="0" algn="ctr" defTabSz="914400" rtl="0" fontAlgn="auto" latinLnBrk="0" hangingPunct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28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组件化需求不发版率</a:t>
                </a:r>
                <a:endParaRPr lang="en-US" altLang="zh-CN" sz="28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3F92A21-89EF-7847-A663-DDFD758550F9}"/>
                  </a:ext>
                </a:extLst>
              </p:cNvPr>
              <p:cNvSpPr txBox="1"/>
              <p:nvPr/>
            </p:nvSpPr>
            <p:spPr>
              <a:xfrm>
                <a:off x="13790181" y="7861612"/>
                <a:ext cx="4386307" cy="13492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rm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800" b="1" dirty="0">
                    <a:solidFill>
                      <a:srgbClr val="FF7C4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60</a:t>
                </a:r>
                <a:r>
                  <a:rPr lang="zh-CN" altLang="en-US" sz="2800" b="1" dirty="0">
                    <a:solidFill>
                      <a:srgbClr val="FF7C4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分钟 </a:t>
                </a:r>
                <a:r>
                  <a:rPr lang="en-US" altLang="zh-CN" sz="2800" b="1" dirty="0">
                    <a:solidFill>
                      <a:srgbClr val="FF7C4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Wingdings" pitchFamily="2" charset="2"/>
                  </a:rPr>
                  <a:t></a:t>
                </a:r>
                <a:r>
                  <a:rPr lang="zh-CN" altLang="en-US" sz="2800" b="1" dirty="0">
                    <a:solidFill>
                      <a:srgbClr val="FF7C4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Wingdings" pitchFamily="2" charset="2"/>
                  </a:rPr>
                  <a:t> </a:t>
                </a:r>
                <a:r>
                  <a:rPr lang="en-US" altLang="zh-CN" sz="2800" b="1" dirty="0">
                    <a:solidFill>
                      <a:srgbClr val="FF7C4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Wingdings" pitchFamily="2" charset="2"/>
                  </a:rPr>
                  <a:t>10</a:t>
                </a:r>
                <a:r>
                  <a:rPr lang="zh-CN" altLang="en-US" sz="2800" b="1" dirty="0">
                    <a:solidFill>
                      <a:srgbClr val="FF7C4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Wingdings" pitchFamily="2" charset="2"/>
                  </a:rPr>
                  <a:t>分钟</a:t>
                </a:r>
                <a:endParaRPr lang="en-US" altLang="zh-CN" sz="2800" b="1" dirty="0">
                  <a:solidFill>
                    <a:srgbClr val="FF7C4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0" marR="0" indent="0" algn="ctr" defTabSz="914400" rtl="0" fontAlgn="auto" latinLnBrk="0" hangingPunct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28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新接口接入</a:t>
                </a:r>
                <a:r>
                  <a:rPr lang="en-US" altLang="zh-CN" sz="28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BFF</a:t>
                </a:r>
                <a:r>
                  <a:rPr lang="zh-CN" altLang="en-US" sz="28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耗时</a:t>
                </a:r>
                <a:endParaRPr lang="en-US" altLang="zh-CN" sz="28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1CDD000-8F73-3540-A8B4-C74ABDBD23F0}"/>
                </a:ext>
              </a:extLst>
            </p:cNvPr>
            <p:cNvSpPr txBox="1"/>
            <p:nvPr/>
          </p:nvSpPr>
          <p:spPr>
            <a:xfrm>
              <a:off x="14575412" y="3802556"/>
              <a:ext cx="7950052" cy="13492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rmAutofit/>
            </a:bodyPr>
            <a:lstStyle/>
            <a:p>
              <a:pPr marL="0" marR="0" indent="0" algn="ctr" defTabSz="914400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b="1" dirty="0">
                  <a:solidFill>
                    <a:srgbClr val="F07C4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截止</a:t>
              </a:r>
              <a:r>
                <a:rPr lang="en-US" altLang="zh-CN" sz="2800" b="1" dirty="0">
                  <a:solidFill>
                    <a:srgbClr val="F07C4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11</a:t>
              </a:r>
              <a:r>
                <a:rPr lang="zh-CN" altLang="en-US" sz="2800" b="1" dirty="0">
                  <a:solidFill>
                    <a:srgbClr val="F07C4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月，</a:t>
              </a:r>
              <a:r>
                <a:rPr lang="en-US" altLang="zh-CN" sz="2800" b="1" dirty="0">
                  <a:solidFill>
                    <a:srgbClr val="F07C4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</a:t>
              </a:r>
              <a:r>
                <a:rPr lang="zh-CN" altLang="en-US" sz="2800" b="1" dirty="0">
                  <a:solidFill>
                    <a:srgbClr val="F07C4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故障</a:t>
              </a:r>
              <a:endParaRPr lang="en-US" altLang="zh-CN" sz="2800" b="1" dirty="0">
                <a:solidFill>
                  <a:srgbClr val="F07C4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0" marR="0" indent="0" algn="ctr" defTabSz="914400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BFF&amp;</a:t>
              </a:r>
              <a:r>
                <a:rPr lang="zh-CN" altLang="en-US" sz="28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展示服务化</a:t>
              </a:r>
              <a:endParaRPr lang="en-US" altLang="zh-CN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F98B650F-EC25-B940-ACE6-42FA4A051490}"/>
              </a:ext>
            </a:extLst>
          </p:cNvPr>
          <p:cNvSpPr txBox="1"/>
          <p:nvPr/>
        </p:nvSpPr>
        <p:spPr>
          <a:xfrm>
            <a:off x="19488779" y="9178521"/>
            <a:ext cx="4386307" cy="13492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/>
          </a:bodyPr>
          <a:lstStyle/>
          <a:p>
            <a:pPr marL="0" marR="0" indent="0" algn="ctr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>
                <a:solidFill>
                  <a:srgbClr val="FF7C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FF7C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天</a:t>
            </a:r>
            <a:r>
              <a:rPr lang="en-US" altLang="zh-CN" sz="2800" b="1" dirty="0">
                <a:solidFill>
                  <a:srgbClr val="FF7C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</a:t>
            </a:r>
            <a:r>
              <a:rPr lang="zh-CN" altLang="en-US" sz="2800" b="1" dirty="0">
                <a:solidFill>
                  <a:srgbClr val="FF7C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800" b="1" dirty="0">
                <a:solidFill>
                  <a:srgbClr val="FF7C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4</a:t>
            </a:r>
            <a:r>
              <a:rPr lang="zh-CN" altLang="en-US" sz="2800" b="1" dirty="0">
                <a:solidFill>
                  <a:srgbClr val="FF7C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小时</a:t>
            </a:r>
            <a:endParaRPr lang="en-US" altLang="zh-CN" sz="2800" b="1" dirty="0">
              <a:solidFill>
                <a:srgbClr val="FF7C4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indent="0" algn="ctr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新组件接入耗时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DAABC09B-FB14-3A48-BFE9-407206452A53}"/>
              </a:ext>
            </a:extLst>
          </p:cNvPr>
          <p:cNvCxnSpPr>
            <a:cxnSpLocks/>
          </p:cNvCxnSpPr>
          <p:nvPr/>
        </p:nvCxnSpPr>
        <p:spPr>
          <a:xfrm>
            <a:off x="2805467" y="4302889"/>
            <a:ext cx="0" cy="8057819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65000"/>
              </a:schemeClr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D64D987-0083-2A44-8C61-8C6DA38784D8}"/>
              </a:ext>
            </a:extLst>
          </p:cNvPr>
          <p:cNvSpPr/>
          <p:nvPr/>
        </p:nvSpPr>
        <p:spPr>
          <a:xfrm>
            <a:off x="2625466" y="4973244"/>
            <a:ext cx="360000" cy="360000"/>
          </a:xfrm>
          <a:prstGeom prst="ellipse">
            <a:avLst/>
          </a:prstGeom>
          <a:solidFill>
            <a:srgbClr val="FD915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3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ingFang HK Regular"/>
              <a:ea typeface="PingFang HK Regular"/>
              <a:cs typeface="PingFang HK Regular"/>
              <a:sym typeface="PingFang HK Regular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62BCC4C-63B3-CC41-8129-FFC1CA4F2594}"/>
              </a:ext>
            </a:extLst>
          </p:cNvPr>
          <p:cNvSpPr txBox="1"/>
          <p:nvPr/>
        </p:nvSpPr>
        <p:spPr>
          <a:xfrm>
            <a:off x="2985466" y="4972588"/>
            <a:ext cx="2234206" cy="40011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xEngine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上线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9F8AC04-C14E-5546-9907-EBD3264E7414}"/>
              </a:ext>
            </a:extLst>
          </p:cNvPr>
          <p:cNvSpPr txBox="1"/>
          <p:nvPr/>
        </p:nvSpPr>
        <p:spPr>
          <a:xfrm>
            <a:off x="262996" y="4953189"/>
            <a:ext cx="2234206" cy="40011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r"/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2020.10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C34046D5-15C4-3945-B494-FBA7F00D33B3}"/>
              </a:ext>
            </a:extLst>
          </p:cNvPr>
          <p:cNvSpPr/>
          <p:nvPr/>
        </p:nvSpPr>
        <p:spPr>
          <a:xfrm>
            <a:off x="2625466" y="6336847"/>
            <a:ext cx="360000" cy="360000"/>
          </a:xfrm>
          <a:prstGeom prst="ellipse">
            <a:avLst/>
          </a:prstGeom>
          <a:solidFill>
            <a:srgbClr val="FD915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3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ingFang HK Regular"/>
              <a:ea typeface="PingFang HK Regular"/>
              <a:cs typeface="PingFang HK Regular"/>
              <a:sym typeface="PingFang HK Regular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96030FE-1077-D147-8764-65AAC0C2ADC7}"/>
              </a:ext>
            </a:extLst>
          </p:cNvPr>
          <p:cNvSpPr txBox="1"/>
          <p:nvPr/>
        </p:nvSpPr>
        <p:spPr>
          <a:xfrm>
            <a:off x="3001944" y="6320769"/>
            <a:ext cx="2234206" cy="70788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组件提交、更新中断和推送功能上线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0BCB39A-4CDA-104E-9B0A-7BC400F369BD}"/>
              </a:ext>
            </a:extLst>
          </p:cNvPr>
          <p:cNvSpPr txBox="1"/>
          <p:nvPr/>
        </p:nvSpPr>
        <p:spPr>
          <a:xfrm>
            <a:off x="976031" y="6336847"/>
            <a:ext cx="1440000" cy="40011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r"/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2021.05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AE1ADC29-6D2F-0E40-9086-2D6AE212AAD5}"/>
              </a:ext>
            </a:extLst>
          </p:cNvPr>
          <p:cNvSpPr/>
          <p:nvPr/>
        </p:nvSpPr>
        <p:spPr>
          <a:xfrm>
            <a:off x="2625466" y="7934102"/>
            <a:ext cx="360000" cy="360000"/>
          </a:xfrm>
          <a:prstGeom prst="ellipse">
            <a:avLst/>
          </a:prstGeom>
          <a:solidFill>
            <a:srgbClr val="FD915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3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ingFang HK Regular"/>
              <a:ea typeface="PingFang HK Regular"/>
              <a:cs typeface="PingFang HK Regular"/>
              <a:sym typeface="PingFang HK Regular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6BC7823-17A7-EC4C-BB79-B918321161CF}"/>
              </a:ext>
            </a:extLst>
          </p:cNvPr>
          <p:cNvSpPr txBox="1"/>
          <p:nvPr/>
        </p:nvSpPr>
        <p:spPr>
          <a:xfrm>
            <a:off x="3001944" y="7918024"/>
            <a:ext cx="2234206" cy="70788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Expo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流程引擎投入使用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53128EA-1C35-DB47-90B5-118A0B0C30C0}"/>
              </a:ext>
            </a:extLst>
          </p:cNvPr>
          <p:cNvSpPr txBox="1"/>
          <p:nvPr/>
        </p:nvSpPr>
        <p:spPr>
          <a:xfrm>
            <a:off x="976031" y="7934102"/>
            <a:ext cx="1440000" cy="40011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r"/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2021.08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4B89F22E-D213-2746-81FE-46E777434CDB}"/>
              </a:ext>
            </a:extLst>
          </p:cNvPr>
          <p:cNvSpPr/>
          <p:nvPr/>
        </p:nvSpPr>
        <p:spPr>
          <a:xfrm>
            <a:off x="2621055" y="9409807"/>
            <a:ext cx="360000" cy="360000"/>
          </a:xfrm>
          <a:prstGeom prst="ellipse">
            <a:avLst/>
          </a:prstGeom>
          <a:solidFill>
            <a:srgbClr val="FD915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3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ingFang HK Regular"/>
              <a:ea typeface="PingFang HK Regular"/>
              <a:cs typeface="PingFang HK Regular"/>
              <a:sym typeface="PingFang HK Regular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411210-8B52-FA49-835F-C9A99762E399}"/>
              </a:ext>
            </a:extLst>
          </p:cNvPr>
          <p:cNvSpPr txBox="1"/>
          <p:nvPr/>
        </p:nvSpPr>
        <p:spPr>
          <a:xfrm>
            <a:off x="2976925" y="9389752"/>
            <a:ext cx="2234206" cy="40011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轻舟、小巴接入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39BB54E-C5FE-614F-99F7-AF1993C7C92B}"/>
              </a:ext>
            </a:extLst>
          </p:cNvPr>
          <p:cNvSpPr txBox="1"/>
          <p:nvPr/>
        </p:nvSpPr>
        <p:spPr>
          <a:xfrm>
            <a:off x="971620" y="9409807"/>
            <a:ext cx="1440000" cy="40011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r"/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2021.10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B3F85D7F-1409-3648-8105-E39A4EAAFEEB}"/>
              </a:ext>
            </a:extLst>
          </p:cNvPr>
          <p:cNvSpPr/>
          <p:nvPr/>
        </p:nvSpPr>
        <p:spPr>
          <a:xfrm>
            <a:off x="2617190" y="11036992"/>
            <a:ext cx="360000" cy="360000"/>
          </a:xfrm>
          <a:prstGeom prst="ellipse">
            <a:avLst/>
          </a:prstGeom>
          <a:solidFill>
            <a:srgbClr val="FD915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3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ingFang HK Regular"/>
              <a:ea typeface="PingFang HK Regular"/>
              <a:cs typeface="PingFang HK Regular"/>
              <a:sym typeface="PingFang HK Regular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A925E50-E5AB-AD42-8806-5D22640D11CB}"/>
              </a:ext>
            </a:extLst>
          </p:cNvPr>
          <p:cNvSpPr txBox="1"/>
          <p:nvPr/>
        </p:nvSpPr>
        <p:spPr>
          <a:xfrm>
            <a:off x="2975184" y="10967212"/>
            <a:ext cx="2234206" cy="49956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通用展示平台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1E2FEC2-C1F4-4344-B408-AEA8288841E9}"/>
              </a:ext>
            </a:extLst>
          </p:cNvPr>
          <p:cNvSpPr txBox="1"/>
          <p:nvPr/>
        </p:nvSpPr>
        <p:spPr>
          <a:xfrm>
            <a:off x="967755" y="11036992"/>
            <a:ext cx="1440000" cy="40011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r"/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2021.11~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9BE4893-F433-D940-9A01-A557F6F70BDD}"/>
              </a:ext>
            </a:extLst>
          </p:cNvPr>
          <p:cNvSpPr/>
          <p:nvPr/>
        </p:nvSpPr>
        <p:spPr>
          <a:xfrm>
            <a:off x="1784398" y="2819871"/>
            <a:ext cx="2025583" cy="807786"/>
          </a:xfrm>
          <a:prstGeom prst="rect">
            <a:avLst/>
          </a:prstGeom>
          <a:solidFill>
            <a:srgbClr val="0070C0"/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重点项目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8F05C5F-9B8B-4346-A2A1-9446610C9ECC}"/>
              </a:ext>
            </a:extLst>
          </p:cNvPr>
          <p:cNvSpPr/>
          <p:nvPr/>
        </p:nvSpPr>
        <p:spPr>
          <a:xfrm>
            <a:off x="8735445" y="2819871"/>
            <a:ext cx="2025583" cy="807786"/>
          </a:xfrm>
          <a:prstGeom prst="rect">
            <a:avLst/>
          </a:prstGeom>
          <a:solidFill>
            <a:srgbClr val="0070C0"/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平台建设</a:t>
            </a:r>
          </a:p>
        </p:txBody>
      </p:sp>
    </p:spTree>
    <p:extLst>
      <p:ext uri="{BB962C8B-B14F-4D97-AF65-F5344CB8AC3E}">
        <p14:creationId xmlns:p14="http://schemas.microsoft.com/office/powerpoint/2010/main" val="88945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9933</TotalTime>
  <Words>2158</Words>
  <Application>Microsoft Macintosh PowerPoint</Application>
  <PresentationFormat>自定义</PresentationFormat>
  <Paragraphs>269</Paragraphs>
  <Slides>13</Slides>
  <Notes>3</Notes>
  <HiddenSlides>6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微软雅黑</vt:lpstr>
      <vt:lpstr>微软雅黑</vt:lpstr>
      <vt:lpstr>FZLanTingHeiS-L-GB</vt:lpstr>
      <vt:lpstr>FZLanTingHeiS-M-GB</vt:lpstr>
      <vt:lpstr>PingFang HK Regular</vt:lpstr>
      <vt:lpstr>Arial</vt:lpstr>
      <vt:lpstr>Helvetica Light</vt:lpstr>
      <vt:lpstr>Helvetica Neue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王小菊(人力行政部)</dc:creator>
  <cp:keywords/>
  <dc:description/>
  <cp:lastModifiedBy>fangyaqun</cp:lastModifiedBy>
  <cp:revision>328</cp:revision>
  <dcterms:modified xsi:type="dcterms:W3CDTF">2021-11-25T11:07:51Z</dcterms:modified>
  <cp:category/>
</cp:coreProperties>
</file>