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FFD-2DEF-40A0-BA2B-42904AD2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B79F-CF9A-4326-BB28-306169D6D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Analysis Group 10</a:t>
            </a:r>
          </a:p>
        </p:txBody>
      </p:sp>
    </p:spTree>
    <p:extLst>
      <p:ext uri="{BB962C8B-B14F-4D97-AF65-F5344CB8AC3E}">
        <p14:creationId xmlns:p14="http://schemas.microsoft.com/office/powerpoint/2010/main" val="3022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C54-83CC-4BBC-82F2-4849BED1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</a:t>
            </a:r>
            <a:r>
              <a:rPr lang="en-CA" altLang="zh-CN" dirty="0"/>
              <a:t>Brief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6D31-ACA0-478A-803D-BEBC10330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Customer Retention </a:t>
            </a:r>
            <a:r>
              <a:rPr lang="en-US" dirty="0"/>
              <a:t>is an important KPI for companies with a subscription-based business model. Customer churn is defined as the percentage of customers that stopped using your company’s product or service during a certain time frame.</a:t>
            </a:r>
          </a:p>
          <a:p>
            <a:r>
              <a:rPr lang="en-US" dirty="0"/>
              <a:t>Purpose the ability to predict customer churn in advance allows companies to retain customers at the highest risk of churn by proactively engaging with them. This represents a huge additional potential revenue source for companies.</a:t>
            </a:r>
          </a:p>
          <a:p>
            <a:r>
              <a:rPr lang="en-US" dirty="0"/>
              <a:t>Specifics of the Customer Churn Predictive Model One of the ways of calculating a churn rate is to divide the number of customers lost during a given time interval by the number of active customers at the beginning of the period. </a:t>
            </a:r>
          </a:p>
          <a:p>
            <a:r>
              <a:rPr lang="en-US" dirty="0"/>
              <a:t>Specifically, a customer churn predictive model predicts the churn within that given time interval. This time interval depends on the use-case; it could be one month, three months, or even six months in advance. </a:t>
            </a:r>
          </a:p>
          <a:p>
            <a:r>
              <a:rPr lang="en-US" dirty="0"/>
              <a:t>The cut-off date for the interval must be carefully determined and no information after the cut-off date should be used in the machine learning model.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590F-4D8B-4BC7-AB64-DCA03480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EAC3-1645-47F6-9FF1-B73DDD34ED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Gabriela - test one the models that we studied</a:t>
            </a:r>
          </a:p>
          <a:p>
            <a:r>
              <a:rPr lang="en-US" dirty="0"/>
              <a:t>Tron - test basic neural network</a:t>
            </a:r>
          </a:p>
          <a:p>
            <a:r>
              <a:rPr lang="en-US" dirty="0"/>
              <a:t>Joshua - encoding, scaling, bucketing: pre-processing</a:t>
            </a:r>
          </a:p>
          <a:p>
            <a:r>
              <a:rPr lang="en-US" dirty="0"/>
              <a:t>Sarah - describe the process</a:t>
            </a:r>
          </a:p>
          <a:p>
            <a:r>
              <a:rPr lang="en-US" dirty="0"/>
              <a:t>Teodora - test the </a:t>
            </a:r>
            <a:r>
              <a:rPr lang="en-US" dirty="0" err="1"/>
              <a:t>pycaret</a:t>
            </a:r>
            <a:r>
              <a:rPr lang="en-US" dirty="0"/>
              <a:t>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8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D1484-C43E-4351-8835-CC1065F8F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901" y="822325"/>
            <a:ext cx="1586685" cy="51847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0E596-CE5B-44E8-A486-0B526E33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2">
            <a:normAutofit/>
          </a:bodyPr>
          <a:lstStyle/>
          <a:p>
            <a:r>
              <a:rPr lang="en-CA" sz="1200" dirty="0" err="1"/>
              <a:t>customerID</a:t>
            </a:r>
            <a:r>
              <a:rPr lang="en-CA" sz="1200" dirty="0"/>
              <a:t>  string</a:t>
            </a:r>
          </a:p>
          <a:p>
            <a:r>
              <a:rPr lang="en-CA" sz="1200" dirty="0"/>
              <a:t>gender string</a:t>
            </a:r>
          </a:p>
          <a:p>
            <a:r>
              <a:rPr lang="en-CA" sz="1200" dirty="0" err="1"/>
              <a:t>SeniorCitizen</a:t>
            </a:r>
            <a:r>
              <a:rPr lang="en-CA" sz="1200" dirty="0"/>
              <a:t> Boolean</a:t>
            </a:r>
          </a:p>
          <a:p>
            <a:r>
              <a:rPr lang="en-CA" sz="1200" dirty="0"/>
              <a:t>Partner  Boolean</a:t>
            </a:r>
          </a:p>
          <a:p>
            <a:r>
              <a:rPr lang="en-CA" sz="1200" dirty="0"/>
              <a:t>Dependents  Boolean</a:t>
            </a:r>
          </a:p>
          <a:p>
            <a:r>
              <a:rPr lang="en-CA" sz="1200" dirty="0"/>
              <a:t>Tenure Int</a:t>
            </a:r>
          </a:p>
          <a:p>
            <a:r>
              <a:rPr lang="en-CA" sz="1200" dirty="0" err="1"/>
              <a:t>PhoneService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MultipleLines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InternetService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OnlineSecurity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OnlineBackup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DeviceProtection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TechSupport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StreamingTV</a:t>
            </a:r>
            <a:r>
              <a:rPr lang="en-CA" sz="1200" dirty="0"/>
              <a:t>  </a:t>
            </a:r>
            <a:r>
              <a:rPr lang="en-CA" sz="1200" dirty="0" err="1"/>
              <a:t>stringStreaming</a:t>
            </a:r>
            <a:endParaRPr lang="en-CA" sz="1200" dirty="0"/>
          </a:p>
          <a:p>
            <a:r>
              <a:rPr lang="en-CA" sz="1200" dirty="0"/>
              <a:t>Movies  string</a:t>
            </a:r>
          </a:p>
          <a:p>
            <a:r>
              <a:rPr lang="en-CA" sz="1200" dirty="0"/>
              <a:t>Contract  string</a:t>
            </a:r>
          </a:p>
          <a:p>
            <a:r>
              <a:rPr lang="en-CA" sz="1200" dirty="0" err="1"/>
              <a:t>PaperlessBilling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PaymentMethod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MonthlyCharges</a:t>
            </a:r>
            <a:r>
              <a:rPr lang="en-CA" sz="1200" dirty="0"/>
              <a:t>  float</a:t>
            </a:r>
          </a:p>
          <a:p>
            <a:r>
              <a:rPr lang="en-CA" sz="1200" dirty="0" err="1"/>
              <a:t>TotalCharges</a:t>
            </a:r>
            <a:r>
              <a:rPr lang="en-CA" sz="1200" dirty="0"/>
              <a:t>    float</a:t>
            </a:r>
          </a:p>
          <a:p>
            <a:r>
              <a:rPr lang="en-CA" sz="1200" dirty="0"/>
              <a:t>Churn   </a:t>
            </a:r>
            <a:r>
              <a:rPr lang="en-CA" sz="1200" dirty="0" err="1"/>
              <a:t>boolean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496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Input of the data are the attributes of a customer;</a:t>
            </a:r>
          </a:p>
          <a:p>
            <a:r>
              <a:rPr lang="en-CA" dirty="0"/>
              <a:t>Modules to be tested: Neuron network;</a:t>
            </a:r>
          </a:p>
          <a:p>
            <a:r>
              <a:rPr lang="en-CA" dirty="0"/>
              <a:t>Output: the churn – whether the customer will choose to subscribe the service.</a:t>
            </a:r>
          </a:p>
        </p:txBody>
      </p:sp>
    </p:spTree>
    <p:extLst>
      <p:ext uri="{BB962C8B-B14F-4D97-AF65-F5344CB8AC3E}">
        <p14:creationId xmlns:p14="http://schemas.microsoft.com/office/powerpoint/2010/main" val="36427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- What is the ML model that is most likely to accurately predict customer churn?</a:t>
            </a:r>
          </a:p>
          <a:p>
            <a:r>
              <a:rPr lang="en-US" dirty="0"/>
              <a:t> - Are there any business-smart metrics that need to be taken into consideration?</a:t>
            </a:r>
          </a:p>
          <a:p>
            <a:r>
              <a:rPr lang="en-US" dirty="0"/>
              <a:t> - Are the available fields in the data source enough to come up with a good model?</a:t>
            </a:r>
          </a:p>
          <a:p>
            <a:r>
              <a:rPr lang="en-US" dirty="0"/>
              <a:t> - Does the data source need any cleaning before it can be fed into a model?</a:t>
            </a:r>
          </a:p>
          <a:p>
            <a:r>
              <a:rPr lang="en-US" dirty="0"/>
              <a:t> - Optional: Strategies to communicate the results with non-technical senior level audience.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6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405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Customer churn analysis</vt:lpstr>
      <vt:lpstr>Section I – Brief</vt:lpstr>
      <vt:lpstr>Section I – Allocation</vt:lpstr>
      <vt:lpstr>Section I – Data</vt:lpstr>
      <vt:lpstr>Section I – Module</vt:lpstr>
      <vt:lpstr>Section I – Project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Joshua Hao</dc:creator>
  <cp:lastModifiedBy>Joshua Hao</cp:lastModifiedBy>
  <cp:revision>5</cp:revision>
  <dcterms:created xsi:type="dcterms:W3CDTF">2021-11-07T19:02:06Z</dcterms:created>
  <dcterms:modified xsi:type="dcterms:W3CDTF">2021-11-07T19:49:43Z</dcterms:modified>
</cp:coreProperties>
</file>