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5" r:id="rId3"/>
    <p:sldId id="257" r:id="rId4"/>
    <p:sldId id="258" r:id="rId5"/>
    <p:sldId id="263" r:id="rId6"/>
    <p:sldId id="264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33C9BA-1B3F-43CC-9815-E6511C987E63}" type="datetimeFigureOut">
              <a:rPr lang="zh-CN" altLang="en-US" smtClean="0"/>
              <a:t>2016/9/29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第一次上机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1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03427" y="4303059"/>
            <a:ext cx="10212916" cy="1141506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进程通信机制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IPC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管道</a:t>
            </a:r>
            <a:r>
              <a:rPr lang="zh-CN" altLang="en-US" dirty="0"/>
              <a:t>（</a:t>
            </a:r>
            <a:r>
              <a:rPr lang="en-US" altLang="zh-CN" dirty="0"/>
              <a:t>Pipe</a:t>
            </a:r>
            <a:r>
              <a:rPr lang="zh-CN" altLang="en-US" dirty="0"/>
              <a:t>）及有名管道（</a:t>
            </a:r>
            <a:r>
              <a:rPr lang="en-US" altLang="zh-CN" dirty="0"/>
              <a:t>named pipe</a:t>
            </a:r>
            <a:r>
              <a:rPr lang="zh-CN" altLang="en-US" dirty="0"/>
              <a:t>）：管道可用于具有亲缘关系进程间的通信，有名管道克服了管道没有名字的限制，因此，除具有管道所具有的功能外，它还允许无亲缘关系进程间的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信号</a:t>
            </a:r>
            <a:r>
              <a:rPr lang="zh-CN" altLang="en-US" dirty="0"/>
              <a:t>（</a:t>
            </a:r>
            <a:r>
              <a:rPr lang="en-US" altLang="zh-CN" dirty="0"/>
              <a:t>Signal</a:t>
            </a:r>
            <a:r>
              <a:rPr lang="zh-CN" altLang="en-US" dirty="0"/>
              <a:t>）：信号是比较复杂的通信方式，用于通知接受进程有某种事件发生，除了用于进程间通信外，进程还可以发送信号给进程本身；</a:t>
            </a:r>
            <a:r>
              <a:rPr lang="en-US" altLang="zh-CN" dirty="0" err="1"/>
              <a:t>linux</a:t>
            </a:r>
            <a:r>
              <a:rPr lang="zh-CN" altLang="en-US" dirty="0"/>
              <a:t>除了支持</a:t>
            </a:r>
            <a:r>
              <a:rPr lang="en-US" altLang="zh-CN" dirty="0"/>
              <a:t>Unix</a:t>
            </a:r>
            <a:r>
              <a:rPr lang="zh-CN" altLang="en-US" dirty="0"/>
              <a:t>早期信号语义函数</a:t>
            </a:r>
            <a:r>
              <a:rPr lang="en-US" altLang="zh-CN" dirty="0" err="1"/>
              <a:t>sigal</a:t>
            </a:r>
            <a:r>
              <a:rPr lang="zh-CN" altLang="en-US" dirty="0"/>
              <a:t>外，还支持语义符合</a:t>
            </a:r>
            <a:r>
              <a:rPr lang="en-US" altLang="zh-CN" dirty="0"/>
              <a:t>Posix.1</a:t>
            </a:r>
            <a:r>
              <a:rPr lang="zh-CN" altLang="en-US" dirty="0"/>
              <a:t>标准的信号函数</a:t>
            </a:r>
            <a:r>
              <a:rPr lang="en-US" altLang="zh-CN" dirty="0" err="1" smtClean="0"/>
              <a:t>sigaction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消息</a:t>
            </a:r>
            <a:r>
              <a:rPr lang="zh-CN" altLang="en-US" b="1" dirty="0" smtClean="0"/>
              <a:t>队列</a:t>
            </a:r>
            <a:r>
              <a:rPr lang="zh-CN" altLang="en-US" dirty="0" smtClean="0"/>
              <a:t>（报文队列）：</a:t>
            </a:r>
            <a:r>
              <a:rPr lang="zh-CN" altLang="en-US" dirty="0"/>
              <a:t>消息队列是消息的链接表，包括</a:t>
            </a:r>
            <a:r>
              <a:rPr lang="en-US" altLang="zh-CN" dirty="0" err="1"/>
              <a:t>Posix</a:t>
            </a:r>
            <a:r>
              <a:rPr lang="zh-CN" altLang="en-US" dirty="0"/>
              <a:t>消息队列</a:t>
            </a:r>
            <a:r>
              <a:rPr lang="en-US" altLang="zh-CN" dirty="0"/>
              <a:t>system V</a:t>
            </a:r>
            <a:r>
              <a:rPr lang="zh-CN" altLang="en-US" dirty="0"/>
              <a:t>消息队列。有足够权限的进程可以向队列中添加消息，被赋予读权限的进程则可以读走队列中的消息。消息队列克服了信号承载信息量少，管道只能承载无格式字节流以及缓冲区大小受限等</a:t>
            </a:r>
            <a:r>
              <a:rPr lang="zh-CN" altLang="en-US" dirty="0" smtClean="0"/>
              <a:t>缺点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1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IPC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552" y="1600200"/>
            <a:ext cx="10403541" cy="4800600"/>
          </a:xfrm>
        </p:spPr>
        <p:txBody>
          <a:bodyPr/>
          <a:lstStyle/>
          <a:p>
            <a:r>
              <a:rPr lang="zh-CN" altLang="en-US" b="1" dirty="0"/>
              <a:t>共享内存</a:t>
            </a:r>
            <a:r>
              <a:rPr lang="zh-CN" altLang="en-US" dirty="0"/>
              <a:t>：使得多个进程可以访问同一块内存空间，是最快的可用</a:t>
            </a:r>
            <a:r>
              <a:rPr lang="en-US" altLang="zh-CN" dirty="0"/>
              <a:t>IPC</a:t>
            </a:r>
            <a:r>
              <a:rPr lang="zh-CN" altLang="en-US" dirty="0"/>
              <a:t>形式。是针对其他通信机制运行效率较低而设计的。往往与其它通信机制，如信号量结合使用，来达到进程间的同步及</a:t>
            </a:r>
            <a:r>
              <a:rPr lang="zh-CN" altLang="en-US" dirty="0" smtClean="0"/>
              <a:t>互斥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/>
              <a:t>信号量</a:t>
            </a:r>
            <a:r>
              <a:rPr lang="zh-CN" altLang="en-US" dirty="0"/>
              <a:t>（</a:t>
            </a:r>
            <a:r>
              <a:rPr lang="en-US" altLang="zh-CN" dirty="0"/>
              <a:t>semaphore</a:t>
            </a:r>
            <a:r>
              <a:rPr lang="zh-CN" altLang="en-US" dirty="0"/>
              <a:t>）：主要作为进程间以及同一进程不同线程之间的同步</a:t>
            </a:r>
            <a:r>
              <a:rPr lang="zh-CN" altLang="en-US" dirty="0" smtClean="0"/>
              <a:t>手段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套</a:t>
            </a:r>
            <a:r>
              <a:rPr lang="zh-CN" altLang="en-US" b="1" dirty="0" smtClean="0"/>
              <a:t>接字</a:t>
            </a:r>
            <a:r>
              <a:rPr lang="zh-CN" altLang="en-US" dirty="0" smtClean="0"/>
              <a:t>（</a:t>
            </a:r>
            <a:r>
              <a:rPr lang="en-US" altLang="zh-CN" dirty="0"/>
              <a:t>Socket</a:t>
            </a:r>
            <a:r>
              <a:rPr lang="zh-CN" altLang="en-US" dirty="0"/>
              <a:t>）：更为一般的进程间通信机制，可用于不同机器之间的进程间通信。起初是由</a:t>
            </a:r>
            <a:r>
              <a:rPr lang="en-US" altLang="zh-CN" dirty="0"/>
              <a:t>Unix</a:t>
            </a:r>
            <a:r>
              <a:rPr lang="zh-CN" altLang="en-US" dirty="0"/>
              <a:t>系统的</a:t>
            </a:r>
            <a:r>
              <a:rPr lang="en-US" altLang="zh-CN" dirty="0"/>
              <a:t>BSD</a:t>
            </a:r>
            <a:r>
              <a:rPr lang="zh-CN" altLang="en-US" dirty="0"/>
              <a:t>分支开发出来的，但现在一般可以移植到其它类</a:t>
            </a:r>
            <a:r>
              <a:rPr lang="en-US" altLang="zh-CN" dirty="0"/>
              <a:t>Unix</a:t>
            </a:r>
            <a:r>
              <a:rPr lang="zh-CN" altLang="en-US" dirty="0"/>
              <a:t>系统上：</a:t>
            </a:r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System V</a:t>
            </a:r>
            <a:r>
              <a:rPr lang="zh-CN" altLang="en-US" dirty="0"/>
              <a:t>的变种都支持套接字。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9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共享内存（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153" y="1452282"/>
            <a:ext cx="10160000" cy="480060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顾名思义，共享内存就是允许两个不相关的进程访问同一个逻辑内存</a:t>
            </a:r>
            <a:r>
              <a:rPr lang="zh-CN" altLang="en-US" sz="2400" dirty="0" smtClean="0"/>
              <a:t>。不同</a:t>
            </a:r>
            <a:r>
              <a:rPr lang="zh-CN" altLang="en-US" sz="2400" dirty="0"/>
              <a:t>进程之间共享的内存通常安排为同一段物理内存。进程可以将同一段共享内存连接到它们自己的地址空间中，所有进程都可以访问共享内存中的地址，就好像它们是由用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语言函数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分配的内存一样。而如果某个进程向共享内存写入数据，所做的改动将立即影响到可以访问同一段共享内存的任何其他进程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优点</a:t>
            </a:r>
            <a:r>
              <a:rPr lang="zh-CN" altLang="en-US" sz="2400" dirty="0" smtClean="0"/>
              <a:t>：使用方便，函数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接口简单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数据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共享是</a:t>
            </a:r>
            <a:r>
              <a:rPr lang="zh-CN" altLang="en-US" sz="2400" dirty="0"/>
              <a:t>直接访问内存</a:t>
            </a:r>
            <a:r>
              <a:rPr lang="zh-CN" altLang="en-US" sz="2400" dirty="0" smtClean="0"/>
              <a:t>，加快</a:t>
            </a:r>
            <a:r>
              <a:rPr lang="zh-CN" altLang="en-US" sz="2400" dirty="0"/>
              <a:t>了程序的效率。同时，它也不像匿名管道那样要求通信的进程有一定的父子关系。</a:t>
            </a:r>
          </a:p>
          <a:p>
            <a:r>
              <a:rPr lang="zh-CN" altLang="en-US" sz="2400" b="1" dirty="0" smtClean="0"/>
              <a:t>缺点</a:t>
            </a:r>
            <a:r>
              <a:rPr lang="zh-CN" altLang="en-US" sz="2400" dirty="0"/>
              <a:t>：共享内存没有提供同步的机制，这使得我们在使用共享内存进行进程间通信时，往往要借助其他的手段来进行进程间的同步工作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77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共享内存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 &lt;sys/</a:t>
            </a:r>
            <a:r>
              <a:rPr lang="en-US" altLang="zh-CN" dirty="0" err="1" smtClean="0"/>
              <a:t>shm.h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创建共享内存</a:t>
            </a:r>
            <a:endParaRPr lang="en-US" altLang="zh-CN" dirty="0" smtClean="0"/>
          </a:p>
          <a:p>
            <a:pPr lvl="1"/>
            <a:r>
              <a:rPr lang="en-US" altLang="zh-CN" sz="2400" b="1" dirty="0" err="1" smtClean="0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shmget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key_t</a:t>
            </a:r>
            <a:r>
              <a:rPr lang="en-US" altLang="zh-CN" sz="2400" dirty="0"/>
              <a:t> key, </a:t>
            </a:r>
            <a:r>
              <a:rPr lang="en-US" altLang="zh-CN" sz="2400" b="1" dirty="0" err="1"/>
              <a:t>size_t</a:t>
            </a:r>
            <a:r>
              <a:rPr lang="en-US" altLang="zh-CN" sz="2400" dirty="0"/>
              <a:t> size, 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shmflg</a:t>
            </a:r>
            <a:r>
              <a:rPr lang="en-US" altLang="zh-CN" sz="2400" dirty="0"/>
              <a:t>); </a:t>
            </a:r>
            <a:endParaRPr lang="en-US" altLang="zh-CN" sz="2400" dirty="0" smtClean="0"/>
          </a:p>
          <a:p>
            <a:r>
              <a:rPr lang="zh-CN" altLang="en-US" dirty="0" smtClean="0"/>
              <a:t>把共享内存连接到当前进程的地址空间</a:t>
            </a:r>
            <a:endParaRPr lang="en-US" altLang="zh-CN" dirty="0" smtClean="0"/>
          </a:p>
          <a:p>
            <a:pPr lvl="1"/>
            <a:r>
              <a:rPr lang="en-US" altLang="zh-CN" sz="2400" b="1" dirty="0"/>
              <a:t>void</a:t>
            </a:r>
            <a:r>
              <a:rPr lang="en-US" altLang="zh-CN" sz="2400" b="1" dirty="0"/>
              <a:t> *</a:t>
            </a:r>
            <a:r>
              <a:rPr lang="en-US" altLang="zh-CN" sz="2400" b="1" dirty="0" err="1"/>
              <a:t>shmat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shm_id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const</a:t>
            </a:r>
            <a:r>
              <a:rPr lang="en-US" altLang="zh-CN" sz="2400" b="1" dirty="0"/>
              <a:t> void *</a:t>
            </a:r>
            <a:r>
              <a:rPr lang="en-US" altLang="zh-CN" sz="2400" b="1" dirty="0" err="1"/>
              <a:t>shm_addr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shmflg</a:t>
            </a:r>
            <a:r>
              <a:rPr lang="en-US" altLang="zh-CN" sz="2400" b="1" dirty="0"/>
              <a:t>); </a:t>
            </a:r>
            <a:endParaRPr lang="en-US" altLang="zh-CN" sz="2400" b="1" dirty="0"/>
          </a:p>
          <a:p>
            <a:r>
              <a:rPr lang="zh-CN" altLang="en-US" dirty="0"/>
              <a:t>将共享内存从当前进程中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shmdt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const</a:t>
            </a:r>
            <a:r>
              <a:rPr lang="en-US" altLang="zh-CN" sz="2400" b="1" dirty="0"/>
              <a:t> void *</a:t>
            </a:r>
            <a:r>
              <a:rPr lang="en-US" altLang="zh-CN" sz="2400" b="1" dirty="0" err="1"/>
              <a:t>shmaddr</a:t>
            </a:r>
            <a:r>
              <a:rPr lang="en-US" altLang="zh-CN" sz="2400" b="1" dirty="0"/>
              <a:t>); </a:t>
            </a:r>
            <a:r>
              <a:rPr lang="en-US" altLang="zh-CN" dirty="0"/>
              <a:t> </a:t>
            </a:r>
          </a:p>
          <a:p>
            <a:r>
              <a:rPr lang="zh-CN" altLang="en-US" dirty="0"/>
              <a:t>控制共享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shmctl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shm_id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command, 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shmid_ds</a:t>
            </a:r>
            <a:r>
              <a:rPr lang="en-US" altLang="zh-CN" sz="2400" b="1" dirty="0"/>
              <a:t> *</a:t>
            </a:r>
            <a:r>
              <a:rPr lang="en-US" altLang="zh-CN" sz="2400" b="1" dirty="0" err="1"/>
              <a:t>buf</a:t>
            </a:r>
            <a:r>
              <a:rPr lang="en-US" altLang="zh-CN" sz="2400" b="1" dirty="0"/>
              <a:t>); 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5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024"/>
            <a:ext cx="10160000" cy="658905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altLang="zh-CN" sz="1600" b="1" dirty="0" err="1"/>
              <a:t>int</a:t>
            </a:r>
            <a:r>
              <a:rPr lang="en-US" altLang="zh-CN" sz="1600" dirty="0"/>
              <a:t> main()  </a:t>
            </a:r>
          </a:p>
          <a:p>
            <a:pPr marL="114300" indent="0">
              <a:buNone/>
            </a:pPr>
            <a:r>
              <a:rPr lang="en-US" altLang="zh-CN" sz="1600" dirty="0"/>
              <a:t>{  </a:t>
            </a:r>
          </a:p>
          <a:p>
            <a:pPr marL="11430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 running = 1;//</a:t>
            </a:r>
            <a:r>
              <a:rPr lang="zh-CN" altLang="en-US" sz="1600" dirty="0"/>
              <a:t>程序是否继续运行的标志  </a:t>
            </a:r>
          </a:p>
          <a:p>
            <a:pPr marL="114300" indent="0">
              <a:buNone/>
            </a:pPr>
            <a:r>
              <a:rPr lang="zh-CN" altLang="en-US" sz="1600" dirty="0"/>
              <a:t>    </a:t>
            </a:r>
            <a:r>
              <a:rPr lang="en-US" altLang="zh-CN" sz="1600" b="1" dirty="0"/>
              <a:t>void</a:t>
            </a:r>
            <a:r>
              <a:rPr lang="en-US" altLang="zh-CN" sz="1600" dirty="0"/>
              <a:t> *</a:t>
            </a:r>
            <a:r>
              <a:rPr lang="en-US" altLang="zh-CN" sz="1600" dirty="0" err="1"/>
              <a:t>shm</a:t>
            </a:r>
            <a:r>
              <a:rPr lang="en-US" altLang="zh-CN" sz="1600" dirty="0"/>
              <a:t> = NULL;//</a:t>
            </a:r>
            <a:r>
              <a:rPr lang="zh-CN" altLang="en-US" sz="1600" dirty="0"/>
              <a:t>分配的共享内存的原始首地址  </a:t>
            </a:r>
          </a:p>
          <a:p>
            <a:pPr marL="114300" indent="0">
              <a:buNone/>
            </a:pPr>
            <a:r>
              <a:rPr lang="zh-CN" altLang="en-US" sz="1600" dirty="0"/>
              <a:t>    </a:t>
            </a:r>
            <a:r>
              <a:rPr lang="en-US" altLang="zh-CN" sz="1600" b="1" dirty="0" err="1"/>
              <a:t>struct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shared_use_st</a:t>
            </a:r>
            <a:r>
              <a:rPr lang="en-US" altLang="zh-CN" sz="1600" dirty="0"/>
              <a:t> *shared;//</a:t>
            </a:r>
            <a:r>
              <a:rPr lang="zh-CN" altLang="en-US" sz="1600" dirty="0"/>
              <a:t>指向</a:t>
            </a:r>
            <a:r>
              <a:rPr lang="en-US" altLang="zh-CN" sz="1600" dirty="0" err="1"/>
              <a:t>shm</a:t>
            </a:r>
            <a:r>
              <a:rPr lang="en-US" altLang="zh-CN" sz="1600" dirty="0"/>
              <a:t>  </a:t>
            </a:r>
          </a:p>
          <a:p>
            <a:pPr marL="11430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shmid</a:t>
            </a:r>
            <a:r>
              <a:rPr lang="en-US" altLang="zh-CN" sz="1600" dirty="0"/>
              <a:t>;//</a:t>
            </a:r>
            <a:r>
              <a:rPr lang="zh-CN" altLang="en-US" sz="1600" dirty="0"/>
              <a:t>共享内存标识符  </a:t>
            </a:r>
          </a:p>
          <a:p>
            <a:pPr marL="114300" indent="0">
              <a:buNone/>
            </a:pPr>
            <a:r>
              <a:rPr lang="zh-CN" altLang="en-US" sz="1600" dirty="0"/>
              <a:t>    </a:t>
            </a:r>
            <a:r>
              <a:rPr lang="en-US" altLang="zh-CN" sz="1600" dirty="0"/>
              <a:t>//</a:t>
            </a:r>
            <a:r>
              <a:rPr lang="zh-CN" altLang="en-US" sz="1600" dirty="0"/>
              <a:t>创建共享内存  </a:t>
            </a:r>
          </a:p>
          <a:p>
            <a:pPr marL="114300" indent="0">
              <a:buNone/>
            </a:pPr>
            <a:r>
              <a:rPr lang="zh-CN" altLang="en-US" sz="1600" dirty="0"/>
              <a:t>    </a:t>
            </a:r>
            <a:r>
              <a:rPr lang="en-US" altLang="zh-CN" sz="1600" dirty="0" err="1"/>
              <a:t>shmid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shmget</a:t>
            </a:r>
            <a:r>
              <a:rPr lang="en-US" altLang="zh-CN" sz="1600" dirty="0"/>
              <a:t>((</a:t>
            </a:r>
            <a:r>
              <a:rPr lang="en-US" altLang="zh-CN" sz="1600" dirty="0" err="1"/>
              <a:t>key_t</a:t>
            </a:r>
            <a:r>
              <a:rPr lang="en-US" altLang="zh-CN" sz="1600" dirty="0"/>
              <a:t>)1234, </a:t>
            </a:r>
            <a:r>
              <a:rPr lang="en-US" altLang="zh-CN" sz="1600" b="1" dirty="0" err="1"/>
              <a:t>sizeof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struct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shared_use_st</a:t>
            </a:r>
            <a:r>
              <a:rPr lang="en-US" altLang="zh-CN" sz="1600" dirty="0"/>
              <a:t>), 0666|IPC_CREAT);  </a:t>
            </a:r>
          </a:p>
          <a:p>
            <a:pPr marL="11430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b="1" dirty="0"/>
              <a:t>if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shmid</a:t>
            </a:r>
            <a:r>
              <a:rPr lang="en-US" altLang="zh-CN" sz="1600" dirty="0"/>
              <a:t> == -1)  </a:t>
            </a:r>
          </a:p>
          <a:p>
            <a:pPr marL="114300" indent="0">
              <a:buNone/>
            </a:pPr>
            <a:r>
              <a:rPr lang="en-US" altLang="zh-CN" sz="1600" dirty="0"/>
              <a:t>    {  </a:t>
            </a:r>
          </a:p>
          <a:p>
            <a:pPr marL="114300" indent="0">
              <a:buNone/>
            </a:pPr>
            <a:r>
              <a:rPr lang="en-US" altLang="zh-CN" sz="1600" dirty="0"/>
              <a:t>        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stderr</a:t>
            </a:r>
            <a:r>
              <a:rPr lang="en-US" altLang="zh-CN" sz="1600" dirty="0"/>
              <a:t>, "</a:t>
            </a:r>
            <a:r>
              <a:rPr lang="en-US" altLang="zh-CN" sz="1600" dirty="0" err="1"/>
              <a:t>shmget</a:t>
            </a:r>
            <a:r>
              <a:rPr lang="en-US" altLang="zh-CN" sz="1600" dirty="0"/>
              <a:t> failed\n");  </a:t>
            </a:r>
          </a:p>
          <a:p>
            <a:pPr marL="114300" indent="0">
              <a:buNone/>
            </a:pPr>
            <a:r>
              <a:rPr lang="en-US" altLang="zh-CN" sz="1600" dirty="0"/>
              <a:t>        exit(EXIT_FAILURE);  </a:t>
            </a:r>
          </a:p>
          <a:p>
            <a:pPr marL="114300" indent="0">
              <a:buNone/>
            </a:pPr>
            <a:r>
              <a:rPr lang="en-US" altLang="zh-CN" sz="1600" dirty="0"/>
              <a:t>    }  </a:t>
            </a:r>
          </a:p>
          <a:p>
            <a:pPr marL="114300" indent="0">
              <a:buNone/>
            </a:pPr>
            <a:r>
              <a:rPr lang="en-US" altLang="zh-CN" sz="1600" dirty="0"/>
              <a:t>    //</a:t>
            </a:r>
            <a:r>
              <a:rPr lang="zh-CN" altLang="en-US" sz="1600" dirty="0"/>
              <a:t>将共享内存连接到当前进程的地址空间  </a:t>
            </a:r>
          </a:p>
          <a:p>
            <a:pPr marL="114300" indent="0">
              <a:buNone/>
            </a:pPr>
            <a:r>
              <a:rPr lang="zh-CN" altLang="en-US" sz="1600" dirty="0"/>
              <a:t>    </a:t>
            </a:r>
            <a:r>
              <a:rPr lang="en-US" altLang="zh-CN" sz="1600" dirty="0" err="1"/>
              <a:t>shm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shmat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shmid</a:t>
            </a:r>
            <a:r>
              <a:rPr lang="en-US" altLang="zh-CN" sz="1600" dirty="0"/>
              <a:t>, 0, 0);  </a:t>
            </a:r>
          </a:p>
          <a:p>
            <a:pPr marL="11430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b="1" dirty="0"/>
              <a:t>if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shm</a:t>
            </a:r>
            <a:r>
              <a:rPr lang="en-US" altLang="zh-CN" sz="1600" dirty="0"/>
              <a:t> == (</a:t>
            </a:r>
            <a:r>
              <a:rPr lang="en-US" altLang="zh-CN" sz="1600" b="1" dirty="0"/>
              <a:t>void</a:t>
            </a:r>
            <a:r>
              <a:rPr lang="en-US" altLang="zh-CN" sz="1600" dirty="0"/>
              <a:t>*)-1)  </a:t>
            </a:r>
          </a:p>
          <a:p>
            <a:pPr marL="114300" indent="0">
              <a:buNone/>
            </a:pPr>
            <a:r>
              <a:rPr lang="en-US" altLang="zh-CN" sz="1600" dirty="0"/>
              <a:t>    {  </a:t>
            </a:r>
          </a:p>
          <a:p>
            <a:pPr marL="114300" indent="0">
              <a:buNone/>
            </a:pPr>
            <a:r>
              <a:rPr lang="en-US" altLang="zh-CN" sz="1600" dirty="0"/>
              <a:t>        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stderr</a:t>
            </a:r>
            <a:r>
              <a:rPr lang="en-US" altLang="zh-CN" sz="1600" dirty="0"/>
              <a:t>, "</a:t>
            </a:r>
            <a:r>
              <a:rPr lang="en-US" altLang="zh-CN" sz="1600" dirty="0" err="1"/>
              <a:t>shmat</a:t>
            </a:r>
            <a:r>
              <a:rPr lang="en-US" altLang="zh-CN" sz="1600" dirty="0"/>
              <a:t> failed\n");  </a:t>
            </a:r>
          </a:p>
          <a:p>
            <a:pPr marL="114300" indent="0">
              <a:buNone/>
            </a:pPr>
            <a:r>
              <a:rPr lang="en-US" altLang="zh-CN" sz="1600" dirty="0"/>
              <a:t>        exit(EXIT_FAILURE);  </a:t>
            </a:r>
          </a:p>
          <a:p>
            <a:pPr marL="114300" indent="0">
              <a:buNone/>
            </a:pPr>
            <a:r>
              <a:rPr lang="en-US" altLang="zh-CN" sz="1600" dirty="0"/>
              <a:t>    }  </a:t>
            </a:r>
          </a:p>
          <a:p>
            <a:pPr marL="114300" indent="0">
              <a:buNone/>
            </a:pPr>
            <a:r>
              <a:rPr lang="en-US" altLang="zh-CN" sz="1600" dirty="0"/>
              <a:t>    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nMemory</a:t>
            </a:r>
            <a:r>
              <a:rPr lang="en-US" altLang="zh-CN" sz="1600" dirty="0"/>
              <a:t> attached at %X\n", (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)</a:t>
            </a:r>
            <a:r>
              <a:rPr lang="en-US" altLang="zh-CN" sz="1600" dirty="0" err="1"/>
              <a:t>shm</a:t>
            </a:r>
            <a:r>
              <a:rPr lang="en-US" altLang="zh-CN" sz="1600" dirty="0"/>
              <a:t>);  </a:t>
            </a:r>
          </a:p>
          <a:p>
            <a:pPr marL="114300" indent="0">
              <a:buNone/>
            </a:pPr>
            <a:r>
              <a:rPr lang="en-US" altLang="zh-CN" sz="14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1958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365" y="161365"/>
            <a:ext cx="10905564" cy="6521823"/>
          </a:xfrm>
        </p:spPr>
        <p:txBody>
          <a:bodyPr numCol="2">
            <a:normAutofit/>
          </a:bodyPr>
          <a:lstStyle/>
          <a:p>
            <a:pPr marL="114300" indent="0">
              <a:buNone/>
            </a:pPr>
            <a:r>
              <a:rPr lang="en-US" altLang="zh-CN" sz="2000" dirty="0"/>
              <a:t>  //</a:t>
            </a:r>
            <a:r>
              <a:rPr lang="zh-CN" altLang="en-US" sz="2000" dirty="0"/>
              <a:t>设置共享内存  </a:t>
            </a:r>
          </a:p>
          <a:p>
            <a:pPr marL="114300" indent="0">
              <a:buNone/>
            </a:pPr>
            <a:r>
              <a:rPr lang="zh-CN" altLang="en-US" sz="2000" dirty="0"/>
              <a:t>    </a:t>
            </a:r>
            <a:r>
              <a:rPr lang="en-US" altLang="zh-CN" sz="2000" dirty="0"/>
              <a:t>shared = (</a:t>
            </a:r>
            <a:r>
              <a:rPr lang="en-US" altLang="zh-CN" sz="2000" b="1" dirty="0" err="1"/>
              <a:t>struct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shared_use_st</a:t>
            </a:r>
            <a:r>
              <a:rPr lang="en-US" altLang="zh-CN" sz="2000" dirty="0"/>
              <a:t>*)</a:t>
            </a:r>
            <a:r>
              <a:rPr lang="en-US" altLang="zh-CN" sz="2000" dirty="0" err="1"/>
              <a:t>shm</a:t>
            </a:r>
            <a:r>
              <a:rPr lang="en-US" altLang="zh-CN" sz="2000" dirty="0"/>
              <a:t>;  </a:t>
            </a:r>
          </a:p>
          <a:p>
            <a:pPr marL="114300" indent="0">
              <a:buNone/>
            </a:pPr>
            <a:r>
              <a:rPr lang="en-US" altLang="zh-CN" sz="2000" dirty="0"/>
              <a:t>    shared-&gt;written = 0;  </a:t>
            </a:r>
          </a:p>
          <a:p>
            <a:pPr marL="114300" indent="0">
              <a:buNone/>
            </a:pPr>
            <a:r>
              <a:rPr lang="en-US" altLang="zh-CN" sz="2000" dirty="0"/>
              <a:t>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(running)//</a:t>
            </a:r>
            <a:r>
              <a:rPr lang="zh-CN" altLang="en-US" sz="2000" dirty="0"/>
              <a:t>读取共享内存中的数据  </a:t>
            </a:r>
          </a:p>
          <a:p>
            <a:pPr marL="114300" indent="0">
              <a:buNone/>
            </a:pPr>
            <a:r>
              <a:rPr lang="zh-CN" altLang="en-US" sz="2000" dirty="0"/>
              <a:t>    </a:t>
            </a:r>
            <a:r>
              <a:rPr lang="en-US" altLang="zh-CN" sz="2000" dirty="0"/>
              <a:t>{  </a:t>
            </a:r>
            <a:endParaRPr lang="zh-CN" altLang="en-US" sz="2000" dirty="0"/>
          </a:p>
          <a:p>
            <a:pPr marL="114300" indent="0">
              <a:buNone/>
            </a:pPr>
            <a:r>
              <a:rPr lang="zh-CN" altLang="en-US" sz="2000" dirty="0"/>
              <a:t>        </a:t>
            </a:r>
            <a:r>
              <a:rPr lang="en-US" altLang="zh-CN" sz="2000" dirty="0"/>
              <a:t>//</a:t>
            </a:r>
            <a:r>
              <a:rPr lang="zh-CN" altLang="en-US" sz="2000" dirty="0"/>
              <a:t>没有进程向共享内存定数据有数据可读取  </a:t>
            </a:r>
          </a:p>
          <a:p>
            <a:pPr marL="114300" indent="0">
              <a:buNone/>
            </a:pPr>
            <a:r>
              <a:rPr lang="zh-CN" altLang="en-US" sz="2000" dirty="0"/>
              <a:t>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(shared-&gt;written != 0)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{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("You wrote: %s", shared-&gt;text);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    sleep(rand() % 3);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    //</a:t>
            </a:r>
            <a:r>
              <a:rPr lang="zh-CN" altLang="en-US" sz="2000" dirty="0"/>
              <a:t>读取完数据，设置</a:t>
            </a:r>
            <a:r>
              <a:rPr lang="en-US" altLang="zh-CN" sz="2000" dirty="0"/>
              <a:t>written</a:t>
            </a:r>
            <a:r>
              <a:rPr lang="zh-CN" altLang="en-US" sz="2000" dirty="0"/>
              <a:t>使共享内存段可写  </a:t>
            </a:r>
          </a:p>
          <a:p>
            <a:pPr marL="114300" indent="0">
              <a:buNone/>
            </a:pPr>
            <a:r>
              <a:rPr lang="zh-CN" altLang="en-US" sz="2000" dirty="0"/>
              <a:t>            </a:t>
            </a:r>
            <a:r>
              <a:rPr lang="en-US" altLang="zh-CN" sz="2000" dirty="0"/>
              <a:t>shared-&gt;written = 0;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    //</a:t>
            </a:r>
            <a:r>
              <a:rPr lang="zh-CN" altLang="en-US" sz="2000" dirty="0"/>
              <a:t>输入了</a:t>
            </a:r>
            <a:r>
              <a:rPr lang="en-US" altLang="zh-CN" sz="2000" dirty="0"/>
              <a:t>end</a:t>
            </a:r>
            <a:r>
              <a:rPr lang="zh-CN" altLang="en-US" sz="2000" dirty="0"/>
              <a:t>，退出循环（程序）  </a:t>
            </a:r>
          </a:p>
          <a:p>
            <a:pPr marL="114300" indent="0">
              <a:buNone/>
            </a:pPr>
            <a:r>
              <a:rPr lang="zh-CN" altLang="en-US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strncmp</a:t>
            </a:r>
            <a:r>
              <a:rPr lang="en-US" altLang="zh-CN" sz="2000" dirty="0"/>
              <a:t>(shared-&gt;text, "end", 3) == 0)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        running = 0;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}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//</a:t>
            </a:r>
            <a:r>
              <a:rPr lang="zh-CN" altLang="en-US" sz="2000" dirty="0"/>
              <a:t>有其他进程在写</a:t>
            </a:r>
            <a:r>
              <a:rPr lang="zh-CN" altLang="en-US" sz="2000" dirty="0" smtClean="0"/>
              <a:t>数据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不能</a:t>
            </a:r>
            <a:r>
              <a:rPr lang="zh-CN" altLang="en-US" sz="2000" dirty="0"/>
              <a:t>读取数据  </a:t>
            </a:r>
          </a:p>
          <a:p>
            <a:pPr marL="114300" indent="0">
              <a:buNone/>
            </a:pPr>
            <a:r>
              <a:rPr lang="zh-CN" altLang="en-US" sz="2000" dirty="0"/>
              <a:t>            </a:t>
            </a:r>
            <a:r>
              <a:rPr lang="en-US" altLang="zh-CN" sz="2000" dirty="0"/>
              <a:t>sleep(1);  </a:t>
            </a:r>
          </a:p>
          <a:p>
            <a:pPr marL="114300" indent="0">
              <a:buNone/>
            </a:pPr>
            <a:r>
              <a:rPr lang="en-US" altLang="zh-CN" sz="2000" dirty="0"/>
              <a:t>    }  </a:t>
            </a:r>
          </a:p>
          <a:p>
            <a:pPr marL="114300" indent="0">
              <a:buNone/>
            </a:pPr>
            <a:r>
              <a:rPr lang="en-US" altLang="zh-CN" sz="2000" dirty="0"/>
              <a:t>    //</a:t>
            </a:r>
            <a:r>
              <a:rPr lang="zh-CN" altLang="en-US" sz="2000" dirty="0"/>
              <a:t>把共享内存从当前进程中分离  </a:t>
            </a:r>
          </a:p>
          <a:p>
            <a:pPr marL="114300" indent="0">
              <a:buNone/>
            </a:pPr>
            <a:r>
              <a:rPr lang="zh-CN" altLang="en-US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shmdt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shm</a:t>
            </a:r>
            <a:r>
              <a:rPr lang="en-US" altLang="zh-CN" sz="2000" dirty="0"/>
              <a:t>) == -1)  </a:t>
            </a:r>
          </a:p>
          <a:p>
            <a:pPr marL="114300" indent="0">
              <a:buNone/>
            </a:pPr>
            <a:r>
              <a:rPr lang="en-US" altLang="zh-CN" sz="2000" dirty="0"/>
              <a:t>    {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stderr</a:t>
            </a:r>
            <a:r>
              <a:rPr lang="en-US" altLang="zh-CN" sz="2000" dirty="0"/>
              <a:t>, "</a:t>
            </a:r>
            <a:r>
              <a:rPr lang="en-US" altLang="zh-CN" sz="2000" dirty="0" err="1"/>
              <a:t>shmdt</a:t>
            </a:r>
            <a:r>
              <a:rPr lang="en-US" altLang="zh-CN" sz="2000" dirty="0"/>
              <a:t> failed\n");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exit(EXIT_FAILURE);  </a:t>
            </a:r>
          </a:p>
          <a:p>
            <a:pPr marL="114300" indent="0">
              <a:buNone/>
            </a:pPr>
            <a:r>
              <a:rPr lang="en-US" altLang="zh-CN" sz="2000" dirty="0"/>
              <a:t>    }  </a:t>
            </a:r>
          </a:p>
          <a:p>
            <a:pPr marL="114300" indent="0">
              <a:buNone/>
            </a:pPr>
            <a:r>
              <a:rPr lang="en-US" altLang="zh-CN" sz="2000" dirty="0"/>
              <a:t>    //</a:t>
            </a:r>
            <a:r>
              <a:rPr lang="zh-CN" altLang="en-US" sz="2000" dirty="0"/>
              <a:t>删除共享内存  </a:t>
            </a:r>
          </a:p>
          <a:p>
            <a:pPr marL="114300" indent="0">
              <a:buNone/>
            </a:pPr>
            <a:r>
              <a:rPr lang="zh-CN" altLang="en-US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shmctl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shmid</a:t>
            </a:r>
            <a:r>
              <a:rPr lang="en-US" altLang="zh-CN" sz="2000" dirty="0"/>
              <a:t>, IPC_RMID, 0) == -1)  </a:t>
            </a:r>
          </a:p>
          <a:p>
            <a:pPr marL="114300" indent="0">
              <a:buNone/>
            </a:pPr>
            <a:r>
              <a:rPr lang="en-US" altLang="zh-CN" sz="2000" dirty="0"/>
              <a:t>    {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stderr</a:t>
            </a:r>
            <a:r>
              <a:rPr lang="en-US" altLang="zh-CN" sz="2000" dirty="0"/>
              <a:t>, "</a:t>
            </a:r>
            <a:r>
              <a:rPr lang="en-US" altLang="zh-CN" sz="2000" dirty="0" err="1"/>
              <a:t>shmctl</a:t>
            </a:r>
            <a:r>
              <a:rPr lang="en-US" altLang="zh-CN" sz="2000" dirty="0"/>
              <a:t>(IPC_RMID) failed\n");  </a:t>
            </a:r>
          </a:p>
          <a:p>
            <a:pPr marL="114300" indent="0">
              <a:buNone/>
            </a:pPr>
            <a:r>
              <a:rPr lang="en-US" altLang="zh-CN" sz="2000" dirty="0"/>
              <a:t>        exit(EXIT_FAILURE);  </a:t>
            </a:r>
          </a:p>
          <a:p>
            <a:pPr marL="114300" indent="0">
              <a:buNone/>
            </a:pPr>
            <a:r>
              <a:rPr lang="en-US" altLang="zh-CN" sz="2000" dirty="0"/>
              <a:t>    }  </a:t>
            </a:r>
          </a:p>
          <a:p>
            <a:pPr marL="114300" indent="0">
              <a:buNone/>
            </a:pPr>
            <a:r>
              <a:rPr lang="en-US" altLang="zh-CN" sz="2000" dirty="0"/>
              <a:t>    exit(EXIT_SUCCESS);  </a:t>
            </a:r>
          </a:p>
          <a:p>
            <a:pPr marL="114300" indent="0">
              <a:buNone/>
            </a:pPr>
            <a:r>
              <a:rPr lang="en-US" altLang="zh-CN" sz="2000" dirty="0"/>
              <a:t>}  </a:t>
            </a:r>
          </a:p>
          <a:p>
            <a:pPr marL="11430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30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V</a:t>
            </a:r>
            <a:r>
              <a:rPr lang="zh-CN" altLang="en-US" dirty="0" smtClean="0"/>
              <a:t>消息队列（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消息</a:t>
            </a:r>
            <a:r>
              <a:rPr lang="zh-CN" altLang="en-US" sz="2400" dirty="0" smtClean="0"/>
              <a:t>队列是</a:t>
            </a:r>
            <a:r>
              <a:rPr lang="zh-CN" altLang="en-US" sz="2400" dirty="0"/>
              <a:t>由一</a:t>
            </a:r>
            <a:r>
              <a:rPr lang="zh-CN" altLang="en-US" sz="2400" dirty="0" smtClean="0"/>
              <a:t>条由消息</a:t>
            </a:r>
            <a:r>
              <a:rPr lang="zh-CN" altLang="en-US" sz="2400" dirty="0"/>
              <a:t>连接而成的链表，是消息的链式队列，它保存在内核中，通过消息队列的引用标识符来访问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信息</a:t>
            </a:r>
            <a:r>
              <a:rPr lang="zh-CN" altLang="en-US" sz="2400" dirty="0"/>
              <a:t>被放置在一个预定义的消息结构中，进程生成的消息指明了该消息的类型，并把它放入一个由系统负责维护的消息队列中去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访问</a:t>
            </a:r>
            <a:r>
              <a:rPr lang="zh-CN" altLang="en-US" sz="2400" dirty="0"/>
              <a:t>消息队列的进程可以根据消息的类型，有选择地从队列中遵照</a:t>
            </a:r>
            <a:r>
              <a:rPr lang="en-US" altLang="zh-CN" sz="2400" dirty="0"/>
              <a:t>FIFO</a:t>
            </a:r>
            <a:r>
              <a:rPr lang="zh-CN" altLang="en-US" sz="2400" dirty="0"/>
              <a:t>原则读取特定类型的消息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00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V</a:t>
            </a:r>
            <a:r>
              <a:rPr lang="zh-CN" altLang="en-US" dirty="0"/>
              <a:t>消息</a:t>
            </a:r>
            <a:r>
              <a:rPr lang="zh-CN" altLang="en-US" dirty="0" smtClean="0"/>
              <a:t>队列（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根据关键字生成标识符。</a:t>
            </a:r>
          </a:p>
          <a:p>
            <a:pPr lvl="1"/>
            <a:r>
              <a:rPr lang="en-US" altLang="zh-CN" dirty="0" err="1" smtClean="0"/>
              <a:t>key_t</a:t>
            </a:r>
            <a:r>
              <a:rPr lang="en-US" altLang="zh-CN" dirty="0" smtClean="0"/>
              <a:t> </a:t>
            </a:r>
            <a:r>
              <a:rPr lang="en-US" altLang="zh-CN" dirty="0" err="1"/>
              <a:t>ftok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*pathname,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proj_id</a:t>
            </a:r>
            <a:r>
              <a:rPr lang="en-US" altLang="zh-CN" dirty="0" smtClean="0"/>
              <a:t>);</a:t>
            </a:r>
          </a:p>
          <a:p>
            <a:r>
              <a:rPr lang="zh-CN" altLang="en-US" dirty="0"/>
              <a:t>打开或创建消息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msgget</a:t>
            </a:r>
            <a:r>
              <a:rPr lang="en-US" altLang="zh-CN" dirty="0"/>
              <a:t>(</a:t>
            </a:r>
            <a:r>
              <a:rPr lang="en-US" altLang="zh-CN" dirty="0" err="1"/>
              <a:t>ket_t</a:t>
            </a:r>
            <a:r>
              <a:rPr lang="en-US" altLang="zh-CN" dirty="0"/>
              <a:t> key,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msgflg</a:t>
            </a:r>
            <a:r>
              <a:rPr lang="en-US" altLang="zh-CN" dirty="0"/>
              <a:t>);</a:t>
            </a:r>
          </a:p>
          <a:p>
            <a:r>
              <a:rPr lang="zh-CN" altLang="zh-CN" dirty="0"/>
              <a:t>向队列传递消息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msgsnd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msqid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msgbuf</a:t>
            </a:r>
            <a:r>
              <a:rPr lang="en-US" altLang="zh-CN" dirty="0"/>
              <a:t> * </a:t>
            </a:r>
            <a:r>
              <a:rPr lang="en-US" altLang="zh-CN" dirty="0" err="1"/>
              <a:t>msgp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msgsz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msgflg</a:t>
            </a:r>
            <a:r>
              <a:rPr lang="en-US" altLang="zh-CN" dirty="0"/>
              <a:t>);</a:t>
            </a:r>
          </a:p>
          <a:p>
            <a:r>
              <a:rPr lang="zh-CN" altLang="zh-CN" dirty="0"/>
              <a:t>从队列中获得消息</a:t>
            </a:r>
            <a:endParaRPr lang="en-US" altLang="zh-CN" dirty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msgrcv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msqid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msgbuf</a:t>
            </a:r>
            <a:r>
              <a:rPr lang="en-US" altLang="zh-CN" dirty="0"/>
              <a:t> * </a:t>
            </a:r>
            <a:r>
              <a:rPr lang="en-US" altLang="zh-CN" dirty="0" err="1"/>
              <a:t>msgq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msgsz</a:t>
            </a:r>
            <a:r>
              <a:rPr lang="en-US" altLang="zh-CN" dirty="0"/>
              <a:t>, long </a:t>
            </a:r>
            <a:r>
              <a:rPr lang="en-US" altLang="zh-CN" dirty="0" err="1"/>
              <a:t>msgtype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msgflg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消息队列的属性</a:t>
            </a:r>
            <a:r>
              <a:rPr lang="zh-CN" altLang="en-US" dirty="0" smtClean="0"/>
              <a:t>控制</a:t>
            </a:r>
            <a:endParaRPr lang="zh-CN" altLang="en-US" dirty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msgctl</a:t>
            </a:r>
            <a:r>
              <a:rPr lang="en-US" altLang="zh-CN" dirty="0"/>
              <a:t> 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msgqid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msqid_ds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次上机实验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编写程序，完成如下功能：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首先，使用</a:t>
            </a:r>
            <a:r>
              <a:rPr lang="en-US" altLang="zh-CN" sz="2400" dirty="0" smtClean="0"/>
              <a:t>System V</a:t>
            </a:r>
            <a:r>
              <a:rPr lang="zh-CN" altLang="en-US" sz="2400" dirty="0" smtClean="0"/>
              <a:t>消息队列机制，构建一个消息队列；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分别生成两个进程，一个进程向生成的队列发消息，另一个进程从队列中取消息；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运行期间，使用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</a:t>
            </a:r>
            <a:r>
              <a:rPr lang="en-US" altLang="zh-CN" sz="2400" dirty="0" err="1" smtClean="0"/>
              <a:t>ipcs</a:t>
            </a:r>
            <a:r>
              <a:rPr lang="zh-CN" altLang="en-US" sz="2400" dirty="0" smtClean="0"/>
              <a:t>观测消息队列中的变化情况；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最后，从内核中删除进程。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78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37882"/>
            <a:ext cx="10160000" cy="58629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 err="1">
                <a:latin typeface="Monaco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 smtClean="0">
                <a:latin typeface="Monaco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latin typeface="Monaco" charset="0"/>
                <a:ea typeface="宋体" pitchFamily="2" charset="-122"/>
              </a:rPr>
              <a:t>pid_t</a:t>
            </a:r>
            <a:r>
              <a:rPr lang="en-US" altLang="zh-CN" sz="2400" dirty="0" smtClean="0">
                <a:latin typeface="Monaco" charset="0"/>
                <a:ea typeface="宋体" pitchFamily="2" charset="-122"/>
              </a:rPr>
              <a:t>  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pid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pid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 = fork();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pid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	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fprintf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stderr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	exit(-1);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else if (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pid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 == 0) { /* child process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	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execlp</a:t>
            </a:r>
            <a:r>
              <a:rPr lang="en-US" altLang="zh-CN" sz="2400" dirty="0" smtClean="0">
                <a:latin typeface="Monaco" charset="0"/>
                <a:ea typeface="宋体" pitchFamily="2" charset="-122"/>
              </a:rPr>
              <a:t>(“/bin/</a:t>
            </a:r>
            <a:r>
              <a:rPr lang="en-US" altLang="zh-CN" sz="2400" dirty="0" err="1" smtClean="0">
                <a:latin typeface="Monaco" charset="0"/>
                <a:ea typeface="宋体" pitchFamily="2" charset="-122"/>
              </a:rPr>
              <a:t>ls</a:t>
            </a:r>
            <a:r>
              <a:rPr lang="en-US" altLang="zh-CN" sz="2400" dirty="0" smtClean="0">
                <a:latin typeface="Monaco" charset="0"/>
                <a:ea typeface="宋体" pitchFamily="2" charset="-122"/>
              </a:rPr>
              <a:t>", 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"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ls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", NULL);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	/* parent will wait for the child to complete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	wait (NULL);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	</a:t>
            </a:r>
            <a:r>
              <a:rPr lang="en-US" altLang="zh-CN" sz="2400" dirty="0" err="1">
                <a:latin typeface="Monaco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Monaco" charset="0"/>
                <a:ea typeface="宋体" pitchFamily="2" charset="-122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	exit(0);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Monaco" charset="0"/>
                <a:ea typeface="宋体" pitchFamily="2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 一个进程，包括代码、数据和分配给进程的资源。</a:t>
            </a:r>
            <a:r>
              <a:rPr lang="en-US" altLang="zh-CN" sz="2400" dirty="0"/>
              <a:t>fork</a:t>
            </a:r>
            <a:r>
              <a:rPr lang="zh-CN" altLang="en-US" sz="2400" dirty="0"/>
              <a:t>（）函数通过系统调用创建一个与原来进程几乎完全相同的进程</a:t>
            </a:r>
            <a:r>
              <a:rPr lang="zh-CN" altLang="en-US" sz="2400" dirty="0" smtClean="0"/>
              <a:t>，也就是</a:t>
            </a:r>
            <a:r>
              <a:rPr lang="zh-CN" altLang="en-US" sz="2400" dirty="0"/>
              <a:t>两个进程可以做完全相同的事</a:t>
            </a:r>
            <a:r>
              <a:rPr lang="zh-CN" altLang="en-US" sz="2400" dirty="0" smtClean="0"/>
              <a:t>，当然如果</a:t>
            </a:r>
            <a:r>
              <a:rPr lang="zh-CN" altLang="en-US" sz="2400" dirty="0"/>
              <a:t>初始参数或者传入的变量不同，两个进程也可以做不同的事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  <a:p>
            <a:r>
              <a:rPr lang="zh-CN" altLang="en-US" sz="2400" dirty="0" smtClean="0"/>
              <a:t>一</a:t>
            </a:r>
            <a:r>
              <a:rPr lang="zh-CN" altLang="en-US" sz="2400" dirty="0"/>
              <a:t>个进程调用</a:t>
            </a:r>
            <a:r>
              <a:rPr lang="en-US" altLang="zh-CN" sz="2400" dirty="0"/>
              <a:t>fork</a:t>
            </a:r>
            <a:r>
              <a:rPr lang="zh-CN" altLang="en-US" sz="2400" dirty="0"/>
              <a:t>（）函数后，系统先给新的进程分配资源，例如存储数据和代码的空间。然后把原来的进程的所有值</a:t>
            </a:r>
            <a:r>
              <a:rPr lang="zh-CN" altLang="en-US" sz="2400" dirty="0" smtClean="0"/>
              <a:t>都复制</a:t>
            </a:r>
            <a:r>
              <a:rPr lang="zh-CN" altLang="en-US" sz="2400" dirty="0"/>
              <a:t>到新</a:t>
            </a:r>
            <a:r>
              <a:rPr lang="zh-CN" altLang="en-US" sz="2400" dirty="0" smtClean="0"/>
              <a:t>的进程</a:t>
            </a:r>
            <a:r>
              <a:rPr lang="zh-CN" altLang="en-US" sz="2400" dirty="0"/>
              <a:t>中，只有少数值与原来的进程的值不同。相当于克隆了一个自己。</a:t>
            </a:r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652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fork</a:t>
            </a:r>
            <a:r>
              <a:rPr lang="zh-CN" altLang="en-US" b="1" dirty="0" smtClean="0"/>
              <a:t>的</a:t>
            </a:r>
            <a:r>
              <a:rPr lang="zh-CN" altLang="en-US" b="1" dirty="0"/>
              <a:t>一个奇妙之处就是它仅仅被调用一次，却能够返回两次，它可能有三种不同的返回值：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 </a:t>
            </a:r>
            <a:r>
              <a:rPr lang="en-US" altLang="zh-CN" dirty="0"/>
              <a:t>1</a:t>
            </a:r>
            <a:r>
              <a:rPr lang="zh-CN" altLang="en-US" dirty="0"/>
              <a:t>）在父进程中，</a:t>
            </a:r>
            <a:r>
              <a:rPr lang="en-US" altLang="zh-CN" dirty="0"/>
              <a:t>fork</a:t>
            </a:r>
            <a:r>
              <a:rPr lang="zh-CN" altLang="en-US" dirty="0"/>
              <a:t>返回新创建子进程的进程</a:t>
            </a:r>
            <a:r>
              <a:rPr lang="en-US" altLang="zh-CN" dirty="0"/>
              <a:t>ID</a:t>
            </a:r>
            <a:r>
              <a:rPr lang="zh-CN" altLang="en-US" dirty="0"/>
              <a:t>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 </a:t>
            </a:r>
            <a:r>
              <a:rPr lang="en-US" altLang="zh-CN" dirty="0"/>
              <a:t>2</a:t>
            </a:r>
            <a:r>
              <a:rPr lang="zh-CN" altLang="en-US" dirty="0"/>
              <a:t>）在子进程中，</a:t>
            </a:r>
            <a:r>
              <a:rPr lang="en-US" altLang="zh-CN" dirty="0"/>
              <a:t>fork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 </a:t>
            </a:r>
            <a:r>
              <a:rPr lang="en-US" altLang="zh-CN" dirty="0"/>
              <a:t>3</a:t>
            </a:r>
            <a:r>
              <a:rPr lang="zh-CN" altLang="en-US" dirty="0"/>
              <a:t>）如果出现错误，</a:t>
            </a:r>
            <a:r>
              <a:rPr lang="en-US" altLang="zh-CN" dirty="0"/>
              <a:t>fork</a:t>
            </a:r>
            <a:r>
              <a:rPr lang="zh-CN" altLang="en-US" dirty="0"/>
              <a:t>返回一个负值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fork</a:t>
            </a:r>
            <a:r>
              <a:rPr lang="zh-CN" altLang="en-US" b="1" dirty="0"/>
              <a:t>出错可能有两种</a:t>
            </a:r>
            <a:r>
              <a:rPr lang="zh-CN" altLang="en-US" b="1" dirty="0" smtClean="0"/>
              <a:t>原因</a:t>
            </a:r>
            <a:endParaRPr lang="en-US" altLang="zh-CN" b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当前</a:t>
            </a:r>
            <a:r>
              <a:rPr lang="zh-CN" altLang="en-US" dirty="0"/>
              <a:t>的进程数已经达到了系统规定的上限，这时</a:t>
            </a:r>
            <a:r>
              <a:rPr lang="en-US" altLang="zh-CN" dirty="0" err="1"/>
              <a:t>errno</a:t>
            </a:r>
            <a:r>
              <a:rPr lang="zh-CN" altLang="en-US" dirty="0"/>
              <a:t>的值被设置为</a:t>
            </a:r>
            <a:r>
              <a:rPr lang="en-US" altLang="zh-CN" dirty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系统</a:t>
            </a:r>
            <a:r>
              <a:rPr lang="zh-CN" altLang="en-US" dirty="0"/>
              <a:t>内存不足，这时</a:t>
            </a:r>
            <a:r>
              <a:rPr lang="en-US" altLang="zh-CN" dirty="0" err="1"/>
              <a:t>errno</a:t>
            </a:r>
            <a:r>
              <a:rPr lang="zh-CN" altLang="en-US" dirty="0"/>
              <a:t>的值被设置为</a:t>
            </a:r>
            <a:r>
              <a:rPr lang="en-US" altLang="zh-CN" dirty="0"/>
              <a:t>ENOMEM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20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三种资源拷贝方式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19667" y="1557338"/>
            <a:ext cx="108712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>
                <a:latin typeface="Tahoma" pitchFamily="34" charset="0"/>
              </a:rPr>
              <a:t>共享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>
                <a:latin typeface="Tahoma" pitchFamily="34" charset="0"/>
              </a:rPr>
              <a:t>      共享同一资源，如虚存空间、文件等。仅增加有关描述符的用户计数器。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>
                <a:latin typeface="Tahoma" pitchFamily="34" charset="0"/>
              </a:rPr>
              <a:t>直接拷贝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>
                <a:latin typeface="Tahoma" pitchFamily="34" charset="0"/>
              </a:rPr>
              <a:t>	相同的结构，原样复制。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>
                <a:latin typeface="Tahoma" pitchFamily="34" charset="0"/>
              </a:rPr>
              <a:t>COW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800">
                <a:latin typeface="Tahoma" pitchFamily="34" charset="0"/>
              </a:rPr>
              <a:t>	</a:t>
            </a:r>
            <a:r>
              <a:rPr kumimoji="1" lang="zh-CN" altLang="en-US" sz="2800">
                <a:latin typeface="Tahoma" pitchFamily="34" charset="0"/>
              </a:rPr>
              <a:t>在需要的时候才复制。</a:t>
            </a:r>
          </a:p>
        </p:txBody>
      </p:sp>
    </p:spTree>
    <p:extLst>
      <p:ext uri="{BB962C8B-B14F-4D97-AF65-F5344CB8AC3E}">
        <p14:creationId xmlns:p14="http://schemas.microsoft.com/office/powerpoint/2010/main" val="13818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创建进程的系统调用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24417" y="1557338"/>
            <a:ext cx="108712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>
                <a:latin typeface="Tahoma" pitchFamily="34" charset="0"/>
              </a:rPr>
              <a:t>提供三个创建进程的系统调用：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800">
                <a:latin typeface="Tahoma" pitchFamily="34" charset="0"/>
              </a:rPr>
              <a:t>fork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800">
                <a:latin typeface="Tahoma" pitchFamily="34" charset="0"/>
              </a:rPr>
              <a:t>	</a:t>
            </a:r>
            <a:r>
              <a:rPr kumimoji="1" lang="zh-CN" altLang="en-US" sz="2800">
                <a:latin typeface="Tahoma" pitchFamily="34" charset="0"/>
              </a:rPr>
              <a:t>用于普通进程的创建，采用</a:t>
            </a:r>
            <a:r>
              <a:rPr kumimoji="1" lang="en-US" altLang="zh-CN" sz="2800">
                <a:latin typeface="Tahoma" pitchFamily="34" charset="0"/>
              </a:rPr>
              <a:t>COW</a:t>
            </a:r>
            <a:r>
              <a:rPr kumimoji="1" lang="zh-CN" altLang="en-US" sz="2800">
                <a:latin typeface="Tahoma" pitchFamily="34" charset="0"/>
              </a:rPr>
              <a:t>方式。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800">
                <a:latin typeface="Tahoma" pitchFamily="34" charset="0"/>
              </a:rPr>
              <a:t>vfork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800">
                <a:latin typeface="Tahoma" pitchFamily="34" charset="0"/>
              </a:rPr>
              <a:t>	</a:t>
            </a:r>
            <a:r>
              <a:rPr kumimoji="1" lang="zh-CN" altLang="en-US" sz="2800">
                <a:latin typeface="Tahoma" pitchFamily="34" charset="0"/>
              </a:rPr>
              <a:t>完全共享的创建，共享同一资源。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800">
                <a:latin typeface="Tahoma" pitchFamily="34" charset="0"/>
              </a:rPr>
              <a:t>clone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800">
                <a:latin typeface="Tahoma" pitchFamily="34" charset="0"/>
              </a:rPr>
              <a:t>	</a:t>
            </a:r>
            <a:r>
              <a:rPr kumimoji="1" lang="zh-CN" altLang="en-US" sz="2800">
                <a:latin typeface="Tahoma" pitchFamily="34" charset="0"/>
              </a:rPr>
              <a:t>由用户指定创建的方式。</a:t>
            </a:r>
          </a:p>
        </p:txBody>
      </p:sp>
    </p:spTree>
    <p:extLst>
      <p:ext uri="{BB962C8B-B14F-4D97-AF65-F5344CB8AC3E}">
        <p14:creationId xmlns:p14="http://schemas.microsoft.com/office/powerpoint/2010/main" val="25760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</a:t>
            </a:r>
            <a:r>
              <a:rPr lang="zh-CN" altLang="en-US" dirty="0" smtClean="0"/>
              <a:t>函数族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6"/>
            <a:ext cx="10515600" cy="509643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实际上在</a:t>
            </a:r>
            <a:r>
              <a:rPr lang="en-US" altLang="zh-CN" b="1" dirty="0"/>
              <a:t>Linux</a:t>
            </a:r>
            <a:r>
              <a:rPr lang="zh-CN" altLang="en-US" dirty="0"/>
              <a:t>中，并不存在一个</a:t>
            </a:r>
            <a:r>
              <a:rPr lang="en-US" altLang="zh-CN" dirty="0"/>
              <a:t>exec()</a:t>
            </a:r>
            <a:r>
              <a:rPr lang="zh-CN" altLang="en-US" dirty="0"/>
              <a:t>的函数形式，</a:t>
            </a:r>
            <a:r>
              <a:rPr lang="en-US" altLang="zh-CN" dirty="0"/>
              <a:t>exec</a:t>
            </a:r>
            <a:r>
              <a:rPr lang="zh-CN" altLang="en-US" dirty="0"/>
              <a:t>指的是一组函数，一共有</a:t>
            </a:r>
            <a:r>
              <a:rPr lang="en-US" altLang="zh-CN" dirty="0"/>
              <a:t>6</a:t>
            </a:r>
            <a:r>
              <a:rPr lang="zh-CN" altLang="en-US" dirty="0"/>
              <a:t>个，</a:t>
            </a:r>
            <a:r>
              <a:rPr lang="zh-CN" altLang="en-US" dirty="0" smtClean="0"/>
              <a:t>分别是：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execl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*path,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arg</a:t>
            </a:r>
            <a:r>
              <a:rPr lang="en-US" altLang="zh-CN" dirty="0"/>
              <a:t>, ...);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execlp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*file,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arg</a:t>
            </a:r>
            <a:r>
              <a:rPr lang="en-US" altLang="zh-CN" dirty="0"/>
              <a:t>, ...);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execle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*path,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arg</a:t>
            </a:r>
            <a:r>
              <a:rPr lang="en-US" altLang="zh-CN" dirty="0"/>
              <a:t>, ..., char *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envp</a:t>
            </a:r>
            <a:r>
              <a:rPr lang="en-US" altLang="zh-CN" dirty="0"/>
              <a:t>[]);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execv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*path, char *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argv</a:t>
            </a:r>
            <a:r>
              <a:rPr lang="en-US" altLang="zh-CN" dirty="0"/>
              <a:t>[]);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execvp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*file, char *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argv</a:t>
            </a:r>
            <a:r>
              <a:rPr lang="en-US" altLang="zh-CN" dirty="0"/>
              <a:t>[]);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execve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*path, char *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argv</a:t>
            </a:r>
            <a:r>
              <a:rPr lang="en-US" altLang="zh-CN" dirty="0"/>
              <a:t>[], char *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envp</a:t>
            </a:r>
            <a:r>
              <a:rPr lang="en-US" altLang="zh-CN" dirty="0" smtClean="0"/>
              <a:t>[]);</a:t>
            </a:r>
          </a:p>
          <a:p>
            <a:pPr marL="0" indent="0">
              <a:buNone/>
            </a:pP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其中只有</a:t>
            </a:r>
            <a:r>
              <a:rPr lang="en-US" altLang="zh-CN" dirty="0" err="1"/>
              <a:t>execve</a:t>
            </a:r>
            <a:r>
              <a:rPr lang="zh-CN" altLang="en-US" dirty="0"/>
              <a:t>是真正意义上的系统调用，其它都是在此基础上经过包装的库函数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0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</a:t>
            </a:r>
            <a:r>
              <a:rPr lang="zh-CN" altLang="en-US" dirty="0"/>
              <a:t>函数族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exec</a:t>
            </a:r>
            <a:r>
              <a:rPr lang="zh-CN" altLang="en-US" sz="2800" dirty="0"/>
              <a:t>函数族的作用是</a:t>
            </a:r>
            <a:r>
              <a:rPr lang="zh-CN" altLang="en-US" sz="2800" b="1" dirty="0"/>
              <a:t>根据指定的文件名找到可执行文件，并用它来取代调用进程的内容</a:t>
            </a:r>
            <a:r>
              <a:rPr lang="zh-CN" altLang="en-US" sz="2800" dirty="0"/>
              <a:t>，换句话说，就是在调用进程内部执行一个可执行文件。这里的可执行文件既可以是二进制文件，也可以是任何</a:t>
            </a:r>
            <a:r>
              <a:rPr lang="en-US" altLang="zh-CN" sz="2800" dirty="0"/>
              <a:t>Linux</a:t>
            </a:r>
            <a:r>
              <a:rPr lang="zh-CN" altLang="en-US" sz="2800" dirty="0"/>
              <a:t>下可执行的脚本文件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与一般情况不同，</a:t>
            </a:r>
            <a:r>
              <a:rPr lang="en-US" altLang="zh-CN" sz="2800" b="1" dirty="0"/>
              <a:t>exec</a:t>
            </a:r>
            <a:r>
              <a:rPr lang="zh-CN" altLang="en-US" sz="2800" b="1" dirty="0"/>
              <a:t>函数族的函数执行成功后不会返回，因为调用进程的实体，包括代码段，数据段和堆栈等都已经被新的内容取代，</a:t>
            </a:r>
            <a:r>
              <a:rPr lang="zh-CN" altLang="en-US" sz="2800" dirty="0"/>
              <a:t>只留下进程</a:t>
            </a:r>
            <a:r>
              <a:rPr lang="en-US" altLang="zh-CN" sz="2800" dirty="0"/>
              <a:t>ID</a:t>
            </a:r>
            <a:r>
              <a:rPr lang="zh-CN" altLang="en-US" sz="2800" dirty="0"/>
              <a:t>等一些表面上的信息仍保持</a:t>
            </a:r>
            <a:r>
              <a:rPr lang="zh-CN" altLang="en-US" sz="2800" dirty="0" smtClean="0"/>
              <a:t>原样。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70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51329" y="1385046"/>
            <a:ext cx="10744199" cy="52174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#include &lt;sys/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&gt; </a:t>
            </a:r>
            <a:br>
              <a:rPr lang="en-US" altLang="zh-CN" dirty="0" smtClean="0"/>
            </a:br>
            <a:r>
              <a:rPr lang="en-US" altLang="zh-CN" dirty="0" smtClean="0"/>
              <a:t>#include &lt;sys/</a:t>
            </a:r>
            <a:r>
              <a:rPr lang="en-US" altLang="zh-CN" dirty="0" err="1" smtClean="0"/>
              <a:t>wait.h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err="1" smtClean="0"/>
              <a:t>pid_t</a:t>
            </a:r>
            <a:r>
              <a:rPr lang="en-US" altLang="zh-CN" dirty="0" smtClean="0"/>
              <a:t> wait(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*status)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进程一旦调用了wait，就立即阻塞自己，由wait自动分析是否当前进程的某个子进程已经退出，如果让它找到了这样一个已经变成僵尸的子进程，wait就会收集这个子进程的信息，并把它彻底销毁后返回；如果没有找到这样一个子进程，wait就会一直阻塞在这里，直到有一个出现为止。</a:t>
            </a:r>
            <a:endParaRPr lang="en-US" altLang="zh-CN" dirty="0" smtClean="0"/>
          </a:p>
          <a:p>
            <a:r>
              <a:rPr lang="en-US" altLang="zh-CN" dirty="0" smtClean="0"/>
              <a:t>wait()</a:t>
            </a:r>
            <a:r>
              <a:rPr lang="zh-CN" altLang="en-US" dirty="0" smtClean="0"/>
              <a:t>要与</a:t>
            </a:r>
            <a:r>
              <a:rPr lang="en-US" altLang="zh-CN" dirty="0" smtClean="0"/>
              <a:t>fork()</a:t>
            </a:r>
            <a:r>
              <a:rPr lang="zh-CN" altLang="en-US" dirty="0" smtClean="0"/>
              <a:t>配套出现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如果在使用</a:t>
            </a:r>
            <a:r>
              <a:rPr lang="en-US" altLang="zh-CN" dirty="0" smtClean="0"/>
              <a:t>fork()</a:t>
            </a:r>
            <a:r>
              <a:rPr lang="zh-CN" altLang="en-US" dirty="0" smtClean="0"/>
              <a:t>之前调用</a:t>
            </a:r>
            <a:r>
              <a:rPr lang="en-US" altLang="zh-CN" dirty="0" smtClean="0"/>
              <a:t>wait(),wait()</a:t>
            </a:r>
            <a:r>
              <a:rPr lang="zh-CN" altLang="en-US" dirty="0" smtClean="0"/>
              <a:t>的返回值则为</a:t>
            </a:r>
            <a:r>
              <a:rPr lang="en-US" altLang="zh-CN" dirty="0" smtClean="0"/>
              <a:t>-1,</a:t>
            </a:r>
            <a:r>
              <a:rPr lang="zh-CN" altLang="en-US" dirty="0" smtClean="0"/>
              <a:t>正常情况下</a:t>
            </a:r>
            <a:r>
              <a:rPr lang="en-US" altLang="zh-CN" dirty="0" smtClean="0"/>
              <a:t>wait()</a:t>
            </a:r>
            <a:r>
              <a:rPr lang="zh-CN" altLang="en-US" dirty="0" smtClean="0"/>
              <a:t>的返回值为子进程的</a:t>
            </a:r>
            <a:r>
              <a:rPr lang="en-US" altLang="zh-CN" dirty="0" smtClean="0"/>
              <a:t>PID</a:t>
            </a:r>
          </a:p>
          <a:p>
            <a:r>
              <a:rPr lang="zh-CN" altLang="en-US" dirty="0"/>
              <a:t>当父</a:t>
            </a:r>
            <a:r>
              <a:rPr lang="zh-CN" altLang="en-US" dirty="0" smtClean="0"/>
              <a:t>进程没有使用</a:t>
            </a:r>
            <a:r>
              <a:rPr lang="en-US" altLang="zh-CN" dirty="0" smtClean="0"/>
              <a:t>wait</a:t>
            </a:r>
            <a:r>
              <a:rPr lang="en-US" altLang="zh-CN" dirty="0"/>
              <a:t>()</a:t>
            </a:r>
            <a:r>
              <a:rPr lang="zh-CN" altLang="en-US" dirty="0"/>
              <a:t>函数等待已终止的子进程时</a:t>
            </a:r>
            <a:r>
              <a:rPr lang="en-US" altLang="zh-CN" dirty="0"/>
              <a:t>,</a:t>
            </a:r>
            <a:r>
              <a:rPr lang="zh-CN" altLang="en-US" dirty="0"/>
              <a:t>子进程就会进入一种无父进程清理自己尸体的</a:t>
            </a:r>
            <a:r>
              <a:rPr lang="zh-CN" altLang="en-US" dirty="0" smtClean="0"/>
              <a:t>状态</a:t>
            </a:r>
            <a:r>
              <a:rPr lang="zh-CN" altLang="en-US" dirty="0"/>
              <a:t>，</a:t>
            </a:r>
            <a:r>
              <a:rPr lang="zh-CN" altLang="en-US" dirty="0" smtClean="0"/>
              <a:t>此时</a:t>
            </a:r>
            <a:r>
              <a:rPr lang="zh-CN" altLang="en-US" dirty="0"/>
              <a:t>的子进程就是僵尸</a:t>
            </a:r>
            <a:r>
              <a:rPr lang="zh-CN" altLang="en-US" dirty="0" smtClean="0"/>
              <a:t>进程，</a:t>
            </a:r>
            <a:r>
              <a:rPr lang="zh-CN" altLang="en-US" dirty="0"/>
              <a:t>不能在内核中清理尸体的情况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相关函数</a:t>
            </a:r>
            <a:r>
              <a:rPr lang="en-US" altLang="zh-CN" dirty="0" err="1" smtClean="0"/>
              <a:t>waitpid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5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216</TotalTime>
  <Words>1165</Words>
  <Application>Microsoft Office PowerPoint</Application>
  <PresentationFormat>自定义</PresentationFormat>
  <Paragraphs>175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相邻</vt:lpstr>
      <vt:lpstr>第一次上机总结</vt:lpstr>
      <vt:lpstr>PowerPoint 演示文稿</vt:lpstr>
      <vt:lpstr>fork函数（1）</vt:lpstr>
      <vt:lpstr>fork函数（2）</vt:lpstr>
      <vt:lpstr>三种资源拷贝方式</vt:lpstr>
      <vt:lpstr>创建进程的系统调用</vt:lpstr>
      <vt:lpstr>exec函数族（1）</vt:lpstr>
      <vt:lpstr>exec函数族（2）</vt:lpstr>
      <vt:lpstr>wait函数</vt:lpstr>
      <vt:lpstr>Linux 进程通信机制IPC简介</vt:lpstr>
      <vt:lpstr>Linux IPC（1）</vt:lpstr>
      <vt:lpstr>Linux IPC（2）</vt:lpstr>
      <vt:lpstr>共享内存（1）</vt:lpstr>
      <vt:lpstr>共享内存（2）</vt:lpstr>
      <vt:lpstr>PowerPoint 演示文稿</vt:lpstr>
      <vt:lpstr>PowerPoint 演示文稿</vt:lpstr>
      <vt:lpstr>System V消息队列（1）</vt:lpstr>
      <vt:lpstr>System V消息队列（2）</vt:lpstr>
      <vt:lpstr>第二次上机实验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进程通信机制IPC</dc:title>
  <dc:creator>hlwang</dc:creator>
  <cp:lastModifiedBy>hlwang</cp:lastModifiedBy>
  <cp:revision>25</cp:revision>
  <dcterms:created xsi:type="dcterms:W3CDTF">2016-09-29T07:28:19Z</dcterms:created>
  <dcterms:modified xsi:type="dcterms:W3CDTF">2016-09-29T14:33:33Z</dcterms:modified>
</cp:coreProperties>
</file>