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9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21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62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8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5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9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5F89-2FA7-4E6F-84D2-FD76FA5AF689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7425-72F8-459E-8ACC-214455958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5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education.francetv.fr/matiere/actualite/cp/video/c-est-quoi-le-8e-continent-1-jour-1-ques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927" y="908720"/>
            <a:ext cx="7772400" cy="1470025"/>
          </a:xfrm>
        </p:spPr>
        <p:txBody>
          <a:bodyPr/>
          <a:lstStyle/>
          <a:p>
            <a:r>
              <a:rPr lang="fr-FR" dirty="0" smtClean="0"/>
              <a:t>Le 8</a:t>
            </a:r>
            <a:r>
              <a:rPr lang="fr-FR" baseline="30000" dirty="0" smtClean="0"/>
              <a:t>ième</a:t>
            </a:r>
            <a:r>
              <a:rPr lang="fr-FR" dirty="0" smtClean="0"/>
              <a:t> Continent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286000" y="602128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Aussi appelé 7</a:t>
            </a:r>
            <a:r>
              <a:rPr lang="fr-FR" baseline="30000" dirty="0" smtClean="0"/>
              <a:t>ième</a:t>
            </a:r>
            <a:r>
              <a:rPr lang="fr-FR" dirty="0" smtClean="0"/>
              <a:t> continent ou Soupe plastique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2088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6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48680"/>
            <a:ext cx="8363272" cy="5904656"/>
          </a:xfrm>
        </p:spPr>
        <p:txBody>
          <a:bodyPr/>
          <a:lstStyle/>
          <a:p>
            <a:pPr marL="0" indent="0">
              <a:buNone/>
            </a:pPr>
            <a:r>
              <a:rPr lang="fr-FR" i="1" u="sng" dirty="0" smtClean="0"/>
              <a:t>Effets sur l’Homme :</a:t>
            </a:r>
          </a:p>
          <a:p>
            <a:endParaRPr lang="fr-FR" i="1" u="sng" dirty="0"/>
          </a:p>
          <a:p>
            <a:r>
              <a:rPr lang="fr-FR" dirty="0" smtClean="0"/>
              <a:t>Sommet de la chaine alimentaire.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dirty="0" smtClean="0"/>
              <a:t>Le plastique se désagrège mais garde sa structure moléculaire.</a:t>
            </a:r>
          </a:p>
          <a:p>
            <a:endParaRPr lang="fr-FR" sz="1200" dirty="0" smtClean="0"/>
          </a:p>
          <a:p>
            <a:r>
              <a:rPr lang="fr-FR" dirty="0" smtClean="0"/>
              <a:t>Nombreuses molécules cancérigènes contenues dans le plastique :</a:t>
            </a:r>
          </a:p>
          <a:p>
            <a:pPr lvl="1"/>
            <a:r>
              <a:rPr lang="fr-FR" dirty="0" smtClean="0"/>
              <a:t>Bisphénol A,</a:t>
            </a:r>
          </a:p>
          <a:p>
            <a:pPr lvl="1"/>
            <a:r>
              <a:rPr lang="fr-FR" dirty="0" smtClean="0"/>
              <a:t>Polyéthylène téréphtalate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III) Quels remèdes?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9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Des solutions concrètes…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Ocean</a:t>
            </a:r>
            <a:r>
              <a:rPr lang="fr-FR" dirty="0" smtClean="0"/>
              <a:t> </a:t>
            </a:r>
            <a:r>
              <a:rPr lang="fr-FR" dirty="0" err="1" smtClean="0"/>
              <a:t>Cleanup</a:t>
            </a:r>
            <a:r>
              <a:rPr lang="fr-FR" dirty="0" smtClean="0"/>
              <a:t> =&gt; barrage flottant créé par un Néerlandais de 19 ans : </a:t>
            </a:r>
            <a:r>
              <a:rPr lang="fr-FR" dirty="0" err="1" smtClean="0"/>
              <a:t>Boyan</a:t>
            </a:r>
            <a:r>
              <a:rPr lang="fr-FR" dirty="0" smtClean="0"/>
              <a:t> </a:t>
            </a:r>
            <a:r>
              <a:rPr lang="fr-FR" dirty="0" err="1" smtClean="0"/>
              <a:t>Slat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83125"/>
            <a:ext cx="4791518" cy="31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fr-FR" dirty="0" smtClean="0"/>
              <a:t>Être plus responsable de façon individuelle en:</a:t>
            </a:r>
          </a:p>
          <a:p>
            <a:pPr lvl="1"/>
            <a:r>
              <a:rPr lang="fr-FR" dirty="0" smtClean="0"/>
              <a:t> évitant de jeter des matières plastiques dans la nature;</a:t>
            </a:r>
          </a:p>
          <a:p>
            <a:pPr lvl="1"/>
            <a:r>
              <a:rPr lang="fr-FR" dirty="0" smtClean="0"/>
              <a:t>Préférer des emballages </a:t>
            </a:r>
            <a:r>
              <a:rPr lang="fr-FR" dirty="0" err="1" smtClean="0"/>
              <a:t>bio-dégradables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r>
              <a:rPr lang="fr-FR" dirty="0"/>
              <a:t>Sensibiliser la population, les gouvernements et les entreprises des risques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Penser sur le long terme, en utilisant le plastique pour des produits à longue durée de vie plutôt que pour des produits jetables.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2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… difficiles </a:t>
            </a:r>
            <a:r>
              <a:rPr lang="fr-FR" u="sng" dirty="0"/>
              <a:t>à</a:t>
            </a:r>
            <a:r>
              <a:rPr lang="fr-FR" u="sng" dirty="0" smtClean="0"/>
              <a:t> mettre en œuvre.</a:t>
            </a:r>
          </a:p>
          <a:p>
            <a:endParaRPr lang="fr-FR" dirty="0"/>
          </a:p>
          <a:p>
            <a:r>
              <a:rPr lang="fr-FR" dirty="0" smtClean="0"/>
              <a:t> Refus des gouvernements de financer des opérations, le problème se trouvant dans les eaux internationales.</a:t>
            </a:r>
          </a:p>
          <a:p>
            <a:r>
              <a:rPr lang="fr-FR" dirty="0" smtClean="0"/>
              <a:t>Coût de mise en œuvre trop élevé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gigantisme du problème.</a:t>
            </a:r>
            <a:endParaRPr lang="fr-FR" dirty="0" smtClean="0"/>
          </a:p>
          <a:p>
            <a:r>
              <a:rPr lang="fr-FR" dirty="0" smtClean="0"/>
              <a:t>Immobilisme et technique de l’autruche.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7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Aller plus loin :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5715000" cy="3381375"/>
          </a:xfrm>
        </p:spPr>
      </p:pic>
    </p:spTree>
    <p:extLst>
      <p:ext uri="{BB962C8B-B14F-4D97-AF65-F5344CB8AC3E}">
        <p14:creationId xmlns:p14="http://schemas.microsoft.com/office/powerpoint/2010/main" val="38998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I) Qu’est ce que le 8</a:t>
            </a:r>
            <a:r>
              <a:rPr lang="fr-FR" baseline="30000" dirty="0" smtClean="0"/>
              <a:t>ième</a:t>
            </a:r>
            <a:r>
              <a:rPr lang="fr-FR" dirty="0" smtClean="0"/>
              <a:t> continent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appelle 8</a:t>
            </a:r>
            <a:r>
              <a:rPr lang="fr-FR" baseline="30000" dirty="0" smtClean="0"/>
              <a:t>ième</a:t>
            </a:r>
            <a:r>
              <a:rPr lang="fr-FR" dirty="0" smtClean="0"/>
              <a:t> continent le vortex de déchets du Pacifique Nord.</a:t>
            </a:r>
          </a:p>
          <a:p>
            <a:r>
              <a:rPr lang="fr-FR" dirty="0" smtClean="0"/>
              <a:t>Il existe plusieurs vortex à travers le globe, localisés dans les </a:t>
            </a:r>
            <a:r>
              <a:rPr lang="fr-FR" i="1" dirty="0" err="1" smtClean="0"/>
              <a:t>gyres</a:t>
            </a:r>
            <a:r>
              <a:rPr lang="fr-FR" dirty="0" smtClean="0"/>
              <a:t> océaniques.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17032"/>
            <a:ext cx="4176464" cy="29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plastiques constituent 90% des déchets flottants sur les océans.</a:t>
            </a:r>
          </a:p>
          <a:p>
            <a:r>
              <a:rPr lang="fr-FR" dirty="0"/>
              <a:t>80% de ces déchets plastiques proviennent de sources terrestre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Jusqu’à 30 mètres de profondeur.</a:t>
            </a:r>
          </a:p>
          <a:p>
            <a:r>
              <a:rPr lang="fr-FR" dirty="0" smtClean="0"/>
              <a:t>La taille a triplé en 10 ans pour atteindre 3,5 millions de km² (en 2007)</a:t>
            </a:r>
          </a:p>
          <a:p>
            <a:r>
              <a:rPr lang="fr-FR" dirty="0" smtClean="0"/>
              <a:t>Multiplication des </a:t>
            </a:r>
            <a:r>
              <a:rPr lang="fr-FR" i="1" dirty="0" smtClean="0"/>
              <a:t>larmes de sirènes, </a:t>
            </a:r>
            <a:r>
              <a:rPr lang="fr-FR" dirty="0" smtClean="0"/>
              <a:t>billes plastiques servant pour la confection de tous les objets plastiques.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122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4176464" cy="675584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38875"/>
            <a:ext cx="4572000" cy="263347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4008" y="3140968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Larmes de sirène.</a:t>
            </a:r>
          </a:p>
          <a:p>
            <a:r>
              <a:rPr lang="fr-FR" sz="1600" dirty="0" smtClean="0"/>
              <a:t>Leur </a:t>
            </a:r>
            <a:r>
              <a:rPr lang="fr-FR" sz="1600" dirty="0"/>
              <a:t>taille ne dépasse pas 5 mm et ils se confondent bien souvent avec le sable. On en trouve des milliers (des millions) sur les plages du monde entier.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53136"/>
            <a:ext cx="4504197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II) Quels effets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i="1" u="sng" dirty="0"/>
              <a:t>Effets sur </a:t>
            </a:r>
            <a:r>
              <a:rPr lang="fr-FR" sz="2800" i="1" u="sng" dirty="0" smtClean="0"/>
              <a:t>l’eau</a:t>
            </a:r>
            <a:r>
              <a:rPr lang="fr-FR" sz="2800" dirty="0"/>
              <a:t>:</a:t>
            </a:r>
            <a:endParaRPr lang="fr-FR" sz="2800" dirty="0" smtClean="0"/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sz="2800" dirty="0" smtClean="0"/>
              <a:t>Pollution durable =&gt; décomposition en nano particules, d’où le nom « soupe plastique »</a:t>
            </a:r>
          </a:p>
          <a:p>
            <a:endParaRPr lang="fr-FR" sz="2000" dirty="0" smtClean="0"/>
          </a:p>
          <a:p>
            <a:r>
              <a:rPr lang="fr-FR" sz="2800" dirty="0"/>
              <a:t>une </a:t>
            </a:r>
            <a:r>
              <a:rPr lang="fr-FR" sz="2800" dirty="0" smtClean="0"/>
              <a:t>particule </a:t>
            </a:r>
            <a:r>
              <a:rPr lang="fr-FR" sz="2800" dirty="0"/>
              <a:t>millimétrique </a:t>
            </a:r>
            <a:r>
              <a:rPr lang="fr-FR" sz="2800" dirty="0" smtClean="0"/>
              <a:t>donne 1000 </a:t>
            </a:r>
            <a:r>
              <a:rPr lang="fr-FR" sz="2800" dirty="0"/>
              <a:t>milliards de nano particules. Ainsi la surface totale </a:t>
            </a:r>
            <a:r>
              <a:rPr lang="fr-FR" sz="2800" dirty="0" smtClean="0"/>
              <a:t>est </a:t>
            </a:r>
            <a:r>
              <a:rPr lang="fr-FR" sz="2800" dirty="0"/>
              <a:t>multipliée par plusieurs dizaines de milliers</a:t>
            </a:r>
            <a:r>
              <a:rPr lang="fr-FR" sz="2800" dirty="0" smtClean="0"/>
              <a:t>.</a:t>
            </a:r>
          </a:p>
          <a:p>
            <a:endParaRPr lang="fr-FR" sz="2000" dirty="0" smtClean="0"/>
          </a:p>
          <a:p>
            <a:r>
              <a:rPr lang="fr-FR" sz="2800" dirty="0"/>
              <a:t>Plusieurs centaines </a:t>
            </a:r>
            <a:r>
              <a:rPr lang="fr-FR" sz="2800" dirty="0" smtClean="0"/>
              <a:t>d’années pour </a:t>
            </a:r>
            <a:r>
              <a:rPr lang="fr-FR" sz="2800" dirty="0"/>
              <a:t>se dégrader, jusqu’à plus de </a:t>
            </a:r>
            <a:r>
              <a:rPr lang="fr-FR" sz="2800" u="sng" dirty="0"/>
              <a:t>1000</a:t>
            </a:r>
            <a:r>
              <a:rPr lang="fr-FR" sz="2800" dirty="0"/>
              <a:t> ans.</a:t>
            </a:r>
          </a:p>
          <a:p>
            <a:pPr marL="0" indent="0">
              <a:buNone/>
            </a:pPr>
            <a:r>
              <a:rPr lang="fr-FR" sz="2800" dirty="0" smtClean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38184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8640"/>
            <a:ext cx="6493488" cy="64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fr-FR" i="1" u="sng" dirty="0" smtClean="0"/>
              <a:t>Effets sur la faune:</a:t>
            </a:r>
          </a:p>
          <a:p>
            <a:pPr marL="0" indent="0">
              <a:buNone/>
            </a:pPr>
            <a:endParaRPr lang="fr-FR" i="1" u="sng" dirty="0"/>
          </a:p>
          <a:p>
            <a:pPr marL="0" indent="0">
              <a:buNone/>
            </a:pPr>
            <a:r>
              <a:rPr lang="fr-FR" dirty="0" smtClean="0"/>
              <a:t>Des animaux </a:t>
            </a:r>
            <a:r>
              <a:rPr lang="fr-FR" dirty="0" smtClean="0"/>
              <a:t>contaminés, en quelques </a:t>
            </a:r>
            <a:r>
              <a:rPr lang="fr-FR" dirty="0" smtClean="0"/>
              <a:t>chiffres :</a:t>
            </a:r>
          </a:p>
          <a:p>
            <a:pPr lvl="1"/>
            <a:r>
              <a:rPr lang="fr-FR" dirty="0" smtClean="0"/>
              <a:t>3 poissons sur 10 ont ingérés du </a:t>
            </a:r>
            <a:r>
              <a:rPr lang="fr-FR" dirty="0" smtClean="0"/>
              <a:t>plastique dans l’océan Pacifique;</a:t>
            </a:r>
            <a:endParaRPr lang="fr-FR" dirty="0" smtClean="0"/>
          </a:p>
          <a:p>
            <a:pPr lvl="1"/>
            <a:r>
              <a:rPr lang="fr-FR" dirty="0" smtClean="0"/>
              <a:t>95% des oiseaux de mer ont du plastiques dans leur </a:t>
            </a:r>
            <a:r>
              <a:rPr lang="fr-FR" dirty="0" smtClean="0"/>
              <a:t>estomac;</a:t>
            </a:r>
            <a:endParaRPr lang="fr-FR" dirty="0" smtClean="0"/>
          </a:p>
          <a:p>
            <a:pPr lvl="1"/>
            <a:r>
              <a:rPr lang="fr-FR" dirty="0" smtClean="0"/>
              <a:t>1 000 000 d’oiseaux marins sont tués chaque année dans le </a:t>
            </a:r>
            <a:r>
              <a:rPr lang="fr-FR" dirty="0" smtClean="0"/>
              <a:t>monde;</a:t>
            </a:r>
            <a:endParaRPr lang="fr-FR" dirty="0" smtClean="0"/>
          </a:p>
          <a:p>
            <a:pPr lvl="1"/>
            <a:r>
              <a:rPr lang="fr-FR" dirty="0" smtClean="0"/>
              <a:t>100 000 mammifères </a:t>
            </a:r>
            <a:r>
              <a:rPr lang="fr-FR" dirty="0" smtClean="0"/>
              <a:t>marins (phoque, baleine, éléphant de mer…)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835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Des animaux qui s’étouffent ou sont pris au piège.</a:t>
            </a:r>
          </a:p>
          <a:p>
            <a:r>
              <a:rPr lang="fr-FR" dirty="0"/>
              <a:t> </a:t>
            </a:r>
            <a:r>
              <a:rPr lang="fr-FR" dirty="0" smtClean="0"/>
              <a:t>Qui confondent déchets plastiques et repas.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" y="2780928"/>
            <a:ext cx="762106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9" y="1052736"/>
            <a:ext cx="3828323" cy="27149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33265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Quelques images :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3024336" cy="4572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9" y="3894149"/>
            <a:ext cx="4452697" cy="25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406</Words>
  <Application>Microsoft Office PowerPoint</Application>
  <PresentationFormat>Affichage à l'écran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Le 8ième Continent</vt:lpstr>
      <vt:lpstr>I) Qu’est ce que le 8ième continent ?</vt:lpstr>
      <vt:lpstr>Présentation PowerPoint</vt:lpstr>
      <vt:lpstr>Présentation PowerPoint</vt:lpstr>
      <vt:lpstr>II) Quels effets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III) Quels remèdes?</vt:lpstr>
      <vt:lpstr>Présentation PowerPoint</vt:lpstr>
      <vt:lpstr>Présentation PowerPoint</vt:lpstr>
      <vt:lpstr>Aller plus loin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8ième Continent</dc:title>
  <dc:creator>afpa</dc:creator>
  <cp:lastModifiedBy>afpa</cp:lastModifiedBy>
  <cp:revision>14</cp:revision>
  <dcterms:created xsi:type="dcterms:W3CDTF">2016-07-08T09:54:49Z</dcterms:created>
  <dcterms:modified xsi:type="dcterms:W3CDTF">2016-07-21T13:37:59Z</dcterms:modified>
</cp:coreProperties>
</file>