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7" r:id="rId8"/>
    <p:sldId id="298" r:id="rId9"/>
    <p:sldId id="290" r:id="rId10"/>
    <p:sldId id="299" r:id="rId11"/>
    <p:sldId id="28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ek Kamień" userId="ee60b358315c348e" providerId="LiveId" clId="{10A2A722-3CFF-4E42-B418-552E64EDAECA}"/>
    <pc:docChg chg="modSld">
      <pc:chgData name="Antek Kamień" userId="ee60b358315c348e" providerId="LiveId" clId="{10A2A722-3CFF-4E42-B418-552E64EDAECA}" dt="2022-05-12T18:43:10.025" v="3" actId="20577"/>
      <pc:docMkLst>
        <pc:docMk/>
      </pc:docMkLst>
      <pc:sldChg chg="modSp mod">
        <pc:chgData name="Antek Kamień" userId="ee60b358315c348e" providerId="LiveId" clId="{10A2A722-3CFF-4E42-B418-552E64EDAECA}" dt="2022-05-12T18:43:10.025" v="3" actId="20577"/>
        <pc:sldMkLst>
          <pc:docMk/>
          <pc:sldMk cId="4109724958" sldId="290"/>
        </pc:sldMkLst>
        <pc:spChg chg="mod">
          <ac:chgData name="Antek Kamień" userId="ee60b358315c348e" providerId="LiveId" clId="{10A2A722-3CFF-4E42-B418-552E64EDAECA}" dt="2022-05-12T18:43:10.025" v="3" actId="20577"/>
          <ac:spMkLst>
            <pc:docMk/>
            <pc:sldMk cId="4109724958" sldId="290"/>
            <ac:spMk id="18" creationId="{F4977288-FBBC-ACF5-0259-8FA8BC2B12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DE76D-0A45-431A-BBFF-BC988C8B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8CC9C8-0A3D-4FF9-8ECE-52E7D035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A5AF2A-F0FF-466D-BA68-EF0D0E87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07FCC7-B6DB-439C-BA39-3D761CE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513F6A-DF78-4D65-BD25-763EEFE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6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1A409-4C1F-4299-A0A1-3068262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4B6F9A-0986-496B-8027-AEF1835B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9B4737-D250-4D3E-8AE9-CC58D1BC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B3AC80-2F1E-4297-B824-3D1EC9CD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4DEE08-54B4-49B1-A60A-44765D9E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7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6569BAC-BFEF-4208-B598-BDD63BE2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A869BD-7F03-4B48-9E12-53787594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D522B6-BF51-42FB-A33A-9D9BE011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9B174B-6B8A-44C4-9392-4C4CBE5F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4C17B0-4DE2-4B47-945D-1ACAF6DB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4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B203B-61E8-4913-A4BC-D2C99F4E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70E61-8381-4981-98DE-E0E2A2E7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AED895-3FF9-413A-89CF-8C07EC21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5DE96-1E03-4FC1-AB83-6FCD4DB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868E2A-2647-4676-8219-F089223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9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2D1ED-CEEE-4F52-8C70-A68FCA45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22E5A4-E93D-4E81-9CAF-1C736F7E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B2351-F9DD-4522-86AF-2A83F80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51FC0E-CD60-443C-9497-EDC9287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182519-4216-4D52-88DE-8DD922C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4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B81C1-C481-4103-BAE2-6E27519E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1E471-760C-4EA1-82E6-12037721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521462-84FF-48AD-B113-A010BDB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4DCAE-7A2B-4935-8D7D-EC907389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1686B5-47C8-4F77-9ACC-F5F2A8F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C9811-2226-449C-B9DF-9661E22E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2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4C2E-6EEC-444A-9DAF-7B769893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6A5271-C69D-4018-8CBB-CC7F9863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F7FE2A4-CC1E-408E-B3F3-7E3F1799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43373B-04F1-4DA6-8E64-14DB7C4C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9B40B6-E28F-4F25-A5A4-4CAADBEA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FFC47DF-B035-486F-8F31-B52FF9C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9BC582-C455-4F08-BC63-4806AD9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347602A-F3C4-4D82-BF98-ADE6D108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6885E-7DC9-4C9F-8243-7350866A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541D69-506D-4756-9BFE-AF3A548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954C5F-9E92-4E4B-8CA5-2C8BD9A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6CB4E8-4212-4210-BC15-D1C4E62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ECDB25-43EC-441E-A893-648D4905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5A0A04-F69D-4DF8-972D-418DD0E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13AB9D-82F4-4578-8F0E-05F268A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0A0AE-30CA-46C9-B2C0-EE7BB06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08A149-44B5-45F1-BED6-5A28CCC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FBF740-30D3-4608-A835-A854BFC7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53A12B-C3AA-4F86-8A27-2234AF82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7105C4-C8AC-405E-9284-6874654D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91D4BB-9B85-4286-8FBB-CC97B80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6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60E5F-8B92-453C-93C2-F0A5FBD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9C353B-7311-4CB3-99B8-1F2E85F0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ABE85D-A28A-46E4-992A-3B2DC333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386D8B-DD82-4F2C-B99B-AC7EA3D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A79B5A-37D5-45AB-8EEA-11E974EB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7F893D-A549-405F-9FEF-65BC874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6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C015D1B-901C-43E4-8D86-341613A4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BDAF2B-C4FB-457B-897F-0BFC364B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EC6F48-9A12-4499-BD3B-73EF02F4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D3EC-2361-4FEE-93FF-AA035C6E7CC8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C5ED78-D8D5-4B58-8A4D-FD8C8D007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7EF0E4-430D-41F1-82CE-0F79744D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3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gresql-data-typ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2F2F99B-1A43-405F-8E43-E73EBEE5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-136079"/>
            <a:ext cx="12218504" cy="7557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8A19F1-1860-4606-9508-8797526BFCA5}"/>
              </a:ext>
            </a:extLst>
          </p:cNvPr>
          <p:cNvSpPr txBox="1"/>
          <p:nvPr/>
        </p:nvSpPr>
        <p:spPr>
          <a:xfrm>
            <a:off x="4068661" y="1290762"/>
            <a:ext cx="595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Bazy Danych 2</a:t>
            </a:r>
            <a:endParaRPr lang="pl-PL" sz="32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88BF7BF-490B-4491-9799-DE4DD559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1" y="4852987"/>
            <a:ext cx="2495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E89C3D-EA43-1D79-6D00-19E77AF9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1" y="2695575"/>
            <a:ext cx="2409825" cy="146685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2A7DB31-AA29-6568-6F5A-FAAF16FFF109}"/>
              </a:ext>
            </a:extLst>
          </p:cNvPr>
          <p:cNvSpPr txBox="1"/>
          <p:nvPr/>
        </p:nvSpPr>
        <p:spPr>
          <a:xfrm>
            <a:off x="5227396" y="2103347"/>
            <a:ext cx="60974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account_roles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 NOT NULL,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 NOT NULL,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grant_date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TIMESTAMP,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PRIMARY KEY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FOREIGN KEY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REFERENCES roles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FOREIGN KEY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REFERENCES accounts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1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6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866627" y="87596"/>
            <a:ext cx="439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348FAD-8399-4036-A32E-13C7F0D5251C}"/>
              </a:ext>
            </a:extLst>
          </p:cNvPr>
          <p:cNvSpPr txBox="1"/>
          <p:nvPr/>
        </p:nvSpPr>
        <p:spPr>
          <a:xfrm>
            <a:off x="241781" y="1016589"/>
            <a:ext cx="112761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l-PL" dirty="0"/>
              <a:t>Utwórz bazę </a:t>
            </a:r>
            <a:r>
              <a:rPr lang="pl-PL" dirty="0" err="1"/>
              <a:t>danch</a:t>
            </a:r>
            <a:r>
              <a:rPr lang="pl-PL" dirty="0"/>
              <a:t> „</a:t>
            </a:r>
            <a:r>
              <a:rPr lang="pl-PL" dirty="0" err="1"/>
              <a:t>car_rent</a:t>
            </a:r>
            <a:r>
              <a:rPr lang="pl-PL" dirty="0"/>
              <a:t>”</a:t>
            </a:r>
          </a:p>
          <a:p>
            <a:pPr marL="285750" indent="-285750">
              <a:buFontTx/>
              <a:buChar char="-"/>
            </a:pPr>
            <a:r>
              <a:rPr lang="pl-PL" dirty="0"/>
              <a:t>Baza ma zawierać tablice: 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 „car”: z polami [Mark, Model, </a:t>
            </a:r>
            <a:r>
              <a:rPr lang="pl-PL" dirty="0" err="1"/>
              <a:t>Color</a:t>
            </a:r>
            <a:r>
              <a:rPr lang="pl-PL" dirty="0"/>
              <a:t>, </a:t>
            </a:r>
            <a:r>
              <a:rPr lang="pl-PL" dirty="0" err="1"/>
              <a:t>HorsePower</a:t>
            </a:r>
            <a:r>
              <a:rPr lang="pl-PL" dirty="0"/>
              <a:t>, </a:t>
            </a:r>
            <a:r>
              <a:rPr lang="pl-PL" dirty="0" err="1"/>
              <a:t>Year</a:t>
            </a:r>
            <a:r>
              <a:rPr lang="pl-PL" dirty="0"/>
              <a:t>, </a:t>
            </a:r>
            <a:r>
              <a:rPr lang="pl-PL" dirty="0" err="1"/>
              <a:t>Working</a:t>
            </a:r>
            <a:r>
              <a:rPr lang="pl-PL" dirty="0"/>
              <a:t>(True, </a:t>
            </a:r>
            <a:r>
              <a:rPr lang="pl-PL" dirty="0" err="1"/>
              <a:t>False</a:t>
            </a:r>
            <a:r>
              <a:rPr lang="pl-PL" dirty="0"/>
              <a:t>)]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„</a:t>
            </a:r>
            <a:r>
              <a:rPr lang="pl-PL" dirty="0" err="1"/>
              <a:t>client</a:t>
            </a:r>
            <a:r>
              <a:rPr lang="pl-PL" dirty="0"/>
              <a:t>”: z polami [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SecendName</a:t>
            </a:r>
            <a:r>
              <a:rPr lang="pl-PL" dirty="0"/>
              <a:t>, Age, </a:t>
            </a:r>
            <a:r>
              <a:rPr lang="pl-PL" dirty="0" err="1"/>
              <a:t>Adress</a:t>
            </a:r>
            <a:r>
              <a:rPr lang="pl-PL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„rent”: z polami [</a:t>
            </a:r>
            <a:r>
              <a:rPr lang="pl-PL" dirty="0" err="1"/>
              <a:t>StartDate</a:t>
            </a:r>
            <a:r>
              <a:rPr lang="pl-PL" dirty="0"/>
              <a:t>, </a:t>
            </a:r>
            <a:r>
              <a:rPr lang="pl-PL" dirty="0" err="1"/>
              <a:t>EndDate</a:t>
            </a:r>
            <a:r>
              <a:rPr lang="pl-PL" dirty="0"/>
              <a:t>]</a:t>
            </a:r>
          </a:p>
          <a:p>
            <a:pPr lvl="1"/>
            <a:r>
              <a:rPr lang="pl-PL" dirty="0"/>
              <a:t>Narysuj diagram bazy danych.</a:t>
            </a:r>
          </a:p>
          <a:p>
            <a:pPr lvl="1"/>
            <a:r>
              <a:rPr lang="pl-PL" dirty="0"/>
              <a:t>Stwórz bazę w </a:t>
            </a:r>
            <a:r>
              <a:rPr lang="pl-PL" dirty="0" err="1"/>
              <a:t>PostgreSql</a:t>
            </a:r>
            <a:endParaRPr lang="pl-PL" dirty="0"/>
          </a:p>
          <a:p>
            <a:pPr lvl="1"/>
            <a:r>
              <a:rPr lang="pl-PL" dirty="0"/>
              <a:t>Pomyśl czy adres powinien być w tabeli client, może należy go przenieść?</a:t>
            </a:r>
          </a:p>
          <a:p>
            <a:pPr lvl="1"/>
            <a:r>
              <a:rPr lang="pl-PL" dirty="0"/>
              <a:t>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52A000-ACE7-4827-B84C-ABCB5BEDF3C8}"/>
              </a:ext>
            </a:extLst>
          </p:cNvPr>
          <p:cNvSpPr txBox="1"/>
          <p:nvPr/>
        </p:nvSpPr>
        <p:spPr>
          <a:xfrm>
            <a:off x="172771" y="663011"/>
            <a:ext cx="926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/>
              <a:t>Zadania: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A915706-26EC-7F55-6760-F86D44BC24F5}"/>
              </a:ext>
            </a:extLst>
          </p:cNvPr>
          <p:cNvSpPr txBox="1"/>
          <p:nvPr/>
        </p:nvSpPr>
        <p:spPr>
          <a:xfrm>
            <a:off x="241781" y="3239705"/>
            <a:ext cx="11276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2) Utwórz bazę danych „car_rent2”</a:t>
            </a:r>
          </a:p>
          <a:p>
            <a:r>
              <a:rPr lang="pl-PL" dirty="0"/>
              <a:t>     W </a:t>
            </a:r>
            <a:r>
              <a:rPr lang="pl-PL" dirty="0" err="1"/>
              <a:t>Pythonie</a:t>
            </a:r>
            <a:r>
              <a:rPr lang="pl-PL" dirty="0"/>
              <a:t> utwórz kod który stworzy bazę z zadania 1</a:t>
            </a:r>
          </a:p>
        </p:txBody>
      </p:sp>
    </p:spTree>
    <p:extLst>
      <p:ext uri="{BB962C8B-B14F-4D97-AF65-F5344CB8AC3E}">
        <p14:creationId xmlns:p14="http://schemas.microsoft.com/office/powerpoint/2010/main" val="36828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60ECF9E-29F2-44FC-A694-AD614AAC6F62}"/>
              </a:ext>
            </a:extLst>
          </p:cNvPr>
          <p:cNvSpPr txBox="1"/>
          <p:nvPr/>
        </p:nvSpPr>
        <p:spPr>
          <a:xfrm>
            <a:off x="270363" y="925219"/>
            <a:ext cx="739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0" i="0" dirty="0">
                <a:effectLst/>
                <a:latin typeface="-apple-system"/>
              </a:rPr>
              <a:t>Tworzenie Tabeli:</a:t>
            </a:r>
            <a:endParaRPr lang="pl-PL" sz="28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E4B960-3925-864E-9ED8-FCABFE9FE549}"/>
              </a:ext>
            </a:extLst>
          </p:cNvPr>
          <p:cNvSpPr txBox="1"/>
          <p:nvPr/>
        </p:nvSpPr>
        <p:spPr>
          <a:xfrm>
            <a:off x="774124" y="1813284"/>
            <a:ext cx="609746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TABLE [IF NOT EXISTS]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column1 datatype(length)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column2 datatype(length)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column3 datatype(length)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table_constraints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C72D181-470F-BD7B-1B99-D6D802D3587E}"/>
              </a:ext>
            </a:extLst>
          </p:cNvPr>
          <p:cNvSpPr txBox="1"/>
          <p:nvPr/>
        </p:nvSpPr>
        <p:spPr>
          <a:xfrm>
            <a:off x="384663" y="839268"/>
            <a:ext cx="11511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Ograniczenia</a:t>
            </a:r>
          </a:p>
          <a:p>
            <a:r>
              <a:rPr lang="pl-PL" dirty="0" err="1"/>
              <a:t>PostgreSQL</a:t>
            </a:r>
            <a:r>
              <a:rPr lang="pl-PL" dirty="0"/>
              <a:t> zawiera następujące ograniczenia dotyczące kolumn:</a:t>
            </a:r>
          </a:p>
          <a:p>
            <a:endParaRPr lang="pl-PL" dirty="0"/>
          </a:p>
          <a:p>
            <a:r>
              <a:rPr lang="pl-PL" dirty="0"/>
              <a:t>NOT NULL – zapewnia, że ​​wartości w kolumnie nie mogą być NULL (puste).</a:t>
            </a:r>
          </a:p>
          <a:p>
            <a:endParaRPr lang="pl-PL" dirty="0"/>
          </a:p>
          <a:p>
            <a:r>
              <a:rPr lang="pl-PL" dirty="0"/>
              <a:t>UNIQUE – zapewnia, że ​​wartości w kolumnie są unikatowe w wierszach tej samej tabeli.</a:t>
            </a:r>
          </a:p>
          <a:p>
            <a:endParaRPr lang="pl-PL" dirty="0"/>
          </a:p>
          <a:p>
            <a:r>
              <a:rPr lang="pl-PL" dirty="0"/>
              <a:t>PRIMARY KEY – kolumna klucza podstawowego jednoznacznie identyfikuje wiersze w tabeli. Tabela może mieć jeden i tylko jeden klucz podstawowy.</a:t>
            </a:r>
          </a:p>
          <a:p>
            <a:endParaRPr lang="pl-PL" dirty="0"/>
          </a:p>
          <a:p>
            <a:r>
              <a:rPr lang="pl-PL" dirty="0"/>
              <a:t>CHECK – ograniczenie CHECK zapewnia, że ​​dane muszą spełniać wyrażenie logiczne True/</a:t>
            </a:r>
            <a:r>
              <a:rPr lang="pl-PL" dirty="0" err="1"/>
              <a:t>False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FOREIGN KEY – zapewnia, że ​​wartości w kolumnie lub grupie kolumn z tabeli istnieją w kolumnie lub grupie kolumn w innej tabeli. W przeciwieństwie do klucza podstawowego tabela może mieć wiele kluczy obcych.</a:t>
            </a:r>
          </a:p>
        </p:txBody>
      </p:sp>
    </p:spTree>
    <p:extLst>
      <p:ext uri="{BB962C8B-B14F-4D97-AF65-F5344CB8AC3E}">
        <p14:creationId xmlns:p14="http://schemas.microsoft.com/office/powerpoint/2010/main" val="16811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E2D2E9-9F03-237D-96AE-0728A131059C}"/>
              </a:ext>
            </a:extLst>
          </p:cNvPr>
          <p:cNvSpPr txBox="1"/>
          <p:nvPr/>
        </p:nvSpPr>
        <p:spPr>
          <a:xfrm>
            <a:off x="325315" y="914400"/>
            <a:ext cx="11597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i="0" dirty="0">
                <a:solidFill>
                  <a:srgbClr val="000000"/>
                </a:solidFill>
                <a:effectLst/>
                <a:latin typeface="OracleSansVF"/>
              </a:rPr>
              <a:t>Przykład:</a:t>
            </a:r>
          </a:p>
          <a:p>
            <a:pPr algn="l"/>
            <a:endParaRPr lang="pl-PL" sz="2000" b="1" i="0" dirty="0">
              <a:solidFill>
                <a:srgbClr val="000000"/>
              </a:solidFill>
              <a:effectLst/>
              <a:latin typeface="OracleSansVF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1398620-6959-896A-A481-941718349424}"/>
              </a:ext>
            </a:extLst>
          </p:cNvPr>
          <p:cNvSpPr txBox="1"/>
          <p:nvPr/>
        </p:nvSpPr>
        <p:spPr>
          <a:xfrm>
            <a:off x="269631" y="1468123"/>
            <a:ext cx="9085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Stworzymy nową tabelę o nazwie konta, która ma następujące kolumny:</a:t>
            </a:r>
          </a:p>
          <a:p>
            <a:endParaRPr lang="pl-PL" dirty="0"/>
          </a:p>
          <a:p>
            <a:r>
              <a:rPr lang="pl-PL" dirty="0" err="1"/>
              <a:t>user_id</a:t>
            </a:r>
            <a:r>
              <a:rPr lang="pl-PL" dirty="0"/>
              <a:t> – klucz podstawowy</a:t>
            </a:r>
          </a:p>
          <a:p>
            <a:r>
              <a:rPr lang="pl-PL" dirty="0" err="1"/>
              <a:t>user_name</a:t>
            </a:r>
            <a:r>
              <a:rPr lang="pl-PL" dirty="0"/>
              <a:t> – unikalna i nie </a:t>
            </a:r>
            <a:r>
              <a:rPr lang="pl-PL" dirty="0" err="1"/>
              <a:t>null</a:t>
            </a:r>
            <a:endParaRPr lang="pl-PL" dirty="0"/>
          </a:p>
          <a:p>
            <a:r>
              <a:rPr lang="pl-PL" dirty="0" err="1"/>
              <a:t>password</a:t>
            </a:r>
            <a:r>
              <a:rPr lang="pl-PL" dirty="0"/>
              <a:t> – nie </a:t>
            </a:r>
            <a:r>
              <a:rPr lang="pl-PL" dirty="0" err="1"/>
              <a:t>null</a:t>
            </a:r>
            <a:endParaRPr lang="pl-PL" dirty="0"/>
          </a:p>
          <a:p>
            <a:r>
              <a:rPr lang="pl-PL" dirty="0"/>
              <a:t>e-mail – unikalny i nie pusty</a:t>
            </a:r>
          </a:p>
          <a:p>
            <a:r>
              <a:rPr lang="pl-PL" dirty="0" err="1"/>
              <a:t>created_on</a:t>
            </a:r>
            <a:r>
              <a:rPr lang="pl-PL" dirty="0"/>
              <a:t> – nie </a:t>
            </a:r>
            <a:r>
              <a:rPr lang="pl-PL" dirty="0" err="1"/>
              <a:t>null</a:t>
            </a:r>
            <a:endParaRPr lang="pl-PL" dirty="0"/>
          </a:p>
          <a:p>
            <a:r>
              <a:rPr lang="pl-PL" dirty="0" err="1"/>
              <a:t>last_login</a:t>
            </a:r>
            <a:r>
              <a:rPr lang="pl-PL" dirty="0"/>
              <a:t> – </a:t>
            </a:r>
            <a:r>
              <a:rPr lang="pl-PL" dirty="0" err="1"/>
              <a:t>null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5E23CE6-220A-AF2E-8A2F-24F2DF75B878}"/>
              </a:ext>
            </a:extLst>
          </p:cNvPr>
          <p:cNvSpPr txBox="1"/>
          <p:nvPr/>
        </p:nvSpPr>
        <p:spPr>
          <a:xfrm>
            <a:off x="325315" y="3776447"/>
            <a:ext cx="609746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serial PRIMARY KEY,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VARCHAR (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UNIQUE NOT NULL,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VARCHAR (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NOT NULL,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email VARCHAR (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UNIQUE NOT NULL,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created_on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TIMESTAMP NOT NULL,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last_login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TIMESTAMP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A7494D-0B0A-D3D5-C15D-8DC39AA60E5D}"/>
              </a:ext>
            </a:extLst>
          </p:cNvPr>
          <p:cNvSpPr txBox="1"/>
          <p:nvPr/>
        </p:nvSpPr>
        <p:spPr>
          <a:xfrm>
            <a:off x="325315" y="6251331"/>
            <a:ext cx="625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Typy pól: </a:t>
            </a:r>
            <a:r>
              <a:rPr lang="pl-PL" dirty="0">
                <a:hlinkClick r:id="rId3"/>
              </a:rPr>
              <a:t>https://www.geeksforgeeks.org/postgresql-data-types/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24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E2D2E9-9F03-237D-96AE-0728A131059C}"/>
              </a:ext>
            </a:extLst>
          </p:cNvPr>
          <p:cNvSpPr txBox="1"/>
          <p:nvPr/>
        </p:nvSpPr>
        <p:spPr>
          <a:xfrm>
            <a:off x="175846" y="698412"/>
            <a:ext cx="1159705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dirty="0">
                <a:solidFill>
                  <a:srgbClr val="000000"/>
                </a:solidFill>
                <a:latin typeface="OracleSansVF"/>
              </a:rPr>
              <a:t>Relacje:</a:t>
            </a:r>
          </a:p>
          <a:p>
            <a:pPr algn="l"/>
            <a:endParaRPr lang="pl-PL" sz="2400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endParaRPr lang="pl-PL" sz="2000" b="1" i="0" dirty="0">
              <a:solidFill>
                <a:srgbClr val="000000"/>
              </a:solidFill>
              <a:effectLst/>
              <a:latin typeface="OracleSansVF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3F7A6A0-5BEF-C5E6-5E9D-24406C6C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1179634"/>
            <a:ext cx="3257550" cy="2476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DAA3B38-14EA-F4CD-6F7A-280C8380229B}"/>
              </a:ext>
            </a:extLst>
          </p:cNvPr>
          <p:cNvSpPr txBox="1"/>
          <p:nvPr/>
        </p:nvSpPr>
        <p:spPr>
          <a:xfrm>
            <a:off x="394056" y="4088424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Jeden do jednego – User -&gt; </a:t>
            </a:r>
            <a:r>
              <a:rPr lang="pl-PL" dirty="0" err="1"/>
              <a:t>Passord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298EC8F-BAEF-1FFB-4D5D-60BF0A0303FC}"/>
              </a:ext>
            </a:extLst>
          </p:cNvPr>
          <p:cNvSpPr txBox="1"/>
          <p:nvPr/>
        </p:nvSpPr>
        <p:spPr>
          <a:xfrm>
            <a:off x="394056" y="4466604"/>
            <a:ext cx="320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Jeden do wielu –  Klasa -&gt; Uczeń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496ECAC-160F-2B86-5499-ECFBC2DD388D}"/>
              </a:ext>
            </a:extLst>
          </p:cNvPr>
          <p:cNvSpPr txBox="1"/>
          <p:nvPr/>
        </p:nvSpPr>
        <p:spPr>
          <a:xfrm>
            <a:off x="394056" y="4844784"/>
            <a:ext cx="352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Wiele do wielu –  Książka -&gt; Autorzy</a:t>
            </a:r>
          </a:p>
        </p:txBody>
      </p:sp>
    </p:spTree>
    <p:extLst>
      <p:ext uri="{BB962C8B-B14F-4D97-AF65-F5344CB8AC3E}">
        <p14:creationId xmlns:p14="http://schemas.microsoft.com/office/powerpoint/2010/main" val="5251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9ECA478-D421-20AC-2E67-9E2DE3A0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908539"/>
            <a:ext cx="6715125" cy="1295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A342BF-B7A2-62F9-01CA-33ABA20F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08" y="2155471"/>
            <a:ext cx="6575181" cy="46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081A724-4F97-0233-2256-223CAC38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96" y="2087906"/>
            <a:ext cx="9867900" cy="22764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F9374DB-0AB4-1CC4-A19A-F0B814D105DE}"/>
              </a:ext>
            </a:extLst>
          </p:cNvPr>
          <p:cNvSpPr txBox="1"/>
          <p:nvPr/>
        </p:nvSpPr>
        <p:spPr>
          <a:xfrm>
            <a:off x="483577" y="109903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Jeden do Wielu</a:t>
            </a:r>
          </a:p>
        </p:txBody>
      </p:sp>
    </p:spTree>
    <p:extLst>
      <p:ext uri="{BB962C8B-B14F-4D97-AF65-F5344CB8AC3E}">
        <p14:creationId xmlns:p14="http://schemas.microsoft.com/office/powerpoint/2010/main" val="56617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9374DB-0AB4-1CC4-A19A-F0B814D105DE}"/>
              </a:ext>
            </a:extLst>
          </p:cNvPr>
          <p:cNvSpPr txBox="1"/>
          <p:nvPr/>
        </p:nvSpPr>
        <p:spPr>
          <a:xfrm>
            <a:off x="483577" y="10990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Wiele do Wielu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233807E-CCF4-76A3-214D-6991166C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97" y="1626577"/>
            <a:ext cx="6430805" cy="140640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6133012-4D87-CB73-2684-093F9FCF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524" y="3587262"/>
            <a:ext cx="8450923" cy="2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1544B00-7D3E-5884-7FED-E20504D1294B}"/>
              </a:ext>
            </a:extLst>
          </p:cNvPr>
          <p:cNvSpPr txBox="1"/>
          <p:nvPr/>
        </p:nvSpPr>
        <p:spPr>
          <a:xfrm>
            <a:off x="274961" y="817684"/>
            <a:ext cx="30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Tworzenie relacji w </a:t>
            </a:r>
            <a:r>
              <a:rPr lang="pl-PL" dirty="0" err="1"/>
              <a:t>PostgreSQL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2E95E34-000D-4397-545C-82268330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0" y="1369779"/>
            <a:ext cx="2867025" cy="2219325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4977288-FBBC-ACF5-0259-8FA8BC2B124E}"/>
              </a:ext>
            </a:extLst>
          </p:cNvPr>
          <p:cNvSpPr txBox="1"/>
          <p:nvPr/>
        </p:nvSpPr>
        <p:spPr>
          <a:xfrm>
            <a:off x="3532310" y="1325279"/>
            <a:ext cx="6097464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serial PRIMARY KEY,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VARCHAR (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UNIQUE NOT NULL,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VARCHAR (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NOT NULL,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email VARCHAR (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UNIQUE NOT NULL,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created_on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TIMESTAMP NOT NULL,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last_login TIMESTAMP 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084FE38A-E438-1EE0-DCE3-9CB70F3F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67" y="4307121"/>
            <a:ext cx="2419350" cy="11811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586399B-5F55-8E17-1072-4DBB085AA78C}"/>
              </a:ext>
            </a:extLst>
          </p:cNvPr>
          <p:cNvSpPr txBox="1"/>
          <p:nvPr/>
        </p:nvSpPr>
        <p:spPr>
          <a:xfrm>
            <a:off x="3532310" y="4287892"/>
            <a:ext cx="6097464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TABLE roles(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serial PRIMARY KEY,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role_name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VARCHAR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UNIQUE NOT NULL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249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639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Bahnschrift Condensed</vt:lpstr>
      <vt:lpstr>Calibri</vt:lpstr>
      <vt:lpstr>Calibri Light</vt:lpstr>
      <vt:lpstr>Consolas</vt:lpstr>
      <vt:lpstr>OracleSansVF</vt:lpstr>
      <vt:lpstr>source sans pro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Dąbała (Media Direction)</dc:creator>
  <cp:lastModifiedBy>Antek Kamień</cp:lastModifiedBy>
  <cp:revision>938</cp:revision>
  <dcterms:created xsi:type="dcterms:W3CDTF">2021-10-22T11:47:53Z</dcterms:created>
  <dcterms:modified xsi:type="dcterms:W3CDTF">2022-05-12T18:46:41Z</dcterms:modified>
</cp:coreProperties>
</file>