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79" r:id="rId14"/>
    <p:sldId id="296" r:id="rId15"/>
    <p:sldId id="285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7E35A-4347-4D84-80A1-5E1050C89DB1}" v="2" dt="2022-05-11T17:41:08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ek Kamień" userId="ee60b358315c348e" providerId="LiveId" clId="{14B7E35A-4347-4D84-80A1-5E1050C89DB1}"/>
    <pc:docChg chg="modSld">
      <pc:chgData name="Antek Kamień" userId="ee60b358315c348e" providerId="LiveId" clId="{14B7E35A-4347-4D84-80A1-5E1050C89DB1}" dt="2022-05-11T19:36:29.603" v="8" actId="1076"/>
      <pc:docMkLst>
        <pc:docMk/>
      </pc:docMkLst>
      <pc:sldChg chg="modSp mod">
        <pc:chgData name="Antek Kamień" userId="ee60b358315c348e" providerId="LiveId" clId="{14B7E35A-4347-4D84-80A1-5E1050C89DB1}" dt="2022-05-11T19:36:29.603" v="8" actId="1076"/>
        <pc:sldMkLst>
          <pc:docMk/>
          <pc:sldMk cId="606186296" sldId="291"/>
        </pc:sldMkLst>
        <pc:spChg chg="mod">
          <ac:chgData name="Antek Kamień" userId="ee60b358315c348e" providerId="LiveId" clId="{14B7E35A-4347-4D84-80A1-5E1050C89DB1}" dt="2022-05-11T19:36:29.603" v="8" actId="1076"/>
          <ac:spMkLst>
            <pc:docMk/>
            <pc:sldMk cId="606186296" sldId="291"/>
            <ac:spMk id="26" creationId="{549C3699-24F8-0FA7-94ED-B84A8334281B}"/>
          </ac:spMkLst>
        </pc:spChg>
      </pc:sldChg>
      <pc:sldChg chg="modSp mod">
        <pc:chgData name="Antek Kamień" userId="ee60b358315c348e" providerId="LiveId" clId="{14B7E35A-4347-4D84-80A1-5E1050C89DB1}" dt="2022-05-11T17:40:10.741" v="6" actId="1076"/>
        <pc:sldMkLst>
          <pc:docMk/>
          <pc:sldMk cId="330255329" sldId="292"/>
        </pc:sldMkLst>
        <pc:spChg chg="mod">
          <ac:chgData name="Antek Kamień" userId="ee60b358315c348e" providerId="LiveId" clId="{14B7E35A-4347-4D84-80A1-5E1050C89DB1}" dt="2022-05-11T17:40:10.741" v="6" actId="1076"/>
          <ac:spMkLst>
            <pc:docMk/>
            <pc:sldMk cId="330255329" sldId="292"/>
            <ac:spMk id="20" creationId="{421CAFF1-542A-86FD-55CD-D215869B73C4}"/>
          </ac:spMkLst>
        </pc:spChg>
        <pc:spChg chg="mod">
          <ac:chgData name="Antek Kamień" userId="ee60b358315c348e" providerId="LiveId" clId="{14B7E35A-4347-4D84-80A1-5E1050C89DB1}" dt="2022-05-06T18:28:27.372" v="0" actId="1076"/>
          <ac:spMkLst>
            <pc:docMk/>
            <pc:sldMk cId="330255329" sldId="292"/>
            <ac:spMk id="22" creationId="{546B92F2-CDAF-7D52-126F-CF2A0EB50A54}"/>
          </ac:spMkLst>
        </pc:spChg>
      </pc:sldChg>
      <pc:sldChg chg="modSp mod">
        <pc:chgData name="Antek Kamień" userId="ee60b358315c348e" providerId="LiveId" clId="{14B7E35A-4347-4D84-80A1-5E1050C89DB1}" dt="2022-05-06T18:39:01.370" v="4" actId="1076"/>
        <pc:sldMkLst>
          <pc:docMk/>
          <pc:sldMk cId="2155093573" sldId="294"/>
        </pc:sldMkLst>
        <pc:spChg chg="mod">
          <ac:chgData name="Antek Kamień" userId="ee60b358315c348e" providerId="LiveId" clId="{14B7E35A-4347-4D84-80A1-5E1050C89DB1}" dt="2022-05-06T18:39:01.370" v="4" actId="1076"/>
          <ac:spMkLst>
            <pc:docMk/>
            <pc:sldMk cId="2155093573" sldId="294"/>
            <ac:spMk id="28" creationId="{E14C86E5-0153-7728-9C18-26A644DBEF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DE76D-0A45-431A-BBFF-BC988C8B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8CC9C8-0A3D-4FF9-8ECE-52E7D035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A5AF2A-F0FF-466D-BA68-EF0D0E87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07FCC7-B6DB-439C-BA39-3D761CE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513F6A-DF78-4D65-BD25-763EEFE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6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1A409-4C1F-4299-A0A1-3068262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4B6F9A-0986-496B-8027-AEF1835B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9B4737-D250-4D3E-8AE9-CC58D1BC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B3AC80-2F1E-4297-B824-3D1EC9CD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4DEE08-54B4-49B1-A60A-44765D9E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7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6569BAC-BFEF-4208-B598-BDD63BE2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A869BD-7F03-4B48-9E12-53787594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D522B6-BF51-42FB-A33A-9D9BE011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9B174B-6B8A-44C4-9392-4C4CBE5F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4C17B0-4DE2-4B47-945D-1ACAF6DB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44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B203B-61E8-4913-A4BC-D2C99F4E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70E61-8381-4981-98DE-E0E2A2E7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AED895-3FF9-413A-89CF-8C07EC21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5DE96-1E03-4FC1-AB83-6FCD4DB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868E2A-2647-4676-8219-F089223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9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2D1ED-CEEE-4F52-8C70-A68FCA45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22E5A4-E93D-4E81-9CAF-1C736F7E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B2351-F9DD-4522-86AF-2A83F80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51FC0E-CD60-443C-9497-EDC9287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182519-4216-4D52-88DE-8DD922C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4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B81C1-C481-4103-BAE2-6E27519E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1E471-760C-4EA1-82E6-12037721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521462-84FF-48AD-B113-A010BDB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4DCAE-7A2B-4935-8D7D-EC907389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1686B5-47C8-4F77-9ACC-F5F2A8F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C9811-2226-449C-B9DF-9661E22E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2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74C2E-6EEC-444A-9DAF-7B769893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6A5271-C69D-4018-8CBB-CC7F9863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F7FE2A4-CC1E-408E-B3F3-7E3F1799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43373B-04F1-4DA6-8E64-14DB7C4C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9B40B6-E28F-4F25-A5A4-4CAADBEA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FFC47DF-B035-486F-8F31-B52FF9C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9BC582-C455-4F08-BC63-4806AD9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347602A-F3C4-4D82-BF98-ADE6D108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6885E-7DC9-4C9F-8243-7350866A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541D69-506D-4756-9BFE-AF3A548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954C5F-9E92-4E4B-8CA5-2C8BD9A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6CB4E8-4212-4210-BC15-D1C4E62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ECDB25-43EC-441E-A893-648D4905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5A0A04-F69D-4DF8-972D-418DD0E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13AB9D-82F4-4578-8F0E-05F268A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0A0AE-30CA-46C9-B2C0-EE7BB06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08A149-44B5-45F1-BED6-5A28CCC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FBF740-30D3-4608-A835-A854BFC7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53A12B-C3AA-4F86-8A27-2234AF82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7105C4-C8AC-405E-9284-6874654D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91D4BB-9B85-4286-8FBB-CC97B80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6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460E5F-8B92-453C-93C2-F0A5FBD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E9C353B-7311-4CB3-99B8-1F2E85F0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ABE85D-A28A-46E4-992A-3B2DC333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386D8B-DD82-4F2C-B99B-AC7EA3D9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A79B5A-37D5-45AB-8EEA-11E974EB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7F893D-A549-405F-9FEF-65BC874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6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C015D1B-901C-43E4-8D86-341613A4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BDAF2B-C4FB-457B-897F-0BFC364B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EC6F48-9A12-4499-BD3B-73EF02F4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D3EC-2361-4FEE-93FF-AA035C6E7CC8}" type="datetimeFigureOut">
              <a:rPr lang="pl-PL" smtClean="0"/>
              <a:t>11.05.2022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C5ED78-D8D5-4B58-8A4D-FD8C8D007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7EF0E4-430D-41F1-82CE-0F79744D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1574-8B96-4D0D-966E-EBB7996D2D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3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pl/database/what-is-database/#relation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pl/database/what-is-a-cloud-databas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ostgresql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2F2F99B-1A43-405F-8E43-E73EBEE5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-136079"/>
            <a:ext cx="12218504" cy="755760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8A19F1-1860-4606-9508-8797526BFCA5}"/>
              </a:ext>
            </a:extLst>
          </p:cNvPr>
          <p:cNvSpPr txBox="1"/>
          <p:nvPr/>
        </p:nvSpPr>
        <p:spPr>
          <a:xfrm>
            <a:off x="4068661" y="1290762"/>
            <a:ext cx="595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l-PL" sz="32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Bazy Danych</a:t>
            </a:r>
            <a:endParaRPr lang="pl-PL" sz="32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88BF7BF-490B-4491-9799-DE4DD559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1" y="4852987"/>
            <a:ext cx="2495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372411" y="77538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Insert</a:t>
            </a:r>
            <a:endParaRPr lang="pl-PL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D16AD6E-B2F1-98BC-4EE0-8C5C7F4C2223}"/>
              </a:ext>
            </a:extLst>
          </p:cNvPr>
          <p:cNvSpPr txBox="1"/>
          <p:nvPr/>
        </p:nvSpPr>
        <p:spPr>
          <a:xfrm>
            <a:off x="354526" y="1211300"/>
            <a:ext cx="1113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Instrukcja </a:t>
            </a:r>
            <a:r>
              <a:rPr lang="pl-PL" dirty="0" err="1"/>
              <a:t>PostgreSQL</a:t>
            </a:r>
            <a:r>
              <a:rPr lang="pl-PL" dirty="0"/>
              <a:t> INSERT umożliwia wstawienie nowego wiersza do tabeli.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49C3699-24F8-0FA7-94ED-B84A8334281B}"/>
              </a:ext>
            </a:extLst>
          </p:cNvPr>
          <p:cNvSpPr txBox="1"/>
          <p:nvPr/>
        </p:nvSpPr>
        <p:spPr>
          <a:xfrm>
            <a:off x="354526" y="1670683"/>
            <a:ext cx="6097508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(column1, column2, …)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 (value1, value2, …)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14C86E5-0153-7728-9C18-26A644DBEF05}"/>
              </a:ext>
            </a:extLst>
          </p:cNvPr>
          <p:cNvSpPr txBox="1"/>
          <p:nvPr/>
        </p:nvSpPr>
        <p:spPr>
          <a:xfrm>
            <a:off x="354526" y="2789489"/>
            <a:ext cx="6097508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 into actor(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'Kowalski'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returning *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5A8F0D2-D3F5-1DC2-9DF4-9C636377C8D1}"/>
              </a:ext>
            </a:extLst>
          </p:cNvPr>
          <p:cNvSpPr txBox="1"/>
          <p:nvPr/>
        </p:nvSpPr>
        <p:spPr>
          <a:xfrm>
            <a:off x="354526" y="4075083"/>
            <a:ext cx="6097508" cy="175432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'Kowalski'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'Michał'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'Drzazg'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'Kalosz'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4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372411" y="775387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/>
              <a:t>Delete</a:t>
            </a:r>
            <a:endParaRPr lang="pl-PL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D16AD6E-B2F1-98BC-4EE0-8C5C7F4C2223}"/>
              </a:ext>
            </a:extLst>
          </p:cNvPr>
          <p:cNvSpPr txBox="1"/>
          <p:nvPr/>
        </p:nvSpPr>
        <p:spPr>
          <a:xfrm>
            <a:off x="354526" y="1171963"/>
            <a:ext cx="1113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Instrukcja </a:t>
            </a:r>
            <a:r>
              <a:rPr lang="pl-PL" dirty="0" err="1"/>
              <a:t>PostgreSQL</a:t>
            </a:r>
            <a:r>
              <a:rPr lang="pl-PL" dirty="0"/>
              <a:t> DELETE pozwala usunąć jeden lub więcej wierszy z tabeli.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49C3699-24F8-0FA7-94ED-B84A8334281B}"/>
              </a:ext>
            </a:extLst>
          </p:cNvPr>
          <p:cNvSpPr txBox="1"/>
          <p:nvPr/>
        </p:nvSpPr>
        <p:spPr>
          <a:xfrm>
            <a:off x="354526" y="1670683"/>
            <a:ext cx="6097508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condition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14C86E5-0153-7728-9C18-26A644DBEF05}"/>
              </a:ext>
            </a:extLst>
          </p:cNvPr>
          <p:cNvSpPr txBox="1"/>
          <p:nvPr/>
        </p:nvSpPr>
        <p:spPr>
          <a:xfrm>
            <a:off x="95598" y="2728189"/>
            <a:ext cx="6097508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actor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EC0803-B014-47D7-6D1C-AF9F460955FF}"/>
              </a:ext>
            </a:extLst>
          </p:cNvPr>
          <p:cNvSpPr txBox="1"/>
          <p:nvPr/>
        </p:nvSpPr>
        <p:spPr>
          <a:xfrm>
            <a:off x="372411" y="3686304"/>
            <a:ext cx="5277582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actor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returning *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E5DCAA9-08A3-6481-2E7F-0F9660F93F32}"/>
              </a:ext>
            </a:extLst>
          </p:cNvPr>
          <p:cNvSpPr txBox="1"/>
          <p:nvPr/>
        </p:nvSpPr>
        <p:spPr>
          <a:xfrm>
            <a:off x="354526" y="4860118"/>
            <a:ext cx="6097464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actor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returning *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9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372411" y="775387"/>
            <a:ext cx="1036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Update:</a:t>
            </a:r>
            <a:endParaRPr lang="pl-PL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D16AD6E-B2F1-98BC-4EE0-8C5C7F4C2223}"/>
              </a:ext>
            </a:extLst>
          </p:cNvPr>
          <p:cNvSpPr txBox="1"/>
          <p:nvPr/>
        </p:nvSpPr>
        <p:spPr>
          <a:xfrm>
            <a:off x="354526" y="1171963"/>
            <a:ext cx="1113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Instrukcja </a:t>
            </a:r>
            <a:r>
              <a:rPr lang="pl-PL" dirty="0" err="1"/>
              <a:t>PostgreSQL</a:t>
            </a:r>
            <a:r>
              <a:rPr lang="pl-PL" dirty="0"/>
              <a:t> UPDATE umożliwia modyfikację danych w tabeli.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49C3699-24F8-0FA7-94ED-B84A8334281B}"/>
              </a:ext>
            </a:extLst>
          </p:cNvPr>
          <p:cNvSpPr txBox="1"/>
          <p:nvPr/>
        </p:nvSpPr>
        <p:spPr>
          <a:xfrm>
            <a:off x="354526" y="1670683"/>
            <a:ext cx="6097508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 column1 = value1,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column2 = value2,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condition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EC0803-B014-47D7-6D1C-AF9F460955FF}"/>
              </a:ext>
            </a:extLst>
          </p:cNvPr>
          <p:cNvSpPr txBox="1"/>
          <p:nvPr/>
        </p:nvSpPr>
        <p:spPr>
          <a:xfrm>
            <a:off x="372411" y="3686304"/>
            <a:ext cx="5277582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UPDATE actor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'Maciek'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Gogle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actor_id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returning *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0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48A1C7B-D478-4E24-84D1-B0341C245A01}"/>
              </a:ext>
            </a:extLst>
          </p:cNvPr>
          <p:cNvSpPr txBox="1"/>
          <p:nvPr/>
        </p:nvSpPr>
        <p:spPr>
          <a:xfrm>
            <a:off x="215410" y="760519"/>
            <a:ext cx="1130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 err="1"/>
              <a:t>PostgreSQL</a:t>
            </a:r>
            <a:r>
              <a:rPr lang="pl-PL" sz="2400" b="1" dirty="0"/>
              <a:t> + </a:t>
            </a:r>
            <a:r>
              <a:rPr lang="pl-PL" sz="2400" b="1" dirty="0" err="1"/>
              <a:t>Python</a:t>
            </a:r>
            <a:r>
              <a:rPr lang="pl-PL" sz="2400" b="1" dirty="0"/>
              <a:t>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5268C60-2FA9-4043-82A0-C1696FC77C11}"/>
              </a:ext>
            </a:extLst>
          </p:cNvPr>
          <p:cNvSpPr txBox="1"/>
          <p:nvPr/>
        </p:nvSpPr>
        <p:spPr>
          <a:xfrm>
            <a:off x="302632" y="1185678"/>
            <a:ext cx="11487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600" i="0" dirty="0">
                <a:solidFill>
                  <a:srgbClr val="212934"/>
                </a:solidFill>
                <a:effectLst/>
                <a:latin typeface="Arial" panose="020B0604020202020204" pitchFamily="34" charset="0"/>
              </a:rPr>
              <a:t>Zainstaluj psycopq2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CF95D12-5CE4-F10D-7880-C89CF9C052FA}"/>
              </a:ext>
            </a:extLst>
          </p:cNvPr>
          <p:cNvSpPr txBox="1"/>
          <p:nvPr/>
        </p:nvSpPr>
        <p:spPr>
          <a:xfrm>
            <a:off x="357187" y="1546404"/>
            <a:ext cx="609746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pip </a:t>
            </a:r>
            <a:r>
              <a:rPr lang="pl-PL" b="0" i="0" dirty="0" err="1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pl-PL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 psycopg2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1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48A1C7B-D478-4E24-84D1-B0341C245A01}"/>
              </a:ext>
            </a:extLst>
          </p:cNvPr>
          <p:cNvSpPr txBox="1"/>
          <p:nvPr/>
        </p:nvSpPr>
        <p:spPr>
          <a:xfrm>
            <a:off x="215410" y="760519"/>
            <a:ext cx="1130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/>
              <a:t>Select+ </a:t>
            </a:r>
            <a:r>
              <a:rPr lang="pl-PL" sz="2400" b="1" dirty="0" err="1"/>
              <a:t>Python</a:t>
            </a:r>
            <a:r>
              <a:rPr lang="pl-PL" sz="2400" b="1" dirty="0"/>
              <a:t> Przykład: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495FF67-5CE9-96CB-9998-99C28611B800}"/>
              </a:ext>
            </a:extLst>
          </p:cNvPr>
          <p:cNvSpPr txBox="1"/>
          <p:nvPr/>
        </p:nvSpPr>
        <p:spPr>
          <a:xfrm>
            <a:off x="446210" y="1428067"/>
            <a:ext cx="9911128" cy="48320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psycopg2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psycopg2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"5432"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dvdrental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actor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psycopg2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028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60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10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866627" y="87596"/>
            <a:ext cx="439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4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4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348FAD-8399-4036-A32E-13C7F0D5251C}"/>
              </a:ext>
            </a:extLst>
          </p:cNvPr>
          <p:cNvSpPr txBox="1"/>
          <p:nvPr/>
        </p:nvSpPr>
        <p:spPr>
          <a:xfrm>
            <a:off x="241781" y="1016589"/>
            <a:ext cx="11276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 tabeli </a:t>
            </a:r>
            <a:r>
              <a:rPr lang="pl-PL" dirty="0" err="1"/>
              <a:t>language</a:t>
            </a:r>
            <a:r>
              <a:rPr lang="pl-PL" dirty="0"/>
              <a:t> wyświetl wszystkie języki.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Dodaj język.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Zmień ostatnio dodany język na inny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Usuń ostatnio dodany język.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252A000-ACE7-4827-B84C-ABCB5BEDF3C8}"/>
              </a:ext>
            </a:extLst>
          </p:cNvPr>
          <p:cNvSpPr txBox="1"/>
          <p:nvPr/>
        </p:nvSpPr>
        <p:spPr>
          <a:xfrm>
            <a:off x="172771" y="663011"/>
            <a:ext cx="926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/>
              <a:t>Zadania: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A915706-26EC-7F55-6760-F86D44BC24F5}"/>
              </a:ext>
            </a:extLst>
          </p:cNvPr>
          <p:cNvSpPr txBox="1"/>
          <p:nvPr/>
        </p:nvSpPr>
        <p:spPr>
          <a:xfrm>
            <a:off x="172771" y="2493917"/>
            <a:ext cx="11276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Stwórz nową bazę danych o nazwie „firma”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Dodaj tabelę „</a:t>
            </a:r>
            <a:r>
              <a:rPr lang="pl-PL" dirty="0" err="1"/>
              <a:t>worker</a:t>
            </a:r>
            <a:r>
              <a:rPr lang="pl-PL" dirty="0"/>
              <a:t>” z polami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secondname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 </a:t>
            </a:r>
            <a:r>
              <a:rPr lang="pl-PL" dirty="0" err="1"/>
              <a:t>Pythonie</a:t>
            </a:r>
            <a:r>
              <a:rPr lang="pl-PL" dirty="0"/>
              <a:t> napisz program który połączy się z bazą danych „firma”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Program w zależności od wybranej opcji ma pozwalać na – wyświetlenie wszystkich pracowników, dodanie nowego, usunięcie, edycję istniejącego </a:t>
            </a:r>
            <a:r>
              <a:rPr lang="pl-PL"/>
              <a:t>pracownika.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28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60ECF9E-29F2-44FC-A694-AD614AAC6F62}"/>
              </a:ext>
            </a:extLst>
          </p:cNvPr>
          <p:cNvSpPr txBox="1"/>
          <p:nvPr/>
        </p:nvSpPr>
        <p:spPr>
          <a:xfrm>
            <a:off x="270363" y="925219"/>
            <a:ext cx="739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0" i="0" dirty="0">
                <a:effectLst/>
                <a:latin typeface="-apple-system"/>
              </a:rPr>
              <a:t>Baza Danych:</a:t>
            </a:r>
            <a:endParaRPr lang="pl-PL" sz="2800" b="1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63BCE6E-C773-A037-50ED-D2E069AB77F7}"/>
              </a:ext>
            </a:extLst>
          </p:cNvPr>
          <p:cNvSpPr txBox="1"/>
          <p:nvPr/>
        </p:nvSpPr>
        <p:spPr>
          <a:xfrm>
            <a:off x="270362" y="1366888"/>
            <a:ext cx="117399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Baza danych to zorganizowany zbiór usystematyzowanych informacji, czyli danych, zwykle przechowywany w systemie komputerowym w formie elektronicznej. Bazą danych steruje zwykle system zrządzona bazami danych. Dane i system DBMS oraz powiązane z nimi aplikacje razem tworzą system bazodanowy, często nazywany w skrócie bazą danych.</a:t>
            </a: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Dane w najpopularniejszych typach baz danych stosowanych obecnie są zwykle umieszczone w wierszach i kolumnach szeregu tabel, co usprawnia przetwarzanie danych i tworzenie dotyczących ich zapytań. Dzięki temu dostęp do danych, zarządzanie i sterowanie nimi oraz ich modyfikowanie, aktualizowanie i organizowanie jest łatwiejsze. Większość baz danych wykorzystuje do zapisywania danych i tworzenia dotyczących ich zapytań język SQL (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racleSansVF"/>
              </a:rPr>
              <a:t>Structured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 Query Language, strukturalny język zapytań).</a:t>
            </a:r>
          </a:p>
        </p:txBody>
      </p:sp>
    </p:spTree>
    <p:extLst>
      <p:ext uri="{BB962C8B-B14F-4D97-AF65-F5344CB8AC3E}">
        <p14:creationId xmlns:p14="http://schemas.microsoft.com/office/powerpoint/2010/main" val="10543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44EBF20-9FBA-F6AB-F839-ED38FB2433AF}"/>
              </a:ext>
            </a:extLst>
          </p:cNvPr>
          <p:cNvSpPr txBox="1"/>
          <p:nvPr/>
        </p:nvSpPr>
        <p:spPr>
          <a:xfrm>
            <a:off x="455002" y="918564"/>
            <a:ext cx="11265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Czym jest język SQL?</a:t>
            </a:r>
          </a:p>
          <a:p>
            <a:pPr algn="l"/>
            <a:endParaRPr lang="pl-PL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SQL to język programowania używany niemal przez wszystkie </a:t>
            </a:r>
            <a:r>
              <a:rPr lang="pl-PL" b="0" i="0" u="none" strike="noStrike" dirty="0">
                <a:solidFill>
                  <a:srgbClr val="006B8F"/>
                </a:solidFill>
                <a:effectLst/>
                <a:latin typeface="OracleSansVF"/>
                <a:hlinkClick r:id="rId3"/>
              </a:rPr>
              <a:t>relacyjne bazy danych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do tworzenia zapytań dotyczących danych, ich przetwarzania i definiowania oraz zapewniania kontroli dostępu. Język SQL został opracowany przez firmę IBM w latach 70. </a:t>
            </a:r>
          </a:p>
        </p:txBody>
      </p:sp>
    </p:spTree>
    <p:extLst>
      <p:ext uri="{BB962C8B-B14F-4D97-AF65-F5344CB8AC3E}">
        <p14:creationId xmlns:p14="http://schemas.microsoft.com/office/powerpoint/2010/main" val="168110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E2D2E9-9F03-237D-96AE-0728A131059C}"/>
              </a:ext>
            </a:extLst>
          </p:cNvPr>
          <p:cNvSpPr txBox="1"/>
          <p:nvPr/>
        </p:nvSpPr>
        <p:spPr>
          <a:xfrm>
            <a:off x="325315" y="914400"/>
            <a:ext cx="1159705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i="0" dirty="0">
                <a:solidFill>
                  <a:srgbClr val="000000"/>
                </a:solidFill>
                <a:effectLst/>
                <a:latin typeface="OracleSansVF"/>
              </a:rPr>
              <a:t>Typy baz danych</a:t>
            </a:r>
          </a:p>
          <a:p>
            <a:pPr algn="l"/>
            <a:endParaRPr lang="pl-PL" sz="2000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Relacyjne bazy danych.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Elementy w relacyjnej bazie danych są zorganizowane jako zbiór tabel zawierających kolumny i wiersze. Technologia relacyjnych baz danych zapewnia najbardziej efektywny i elastyczny sposób na uzyskanie dostępu do uporządkowanych informacji.</a:t>
            </a: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Hurtownie danych.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Centralne repozytorium danych — hurtownia danych — to typ bazy danych przeznaczony głównie do szybkiego wykonywania zapytań i analizy.</a:t>
            </a: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Bazy danych 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OracleSansVF"/>
              </a:rPr>
              <a:t>NoSQL</a:t>
            </a:r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.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Baza danych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racleSansVF"/>
              </a:rPr>
              <a:t>NoSQL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, czyli nierelacyjna baza danych, umożliwia przechowywanie nieusystematyzowanych i częściowo usystematyzowanych danych oraz manipulowanie Bazy danych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OracleSansVF"/>
              </a:rPr>
              <a:t>NoSQL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 zyskały na popularności wraz z upowszechnieniem i wzrostem złożoności aplikacji internetowych.</a:t>
            </a:r>
          </a:p>
          <a:p>
            <a:pPr algn="l"/>
            <a:endParaRPr lang="pl-PL" b="0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Chmurowe bazy danych.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</a:t>
            </a:r>
            <a:r>
              <a:rPr lang="pl-PL" b="0" i="0" u="none" strike="noStrike" dirty="0">
                <a:solidFill>
                  <a:srgbClr val="006B8F"/>
                </a:solidFill>
                <a:effectLst/>
                <a:latin typeface="OracleSansVF"/>
                <a:hlinkClick r:id="rId3"/>
              </a:rPr>
              <a:t>Chmurowa baza danych</a:t>
            </a:r>
            <a:r>
              <a:rPr lang="pl-PL" b="0" i="0" dirty="0">
                <a:solidFill>
                  <a:srgbClr val="000000"/>
                </a:solidFill>
                <a:effectLst/>
                <a:latin typeface="OracleSansVF"/>
              </a:rPr>
              <a:t> to zbiór danych, usystematyzowanych lub nie, przechowywany na prywatnej, publicznej lub hybrydowej platformie przetwarzania w chmurze. </a:t>
            </a:r>
          </a:p>
        </p:txBody>
      </p:sp>
    </p:spTree>
    <p:extLst>
      <p:ext uri="{BB962C8B-B14F-4D97-AF65-F5344CB8AC3E}">
        <p14:creationId xmlns:p14="http://schemas.microsoft.com/office/powerpoint/2010/main" val="17924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E2D2E9-9F03-237D-96AE-0728A131059C}"/>
              </a:ext>
            </a:extLst>
          </p:cNvPr>
          <p:cNvSpPr txBox="1"/>
          <p:nvPr/>
        </p:nvSpPr>
        <p:spPr>
          <a:xfrm>
            <a:off x="175846" y="698412"/>
            <a:ext cx="11597053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1" dirty="0">
                <a:solidFill>
                  <a:srgbClr val="000000"/>
                </a:solidFill>
                <a:latin typeface="OracleSansVF"/>
              </a:rPr>
              <a:t>Budowa Tabeli:</a:t>
            </a:r>
          </a:p>
          <a:p>
            <a:pPr algn="l"/>
            <a:endParaRPr lang="pl-PL" sz="2400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Tabela 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wydzielony logicznie zbiór danych, zorganizowanych w formie tabeli składającej się z wierszy dzielonych na kolumny.</a:t>
            </a:r>
            <a:endParaRPr lang="pl-PL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endParaRPr lang="pl-PL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1" dirty="0">
                <a:solidFill>
                  <a:srgbClr val="000000"/>
                </a:solidFill>
                <a:latin typeface="OracleSansVF"/>
              </a:rPr>
              <a:t>Kolumna:</a:t>
            </a:r>
            <a:endParaRPr lang="pl-PL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 </a:t>
            </a:r>
            <a:r>
              <a:rPr lang="pl-P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relacyjnym modelu baz danych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 podobnych, kolumny stanowią zwykle </a:t>
            </a:r>
            <a:r>
              <a:rPr lang="pl-P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atrybuty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jakiegoś obiektu (np. wielkość, grubość, tytuł, nazwisko) i stąd dane zawarte w kolumnach mają najczęściej jeden określony </a:t>
            </a:r>
            <a:r>
              <a:rPr lang="pl-P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typ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Dodatkowo w bazach obsługiwanych przez język </a:t>
            </a:r>
            <a:r>
              <a:rPr lang="pl-P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QL"/>
              </a:rPr>
              <a:t>SQL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kolumnom nadawane są nazwy, nazwy te są </a:t>
            </a:r>
            <a:r>
              <a:rPr lang="pl-PL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unikatowe w obrębie jednej tabeli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Klucz Główny (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OracleSansVF"/>
              </a:rPr>
              <a:t>primary</a:t>
            </a:r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 </a:t>
            </a:r>
            <a:r>
              <a:rPr lang="pl-PL" b="1" i="0" dirty="0" err="1">
                <a:solidFill>
                  <a:srgbClr val="000000"/>
                </a:solidFill>
                <a:effectLst/>
                <a:latin typeface="OracleSansVF"/>
              </a:rPr>
              <a:t>key</a:t>
            </a:r>
            <a:r>
              <a:rPr lang="pl-PL" b="1" i="0" dirty="0">
                <a:solidFill>
                  <a:srgbClr val="000000"/>
                </a:solidFill>
                <a:effectLst/>
                <a:latin typeface="OracleSansVF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ukryty przed użytkownikami identyfikator, który jest nadawany automatycznie przez system obsługujący bazę danych; w szczególności wiersz może być wówczas identyfikowany poprzez położenie w zbiorze danych (stosowane zwykle wtedy, gdy wszystkie rekordy mają stałą, tak samą wielkość);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jawnym numerycznym kluczem, wybranym w procesie projektowania bazy danych, a w trakcie jej używania automatycznie zwiększanym przez system obsługujący bazę danych;</a:t>
            </a:r>
          </a:p>
          <a:p>
            <a:pPr algn="l"/>
            <a:endParaRPr lang="pl-PL" sz="2000" b="1" i="0" dirty="0">
              <a:solidFill>
                <a:srgbClr val="000000"/>
              </a:solidFill>
              <a:effectLst/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5251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8365FE5-DB22-B921-7FA7-D844386A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09" y="1543771"/>
            <a:ext cx="7710488" cy="34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905BFA-E8C3-7EC8-289F-07254DA1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48" y="634921"/>
            <a:ext cx="2236462" cy="1061372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4148FD9-7C9B-F862-3138-15A3DF3DD7CD}"/>
              </a:ext>
            </a:extLst>
          </p:cNvPr>
          <p:cNvSpPr txBox="1"/>
          <p:nvPr/>
        </p:nvSpPr>
        <p:spPr>
          <a:xfrm>
            <a:off x="644238" y="1747738"/>
            <a:ext cx="1068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PostgreSQL</a:t>
            </a:r>
            <a:r>
              <a:rPr lang="pl-PL" dirty="0"/>
              <a:t> to potężny, obiektowo-relacyjny system baz danych typu open </a:t>
            </a:r>
            <a:r>
              <a:rPr lang="pl-PL" dirty="0" err="1"/>
              <a:t>source</a:t>
            </a:r>
            <a:r>
              <a:rPr lang="pl-PL" dirty="0"/>
              <a:t> z ponad 30-letnim aktywnym rozwojem, który zapewnił mu dobrą reputację niezawodności, niezawodności funkcji i wydajności.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644238" y="2445514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Instalacja: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FEA3020-1084-5B9A-9B92-791D37DBC259}"/>
              </a:ext>
            </a:extLst>
          </p:cNvPr>
          <p:cNvSpPr txBox="1"/>
          <p:nvPr/>
        </p:nvSpPr>
        <p:spPr>
          <a:xfrm>
            <a:off x="488887" y="1052342"/>
            <a:ext cx="181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i="0" dirty="0" err="1">
                <a:solidFill>
                  <a:srgbClr val="336791"/>
                </a:solidFill>
                <a:effectLst/>
                <a:latin typeface="Open Sans" panose="020B0606030504020204" pitchFamily="34" charset="0"/>
              </a:rPr>
              <a:t>PostgreSQL</a:t>
            </a:r>
            <a:endParaRPr lang="pl-PL" b="1" i="0" dirty="0">
              <a:solidFill>
                <a:srgbClr val="33679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D191ED8-0BA8-7B85-9C28-76A7D66C9A48}"/>
              </a:ext>
            </a:extLst>
          </p:cNvPr>
          <p:cNvSpPr txBox="1"/>
          <p:nvPr/>
        </p:nvSpPr>
        <p:spPr>
          <a:xfrm>
            <a:off x="644238" y="272013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https://www.postgresql.org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97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417901" y="843051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Wgranie przykładowej bazy </a:t>
            </a:r>
            <a:r>
              <a:rPr lang="pl-PL" dirty="0" err="1"/>
              <a:t>PostgreSQL</a:t>
            </a:r>
            <a:r>
              <a:rPr lang="pl-PL" dirty="0"/>
              <a:t>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027731-F918-634E-0AD2-4AB888C1118E}"/>
              </a:ext>
            </a:extLst>
          </p:cNvPr>
          <p:cNvSpPr txBox="1"/>
          <p:nvPr/>
        </p:nvSpPr>
        <p:spPr>
          <a:xfrm>
            <a:off x="417901" y="131820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l-PL" dirty="0"/>
              <a:t>Najpierw uruchom narzędzie </a:t>
            </a:r>
            <a:r>
              <a:rPr lang="pl-PL" dirty="0" err="1"/>
              <a:t>psql</a:t>
            </a:r>
            <a:r>
              <a:rPr lang="pl-PL" dirty="0"/>
              <a:t>.</a:t>
            </a:r>
          </a:p>
          <a:p>
            <a:pPr marL="342900" indent="-342900">
              <a:buAutoNum type="arabicParenR"/>
            </a:pPr>
            <a:r>
              <a:rPr lang="pl-PL" dirty="0"/>
              <a:t>Utwórz bazę o nazwie </a:t>
            </a:r>
            <a:r>
              <a:rPr lang="pl-PL" dirty="0" err="1"/>
              <a:t>dvdrental</a:t>
            </a:r>
            <a:r>
              <a:rPr lang="pl-PL" dirty="0"/>
              <a:t>: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15B3723-BF69-EDC0-F4AE-3CA908BEDAA1}"/>
              </a:ext>
            </a:extLst>
          </p:cNvPr>
          <p:cNvSpPr txBox="1"/>
          <p:nvPr/>
        </p:nvSpPr>
        <p:spPr>
          <a:xfrm>
            <a:off x="774124" y="2001497"/>
            <a:ext cx="6097508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DATABASE </a:t>
            </a:r>
            <a:r>
              <a:rPr lang="pl-PL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dvdrental</a:t>
            </a:r>
            <a:r>
              <a:rPr lang="pl-P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DATABASE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873B958-609B-F86E-38A1-8F3C2E507E21}"/>
              </a:ext>
            </a:extLst>
          </p:cNvPr>
          <p:cNvSpPr txBox="1"/>
          <p:nvPr/>
        </p:nvSpPr>
        <p:spPr>
          <a:xfrm>
            <a:off x="417901" y="27306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3) Zamknij okno: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7BC9FB6-9F8D-792E-D9D3-472707720F75}"/>
              </a:ext>
            </a:extLst>
          </p:cNvPr>
          <p:cNvSpPr txBox="1"/>
          <p:nvPr/>
        </p:nvSpPr>
        <p:spPr>
          <a:xfrm>
            <a:off x="495678" y="3161852"/>
            <a:ext cx="6097508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postgres</a:t>
            </a:r>
            <a:r>
              <a:rPr lang="pl-PL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l-PL" b="0" i="0" dirty="0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pl-PL" b="0" i="0" dirty="0" err="1"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exit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0C52728-09F8-43F0-156A-8D3D27123C3F}"/>
              </a:ext>
            </a:extLst>
          </p:cNvPr>
          <p:cNvSpPr txBox="1"/>
          <p:nvPr/>
        </p:nvSpPr>
        <p:spPr>
          <a:xfrm>
            <a:off x="417901" y="365704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4) Przejdź do katalogu bin </a:t>
            </a:r>
            <a:r>
              <a:rPr lang="pl-PL" dirty="0" err="1"/>
              <a:t>PostgreSQL</a:t>
            </a:r>
            <a:r>
              <a:rPr lang="pl-PL" dirty="0"/>
              <a:t>: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21CAFF1-542A-86FD-55CD-D215869B73C4}"/>
              </a:ext>
            </a:extLst>
          </p:cNvPr>
          <p:cNvSpPr txBox="1"/>
          <p:nvPr/>
        </p:nvSpPr>
        <p:spPr>
          <a:xfrm>
            <a:off x="644238" y="4214121"/>
            <a:ext cx="6097508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C:\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&gt;cd C:\Program </a:t>
            </a:r>
            <a:r>
              <a:rPr lang="pl-PL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l-PL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\12\bin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E91B3BD-91FC-C80F-C568-A2C1F0ACE966}"/>
              </a:ext>
            </a:extLst>
          </p:cNvPr>
          <p:cNvSpPr txBox="1"/>
          <p:nvPr/>
        </p:nvSpPr>
        <p:spPr>
          <a:xfrm>
            <a:off x="417901" y="461101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5) Użyj narzędzia </a:t>
            </a:r>
            <a:r>
              <a:rPr lang="pl-PL" dirty="0" err="1"/>
              <a:t>pg_restore</a:t>
            </a:r>
            <a:r>
              <a:rPr lang="pl-PL" dirty="0"/>
              <a:t> do załadowania basy </a:t>
            </a:r>
            <a:r>
              <a:rPr lang="pl-PL" dirty="0" err="1"/>
              <a:t>dvdrental</a:t>
            </a:r>
            <a:r>
              <a:rPr lang="pl-PL" dirty="0"/>
              <a:t>.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46B92F2-CDAF-7D52-126F-CF2A0EB50A54}"/>
              </a:ext>
            </a:extLst>
          </p:cNvPr>
          <p:cNvSpPr txBox="1"/>
          <p:nvPr/>
        </p:nvSpPr>
        <p:spPr>
          <a:xfrm>
            <a:off x="674681" y="5100705"/>
            <a:ext cx="8711696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dvdrental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C:\</a:t>
            </a:r>
            <a:r>
              <a:rPr lang="pl-PL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sampledb\dvdrental.tar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18F76D-C45A-4CE2-8C5F-15FC9DC8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492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0D444BE-215A-4870-A8B6-9311A2A93175}"/>
              </a:ext>
            </a:extLst>
          </p:cNvPr>
          <p:cNvSpPr txBox="1"/>
          <p:nvPr/>
        </p:nvSpPr>
        <p:spPr>
          <a:xfrm>
            <a:off x="644238" y="87596"/>
            <a:ext cx="25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A9BDF6-EAB9-4BBA-90D8-BA8AABA6A23B}"/>
              </a:ext>
            </a:extLst>
          </p:cNvPr>
          <p:cNvSpPr txBox="1"/>
          <p:nvPr/>
        </p:nvSpPr>
        <p:spPr>
          <a:xfrm>
            <a:off x="1919381" y="87596"/>
            <a:ext cx="62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Pip,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Venv</a:t>
            </a:r>
            <a:r>
              <a:rPr lang="pl-PL" sz="20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, </a:t>
            </a:r>
            <a:r>
              <a:rPr lang="pl-PL" sz="2000" b="1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Openpyxl</a:t>
            </a:r>
            <a:endParaRPr lang="pl-PL" sz="20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DCF2F6C-5D7A-992C-D0F8-1044AD192BF7}"/>
              </a:ext>
            </a:extLst>
          </p:cNvPr>
          <p:cNvSpPr txBox="1"/>
          <p:nvPr/>
        </p:nvSpPr>
        <p:spPr>
          <a:xfrm>
            <a:off x="417901" y="843051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Select</a:t>
            </a:r>
            <a:endParaRPr lang="pl-PL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D16AD6E-B2F1-98BC-4EE0-8C5C7F4C2223}"/>
              </a:ext>
            </a:extLst>
          </p:cNvPr>
          <p:cNvSpPr txBox="1"/>
          <p:nvPr/>
        </p:nvSpPr>
        <p:spPr>
          <a:xfrm>
            <a:off x="354526" y="1211300"/>
            <a:ext cx="11134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Jednym z najczęstszych zadań podczas pracy z bazą danych jest wykonywanie zapytań o dane z tabel przy użyciu instrukcji SELECT.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49C3699-24F8-0FA7-94ED-B84A8334281B}"/>
              </a:ext>
            </a:extLst>
          </p:cNvPr>
          <p:cNvSpPr txBox="1"/>
          <p:nvPr/>
        </p:nvSpPr>
        <p:spPr>
          <a:xfrm>
            <a:off x="774124" y="1857631"/>
            <a:ext cx="6097508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select_list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14C86E5-0153-7728-9C18-26A644DBEF05}"/>
              </a:ext>
            </a:extLst>
          </p:cNvPr>
          <p:cNvSpPr txBox="1"/>
          <p:nvPr/>
        </p:nvSpPr>
        <p:spPr>
          <a:xfrm>
            <a:off x="495678" y="3540927"/>
            <a:ext cx="6097508" cy="175432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email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customer</a:t>
            </a:r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Obraz 29">
            <a:extLst>
              <a:ext uri="{FF2B5EF4-FFF2-40B4-BE49-F238E27FC236}">
                <a16:creationId xmlns:a16="http://schemas.microsoft.com/office/drawing/2014/main" id="{DAF281B6-E276-D42C-7D42-0C3BC214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99" y="3429000"/>
            <a:ext cx="2333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862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1112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Bahnschrift Condensed</vt:lpstr>
      <vt:lpstr>Calibri</vt:lpstr>
      <vt:lpstr>Calibri Light</vt:lpstr>
      <vt:lpstr>Consolas</vt:lpstr>
      <vt:lpstr>Courier New</vt:lpstr>
      <vt:lpstr>Open Sans</vt:lpstr>
      <vt:lpstr>OracleSansVF</vt:lpstr>
      <vt:lpstr>source sans pro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Dąbała (Media Direction)</dc:creator>
  <cp:lastModifiedBy>Antek Kamień</cp:lastModifiedBy>
  <cp:revision>902</cp:revision>
  <dcterms:created xsi:type="dcterms:W3CDTF">2021-10-22T11:47:53Z</dcterms:created>
  <dcterms:modified xsi:type="dcterms:W3CDTF">2022-05-11T19:36:37Z</dcterms:modified>
</cp:coreProperties>
</file>