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Medium" charset="1" panose="000006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png" Type="http://schemas.openxmlformats.org/officeDocument/2006/relationships/image"/><Relationship Id="rId11" Target="../media/image5.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6.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6.pn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pn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1394226" y="1431741"/>
            <a:ext cx="6379233" cy="8140553"/>
          </a:xfrm>
          <a:custGeom>
            <a:avLst/>
            <a:gdLst/>
            <a:ahLst/>
            <a:cxnLst/>
            <a:rect r="r" b="b" t="t" l="l"/>
            <a:pathLst>
              <a:path h="8140553" w="6379233">
                <a:moveTo>
                  <a:pt x="0" y="0"/>
                </a:moveTo>
                <a:lnTo>
                  <a:pt x="6379233" y="0"/>
                </a:lnTo>
                <a:lnTo>
                  <a:pt x="6379233" y="8140553"/>
                </a:lnTo>
                <a:lnTo>
                  <a:pt x="0" y="81405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2417225" y="6172200"/>
            <a:ext cx="6775868" cy="4114800"/>
          </a:xfrm>
          <a:custGeom>
            <a:avLst/>
            <a:gdLst/>
            <a:ahLst/>
            <a:cxnLst/>
            <a:rect r="r" b="b" t="t" l="l"/>
            <a:pathLst>
              <a:path h="4114800" w="6775868">
                <a:moveTo>
                  <a:pt x="6775869" y="4114800"/>
                </a:moveTo>
                <a:lnTo>
                  <a:pt x="0" y="4114800"/>
                </a:lnTo>
                <a:lnTo>
                  <a:pt x="0" y="0"/>
                </a:lnTo>
                <a:lnTo>
                  <a:pt x="6775869" y="0"/>
                </a:lnTo>
                <a:lnTo>
                  <a:pt x="6775869"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660616" y="3511872"/>
            <a:ext cx="6483384" cy="1371102"/>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Computer </a:t>
            </a:r>
          </a:p>
        </p:txBody>
      </p:sp>
      <p:sp>
        <p:nvSpPr>
          <p:cNvPr name="Freeform 10" id="10"/>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7">
              <a:alphaModFix amt="71000"/>
            </a:blip>
            <a:stretch>
              <a:fillRect l="0" t="0" r="0" b="0"/>
            </a:stretch>
          </a:blipFill>
        </p:spPr>
      </p:sp>
      <p:sp>
        <p:nvSpPr>
          <p:cNvPr name="Freeform 12" id="12"/>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7">
              <a:alphaModFix amt="71000"/>
            </a:blip>
            <a:stretch>
              <a:fillRect l="0" t="0" r="0" b="0"/>
            </a:stretch>
          </a:blipFill>
        </p:spPr>
      </p:sp>
      <p:sp>
        <p:nvSpPr>
          <p:cNvPr name="Freeform 13" id="13"/>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2660616"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TextBox 16" id="16"/>
          <p:cNvSpPr txBox="true"/>
          <p:nvPr/>
        </p:nvSpPr>
        <p:spPr>
          <a:xfrm rot="0">
            <a:off x="2660616" y="4917421"/>
            <a:ext cx="8497325" cy="2599828"/>
          </a:xfrm>
          <a:prstGeom prst="rect">
            <a:avLst/>
          </a:prstGeom>
        </p:spPr>
        <p:txBody>
          <a:bodyPr anchor="t" rtlCol="false" tIns="0" lIns="0" bIns="0" rIns="0">
            <a:spAutoFit/>
          </a:bodyPr>
          <a:lstStyle/>
          <a:p>
            <a:pPr algn="l">
              <a:lnSpc>
                <a:spcPts val="9724"/>
              </a:lnSpc>
              <a:spcBef>
                <a:spcPct val="0"/>
              </a:spcBef>
            </a:pPr>
            <a:r>
              <a:rPr lang="en-US" b="true" sz="9350">
                <a:solidFill>
                  <a:srgbClr val="063050"/>
                </a:solidFill>
                <a:latin typeface="Poppins Bold"/>
                <a:ea typeface="Poppins Bold"/>
                <a:cs typeface="Poppins Bold"/>
                <a:sym typeface="Poppins Bold"/>
              </a:rPr>
              <a:t>Learning Algorithms</a:t>
            </a:r>
          </a:p>
        </p:txBody>
      </p:sp>
      <p:sp>
        <p:nvSpPr>
          <p:cNvPr name="TextBox 17" id="17"/>
          <p:cNvSpPr txBox="true"/>
          <p:nvPr/>
        </p:nvSpPr>
        <p:spPr>
          <a:xfrm rot="0">
            <a:off x="3268246"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2660616" y="8380740"/>
            <a:ext cx="4676875" cy="569728"/>
          </a:xfrm>
          <a:custGeom>
            <a:avLst/>
            <a:gdLst/>
            <a:ahLst/>
            <a:cxnLst/>
            <a:rect r="r" b="b" t="t" l="l"/>
            <a:pathLst>
              <a:path h="569728" w="4676875">
                <a:moveTo>
                  <a:pt x="0" y="0"/>
                </a:moveTo>
                <a:lnTo>
                  <a:pt x="4676875" y="0"/>
                </a:lnTo>
                <a:lnTo>
                  <a:pt x="4676875" y="569729"/>
                </a:lnTo>
                <a:lnTo>
                  <a:pt x="0" y="5697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326993" y="4137382"/>
            <a:ext cx="3980134" cy="4114800"/>
          </a:xfrm>
          <a:custGeom>
            <a:avLst/>
            <a:gdLst/>
            <a:ahLst/>
            <a:cxnLst/>
            <a:rect r="r" b="b" t="t" l="l"/>
            <a:pathLst>
              <a:path h="4114800" w="3980134">
                <a:moveTo>
                  <a:pt x="0" y="0"/>
                </a:moveTo>
                <a:lnTo>
                  <a:pt x="3980134" y="0"/>
                </a:lnTo>
                <a:lnTo>
                  <a:pt x="398013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1588548"/>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
        <p:nvSpPr>
          <p:cNvPr name="Freeform 9" id="9"/>
          <p:cNvSpPr/>
          <p:nvPr/>
        </p:nvSpPr>
        <p:spPr>
          <a:xfrm flipH="false" flipV="false" rot="0">
            <a:off x="16543611" y="3404967"/>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
        <p:nvSpPr>
          <p:cNvPr name="Freeform 10" id="10"/>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2660616" y="4955193"/>
            <a:ext cx="8497325" cy="2831151"/>
          </a:xfrm>
          <a:prstGeom prst="rect">
            <a:avLst/>
          </a:prstGeom>
        </p:spPr>
        <p:txBody>
          <a:bodyPr anchor="t" rtlCol="false" tIns="0" lIns="0" bIns="0" rIns="0">
            <a:spAutoFit/>
          </a:bodyPr>
          <a:lstStyle/>
          <a:p>
            <a:pPr algn="l">
              <a:lnSpc>
                <a:spcPts val="10753"/>
              </a:lnSpc>
            </a:pPr>
            <a:r>
              <a:rPr lang="en-US" sz="9350" b="true">
                <a:solidFill>
                  <a:srgbClr val="063050"/>
                </a:solidFill>
                <a:latin typeface="Poppins Bold"/>
                <a:ea typeface="Poppins Bold"/>
                <a:cs typeface="Poppins Bold"/>
                <a:sym typeface="Poppins Bold"/>
              </a:rPr>
              <a:t>Get In Touch</a:t>
            </a:r>
          </a:p>
          <a:p>
            <a:pPr algn="l">
              <a:lnSpc>
                <a:spcPts val="10753"/>
              </a:lnSpc>
            </a:pPr>
            <a:r>
              <a:rPr lang="en-US" sz="9350" b="true">
                <a:solidFill>
                  <a:srgbClr val="063050"/>
                </a:solidFill>
                <a:latin typeface="Poppins Bold"/>
                <a:ea typeface="Poppins Bold"/>
                <a:cs typeface="Poppins Bold"/>
                <a:sym typeface="Poppins Bold"/>
              </a:rPr>
              <a:t>With us</a:t>
            </a:r>
          </a:p>
        </p:txBody>
      </p:sp>
      <p:sp>
        <p:nvSpPr>
          <p:cNvPr name="TextBox 12" id="12"/>
          <p:cNvSpPr txBox="true"/>
          <p:nvPr/>
        </p:nvSpPr>
        <p:spPr>
          <a:xfrm rot="0">
            <a:off x="2660616" y="3511872"/>
            <a:ext cx="8449147" cy="1371102"/>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Thank You!</a:t>
            </a:r>
          </a:p>
        </p:txBody>
      </p:sp>
      <p:sp>
        <p:nvSpPr>
          <p:cNvPr name="TextBox 13" id="13"/>
          <p:cNvSpPr txBox="true"/>
          <p:nvPr/>
        </p:nvSpPr>
        <p:spPr>
          <a:xfrm rot="0">
            <a:off x="3268246" y="8530733"/>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
        <p:nvSpPr>
          <p:cNvPr name="TextBox 14" id="14"/>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5">
              <a:alphaModFix amt="71000"/>
            </a:blip>
            <a:stretch>
              <a:fillRect l="0" t="0" r="0" b="0"/>
            </a:stretch>
          </a:blipFill>
        </p:spPr>
      </p:sp>
      <p:grpSp>
        <p:nvGrpSpPr>
          <p:cNvPr name="Group 5" id="5"/>
          <p:cNvGrpSpPr/>
          <p:nvPr/>
        </p:nvGrpSpPr>
        <p:grpSpPr>
          <a:xfrm rot="0">
            <a:off x="3885508" y="2445749"/>
            <a:ext cx="14728021" cy="1464829"/>
            <a:chOff x="0" y="0"/>
            <a:chExt cx="3878985" cy="385799"/>
          </a:xfrm>
        </p:grpSpPr>
        <p:sp>
          <p:nvSpPr>
            <p:cNvPr name="Freeform 6" id="6"/>
            <p:cNvSpPr/>
            <p:nvPr/>
          </p:nvSpPr>
          <p:spPr>
            <a:xfrm flipH="false" flipV="false" rot="0">
              <a:off x="0" y="0"/>
              <a:ext cx="3878985" cy="385799"/>
            </a:xfrm>
            <a:custGeom>
              <a:avLst/>
              <a:gdLst/>
              <a:ahLst/>
              <a:cxnLst/>
              <a:rect r="r" b="b" t="t" l="l"/>
              <a:pathLst>
                <a:path h="385799" w="3878985">
                  <a:moveTo>
                    <a:pt x="0" y="0"/>
                  </a:moveTo>
                  <a:lnTo>
                    <a:pt x="3878985" y="0"/>
                  </a:lnTo>
                  <a:lnTo>
                    <a:pt x="3878985" y="385799"/>
                  </a:lnTo>
                  <a:lnTo>
                    <a:pt x="0" y="385799"/>
                  </a:lnTo>
                  <a:close/>
                </a:path>
              </a:pathLst>
            </a:custGeom>
            <a:solidFill>
              <a:srgbClr val="2B59C3">
                <a:alpha val="71765"/>
              </a:srgbClr>
            </a:solidFill>
          </p:spPr>
        </p:sp>
        <p:sp>
          <p:nvSpPr>
            <p:cNvPr name="TextBox 7" id="7"/>
            <p:cNvSpPr txBox="true"/>
            <p:nvPr/>
          </p:nvSpPr>
          <p:spPr>
            <a:xfrm>
              <a:off x="0" y="28575"/>
              <a:ext cx="3878985" cy="357224"/>
            </a:xfrm>
            <a:prstGeom prst="rect">
              <a:avLst/>
            </a:prstGeom>
          </p:spPr>
          <p:txBody>
            <a:bodyPr anchor="ctr" rtlCol="false" tIns="50800" lIns="50800" bIns="50800" rIns="50800"/>
            <a:lstStyle/>
            <a:p>
              <a:pPr algn="ctr">
                <a:lnSpc>
                  <a:spcPts val="2661"/>
                </a:lnSpc>
              </a:pPr>
            </a:p>
          </p:txBody>
        </p:sp>
      </p:grpSp>
      <p:sp>
        <p:nvSpPr>
          <p:cNvPr name="Freeform 8" id="8"/>
          <p:cNvSpPr/>
          <p:nvPr/>
        </p:nvSpPr>
        <p:spPr>
          <a:xfrm flipH="false" flipV="false" rot="0">
            <a:off x="776799" y="2336074"/>
            <a:ext cx="6217418" cy="6922226"/>
          </a:xfrm>
          <a:custGeom>
            <a:avLst/>
            <a:gdLst/>
            <a:ahLst/>
            <a:cxnLst/>
            <a:rect r="r" b="b" t="t" l="l"/>
            <a:pathLst>
              <a:path h="6922226" w="6217418">
                <a:moveTo>
                  <a:pt x="0" y="0"/>
                </a:moveTo>
                <a:lnTo>
                  <a:pt x="6217418" y="0"/>
                </a:lnTo>
                <a:lnTo>
                  <a:pt x="6217418" y="6922226"/>
                </a:lnTo>
                <a:lnTo>
                  <a:pt x="0" y="69222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5">
              <a:alphaModFix amt="71000"/>
            </a:blip>
            <a:stretch>
              <a:fillRect l="0" t="0" r="0" b="0"/>
            </a:stretch>
          </a:blipFill>
        </p:spPr>
      </p:sp>
      <p:sp>
        <p:nvSpPr>
          <p:cNvPr name="TextBox 10" id="10"/>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TextBox 11" id="11"/>
          <p:cNvSpPr txBox="true"/>
          <p:nvPr/>
        </p:nvSpPr>
        <p:spPr>
          <a:xfrm rot="0">
            <a:off x="7961305" y="2743478"/>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Supervised Learning</a:t>
            </a:r>
          </a:p>
        </p:txBody>
      </p:sp>
      <p:sp>
        <p:nvSpPr>
          <p:cNvPr name="TextBox 12" id="12"/>
          <p:cNvSpPr txBox="true"/>
          <p:nvPr/>
        </p:nvSpPr>
        <p:spPr>
          <a:xfrm rot="0">
            <a:off x="8014197" y="4491295"/>
            <a:ext cx="9024272" cy="3280153"/>
          </a:xfrm>
          <a:prstGeom prst="rect">
            <a:avLst/>
          </a:prstGeom>
        </p:spPr>
        <p:txBody>
          <a:bodyPr anchor="t" rtlCol="false" tIns="0" lIns="0" bIns="0" rIns="0">
            <a:spAutoFit/>
          </a:bodyPr>
          <a:lstStyle/>
          <a:p>
            <a:pPr algn="l">
              <a:lnSpc>
                <a:spcPts val="2868"/>
              </a:lnSpc>
            </a:pPr>
            <a:r>
              <a:rPr lang="en-US" sz="23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Egestas ultrices varius arcu; facilisi sagittis erat. Nibh sagittis imperdiet est tellus ipsum cursus nullam. Blandit pellentesque phasellus ullamcorper in auctor. Suspendisse dignissim rhoncus blandit venenatis potenti laoreet. </a:t>
            </a:r>
          </a:p>
        </p:txBody>
      </p:sp>
      <p:sp>
        <p:nvSpPr>
          <p:cNvPr name="Freeform 13" id="13"/>
          <p:cNvSpPr/>
          <p:nvPr/>
        </p:nvSpPr>
        <p:spPr>
          <a:xfrm flipH="false" flipV="false" rot="0">
            <a:off x="7782599"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8390230"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
        <p:nvSpPr>
          <p:cNvPr name="Freeform 15" id="15"/>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712739" y="430595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12946399" y="1956063"/>
            <a:ext cx="4312901" cy="7366756"/>
          </a:xfrm>
          <a:custGeom>
            <a:avLst/>
            <a:gdLst/>
            <a:ahLst/>
            <a:cxnLst/>
            <a:rect r="r" b="b" t="t" l="l"/>
            <a:pathLst>
              <a:path h="7366756" w="4312901">
                <a:moveTo>
                  <a:pt x="4312901" y="0"/>
                </a:moveTo>
                <a:lnTo>
                  <a:pt x="0" y="0"/>
                </a:lnTo>
                <a:lnTo>
                  <a:pt x="0" y="7366756"/>
                </a:lnTo>
                <a:lnTo>
                  <a:pt x="4312901" y="7366756"/>
                </a:lnTo>
                <a:lnTo>
                  <a:pt x="431290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630683" y="78416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Freeform 8" id="8"/>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9">
              <a:alphaModFix amt="71000"/>
            </a:blip>
            <a:stretch>
              <a:fillRect l="0" t="0" r="0" b="0"/>
            </a:stretch>
          </a:blipFill>
        </p:spPr>
      </p:sp>
      <p:sp>
        <p:nvSpPr>
          <p:cNvPr name="TextBox 10" id="10"/>
          <p:cNvSpPr txBox="true"/>
          <p:nvPr/>
        </p:nvSpPr>
        <p:spPr>
          <a:xfrm rot="0">
            <a:off x="2660616" y="2743478"/>
            <a:ext cx="6483384"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Unsupervised Learning</a:t>
            </a:r>
          </a:p>
        </p:txBody>
      </p:sp>
      <p:sp>
        <p:nvSpPr>
          <p:cNvPr name="TextBox 11" id="11"/>
          <p:cNvSpPr txBox="true"/>
          <p:nvPr/>
        </p:nvSpPr>
        <p:spPr>
          <a:xfrm rot="0">
            <a:off x="2713507" y="4763426"/>
            <a:ext cx="7445050" cy="3280153"/>
          </a:xfrm>
          <a:prstGeom prst="rect">
            <a:avLst/>
          </a:prstGeom>
        </p:spPr>
        <p:txBody>
          <a:bodyPr anchor="t" rtlCol="false" tIns="0" lIns="0" bIns="0" rIns="0">
            <a:spAutoFit/>
          </a:bodyPr>
          <a:lstStyle/>
          <a:p>
            <a:pPr algn="l">
              <a:lnSpc>
                <a:spcPts val="2868"/>
              </a:lnSpc>
            </a:pPr>
            <a:r>
              <a:rPr lang="en-US" sz="23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Egestas ultrices varius arcu; facilisi sagittis erat. Nibh sagittis imperdiet est tellus ipsum cursus nullam. Blandit pellentesque phasellus ullamcorper in auctor.</a:t>
            </a:r>
          </a:p>
        </p:txBody>
      </p:sp>
      <p:sp>
        <p:nvSpPr>
          <p:cNvPr name="Freeform 12" id="12"/>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9">
              <a:alphaModFix amt="71000"/>
            </a:blip>
            <a:stretch>
              <a:fillRect l="0" t="0" r="0" b="0"/>
            </a:stretch>
          </a:blipFill>
        </p:spPr>
      </p:sp>
      <p:sp>
        <p:nvSpPr>
          <p:cNvPr name="Freeform 13" id="13"/>
          <p:cNvSpPr/>
          <p:nvPr/>
        </p:nvSpPr>
        <p:spPr>
          <a:xfrm flipH="false" flipV="false" rot="0">
            <a:off x="2660616"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3268246"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697500" y="2445749"/>
            <a:ext cx="21311029" cy="1464829"/>
            <a:chOff x="0" y="0"/>
            <a:chExt cx="5612781" cy="385799"/>
          </a:xfrm>
        </p:grpSpPr>
        <p:sp>
          <p:nvSpPr>
            <p:cNvPr name="Freeform 5" id="5"/>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6" id="6"/>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665409" y="3003832"/>
            <a:ext cx="7817731" cy="4946492"/>
          </a:xfrm>
          <a:custGeom>
            <a:avLst/>
            <a:gdLst/>
            <a:ahLst/>
            <a:cxnLst/>
            <a:rect r="r" b="b" t="t" l="l"/>
            <a:pathLst>
              <a:path h="4946492" w="7817731">
                <a:moveTo>
                  <a:pt x="0" y="0"/>
                </a:moveTo>
                <a:lnTo>
                  <a:pt x="7817731" y="0"/>
                </a:lnTo>
                <a:lnTo>
                  <a:pt x="7817731" y="4946492"/>
                </a:lnTo>
                <a:lnTo>
                  <a:pt x="0" y="49464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58745" y="2705378"/>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8786935" y="4544673"/>
            <a:ext cx="357065" cy="357065"/>
            <a:chOff x="0" y="0"/>
            <a:chExt cx="94042" cy="94042"/>
          </a:xfrm>
        </p:grpSpPr>
        <p:sp>
          <p:nvSpPr>
            <p:cNvPr name="Freeform 10" id="10"/>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1" id="11"/>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2" id="12"/>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TextBox 13" id="13"/>
          <p:cNvSpPr txBox="true"/>
          <p:nvPr/>
        </p:nvSpPr>
        <p:spPr>
          <a:xfrm rot="0">
            <a:off x="7958015" y="2743478"/>
            <a:ext cx="10070484"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Reinforcement Learning</a:t>
            </a:r>
          </a:p>
        </p:txBody>
      </p:sp>
      <p:sp>
        <p:nvSpPr>
          <p:cNvPr name="TextBox 14" id="14"/>
          <p:cNvSpPr txBox="true"/>
          <p:nvPr/>
        </p:nvSpPr>
        <p:spPr>
          <a:xfrm rot="0">
            <a:off x="9632383" y="7247349"/>
            <a:ext cx="4021558"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Deep Q-Networks</a:t>
            </a:r>
          </a:p>
        </p:txBody>
      </p:sp>
      <p:sp>
        <p:nvSpPr>
          <p:cNvPr name="TextBox 15" id="15"/>
          <p:cNvSpPr txBox="true"/>
          <p:nvPr/>
        </p:nvSpPr>
        <p:spPr>
          <a:xfrm rot="0">
            <a:off x="9632383" y="5336147"/>
            <a:ext cx="7445050" cy="149046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a:t>
            </a:r>
          </a:p>
        </p:txBody>
      </p:sp>
      <p:grpSp>
        <p:nvGrpSpPr>
          <p:cNvPr name="Group 16" id="16"/>
          <p:cNvGrpSpPr/>
          <p:nvPr/>
        </p:nvGrpSpPr>
        <p:grpSpPr>
          <a:xfrm rot="0">
            <a:off x="8786935" y="7289660"/>
            <a:ext cx="357065" cy="357065"/>
            <a:chOff x="0" y="0"/>
            <a:chExt cx="94042" cy="94042"/>
          </a:xfrm>
        </p:grpSpPr>
        <p:sp>
          <p:nvSpPr>
            <p:cNvPr name="Freeform 17" id="17"/>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8" id="18"/>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9" id="19"/>
          <p:cNvSpPr txBox="true"/>
          <p:nvPr/>
        </p:nvSpPr>
        <p:spPr>
          <a:xfrm rot="0">
            <a:off x="9632383" y="4471237"/>
            <a:ext cx="4357426"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Q-Learning Methods</a:t>
            </a:r>
          </a:p>
        </p:txBody>
      </p:sp>
      <p:sp>
        <p:nvSpPr>
          <p:cNvPr name="TextBox 20" id="20"/>
          <p:cNvSpPr txBox="true"/>
          <p:nvPr/>
        </p:nvSpPr>
        <p:spPr>
          <a:xfrm rot="0">
            <a:off x="9632383" y="8081134"/>
            <a:ext cx="7344290" cy="149046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a:t>
            </a:r>
          </a:p>
        </p:txBody>
      </p:sp>
      <p:sp>
        <p:nvSpPr>
          <p:cNvPr name="Freeform 21" id="21"/>
          <p:cNvSpPr/>
          <p:nvPr/>
        </p:nvSpPr>
        <p:spPr>
          <a:xfrm flipH="false" flipV="false" rot="0">
            <a:off x="5979707" y="579192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2660616"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3" id="23"/>
          <p:cNvSpPr txBox="true"/>
          <p:nvPr/>
        </p:nvSpPr>
        <p:spPr>
          <a:xfrm rot="0">
            <a:off x="3268246"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910714" y="4849406"/>
            <a:ext cx="6393051" cy="4114800"/>
          </a:xfrm>
          <a:custGeom>
            <a:avLst/>
            <a:gdLst/>
            <a:ahLst/>
            <a:cxnLst/>
            <a:rect r="r" b="b" t="t" l="l"/>
            <a:pathLst>
              <a:path h="4114800" w="6393051">
                <a:moveTo>
                  <a:pt x="0" y="0"/>
                </a:moveTo>
                <a:lnTo>
                  <a:pt x="6393051" y="0"/>
                </a:lnTo>
                <a:lnTo>
                  <a:pt x="639305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107240" y="2464745"/>
            <a:ext cx="2551176" cy="4114800"/>
          </a:xfrm>
          <a:custGeom>
            <a:avLst/>
            <a:gdLst/>
            <a:ahLst/>
            <a:cxnLst/>
            <a:rect r="r" b="b" t="t" l="l"/>
            <a:pathLst>
              <a:path h="4114800" w="2551176">
                <a:moveTo>
                  <a:pt x="0" y="0"/>
                </a:moveTo>
                <a:lnTo>
                  <a:pt x="2551176" y="0"/>
                </a:lnTo>
                <a:lnTo>
                  <a:pt x="255117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948091" y="2540234"/>
            <a:ext cx="1765702" cy="1981910"/>
          </a:xfrm>
          <a:custGeom>
            <a:avLst/>
            <a:gdLst/>
            <a:ahLst/>
            <a:cxnLst/>
            <a:rect r="r" b="b" t="t" l="l"/>
            <a:pathLst>
              <a:path h="1981910" w="1765702">
                <a:moveTo>
                  <a:pt x="0" y="0"/>
                </a:moveTo>
                <a:lnTo>
                  <a:pt x="1765702" y="0"/>
                </a:lnTo>
                <a:lnTo>
                  <a:pt x="1765702" y="1981911"/>
                </a:lnTo>
                <a:lnTo>
                  <a:pt x="0" y="198191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Freeform 8" id="8"/>
          <p:cNvSpPr/>
          <p:nvPr/>
        </p:nvSpPr>
        <p:spPr>
          <a:xfrm flipH="false" flipV="false" rot="0">
            <a:off x="15936987" y="353119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1991022" y="1332965"/>
            <a:ext cx="2232436" cy="2263560"/>
          </a:xfrm>
          <a:custGeom>
            <a:avLst/>
            <a:gdLst/>
            <a:ahLst/>
            <a:cxnLst/>
            <a:rect r="r" b="b" t="t" l="l"/>
            <a:pathLst>
              <a:path h="2263560" w="2232436">
                <a:moveTo>
                  <a:pt x="0" y="0"/>
                </a:moveTo>
                <a:lnTo>
                  <a:pt x="2232436" y="0"/>
                </a:lnTo>
                <a:lnTo>
                  <a:pt x="2232436" y="2263559"/>
                </a:lnTo>
                <a:lnTo>
                  <a:pt x="0" y="2263559"/>
                </a:lnTo>
                <a:lnTo>
                  <a:pt x="0" y="0"/>
                </a:lnTo>
                <a:close/>
              </a:path>
            </a:pathLst>
          </a:custGeom>
          <a:blipFill>
            <a:blip r:embed="rId11">
              <a:alphaModFix amt="71000"/>
            </a:blip>
            <a:stretch>
              <a:fillRect l="0" t="0" r="0" b="0"/>
            </a:stretch>
          </a:blipFill>
        </p:spPr>
      </p:sp>
      <p:sp>
        <p:nvSpPr>
          <p:cNvPr name="TextBox 10" id="10"/>
          <p:cNvSpPr txBox="true"/>
          <p:nvPr/>
        </p:nvSpPr>
        <p:spPr>
          <a:xfrm rot="0">
            <a:off x="2660616" y="2743478"/>
            <a:ext cx="5358227"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Deep Learning</a:t>
            </a:r>
          </a:p>
        </p:txBody>
      </p:sp>
      <p:grpSp>
        <p:nvGrpSpPr>
          <p:cNvPr name="Group 11" id="11"/>
          <p:cNvGrpSpPr/>
          <p:nvPr/>
        </p:nvGrpSpPr>
        <p:grpSpPr>
          <a:xfrm rot="0">
            <a:off x="2660616" y="5111308"/>
            <a:ext cx="357065" cy="357065"/>
            <a:chOff x="0" y="0"/>
            <a:chExt cx="94042" cy="94042"/>
          </a:xfrm>
        </p:grpSpPr>
        <p:sp>
          <p:nvSpPr>
            <p:cNvPr name="Freeform 12" id="12"/>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3" id="13"/>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4" id="14"/>
          <p:cNvSpPr txBox="true"/>
          <p:nvPr/>
        </p:nvSpPr>
        <p:spPr>
          <a:xfrm rot="0">
            <a:off x="3526320" y="4830356"/>
            <a:ext cx="5875754" cy="89991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a:t>
            </a:r>
          </a:p>
        </p:txBody>
      </p:sp>
      <p:grpSp>
        <p:nvGrpSpPr>
          <p:cNvPr name="Group 15" id="15"/>
          <p:cNvGrpSpPr/>
          <p:nvPr/>
        </p:nvGrpSpPr>
        <p:grpSpPr>
          <a:xfrm rot="0">
            <a:off x="2660616" y="6229626"/>
            <a:ext cx="357065" cy="357065"/>
            <a:chOff x="0" y="0"/>
            <a:chExt cx="94042" cy="94042"/>
          </a:xfrm>
        </p:grpSpPr>
        <p:sp>
          <p:nvSpPr>
            <p:cNvPr name="Freeform 16" id="16"/>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7" id="17"/>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8" id="18"/>
          <p:cNvSpPr txBox="true"/>
          <p:nvPr/>
        </p:nvSpPr>
        <p:spPr>
          <a:xfrm rot="0">
            <a:off x="3526320" y="5948674"/>
            <a:ext cx="5875754" cy="89991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a:t>
            </a:r>
          </a:p>
        </p:txBody>
      </p:sp>
      <p:grpSp>
        <p:nvGrpSpPr>
          <p:cNvPr name="Group 19" id="19"/>
          <p:cNvGrpSpPr/>
          <p:nvPr/>
        </p:nvGrpSpPr>
        <p:grpSpPr>
          <a:xfrm rot="0">
            <a:off x="2660616" y="7348620"/>
            <a:ext cx="357065" cy="357065"/>
            <a:chOff x="0" y="0"/>
            <a:chExt cx="94042" cy="94042"/>
          </a:xfrm>
        </p:grpSpPr>
        <p:sp>
          <p:nvSpPr>
            <p:cNvPr name="Freeform 20" id="20"/>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1" id="21"/>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22" id="22"/>
          <p:cNvSpPr txBox="true"/>
          <p:nvPr/>
        </p:nvSpPr>
        <p:spPr>
          <a:xfrm rot="0">
            <a:off x="3526320" y="7067668"/>
            <a:ext cx="5875754" cy="89991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a:t>
            </a:r>
          </a:p>
        </p:txBody>
      </p:sp>
      <p:sp>
        <p:nvSpPr>
          <p:cNvPr name="Freeform 23" id="23"/>
          <p:cNvSpPr/>
          <p:nvPr/>
        </p:nvSpPr>
        <p:spPr>
          <a:xfrm flipH="false" flipV="false" rot="0">
            <a:off x="-2157493" y="677749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11">
              <a:alphaModFix amt="71000"/>
            </a:blip>
            <a:stretch>
              <a:fillRect l="0" t="0" r="0" b="0"/>
            </a:stretch>
          </a:blipFill>
        </p:spPr>
      </p:sp>
      <p:sp>
        <p:nvSpPr>
          <p:cNvPr name="Freeform 24" id="24"/>
          <p:cNvSpPr/>
          <p:nvPr/>
        </p:nvSpPr>
        <p:spPr>
          <a:xfrm flipH="false" flipV="false" rot="0">
            <a:off x="15906066" y="6478896"/>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11">
              <a:alphaModFix amt="71000"/>
            </a:blip>
            <a:stretch>
              <a:fillRect l="0" t="0" r="0" b="0"/>
            </a:stretch>
          </a:blipFill>
        </p:spPr>
      </p:sp>
      <p:sp>
        <p:nvSpPr>
          <p:cNvPr name="Freeform 25" id="25"/>
          <p:cNvSpPr/>
          <p:nvPr/>
        </p:nvSpPr>
        <p:spPr>
          <a:xfrm flipH="false" flipV="false" rot="0">
            <a:off x="2660616"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0">
            <a:off x="3268246"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97500" y="2434908"/>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353272" y="2616943"/>
            <a:ext cx="3793627" cy="5763798"/>
          </a:xfrm>
          <a:custGeom>
            <a:avLst/>
            <a:gdLst/>
            <a:ahLst/>
            <a:cxnLst/>
            <a:rect r="r" b="b" t="t" l="l"/>
            <a:pathLst>
              <a:path h="5763798" w="3793627">
                <a:moveTo>
                  <a:pt x="0" y="0"/>
                </a:moveTo>
                <a:lnTo>
                  <a:pt x="3793627" y="0"/>
                </a:lnTo>
                <a:lnTo>
                  <a:pt x="3793627" y="5763797"/>
                </a:lnTo>
                <a:lnTo>
                  <a:pt x="0" y="57637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4353272" y="2263044"/>
            <a:ext cx="1663920" cy="1636693"/>
          </a:xfrm>
          <a:custGeom>
            <a:avLst/>
            <a:gdLst/>
            <a:ahLst/>
            <a:cxnLst/>
            <a:rect r="r" b="b" t="t" l="l"/>
            <a:pathLst>
              <a:path h="1636693" w="1663920">
                <a:moveTo>
                  <a:pt x="0" y="0"/>
                </a:moveTo>
                <a:lnTo>
                  <a:pt x="1663920" y="0"/>
                </a:lnTo>
                <a:lnTo>
                  <a:pt x="1663920" y="1636693"/>
                </a:lnTo>
                <a:lnTo>
                  <a:pt x="0" y="16366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660616" y="5414778"/>
            <a:ext cx="5391937" cy="208101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a:t>
            </a:r>
          </a:p>
        </p:txBody>
      </p:sp>
      <p:sp>
        <p:nvSpPr>
          <p:cNvPr name="TextBox 10" id="10"/>
          <p:cNvSpPr txBox="true"/>
          <p:nvPr/>
        </p:nvSpPr>
        <p:spPr>
          <a:xfrm rot="0">
            <a:off x="2660616" y="4466179"/>
            <a:ext cx="2762054" cy="75595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Feedforward Networks</a:t>
            </a:r>
          </a:p>
        </p:txBody>
      </p:sp>
      <p:sp>
        <p:nvSpPr>
          <p:cNvPr name="TextBox 11" id="11"/>
          <p:cNvSpPr txBox="true"/>
          <p:nvPr/>
        </p:nvSpPr>
        <p:spPr>
          <a:xfrm rot="0">
            <a:off x="8791462" y="5414778"/>
            <a:ext cx="5345877" cy="208101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a:t>
            </a:r>
          </a:p>
        </p:txBody>
      </p:sp>
      <p:sp>
        <p:nvSpPr>
          <p:cNvPr name="TextBox 12" id="12"/>
          <p:cNvSpPr txBox="true"/>
          <p:nvPr/>
        </p:nvSpPr>
        <p:spPr>
          <a:xfrm rot="0">
            <a:off x="8791462" y="4466179"/>
            <a:ext cx="2762054" cy="75595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Multilayer Perceptrons</a:t>
            </a:r>
          </a:p>
        </p:txBody>
      </p:sp>
      <p:sp>
        <p:nvSpPr>
          <p:cNvPr name="TextBox 13" id="13"/>
          <p:cNvSpPr txBox="true"/>
          <p:nvPr/>
        </p:nvSpPr>
        <p:spPr>
          <a:xfrm rot="0">
            <a:off x="2660616" y="2795485"/>
            <a:ext cx="7853757"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Neural Networks</a:t>
            </a:r>
          </a:p>
        </p:txBody>
      </p:sp>
      <p:sp>
        <p:nvSpPr>
          <p:cNvPr name="TextBox 14" id="14"/>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Freeform 15" id="15"/>
          <p:cNvSpPr/>
          <p:nvPr/>
        </p:nvSpPr>
        <p:spPr>
          <a:xfrm flipH="false" flipV="false" rot="0">
            <a:off x="16872140" y="1464854"/>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9">
              <a:alphaModFix amt="71000"/>
            </a:blip>
            <a:stretch>
              <a:fillRect l="0" t="0" r="0" b="0"/>
            </a:stretch>
          </a:blipFill>
        </p:spPr>
      </p:sp>
      <p:sp>
        <p:nvSpPr>
          <p:cNvPr name="Freeform 16" id="16"/>
          <p:cNvSpPr/>
          <p:nvPr/>
        </p:nvSpPr>
        <p:spPr>
          <a:xfrm flipH="false" flipV="false" rot="0">
            <a:off x="-390204" y="8950469"/>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9">
              <a:alphaModFix amt="71000"/>
            </a:blip>
            <a:stretch>
              <a:fillRect l="0" t="0" r="0" b="0"/>
            </a:stretch>
          </a:blipFill>
        </p:spPr>
      </p:sp>
      <p:grpSp>
        <p:nvGrpSpPr>
          <p:cNvPr name="Group 17" id="17"/>
          <p:cNvGrpSpPr/>
          <p:nvPr/>
        </p:nvGrpSpPr>
        <p:grpSpPr>
          <a:xfrm rot="0">
            <a:off x="2159313" y="4684673"/>
            <a:ext cx="357065" cy="357065"/>
            <a:chOff x="0" y="0"/>
            <a:chExt cx="94042" cy="94042"/>
          </a:xfrm>
        </p:grpSpPr>
        <p:sp>
          <p:nvSpPr>
            <p:cNvPr name="Freeform 18" id="18"/>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9" id="19"/>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nvGrpSpPr>
          <p:cNvPr name="Group 20" id="20"/>
          <p:cNvGrpSpPr/>
          <p:nvPr/>
        </p:nvGrpSpPr>
        <p:grpSpPr>
          <a:xfrm rot="0">
            <a:off x="8256293" y="4684673"/>
            <a:ext cx="357065" cy="357065"/>
            <a:chOff x="0" y="0"/>
            <a:chExt cx="94042" cy="94042"/>
          </a:xfrm>
        </p:grpSpPr>
        <p:sp>
          <p:nvSpPr>
            <p:cNvPr name="Freeform 21" id="21"/>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2" id="22"/>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Freeform 23" id="23"/>
          <p:cNvSpPr/>
          <p:nvPr/>
        </p:nvSpPr>
        <p:spPr>
          <a:xfrm flipH="false" flipV="false" rot="0">
            <a:off x="2660616"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4" id="24"/>
          <p:cNvSpPr txBox="true"/>
          <p:nvPr/>
        </p:nvSpPr>
        <p:spPr>
          <a:xfrm rot="0">
            <a:off x="3268246"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true" flipV="false" rot="0">
            <a:off x="2181842" y="2705378"/>
            <a:ext cx="4143638" cy="6683287"/>
          </a:xfrm>
          <a:custGeom>
            <a:avLst/>
            <a:gdLst/>
            <a:ahLst/>
            <a:cxnLst/>
            <a:rect r="r" b="b" t="t" l="l"/>
            <a:pathLst>
              <a:path h="6683287" w="4143638">
                <a:moveTo>
                  <a:pt x="4143638" y="0"/>
                </a:moveTo>
                <a:lnTo>
                  <a:pt x="0" y="0"/>
                </a:lnTo>
                <a:lnTo>
                  <a:pt x="0" y="6683287"/>
                </a:lnTo>
                <a:lnTo>
                  <a:pt x="4143638" y="6683287"/>
                </a:lnTo>
                <a:lnTo>
                  <a:pt x="414363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774481" y="2366079"/>
            <a:ext cx="4780196" cy="2503085"/>
          </a:xfrm>
          <a:custGeom>
            <a:avLst/>
            <a:gdLst/>
            <a:ahLst/>
            <a:cxnLst/>
            <a:rect r="r" b="b" t="t" l="l"/>
            <a:pathLst>
              <a:path h="2503085" w="4780196">
                <a:moveTo>
                  <a:pt x="4780196" y="0"/>
                </a:moveTo>
                <a:lnTo>
                  <a:pt x="0" y="0"/>
                </a:lnTo>
                <a:lnTo>
                  <a:pt x="0" y="2503085"/>
                </a:lnTo>
                <a:lnTo>
                  <a:pt x="4780196" y="2503085"/>
                </a:lnTo>
                <a:lnTo>
                  <a:pt x="4780196"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966697" y="2743478"/>
            <a:ext cx="6483384"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Optimization Algorithms</a:t>
            </a:r>
          </a:p>
        </p:txBody>
      </p:sp>
      <p:sp>
        <p:nvSpPr>
          <p:cNvPr name="Freeform 6" id="6"/>
          <p:cNvSpPr/>
          <p:nvPr/>
        </p:nvSpPr>
        <p:spPr>
          <a:xfrm flipH="true" flipV="false" rot="0">
            <a:off x="-208256" y="7445195"/>
            <a:ext cx="4780196" cy="2503085"/>
          </a:xfrm>
          <a:custGeom>
            <a:avLst/>
            <a:gdLst/>
            <a:ahLst/>
            <a:cxnLst/>
            <a:rect r="r" b="b" t="t" l="l"/>
            <a:pathLst>
              <a:path h="2503085" w="4780196">
                <a:moveTo>
                  <a:pt x="4780196" y="0"/>
                </a:moveTo>
                <a:lnTo>
                  <a:pt x="0" y="0"/>
                </a:lnTo>
                <a:lnTo>
                  <a:pt x="0" y="2503085"/>
                </a:lnTo>
                <a:lnTo>
                  <a:pt x="4780196" y="2503085"/>
                </a:lnTo>
                <a:lnTo>
                  <a:pt x="4780196"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7966697" y="4986727"/>
            <a:ext cx="357065" cy="357065"/>
            <a:chOff x="0" y="0"/>
            <a:chExt cx="94042" cy="94042"/>
          </a:xfrm>
        </p:grpSpPr>
        <p:sp>
          <p:nvSpPr>
            <p:cNvPr name="Freeform 8" id="8"/>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9" id="9"/>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0" id="10"/>
          <p:cNvSpPr txBox="true"/>
          <p:nvPr/>
        </p:nvSpPr>
        <p:spPr>
          <a:xfrm rot="0">
            <a:off x="8832402" y="4705775"/>
            <a:ext cx="7525307" cy="149046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a:t>
            </a:r>
          </a:p>
        </p:txBody>
      </p:sp>
      <p:sp>
        <p:nvSpPr>
          <p:cNvPr name="Freeform 11" id="11"/>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grpSp>
        <p:nvGrpSpPr>
          <p:cNvPr name="Group 13" id="13"/>
          <p:cNvGrpSpPr/>
          <p:nvPr/>
        </p:nvGrpSpPr>
        <p:grpSpPr>
          <a:xfrm rot="0">
            <a:off x="7966697" y="6731923"/>
            <a:ext cx="357065" cy="357065"/>
            <a:chOff x="0" y="0"/>
            <a:chExt cx="94042" cy="94042"/>
          </a:xfrm>
        </p:grpSpPr>
        <p:sp>
          <p:nvSpPr>
            <p:cNvPr name="Freeform 14" id="1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5" id="1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6" id="16"/>
          <p:cNvSpPr txBox="true"/>
          <p:nvPr/>
        </p:nvSpPr>
        <p:spPr>
          <a:xfrm rot="0">
            <a:off x="8832402" y="6450971"/>
            <a:ext cx="7525307" cy="149046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a:t>
            </a:r>
          </a:p>
        </p:txBody>
      </p:sp>
      <p:sp>
        <p:nvSpPr>
          <p:cNvPr name="Freeform 17" id="17"/>
          <p:cNvSpPr/>
          <p:nvPr/>
        </p:nvSpPr>
        <p:spPr>
          <a:xfrm flipH="false" flipV="false" rot="0">
            <a:off x="16705897" y="1234299"/>
            <a:ext cx="2232436" cy="2263560"/>
          </a:xfrm>
          <a:custGeom>
            <a:avLst/>
            <a:gdLst/>
            <a:ahLst/>
            <a:cxnLst/>
            <a:rect r="r" b="b" t="t" l="l"/>
            <a:pathLst>
              <a:path h="2263560" w="2232436">
                <a:moveTo>
                  <a:pt x="0" y="0"/>
                </a:moveTo>
                <a:lnTo>
                  <a:pt x="2232435" y="0"/>
                </a:lnTo>
                <a:lnTo>
                  <a:pt x="2232435" y="2263560"/>
                </a:lnTo>
                <a:lnTo>
                  <a:pt x="0" y="2263560"/>
                </a:lnTo>
                <a:lnTo>
                  <a:pt x="0" y="0"/>
                </a:lnTo>
                <a:close/>
              </a:path>
            </a:pathLst>
          </a:custGeom>
          <a:blipFill>
            <a:blip r:embed="rId9">
              <a:alphaModFix amt="71000"/>
            </a:blip>
            <a:stretch>
              <a:fillRect l="0" t="0" r="0" b="0"/>
            </a:stretch>
          </a:blipFill>
        </p:spPr>
      </p:sp>
      <p:sp>
        <p:nvSpPr>
          <p:cNvPr name="Freeform 18" id="18"/>
          <p:cNvSpPr/>
          <p:nvPr/>
        </p:nvSpPr>
        <p:spPr>
          <a:xfrm flipH="false" flipV="false" rot="0">
            <a:off x="692011" y="6047021"/>
            <a:ext cx="2232436" cy="2263560"/>
          </a:xfrm>
          <a:custGeom>
            <a:avLst/>
            <a:gdLst/>
            <a:ahLst/>
            <a:cxnLst/>
            <a:rect r="r" b="b" t="t" l="l"/>
            <a:pathLst>
              <a:path h="2263560" w="2232436">
                <a:moveTo>
                  <a:pt x="0" y="0"/>
                </a:moveTo>
                <a:lnTo>
                  <a:pt x="2232436" y="0"/>
                </a:lnTo>
                <a:lnTo>
                  <a:pt x="2232436" y="2263560"/>
                </a:lnTo>
                <a:lnTo>
                  <a:pt x="0" y="2263560"/>
                </a:lnTo>
                <a:lnTo>
                  <a:pt x="0" y="0"/>
                </a:lnTo>
                <a:close/>
              </a:path>
            </a:pathLst>
          </a:custGeom>
          <a:blipFill>
            <a:blip r:embed="rId9">
              <a:alphaModFix amt="71000"/>
            </a:blip>
            <a:stretch>
              <a:fillRect l="0" t="0" r="0" b="0"/>
            </a:stretch>
          </a:blipFill>
        </p:spPr>
      </p:sp>
      <p:sp>
        <p:nvSpPr>
          <p:cNvPr name="Freeform 19" id="19"/>
          <p:cNvSpPr/>
          <p:nvPr/>
        </p:nvSpPr>
        <p:spPr>
          <a:xfrm flipH="false" flipV="false" rot="0">
            <a:off x="7918181"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0" id="20"/>
          <p:cNvSpPr txBox="true"/>
          <p:nvPr/>
        </p:nvSpPr>
        <p:spPr>
          <a:xfrm rot="0">
            <a:off x="8525811"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545100" y="2587308"/>
            <a:ext cx="21311029" cy="1464829"/>
            <a:chOff x="0" y="0"/>
            <a:chExt cx="5612781" cy="385799"/>
          </a:xfrm>
        </p:grpSpPr>
        <p:sp>
          <p:nvSpPr>
            <p:cNvPr name="Freeform 4" id="4"/>
            <p:cNvSpPr/>
            <p:nvPr/>
          </p:nvSpPr>
          <p:spPr>
            <a:xfrm flipH="false" flipV="false" rot="0">
              <a:off x="0" y="0"/>
              <a:ext cx="5612781" cy="385799"/>
            </a:xfrm>
            <a:custGeom>
              <a:avLst/>
              <a:gdLst/>
              <a:ahLst/>
              <a:cxnLst/>
              <a:rect r="r" b="b" t="t" l="l"/>
              <a:pathLst>
                <a:path h="385799" w="5612781">
                  <a:moveTo>
                    <a:pt x="0" y="0"/>
                  </a:moveTo>
                  <a:lnTo>
                    <a:pt x="5612781" y="0"/>
                  </a:lnTo>
                  <a:lnTo>
                    <a:pt x="5612781" y="385799"/>
                  </a:lnTo>
                  <a:lnTo>
                    <a:pt x="0" y="385799"/>
                  </a:lnTo>
                  <a:close/>
                </a:path>
              </a:pathLst>
            </a:custGeom>
            <a:solidFill>
              <a:srgbClr val="2B59C3">
                <a:alpha val="71765"/>
              </a:srgbClr>
            </a:solidFill>
          </p:spPr>
        </p:sp>
        <p:sp>
          <p:nvSpPr>
            <p:cNvPr name="TextBox 5" id="5"/>
            <p:cNvSpPr txBox="true"/>
            <p:nvPr/>
          </p:nvSpPr>
          <p:spPr>
            <a:xfrm>
              <a:off x="0" y="28575"/>
              <a:ext cx="5612781"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9764767" y="1371600"/>
            <a:ext cx="5714810" cy="6701803"/>
          </a:xfrm>
          <a:custGeom>
            <a:avLst/>
            <a:gdLst/>
            <a:ahLst/>
            <a:cxnLst/>
            <a:rect r="r" b="b" t="t" l="l"/>
            <a:pathLst>
              <a:path h="6701803" w="5714810">
                <a:moveTo>
                  <a:pt x="0" y="0"/>
                </a:moveTo>
                <a:lnTo>
                  <a:pt x="5714811" y="0"/>
                </a:lnTo>
                <a:lnTo>
                  <a:pt x="5714811" y="6701803"/>
                </a:lnTo>
                <a:lnTo>
                  <a:pt x="0" y="67018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1662699" y="4118231"/>
            <a:ext cx="1663920" cy="1636693"/>
          </a:xfrm>
          <a:custGeom>
            <a:avLst/>
            <a:gdLst/>
            <a:ahLst/>
            <a:cxnLst/>
            <a:rect r="r" b="b" t="t" l="l"/>
            <a:pathLst>
              <a:path h="1636693" w="1663920">
                <a:moveTo>
                  <a:pt x="0" y="0"/>
                </a:moveTo>
                <a:lnTo>
                  <a:pt x="1663921" y="0"/>
                </a:lnTo>
                <a:lnTo>
                  <a:pt x="1663921" y="1636693"/>
                </a:lnTo>
                <a:lnTo>
                  <a:pt x="0" y="16366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2238342" y="5332686"/>
            <a:ext cx="5863057" cy="4114800"/>
          </a:xfrm>
          <a:custGeom>
            <a:avLst/>
            <a:gdLst/>
            <a:ahLst/>
            <a:cxnLst/>
            <a:rect r="r" b="b" t="t" l="l"/>
            <a:pathLst>
              <a:path h="4114800" w="5863057">
                <a:moveTo>
                  <a:pt x="0" y="0"/>
                </a:moveTo>
                <a:lnTo>
                  <a:pt x="5863057" y="0"/>
                </a:lnTo>
                <a:lnTo>
                  <a:pt x="5863057"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3727664" y="1371600"/>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9">
              <a:alphaModFix amt="71000"/>
            </a:blip>
            <a:stretch>
              <a:fillRect l="0" t="0" r="0" b="0"/>
            </a:stretch>
          </a:blipFill>
        </p:spPr>
      </p:sp>
      <p:sp>
        <p:nvSpPr>
          <p:cNvPr name="TextBox 10" id="10"/>
          <p:cNvSpPr txBox="true"/>
          <p:nvPr/>
        </p:nvSpPr>
        <p:spPr>
          <a:xfrm rot="0">
            <a:off x="2570511" y="2947885"/>
            <a:ext cx="9892837"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Feature Engineering</a:t>
            </a:r>
          </a:p>
        </p:txBody>
      </p:sp>
      <p:sp>
        <p:nvSpPr>
          <p:cNvPr name="Freeform 11" id="11"/>
          <p:cNvSpPr/>
          <p:nvPr/>
        </p:nvSpPr>
        <p:spPr>
          <a:xfrm flipH="false" flipV="false" rot="0">
            <a:off x="-513111" y="8073403"/>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9">
              <a:alphaModFix amt="71000"/>
            </a:blip>
            <a:stretch>
              <a:fillRect l="0" t="0" r="0" b="0"/>
            </a:stretch>
          </a:blipFill>
        </p:spPr>
      </p:sp>
      <p:sp>
        <p:nvSpPr>
          <p:cNvPr name="Freeform 12" id="12"/>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TextBox 14" id="14"/>
          <p:cNvSpPr txBox="true"/>
          <p:nvPr/>
        </p:nvSpPr>
        <p:spPr>
          <a:xfrm rot="0">
            <a:off x="2840054" y="4374311"/>
            <a:ext cx="4676875"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Feature Scaling</a:t>
            </a:r>
          </a:p>
        </p:txBody>
      </p:sp>
      <p:grpSp>
        <p:nvGrpSpPr>
          <p:cNvPr name="Group 15" id="15"/>
          <p:cNvGrpSpPr/>
          <p:nvPr/>
        </p:nvGrpSpPr>
        <p:grpSpPr>
          <a:xfrm rot="0">
            <a:off x="2159313" y="4444872"/>
            <a:ext cx="357065" cy="357065"/>
            <a:chOff x="0" y="0"/>
            <a:chExt cx="94042" cy="94042"/>
          </a:xfrm>
        </p:grpSpPr>
        <p:sp>
          <p:nvSpPr>
            <p:cNvPr name="Freeform 16" id="16"/>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7" id="17"/>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8" id="18"/>
          <p:cNvSpPr txBox="true"/>
          <p:nvPr/>
        </p:nvSpPr>
        <p:spPr>
          <a:xfrm rot="0">
            <a:off x="2830529" y="5611562"/>
            <a:ext cx="4676875"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Feedforward Networks</a:t>
            </a:r>
          </a:p>
        </p:txBody>
      </p:sp>
      <p:grpSp>
        <p:nvGrpSpPr>
          <p:cNvPr name="Group 19" id="19"/>
          <p:cNvGrpSpPr/>
          <p:nvPr/>
        </p:nvGrpSpPr>
        <p:grpSpPr>
          <a:xfrm rot="0">
            <a:off x="2159313" y="5672598"/>
            <a:ext cx="357065" cy="357065"/>
            <a:chOff x="0" y="0"/>
            <a:chExt cx="94042" cy="94042"/>
          </a:xfrm>
        </p:grpSpPr>
        <p:sp>
          <p:nvSpPr>
            <p:cNvPr name="Freeform 20" id="20"/>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1" id="21"/>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22" id="22"/>
          <p:cNvSpPr txBox="true"/>
          <p:nvPr/>
        </p:nvSpPr>
        <p:spPr>
          <a:xfrm rot="0">
            <a:off x="2840054" y="4884650"/>
            <a:ext cx="6165532" cy="604644"/>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a:t>
            </a:r>
          </a:p>
        </p:txBody>
      </p:sp>
      <p:sp>
        <p:nvSpPr>
          <p:cNvPr name="TextBox 23" id="23"/>
          <p:cNvSpPr txBox="true"/>
          <p:nvPr/>
        </p:nvSpPr>
        <p:spPr>
          <a:xfrm rot="0">
            <a:off x="2840054" y="6110339"/>
            <a:ext cx="6165532" cy="604644"/>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a:t>
            </a:r>
          </a:p>
        </p:txBody>
      </p:sp>
      <p:sp>
        <p:nvSpPr>
          <p:cNvPr name="TextBox 24" id="24"/>
          <p:cNvSpPr txBox="true"/>
          <p:nvPr/>
        </p:nvSpPr>
        <p:spPr>
          <a:xfrm rot="0">
            <a:off x="2840054" y="6924533"/>
            <a:ext cx="4676875" cy="394002"/>
          </a:xfrm>
          <a:prstGeom prst="rect">
            <a:avLst/>
          </a:prstGeom>
        </p:spPr>
        <p:txBody>
          <a:bodyPr anchor="t" rtlCol="false" tIns="0" lIns="0" bIns="0" rIns="0">
            <a:spAutoFit/>
          </a:bodyPr>
          <a:lstStyle/>
          <a:p>
            <a:pPr algn="l">
              <a:lnSpc>
                <a:spcPts val="2904"/>
              </a:lnSpc>
            </a:pPr>
            <a:r>
              <a:rPr lang="en-US" sz="2381" b="true">
                <a:solidFill>
                  <a:srgbClr val="063050"/>
                </a:solidFill>
                <a:latin typeface="Poppins Bold"/>
                <a:ea typeface="Poppins Bold"/>
                <a:cs typeface="Poppins Bold"/>
                <a:sym typeface="Poppins Bold"/>
              </a:rPr>
              <a:t>Feature Selection</a:t>
            </a:r>
          </a:p>
        </p:txBody>
      </p:sp>
      <p:grpSp>
        <p:nvGrpSpPr>
          <p:cNvPr name="Group 25" id="25"/>
          <p:cNvGrpSpPr/>
          <p:nvPr/>
        </p:nvGrpSpPr>
        <p:grpSpPr>
          <a:xfrm rot="0">
            <a:off x="2159313" y="6966519"/>
            <a:ext cx="357065" cy="357065"/>
            <a:chOff x="0" y="0"/>
            <a:chExt cx="94042" cy="94042"/>
          </a:xfrm>
        </p:grpSpPr>
        <p:sp>
          <p:nvSpPr>
            <p:cNvPr name="Freeform 26" id="26"/>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7" id="27"/>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28" id="28"/>
          <p:cNvSpPr txBox="true"/>
          <p:nvPr/>
        </p:nvSpPr>
        <p:spPr>
          <a:xfrm rot="0">
            <a:off x="2830529" y="7406297"/>
            <a:ext cx="6165532" cy="604644"/>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a:t>
            </a:r>
          </a:p>
        </p:txBody>
      </p:sp>
      <p:sp>
        <p:nvSpPr>
          <p:cNvPr name="Freeform 29" id="29"/>
          <p:cNvSpPr/>
          <p:nvPr/>
        </p:nvSpPr>
        <p:spPr>
          <a:xfrm flipH="false" flipV="false" rot="0">
            <a:off x="2660616"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0" id="30"/>
          <p:cNvSpPr txBox="true"/>
          <p:nvPr/>
        </p:nvSpPr>
        <p:spPr>
          <a:xfrm rot="0">
            <a:off x="3268246"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7966697" y="4986727"/>
            <a:ext cx="357065" cy="357065"/>
            <a:chOff x="0" y="0"/>
            <a:chExt cx="94042" cy="94042"/>
          </a:xfrm>
        </p:grpSpPr>
        <p:sp>
          <p:nvSpPr>
            <p:cNvPr name="Freeform 4" id="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5" id="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grpSp>
        <p:nvGrpSpPr>
          <p:cNvPr name="Group 6" id="6"/>
          <p:cNvGrpSpPr/>
          <p:nvPr/>
        </p:nvGrpSpPr>
        <p:grpSpPr>
          <a:xfrm rot="0">
            <a:off x="7966697" y="6731923"/>
            <a:ext cx="357065" cy="357065"/>
            <a:chOff x="0" y="0"/>
            <a:chExt cx="94042" cy="94042"/>
          </a:xfrm>
        </p:grpSpPr>
        <p:sp>
          <p:nvSpPr>
            <p:cNvPr name="Freeform 7" id="7"/>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8" id="8"/>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Freeform 9" id="9"/>
          <p:cNvSpPr/>
          <p:nvPr/>
        </p:nvSpPr>
        <p:spPr>
          <a:xfrm flipH="false" flipV="false" rot="0">
            <a:off x="7918181" y="8688572"/>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true" flipV="false" rot="0">
            <a:off x="4608742" y="3631478"/>
            <a:ext cx="3056450" cy="1533782"/>
          </a:xfrm>
          <a:custGeom>
            <a:avLst/>
            <a:gdLst/>
            <a:ahLst/>
            <a:cxnLst/>
            <a:rect r="r" b="b" t="t" l="l"/>
            <a:pathLst>
              <a:path h="1533782" w="3056450">
                <a:moveTo>
                  <a:pt x="3056450" y="0"/>
                </a:moveTo>
                <a:lnTo>
                  <a:pt x="0" y="0"/>
                </a:lnTo>
                <a:lnTo>
                  <a:pt x="0" y="1533782"/>
                </a:lnTo>
                <a:lnTo>
                  <a:pt x="3056450" y="1533782"/>
                </a:lnTo>
                <a:lnTo>
                  <a:pt x="305645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true" flipV="false" rot="0">
            <a:off x="1758816" y="2214070"/>
            <a:ext cx="4841307" cy="7044230"/>
          </a:xfrm>
          <a:custGeom>
            <a:avLst/>
            <a:gdLst/>
            <a:ahLst/>
            <a:cxnLst/>
            <a:rect r="r" b="b" t="t" l="l"/>
            <a:pathLst>
              <a:path h="7044230" w="4841307">
                <a:moveTo>
                  <a:pt x="4841307" y="0"/>
                </a:moveTo>
                <a:lnTo>
                  <a:pt x="0" y="0"/>
                </a:lnTo>
                <a:lnTo>
                  <a:pt x="0" y="7044230"/>
                </a:lnTo>
                <a:lnTo>
                  <a:pt x="4841307" y="7044230"/>
                </a:lnTo>
                <a:lnTo>
                  <a:pt x="484130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892015" y="3432294"/>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9">
              <a:alphaModFix amt="71000"/>
            </a:blip>
            <a:stretch>
              <a:fillRect l="0" t="0" r="0" b="0"/>
            </a:stretch>
          </a:blipFill>
        </p:spPr>
      </p:sp>
      <p:sp>
        <p:nvSpPr>
          <p:cNvPr name="Freeform 13" id="13"/>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7966697" y="2743478"/>
            <a:ext cx="6483384"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Model Evaluation</a:t>
            </a:r>
          </a:p>
        </p:txBody>
      </p:sp>
      <p:sp>
        <p:nvSpPr>
          <p:cNvPr name="TextBox 15" id="15"/>
          <p:cNvSpPr txBox="true"/>
          <p:nvPr/>
        </p:nvSpPr>
        <p:spPr>
          <a:xfrm rot="0">
            <a:off x="8832402" y="4705775"/>
            <a:ext cx="7525307" cy="149046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a:t>
            </a:r>
          </a:p>
        </p:txBody>
      </p:sp>
      <p:sp>
        <p:nvSpPr>
          <p:cNvPr name="TextBox 16" id="16"/>
          <p:cNvSpPr txBox="true"/>
          <p:nvPr/>
        </p:nvSpPr>
        <p:spPr>
          <a:xfrm rot="0">
            <a:off x="8832402" y="6450971"/>
            <a:ext cx="7525307" cy="1490469"/>
          </a:xfrm>
          <a:prstGeom prst="rect">
            <a:avLst/>
          </a:prstGeom>
        </p:spPr>
        <p:txBody>
          <a:bodyPr anchor="t" rtlCol="false" tIns="0" lIns="0" bIns="0" rIns="0">
            <a:spAutoFit/>
          </a:bodyPr>
          <a:lstStyle/>
          <a:p>
            <a:pPr algn="l">
              <a:lnSpc>
                <a:spcPts val="2380"/>
              </a:lnSpc>
            </a:pPr>
            <a:r>
              <a:rPr lang="en-US" sz="1951" b="true">
                <a:solidFill>
                  <a:srgbClr val="063050"/>
                </a:solidFill>
                <a:latin typeface="Poppins Medium"/>
                <a:ea typeface="Poppins Medium"/>
                <a:cs typeface="Poppins Medium"/>
                <a:sym typeface="Poppins Medium"/>
              </a:rPr>
              <a:t>Lorem ipsum odor amet, consectetuer adipiscing elit. Eu at pretium tempus dolor et dis. Varius orci feugiat lobortis aliquet velit. Facilisi mauris viverra nulla venenatis lectus nam ad. Ultricies senectus finibus senectus in dictum donec vitae. Felis eu quam taciti morbi leo. </a:t>
            </a:r>
          </a:p>
        </p:txBody>
      </p:sp>
      <p:sp>
        <p:nvSpPr>
          <p:cNvPr name="TextBox 17" id="17"/>
          <p:cNvSpPr txBox="true"/>
          <p:nvPr/>
        </p:nvSpPr>
        <p:spPr>
          <a:xfrm rot="0">
            <a:off x="8525811" y="8838564"/>
            <a:ext cx="3461614" cy="279268"/>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Poppins Medium"/>
                <a:ea typeface="Poppins Medium"/>
                <a:cs typeface="Poppins Medium"/>
                <a:sym typeface="Poppins Medium"/>
              </a:rPr>
              <a:t>www.reallygreatsite.com</a:t>
            </a:r>
          </a:p>
        </p:txBody>
      </p:sp>
      <p:sp>
        <p:nvSpPr>
          <p:cNvPr name="TextBox 18" id="18"/>
          <p:cNvSpPr txBox="true"/>
          <p:nvPr/>
        </p:nvSpPr>
        <p:spPr>
          <a:xfrm rot="0">
            <a:off x="3540702" y="1393764"/>
            <a:ext cx="1838863" cy="562298"/>
          </a:xfrm>
          <a:prstGeom prst="rect">
            <a:avLst/>
          </a:prstGeom>
        </p:spPr>
        <p:txBody>
          <a:bodyPr anchor="t" rtlCol="false" tIns="0" lIns="0" bIns="0" rIns="0">
            <a:spAutoFit/>
          </a:bodyPr>
          <a:lstStyle/>
          <a:p>
            <a:pPr algn="l">
              <a:lnSpc>
                <a:spcPts val="2139"/>
              </a:lnSpc>
            </a:pPr>
            <a:r>
              <a:rPr lang="en-US" sz="2097" b="true">
                <a:solidFill>
                  <a:srgbClr val="0B4876"/>
                </a:solidFill>
                <a:latin typeface="Poppins Medium"/>
                <a:ea typeface="Poppins Medium"/>
                <a:cs typeface="Poppins Medium"/>
                <a:sym typeface="Poppins Medium"/>
              </a:rPr>
              <a:t>Studio Shodwe</a:t>
            </a:r>
          </a:p>
        </p:txBody>
      </p:sp>
      <p:sp>
        <p:nvSpPr>
          <p:cNvPr name="Freeform 19" id="19"/>
          <p:cNvSpPr/>
          <p:nvPr/>
        </p:nvSpPr>
        <p:spPr>
          <a:xfrm flipH="true" flipV="false" rot="0">
            <a:off x="-395834" y="6322096"/>
            <a:ext cx="3056450" cy="1533782"/>
          </a:xfrm>
          <a:custGeom>
            <a:avLst/>
            <a:gdLst/>
            <a:ahLst/>
            <a:cxnLst/>
            <a:rect r="r" b="b" t="t" l="l"/>
            <a:pathLst>
              <a:path h="1533782" w="3056450">
                <a:moveTo>
                  <a:pt x="3056450" y="0"/>
                </a:moveTo>
                <a:lnTo>
                  <a:pt x="0" y="0"/>
                </a:lnTo>
                <a:lnTo>
                  <a:pt x="0" y="1533782"/>
                </a:lnTo>
                <a:lnTo>
                  <a:pt x="3056450" y="1533782"/>
                </a:lnTo>
                <a:lnTo>
                  <a:pt x="305645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0">
            <a:off x="16504475" y="-263831"/>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9">
              <a:alphaModFix amt="71000"/>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DAGnrsNgU1Q</dc:identifier>
  <dcterms:modified xsi:type="dcterms:W3CDTF">2011-08-01T06:04:30Z</dcterms:modified>
  <cp:revision>1</cp:revision>
</cp:coreProperties>
</file>