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49" d="100"/>
          <a:sy n="49" d="100"/>
        </p:scale>
        <p:origin x="58"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40290-A37C-4874-9632-8143981088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B53B59-058B-441C-8495-46AAA1DDD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9191E0-A08C-4BC4-82C4-2F7DFB1F9071}"/>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AEB2E1A6-9AC2-474A-9ED0-572900FA51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7176A3-B17A-49FA-AB47-6D760BBDB5B2}"/>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303907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B2963-8156-462E-AAE2-186732DB9C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D29F86-C80F-4A94-99C1-E4E6D5FCD4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51AF2E-34A5-45B2-84B5-08262A06C5C6}"/>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545E646E-8F5A-4B48-A840-8C206BA33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6095D-1C4E-4199-A8A9-C362E1346A21}"/>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37516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5776EC-7D0D-4B76-86CD-81A6D37C6C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D1CE0C-F117-4159-B209-810C022667A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9EBCF24-EE37-49FB-BC22-0651B227997F}"/>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2860C6C7-5D72-47D7-804D-CB33EC832F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63909E-912F-496C-A0DB-0F65D9EE3D61}"/>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98580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92955-F0E3-49C0-BE80-46B88C430B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6E4C9F-C3D9-4F39-A897-23F0EA58481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1D2A74-B6FA-4B20-BD32-A84F06FA1497}"/>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32856B08-5CA2-4692-A1DD-0BBDA4569E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A41AB-60BA-4E00-97FE-469E47579F3A}"/>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392558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C2233-F10B-476E-AA7F-4B7B78A7C5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C3FD9B-9A8C-4849-B468-0BAD2C577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042ADB5-54D0-4187-9962-187F07A37315}"/>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B8C9F373-C435-4AA4-ACA5-43ECD0B0DF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052F2B-49BD-4A1A-8096-6E513D0AAE92}"/>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101211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2A637-393C-402C-A648-A916B4CD18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ABDBA-5A4D-40E2-A183-F98EE9D687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A71B0BB-CAF0-4878-85CA-784E79E0039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56AA3F-4ED7-4901-B7E3-4EBEA4A609B7}"/>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30D6CFBC-AD2D-413F-8074-CDFE1BEE4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C66F8-B131-4E3B-8319-B17E40E26679}"/>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65844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4A280-AD9B-4814-BD6A-9917A2FE17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7484E0-26B5-4BD8-82DF-3025F24FA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330B4EF-F02B-4869-89DE-91E6816545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EF7F44D-43DD-4224-B9F9-0B5329747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34596F4-B566-4D22-80D6-A9B56F45EFE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58E0B1A-F676-46C2-9C9E-8EEC91BE96BF}"/>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8" name="页脚占位符 7">
            <a:extLst>
              <a:ext uri="{FF2B5EF4-FFF2-40B4-BE49-F238E27FC236}">
                <a16:creationId xmlns:a16="http://schemas.microsoft.com/office/drawing/2014/main" id="{4A3F873E-F2B6-4245-8653-51FD3A5DD1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372624-872C-40AD-948C-1A3668C5CBA3}"/>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239336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316FC-2BCC-43DA-A07A-AA94B00F76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E9EDB6-DA00-4B35-A7A8-F935ABC46010}"/>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4" name="页脚占位符 3">
            <a:extLst>
              <a:ext uri="{FF2B5EF4-FFF2-40B4-BE49-F238E27FC236}">
                <a16:creationId xmlns:a16="http://schemas.microsoft.com/office/drawing/2014/main" id="{5B79A87E-5FB2-4298-A100-846C026AF7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71A91F-8872-4298-B5D4-56A32C6B6000}"/>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140828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8CEB83-49A8-447F-85A6-FE862926A1A0}"/>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3" name="页脚占位符 2">
            <a:extLst>
              <a:ext uri="{FF2B5EF4-FFF2-40B4-BE49-F238E27FC236}">
                <a16:creationId xmlns:a16="http://schemas.microsoft.com/office/drawing/2014/main" id="{BA4A0845-6828-4FBB-9878-44DC3A373C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54F7BE-96F8-4082-8A13-589D8EE1509D}"/>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120336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0FF30-192D-4C3B-A694-413D670FA9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DE9202-DAD4-44C5-B443-3307D8D04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198823-3EA6-4179-89B6-A16AD9672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7D78095-ADF8-40EB-AEF6-45A26A055922}"/>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588D45D8-C13B-41D4-899C-A05193ED26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4F5A7A-3644-43EB-B127-7B691F0F4903}"/>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33499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717C1-E797-4DC3-8160-04A7CAC922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78C899-1C78-4CF5-8CD7-C81A68781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48E2AB-CF2D-4C03-A564-EFBD9620F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64E51F3-4139-4DF6-BCD0-8EF6CF42D5F9}"/>
              </a:ext>
            </a:extLst>
          </p:cNvPr>
          <p:cNvSpPr>
            <a:spLocks noGrp="1"/>
          </p:cNvSpPr>
          <p:nvPr>
            <p:ph type="dt" sz="half" idx="10"/>
          </p:nvPr>
        </p:nvSpPr>
        <p:spPr/>
        <p:txBody>
          <a:bodyPr/>
          <a:lstStyle/>
          <a:p>
            <a:fld id="{9D4A8616-8F1D-4B35-8BE3-6E6B42D425A3}" type="datetimeFigureOut">
              <a:rPr lang="zh-CN" altLang="en-US" smtClean="0"/>
              <a:t>2021/8/10</a:t>
            </a:fld>
            <a:endParaRPr lang="zh-CN" altLang="en-US"/>
          </a:p>
        </p:txBody>
      </p:sp>
      <p:sp>
        <p:nvSpPr>
          <p:cNvPr id="6" name="页脚占位符 5">
            <a:extLst>
              <a:ext uri="{FF2B5EF4-FFF2-40B4-BE49-F238E27FC236}">
                <a16:creationId xmlns:a16="http://schemas.microsoft.com/office/drawing/2014/main" id="{FDDA0E33-F8E9-4496-B583-6D04B05B2D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DDB223-2438-486A-9B7E-92E3DE266CBE}"/>
              </a:ext>
            </a:extLst>
          </p:cNvPr>
          <p:cNvSpPr>
            <a:spLocks noGrp="1"/>
          </p:cNvSpPr>
          <p:nvPr>
            <p:ph type="sldNum" sz="quarter" idx="12"/>
          </p:nvPr>
        </p:nvSpPr>
        <p:spPr/>
        <p:txBody>
          <a:body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123159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AEFC25-3E08-4754-9804-BB94F0922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1C1089-B9D7-4EDA-BB9A-B6C729C41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1D0B83-FFE0-4C5D-BBDC-EB7617372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A8616-8F1D-4B35-8BE3-6E6B42D425A3}" type="datetimeFigureOut">
              <a:rPr lang="zh-CN" altLang="en-US" smtClean="0"/>
              <a:t>2021/8/10</a:t>
            </a:fld>
            <a:endParaRPr lang="zh-CN" altLang="en-US"/>
          </a:p>
        </p:txBody>
      </p:sp>
      <p:sp>
        <p:nvSpPr>
          <p:cNvPr id="5" name="页脚占位符 4">
            <a:extLst>
              <a:ext uri="{FF2B5EF4-FFF2-40B4-BE49-F238E27FC236}">
                <a16:creationId xmlns:a16="http://schemas.microsoft.com/office/drawing/2014/main" id="{6B39D4FC-7164-41CC-A3AC-8B7E010E2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5C5495-A6A9-4BDE-A37E-5E3615EE5F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C3E4B-8BC3-4D50-A022-06FDD4594101}" type="slidenum">
              <a:rPr lang="zh-CN" altLang="en-US" smtClean="0"/>
              <a:t>‹#›</a:t>
            </a:fld>
            <a:endParaRPr lang="zh-CN" altLang="en-US"/>
          </a:p>
        </p:txBody>
      </p:sp>
    </p:spTree>
    <p:extLst>
      <p:ext uri="{BB962C8B-B14F-4D97-AF65-F5344CB8AC3E}">
        <p14:creationId xmlns:p14="http://schemas.microsoft.com/office/powerpoint/2010/main" val="300065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49516-04F8-4BC0-B61E-02B66CB21E67}"/>
              </a:ext>
            </a:extLst>
          </p:cNvPr>
          <p:cNvSpPr>
            <a:spLocks noGrp="1"/>
          </p:cNvSpPr>
          <p:nvPr>
            <p:ph type="ctrTitle"/>
          </p:nvPr>
        </p:nvSpPr>
        <p:spPr/>
        <p:txBody>
          <a:bodyPr>
            <a:normAutofit/>
          </a:bodyPr>
          <a:lstStyle/>
          <a:p>
            <a:r>
              <a:rPr lang="en-US" altLang="zh-CN" sz="5400" dirty="0"/>
              <a:t>Membership Inference Attack</a:t>
            </a:r>
            <a:endParaRPr lang="zh-CN" altLang="en-US" sz="5400" dirty="0"/>
          </a:p>
        </p:txBody>
      </p:sp>
      <p:sp>
        <p:nvSpPr>
          <p:cNvPr id="3" name="副标题 2">
            <a:extLst>
              <a:ext uri="{FF2B5EF4-FFF2-40B4-BE49-F238E27FC236}">
                <a16:creationId xmlns:a16="http://schemas.microsoft.com/office/drawing/2014/main" id="{2A527BA2-912E-4B5E-AB92-C4A0952E6ACE}"/>
              </a:ext>
            </a:extLst>
          </p:cNvPr>
          <p:cNvSpPr>
            <a:spLocks noGrp="1"/>
          </p:cNvSpPr>
          <p:nvPr>
            <p:ph type="subTitle" idx="1"/>
          </p:nvPr>
        </p:nvSpPr>
        <p:spPr/>
        <p:txBody>
          <a:bodyPr/>
          <a:lstStyle/>
          <a:p>
            <a:r>
              <a:rPr lang="zh-CN" altLang="en-US" dirty="0"/>
              <a:t>汇报人：万世杰</a:t>
            </a:r>
          </a:p>
        </p:txBody>
      </p:sp>
    </p:spTree>
    <p:extLst>
      <p:ext uri="{BB962C8B-B14F-4D97-AF65-F5344CB8AC3E}">
        <p14:creationId xmlns:p14="http://schemas.microsoft.com/office/powerpoint/2010/main" val="129246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E6235-B404-4733-AD25-D59D991CE9FB}"/>
              </a:ext>
            </a:extLst>
          </p:cNvPr>
          <p:cNvSpPr>
            <a:spLocks noGrp="1"/>
          </p:cNvSpPr>
          <p:nvPr>
            <p:ph type="title"/>
          </p:nvPr>
        </p:nvSpPr>
        <p:spPr>
          <a:xfrm>
            <a:off x="838200" y="365125"/>
            <a:ext cx="10515600" cy="649943"/>
          </a:xfrm>
        </p:spPr>
        <p:txBody>
          <a:bodyPr>
            <a:normAutofit fontScale="90000"/>
          </a:bodyPr>
          <a:lstStyle/>
          <a:p>
            <a:r>
              <a:rPr lang="en-US" altLang="zh-CN" dirty="0"/>
              <a:t>1. </a:t>
            </a:r>
            <a:r>
              <a:rPr lang="zh-CN" altLang="en-US" dirty="0"/>
              <a:t>机器学习</a:t>
            </a:r>
          </a:p>
        </p:txBody>
      </p:sp>
      <p:sp>
        <p:nvSpPr>
          <p:cNvPr id="3" name="内容占位符 2">
            <a:extLst>
              <a:ext uri="{FF2B5EF4-FFF2-40B4-BE49-F238E27FC236}">
                <a16:creationId xmlns:a16="http://schemas.microsoft.com/office/drawing/2014/main" id="{F42ED397-5A7E-4CE3-9EE4-99C5637426D1}"/>
              </a:ext>
            </a:extLst>
          </p:cNvPr>
          <p:cNvSpPr>
            <a:spLocks noGrp="1"/>
          </p:cNvSpPr>
          <p:nvPr>
            <p:ph idx="1"/>
          </p:nvPr>
        </p:nvSpPr>
        <p:spPr>
          <a:xfrm>
            <a:off x="838200" y="1224793"/>
            <a:ext cx="10515600" cy="4952170"/>
          </a:xfrm>
        </p:spPr>
        <p:txBody>
          <a:bodyPr>
            <a:normAutofit fontScale="92500"/>
          </a:bodyPr>
          <a:lstStyle/>
          <a:p>
            <a:pPr>
              <a:lnSpc>
                <a:spcPct val="150000"/>
              </a:lnSpc>
            </a:pPr>
            <a:r>
              <a:rPr lang="zh-CN" altLang="en-US" sz="2000" dirty="0"/>
              <a:t>机器学习算法可以帮助我们更好地理解和分析复杂的数据。机器学习的目标是学习数据</a:t>
            </a:r>
            <a:r>
              <a:rPr lang="en-US" altLang="zh-CN" sz="2000" dirty="0"/>
              <a:t>(data)</a:t>
            </a:r>
            <a:r>
              <a:rPr lang="zh-CN" altLang="en-US" sz="2000" dirty="0"/>
              <a:t>和标签</a:t>
            </a:r>
            <a:r>
              <a:rPr lang="en-US" altLang="zh-CN" sz="2000" dirty="0"/>
              <a:t>(label)</a:t>
            </a:r>
            <a:r>
              <a:rPr lang="zh-CN" altLang="en-US" sz="2000" dirty="0"/>
              <a:t>之间的关系，并构造一个可以推广到训练集</a:t>
            </a:r>
            <a:r>
              <a:rPr lang="en-US" altLang="zh-CN" sz="2000" dirty="0"/>
              <a:t>(train set)</a:t>
            </a:r>
            <a:r>
              <a:rPr lang="zh-CN" altLang="en-US" sz="2000" dirty="0"/>
              <a:t>之外的数据记录</a:t>
            </a:r>
            <a:r>
              <a:rPr lang="en-US" altLang="zh-CN" sz="2000" dirty="0"/>
              <a:t>(records)</a:t>
            </a:r>
            <a:r>
              <a:rPr lang="zh-CN" altLang="en-US" sz="2000" dirty="0"/>
              <a:t>的模型</a:t>
            </a:r>
          </a:p>
          <a:p>
            <a:pPr>
              <a:lnSpc>
                <a:spcPct val="150000"/>
              </a:lnSpc>
            </a:pPr>
            <a:r>
              <a:rPr lang="zh-CN" altLang="en-US" sz="2000" dirty="0"/>
              <a:t>主要有两种训练方式：</a:t>
            </a:r>
          </a:p>
          <a:p>
            <a:pPr lvl="1">
              <a:lnSpc>
                <a:spcPct val="150000"/>
              </a:lnSpc>
            </a:pPr>
            <a:r>
              <a:rPr lang="zh-CN" altLang="en-US" sz="2000" dirty="0"/>
              <a:t>无监督学习：从未标记的数据中提取有用的特征，并构建一个解释其隐藏结构的模型</a:t>
            </a:r>
          </a:p>
          <a:p>
            <a:pPr lvl="1">
              <a:lnSpc>
                <a:spcPct val="150000"/>
              </a:lnSpc>
            </a:pPr>
            <a:r>
              <a:rPr lang="zh-CN" altLang="en-US" sz="2000" dirty="0"/>
              <a:t>监督学习：学习已标记好的数据，生成一个对于给定输入能做出好的预测的模型（针对对象）</a:t>
            </a:r>
          </a:p>
          <a:p>
            <a:pPr>
              <a:lnSpc>
                <a:spcPct val="150000"/>
              </a:lnSpc>
            </a:pPr>
            <a:r>
              <a:rPr lang="zh-CN" altLang="en-US" sz="2000" dirty="0"/>
              <a:t>模型训练算法：</a:t>
            </a:r>
          </a:p>
          <a:p>
            <a:pPr lvl="1">
              <a:lnSpc>
                <a:spcPct val="150000"/>
              </a:lnSpc>
            </a:pPr>
            <a:r>
              <a:rPr lang="zh-CN" altLang="en-US" sz="2000" dirty="0"/>
              <a:t>最小化模型在训练集上的预测误差，但有可能会过于适合这个训练集（过拟合），在其他同分布的数据集上可能表现较差</a:t>
            </a:r>
          </a:p>
          <a:p>
            <a:pPr lvl="1">
              <a:lnSpc>
                <a:spcPct val="150000"/>
              </a:lnSpc>
            </a:pPr>
            <a:r>
              <a:rPr lang="zh-CN" altLang="en-US" sz="2000" dirty="0"/>
              <a:t>又提出正则化</a:t>
            </a:r>
            <a:r>
              <a:rPr lang="en-US" altLang="zh-CN" sz="2000" dirty="0"/>
              <a:t>(regularization)</a:t>
            </a:r>
            <a:r>
              <a:rPr lang="zh-CN" altLang="en-US" sz="2000" dirty="0"/>
              <a:t>技术，防止模型过拟合的同时最小化其预测误差</a:t>
            </a:r>
          </a:p>
          <a:p>
            <a:endParaRPr lang="zh-CN" altLang="en-US" dirty="0"/>
          </a:p>
        </p:txBody>
      </p:sp>
    </p:spTree>
    <p:extLst>
      <p:ext uri="{BB962C8B-B14F-4D97-AF65-F5344CB8AC3E}">
        <p14:creationId xmlns:p14="http://schemas.microsoft.com/office/powerpoint/2010/main" val="367728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2. </a:t>
            </a:r>
            <a:r>
              <a:rPr lang="zh-CN" altLang="en-US" sz="3600" dirty="0"/>
              <a:t>模型表示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2D2607-8513-42C9-9849-758B2E4C42E8}"/>
                  </a:ext>
                </a:extLst>
              </p:cNvPr>
              <p:cNvSpPr>
                <a:spLocks noGrp="1"/>
              </p:cNvSpPr>
              <p:nvPr>
                <p:ph idx="1"/>
              </p:nvPr>
            </p:nvSpPr>
            <p:spPr>
              <a:xfrm>
                <a:off x="838200" y="1048624"/>
                <a:ext cx="10515600" cy="5128339"/>
              </a:xfrm>
            </p:spPr>
            <p:txBody>
              <a:bodyPr>
                <a:normAutofit/>
              </a:bodyPr>
              <a:lstStyle/>
              <a:p>
                <a:pPr>
                  <a:lnSpc>
                    <a:spcPct val="150000"/>
                  </a:lnSpc>
                </a:pPr>
                <a:r>
                  <a:rPr lang="zh-CN" altLang="en-US" sz="2000" dirty="0"/>
                  <a:t>在监督学习条件下，假设</a:t>
                </a:r>
                <a14:m>
                  <m:oMath xmlns:m="http://schemas.openxmlformats.org/officeDocument/2006/math">
                    <m:r>
                      <a:rPr lang="en-US" altLang="zh-CN" sz="2000" i="1" dirty="0">
                        <a:latin typeface="Cambria Math" panose="02040503050406030204" charset="0"/>
                        <a:cs typeface="Cambria Math" panose="02040503050406030204" charset="0"/>
                      </a:rPr>
                      <m:t>𝑋</m:t>
                    </m:r>
                  </m:oMath>
                </a14:m>
                <a:r>
                  <a:rPr lang="zh-CN" altLang="en-US" sz="2000" dirty="0">
                    <a:latin typeface="Cambria Math" panose="02040503050406030204" charset="0"/>
                    <a:cs typeface="Cambria Math" panose="02040503050406030204" charset="0"/>
                  </a:rPr>
                  <a:t>是</a:t>
                </a:r>
                <a14:m>
                  <m:oMath xmlns:m="http://schemas.openxmlformats.org/officeDocument/2006/math">
                    <m:r>
                      <a:rPr lang="en-US" altLang="zh-CN" sz="2000" i="1" dirty="0">
                        <a:latin typeface="Cambria Math" panose="02040503050406030204" charset="0"/>
                        <a:cs typeface="Cambria Math" panose="02040503050406030204" charset="0"/>
                      </a:rPr>
                      <m:t>𝑑</m:t>
                    </m:r>
                  </m:oMath>
                </a14:m>
                <a:r>
                  <a:rPr lang="zh-CN" altLang="en-US" sz="2000" dirty="0">
                    <a:latin typeface="Cambria Math" panose="02040503050406030204" charset="0"/>
                    <a:cs typeface="Cambria Math" panose="02040503050406030204" charset="0"/>
                  </a:rPr>
                  <a:t>维空间中所有可能的数据点的集合，每一个维度代表数据点的一个属性。对于这些数据点又有</a:t>
                </a:r>
                <a14:m>
                  <m:oMath xmlns:m="http://schemas.openxmlformats.org/officeDocument/2006/math">
                    <m:r>
                      <a:rPr lang="en-US" altLang="zh-CN" sz="2000" b="1" i="1" dirty="0">
                        <a:latin typeface="Cambria Math" panose="02040503050406030204" charset="0"/>
                        <a:cs typeface="Cambria Math" panose="02040503050406030204" charset="0"/>
                      </a:rPr>
                      <m:t>𝒌</m:t>
                    </m:r>
                  </m:oMath>
                </a14:m>
                <a:r>
                  <a:rPr lang="zh-CN" altLang="en-US" sz="2000" b="1" dirty="0">
                    <a:latin typeface="Cambria Math" panose="02040503050406030204" charset="0"/>
                    <a:cs typeface="Cambria Math" panose="02040503050406030204" charset="0"/>
                  </a:rPr>
                  <a:t>个预定义的分类</a:t>
                </a:r>
                <a:r>
                  <a:rPr lang="zh-CN" altLang="en-US" sz="2000" dirty="0">
                    <a:latin typeface="Cambria Math" panose="02040503050406030204" charset="0"/>
                    <a:cs typeface="Cambria Math" panose="02040503050406030204" charset="0"/>
                  </a:rPr>
                  <a:t>，机器学习模型的目标就是找到每个数据点和类之间的映射关系</a:t>
                </a:r>
                <a14:m>
                  <m:oMath xmlns:m="http://schemas.openxmlformats.org/officeDocument/2006/math">
                    <m:r>
                      <a:rPr lang="en-US" altLang="zh-CN" sz="2000" i="1" dirty="0">
                        <a:latin typeface="Cambria Math" panose="02040503050406030204" charset="0"/>
                        <a:cs typeface="Cambria Math" panose="02040503050406030204" charset="0"/>
                      </a:rPr>
                      <m:t>𝑓</m:t>
                    </m:r>
                    <m:r>
                      <a:rPr lang="en-US" altLang="zh-CN" sz="2000" i="1" dirty="0">
                        <a:latin typeface="Cambria Math" panose="02040503050406030204" charset="0"/>
                        <a:cs typeface="Cambria Math" panose="02040503050406030204" charset="0"/>
                      </a:rPr>
                      <m:t>:</m:t>
                    </m:r>
                    <m:r>
                      <a:rPr lang="en-US" altLang="zh-CN" sz="2000" i="1" dirty="0">
                        <a:latin typeface="Cambria Math" panose="02040503050406030204" charset="0"/>
                        <a:cs typeface="Cambria Math" panose="02040503050406030204" charset="0"/>
                      </a:rPr>
                      <m:t>𝑋</m:t>
                    </m:r>
                    <m:r>
                      <a:rPr lang="en-US" altLang="zh-CN" sz="2000" i="1" dirty="0">
                        <a:latin typeface="Cambria Math" panose="02040503050406030204" charset="0"/>
                        <a:cs typeface="Cambria Math" panose="02040503050406030204" charset="0"/>
                      </a:rPr>
                      <m:t>→</m:t>
                    </m:r>
                    <m:r>
                      <a:rPr lang="en-US" altLang="zh-CN" sz="2000" i="1" dirty="0">
                        <a:latin typeface="Cambria Math" panose="02040503050406030204" charset="0"/>
                        <a:cs typeface="Cambria Math" panose="02040503050406030204" charset="0"/>
                      </a:rPr>
                      <m:t>𝑌</m:t>
                    </m:r>
                  </m:oMath>
                </a14:m>
                <a:endParaRPr lang="en-US" altLang="zh-CN" sz="2000" dirty="0">
                  <a:latin typeface="Cambria Math" panose="02040503050406030204" charset="0"/>
                  <a:cs typeface="Cambria Math" panose="02040503050406030204" charset="0"/>
                </a:endParaRPr>
              </a:p>
              <a:p>
                <a:pPr>
                  <a:lnSpc>
                    <a:spcPct val="150000"/>
                  </a:lnSpc>
                </a:pPr>
                <a:r>
                  <a:rPr lang="zh-CN" altLang="en-US" sz="2000" dirty="0">
                    <a:latin typeface="Cambria Math" panose="02040503050406030204" charset="0"/>
                    <a:cs typeface="Cambria Math" panose="02040503050406030204" charset="0"/>
                  </a:rPr>
                  <a:t>同时又有一个损失函数</a:t>
                </a:r>
                <a14:m>
                  <m:oMath xmlns:m="http://schemas.openxmlformats.org/officeDocument/2006/math">
                    <m:r>
                      <a:rPr lang="en-US" altLang="zh-CN" sz="2000" b="0" i="1" smtClean="0">
                        <a:latin typeface="Cambria Math" panose="02040503050406030204" pitchFamily="18" charset="0"/>
                        <a:cs typeface="Cambria Math" panose="02040503050406030204" charset="0"/>
                      </a:rPr>
                      <m:t>𝐿</m:t>
                    </m:r>
                    <m:r>
                      <a:rPr lang="en-US" altLang="zh-CN" sz="2000" b="0" i="1" smtClean="0">
                        <a:latin typeface="Cambria Math" panose="02040503050406030204" pitchFamily="18" charset="0"/>
                        <a:cs typeface="Cambria Math" panose="02040503050406030204" charset="0"/>
                      </a:rPr>
                      <m:t>(</m:t>
                    </m:r>
                    <m:r>
                      <a:rPr lang="en-US" altLang="zh-CN" sz="2000" b="0" i="1" smtClean="0">
                        <a:latin typeface="Cambria Math" panose="02040503050406030204" pitchFamily="18" charset="0"/>
                        <a:cs typeface="Cambria Math" panose="02040503050406030204" charset="0"/>
                      </a:rPr>
                      <m:t>𝑓</m:t>
                    </m:r>
                    <m:d>
                      <m:dPr>
                        <m:ctrlPr>
                          <a:rPr lang="en-US" altLang="zh-CN" sz="2000" b="0" i="1" smtClean="0">
                            <a:latin typeface="Cambria Math" panose="02040503050406030204" pitchFamily="18" charset="0"/>
                            <a:cs typeface="Cambria Math" panose="02040503050406030204" charset="0"/>
                          </a:rPr>
                        </m:ctrlPr>
                      </m:dPr>
                      <m:e>
                        <m:r>
                          <a:rPr lang="en-US" altLang="zh-CN" sz="2000" b="0" i="1" smtClean="0">
                            <a:latin typeface="Cambria Math" panose="02040503050406030204" pitchFamily="18" charset="0"/>
                            <a:cs typeface="Cambria Math" panose="02040503050406030204" charset="0"/>
                          </a:rPr>
                          <m:t>𝑥</m:t>
                        </m:r>
                      </m:e>
                    </m:d>
                    <m:r>
                      <a:rPr lang="en-US" altLang="zh-CN" sz="2000" b="0" i="1" smtClean="0">
                        <a:latin typeface="Cambria Math" panose="02040503050406030204" pitchFamily="18" charset="0"/>
                        <a:cs typeface="Cambria Math" panose="02040503050406030204" charset="0"/>
                      </a:rPr>
                      <m:t>,</m:t>
                    </m:r>
                    <m:r>
                      <a:rPr lang="en-US" altLang="zh-CN" sz="2000" b="0" i="1" smtClean="0">
                        <a:latin typeface="Cambria Math" panose="02040503050406030204" pitchFamily="18" charset="0"/>
                        <a:cs typeface="Cambria Math" panose="02040503050406030204" charset="0"/>
                      </a:rPr>
                      <m:t>𝑦</m:t>
                    </m:r>
                    <m:r>
                      <a:rPr lang="en-US" altLang="zh-CN" sz="2000" b="0" i="1" smtClean="0">
                        <a:latin typeface="Cambria Math" panose="02040503050406030204" pitchFamily="18" charset="0"/>
                        <a:cs typeface="Cambria Math" panose="02040503050406030204" charset="0"/>
                      </a:rPr>
                      <m:t>)</m:t>
                    </m:r>
                  </m:oMath>
                </a14:m>
                <a:r>
                  <a:rPr lang="zh-CN" altLang="en-US" sz="2000" dirty="0">
                    <a:latin typeface="Cambria Math" panose="02040503050406030204" charset="0"/>
                    <a:cs typeface="Cambria Math" panose="02040503050406030204" charset="0"/>
                  </a:rPr>
                  <a:t>表示每个数据点</a:t>
                </a:r>
                <a14:m>
                  <m:oMath xmlns:m="http://schemas.openxmlformats.org/officeDocument/2006/math">
                    <m:r>
                      <a:rPr lang="en-US" altLang="zh-CN" sz="2000" b="0" i="1" smtClean="0">
                        <a:latin typeface="Cambria Math" panose="02040503050406030204" pitchFamily="18" charset="0"/>
                        <a:cs typeface="Cambria Math" panose="02040503050406030204" charset="0"/>
                      </a:rPr>
                      <m:t>(</m:t>
                    </m:r>
                    <m:r>
                      <a:rPr lang="en-US" altLang="zh-CN" sz="2000" b="0" i="1" smtClean="0">
                        <a:latin typeface="Cambria Math" panose="02040503050406030204" pitchFamily="18" charset="0"/>
                        <a:cs typeface="Cambria Math" panose="02040503050406030204" charset="0"/>
                      </a:rPr>
                      <m:t>𝑥</m:t>
                    </m:r>
                    <m:r>
                      <a:rPr lang="en-US" altLang="zh-CN" sz="2000" b="0" i="1" smtClean="0">
                        <a:latin typeface="Cambria Math" panose="02040503050406030204" pitchFamily="18" charset="0"/>
                        <a:cs typeface="Cambria Math" panose="02040503050406030204" charset="0"/>
                      </a:rPr>
                      <m:t>,</m:t>
                    </m:r>
                    <m:r>
                      <a:rPr lang="en-US" altLang="zh-CN" sz="2000" b="0" i="1" smtClean="0">
                        <a:latin typeface="Cambria Math" panose="02040503050406030204" pitchFamily="18" charset="0"/>
                        <a:cs typeface="Cambria Math" panose="02040503050406030204" charset="0"/>
                      </a:rPr>
                      <m:t>𝑦</m:t>
                    </m:r>
                    <m:r>
                      <a:rPr lang="en-US" altLang="zh-CN" sz="2000" b="0" i="1" smtClean="0">
                        <a:latin typeface="Cambria Math" panose="02040503050406030204" pitchFamily="18" charset="0"/>
                        <a:cs typeface="Cambria Math" panose="02040503050406030204" charset="0"/>
                      </a:rPr>
                      <m:t>)</m:t>
                    </m:r>
                  </m:oMath>
                </a14:m>
                <a:r>
                  <a:rPr lang="zh-CN" altLang="en-US" sz="2000" dirty="0">
                    <a:latin typeface="Cambria Math" panose="02040503050406030204" charset="0"/>
                    <a:cs typeface="Cambria Math" panose="02040503050406030204" charset="0"/>
                  </a:rPr>
                  <a:t>的预测值</a:t>
                </a:r>
                <a14:m>
                  <m:oMath xmlns:m="http://schemas.openxmlformats.org/officeDocument/2006/math">
                    <m:r>
                      <a:rPr lang="en-US" altLang="zh-CN" sz="2000" b="0" i="1" smtClean="0">
                        <a:latin typeface="Cambria Math" panose="02040503050406030204" pitchFamily="18" charset="0"/>
                        <a:cs typeface="Cambria Math" panose="02040503050406030204" charset="0"/>
                      </a:rPr>
                      <m:t>𝑓</m:t>
                    </m:r>
                    <m:r>
                      <a:rPr lang="en-US" altLang="zh-CN" sz="2000" b="0" i="1" smtClean="0">
                        <a:latin typeface="Cambria Math" panose="02040503050406030204" pitchFamily="18" charset="0"/>
                        <a:cs typeface="Cambria Math" panose="02040503050406030204" charset="0"/>
                      </a:rPr>
                      <m:t>(</m:t>
                    </m:r>
                    <m:r>
                      <a:rPr lang="en-US" altLang="zh-CN" sz="2000" b="0" i="1" smtClean="0">
                        <a:latin typeface="Cambria Math" panose="02040503050406030204" pitchFamily="18" charset="0"/>
                        <a:cs typeface="Cambria Math" panose="02040503050406030204" charset="0"/>
                      </a:rPr>
                      <m:t>𝑥</m:t>
                    </m:r>
                    <m:r>
                      <a:rPr lang="en-US" altLang="zh-CN" sz="2000" b="0" i="1" smtClean="0">
                        <a:latin typeface="Cambria Math" panose="02040503050406030204" pitchFamily="18" charset="0"/>
                        <a:cs typeface="Cambria Math" panose="02040503050406030204" charset="0"/>
                      </a:rPr>
                      <m:t>)</m:t>
                    </m:r>
                  </m:oMath>
                </a14:m>
                <a:r>
                  <a:rPr lang="zh-CN" altLang="en-US" sz="2000" dirty="0">
                    <a:latin typeface="Cambria Math" panose="02040503050406030204" charset="0"/>
                    <a:cs typeface="Cambria Math" panose="02040503050406030204" charset="0"/>
                  </a:rPr>
                  <a:t>与真实值之间的差异，用于评估该模型的性能。整体表示如下：</a:t>
                </a:r>
              </a:p>
              <a:p>
                <a:pPr>
                  <a:lnSpc>
                    <a:spcPct val="150000"/>
                  </a:lnSpc>
                </a:pPr>
                <a:endParaRPr lang="en-US" altLang="zh-CN" sz="2000" b="0" dirty="0"/>
              </a:p>
              <a:p>
                <a:pPr>
                  <a:lnSpc>
                    <a:spcPct val="150000"/>
                  </a:lnSpc>
                </a:pPr>
                <a:r>
                  <a:rPr lang="zh-CN" altLang="en-US" sz="2000" b="0" dirty="0"/>
                  <a:t>然而在实际情况中，要从数据空间中抽取样本，构造数据集</a:t>
                </a:r>
                <a14:m>
                  <m:oMath xmlns:m="http://schemas.openxmlformats.org/officeDocument/2006/math">
                    <m:r>
                      <a:rPr lang="en-US" altLang="zh-CN" sz="2000" b="0" i="1" smtClean="0">
                        <a:latin typeface="Cambria Math" panose="02040503050406030204" pitchFamily="18" charset="0"/>
                      </a:rPr>
                      <m:t>𝐷</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𝑌</m:t>
                    </m:r>
                    <m:r>
                      <a:rPr lang="zh-CN" altLang="en-US" sz="2000" i="1">
                        <a:latin typeface="Cambria Math" panose="02040503050406030204" pitchFamily="18" charset="0"/>
                        <a:ea typeface="Cambria Math" panose="02040503050406030204" pitchFamily="18" charset="0"/>
                      </a:rPr>
                      <m:t>，</m:t>
                    </m:r>
                  </m:oMath>
                </a14:m>
                <a:r>
                  <a:rPr lang="zh-CN" altLang="en-US" sz="2000" b="0" dirty="0"/>
                  <a:t>所以实际损失为：</a:t>
                </a:r>
                <a:endParaRPr lang="en-US" altLang="zh-CN" sz="2000" b="0" dirty="0"/>
              </a:p>
              <a:p>
                <a:pPr>
                  <a:lnSpc>
                    <a:spcPct val="150000"/>
                  </a:lnSpc>
                </a:pPr>
                <a:endParaRPr lang="en-US" altLang="zh-CN" sz="2000" b="0" dirty="0"/>
              </a:p>
              <a:p>
                <a:pPr>
                  <a:lnSpc>
                    <a:spcPct val="150000"/>
                  </a:lnSpc>
                </a:pPr>
                <a:endParaRPr lang="en-US" altLang="zh-CN" sz="2000" b="0" dirty="0"/>
              </a:p>
              <a:p>
                <a:pPr>
                  <a:lnSpc>
                    <a:spcPct val="150000"/>
                  </a:lnSpc>
                </a:pPr>
                <a:endParaRPr lang="en-US" altLang="zh-CN" sz="2000" dirty="0"/>
              </a:p>
              <a:p>
                <a:endParaRPr lang="en-US" altLang="zh-CN" dirty="0"/>
              </a:p>
            </p:txBody>
          </p:sp>
        </mc:Choice>
        <mc:Fallback xmlns="">
          <p:sp>
            <p:nvSpPr>
              <p:cNvPr id="3" name="内容占位符 2">
                <a:extLst>
                  <a:ext uri="{FF2B5EF4-FFF2-40B4-BE49-F238E27FC236}">
                    <a16:creationId xmlns:a16="http://schemas.microsoft.com/office/drawing/2014/main" id="{3F2D2607-8513-42C9-9849-758B2E4C42E8}"/>
                  </a:ext>
                </a:extLst>
              </p:cNvPr>
              <p:cNvSpPr>
                <a:spLocks noGrp="1" noRot="1" noChangeAspect="1" noMove="1" noResize="1" noEditPoints="1" noAdjustHandles="1" noChangeArrowheads="1" noChangeShapeType="1" noTextEdit="1"/>
              </p:cNvSpPr>
              <p:nvPr>
                <p:ph idx="1"/>
              </p:nvPr>
            </p:nvSpPr>
            <p:spPr>
              <a:xfrm>
                <a:off x="838200" y="1048624"/>
                <a:ext cx="10515600" cy="5128339"/>
              </a:xfrm>
              <a:blipFill>
                <a:blip r:embed="rId5"/>
                <a:stretch>
                  <a:fillRect l="-522" r="-40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372077D-97E7-49C7-80B7-75538836D482}"/>
              </a:ext>
            </a:extLst>
          </p:cNvPr>
          <p:cNvPicPr>
            <a:picLocks noChangeAspect="1"/>
          </p:cNvPicPr>
          <p:nvPr/>
        </p:nvPicPr>
        <p:blipFill>
          <a:blip r:embed="rId6"/>
          <a:stretch>
            <a:fillRect/>
          </a:stretch>
        </p:blipFill>
        <p:spPr>
          <a:xfrm>
            <a:off x="4509102" y="3612793"/>
            <a:ext cx="3173796" cy="607247"/>
          </a:xfrm>
          <a:prstGeom prst="rect">
            <a:avLst/>
          </a:prstGeom>
        </p:spPr>
      </p:pic>
      <p:pic>
        <p:nvPicPr>
          <p:cNvPr id="7" name="图片 6">
            <a:extLst>
              <a:ext uri="{FF2B5EF4-FFF2-40B4-BE49-F238E27FC236}">
                <a16:creationId xmlns:a16="http://schemas.microsoft.com/office/drawing/2014/main" id="{28036DF0-E24C-4E36-809E-8F5ED572F4BD}"/>
              </a:ext>
            </a:extLst>
          </p:cNvPr>
          <p:cNvPicPr>
            <a:picLocks noChangeAspect="1"/>
          </p:cNvPicPr>
          <p:nvPr/>
        </p:nvPicPr>
        <p:blipFill>
          <a:blip r:embed="rId7"/>
          <a:stretch>
            <a:fillRect/>
          </a:stretch>
        </p:blipFill>
        <p:spPr>
          <a:xfrm>
            <a:off x="4509102" y="4903539"/>
            <a:ext cx="2516096" cy="550297"/>
          </a:xfrm>
          <a:prstGeom prst="rect">
            <a:avLst/>
          </a:prstGeom>
        </p:spPr>
      </p:pic>
    </p:spTree>
    <p:extLst>
      <p:ext uri="{BB962C8B-B14F-4D97-AF65-F5344CB8AC3E}">
        <p14:creationId xmlns:p14="http://schemas.microsoft.com/office/powerpoint/2010/main" val="162729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3. </a:t>
            </a:r>
            <a:r>
              <a:rPr lang="zh-CN" altLang="en-US" sz="3600" dirty="0"/>
              <a:t>成员关系推理攻击</a:t>
            </a:r>
          </a:p>
        </p:txBody>
      </p:sp>
      <p:sp>
        <p:nvSpPr>
          <p:cNvPr id="3" name="内容占位符 2">
            <a:extLst>
              <a:ext uri="{FF2B5EF4-FFF2-40B4-BE49-F238E27FC236}">
                <a16:creationId xmlns:a16="http://schemas.microsoft.com/office/drawing/2014/main" id="{3F2D2607-8513-42C9-9849-758B2E4C42E8}"/>
              </a:ext>
            </a:extLst>
          </p:cNvPr>
          <p:cNvSpPr>
            <a:spLocks noGrp="1"/>
          </p:cNvSpPr>
          <p:nvPr>
            <p:ph idx="1"/>
          </p:nvPr>
        </p:nvSpPr>
        <p:spPr>
          <a:xfrm>
            <a:off x="838200" y="1048624"/>
            <a:ext cx="10515600" cy="5128339"/>
          </a:xfrm>
        </p:spPr>
        <p:txBody>
          <a:bodyPr>
            <a:normAutofit fontScale="92500"/>
          </a:bodyPr>
          <a:lstStyle/>
          <a:p>
            <a:pPr>
              <a:lnSpc>
                <a:spcPct val="150000"/>
              </a:lnSpc>
            </a:pPr>
            <a:r>
              <a:rPr lang="zh-CN" altLang="en-US" sz="2100" dirty="0"/>
              <a:t>定义：</a:t>
            </a:r>
          </a:p>
          <a:p>
            <a:pPr lvl="1">
              <a:lnSpc>
                <a:spcPct val="150000"/>
              </a:lnSpc>
            </a:pPr>
            <a:r>
              <a:rPr lang="zh-CN" altLang="en-US" sz="2100" dirty="0"/>
              <a:t>在给定一个数据记录</a:t>
            </a:r>
            <a:r>
              <a:rPr lang="en-US" altLang="zh-CN" sz="2100" dirty="0"/>
              <a:t>(data record)</a:t>
            </a:r>
            <a:r>
              <a:rPr lang="zh-CN" altLang="en-US" sz="2100" dirty="0"/>
              <a:t>的情况下，判断这个数据记录是否用于目标模型</a:t>
            </a:r>
            <a:r>
              <a:rPr lang="en-US" altLang="zh-CN" sz="2100" dirty="0"/>
              <a:t>(target model)</a:t>
            </a:r>
            <a:r>
              <a:rPr lang="zh-CN" altLang="en-US" sz="2100" dirty="0"/>
              <a:t>的训练，即该数据记录是否在目标模型的训练集</a:t>
            </a:r>
            <a:r>
              <a:rPr lang="en-US" altLang="zh-CN" sz="2100" dirty="0"/>
              <a:t>(train set)</a:t>
            </a:r>
            <a:r>
              <a:rPr lang="zh-CN" altLang="en-US" sz="2100" dirty="0"/>
              <a:t>中。</a:t>
            </a:r>
            <a:endParaRPr lang="en-US" altLang="zh-CN" sz="2100" dirty="0"/>
          </a:p>
          <a:p>
            <a:pPr>
              <a:lnSpc>
                <a:spcPct val="150000"/>
              </a:lnSpc>
            </a:pPr>
            <a:r>
              <a:rPr lang="zh-CN" altLang="en-US" sz="2100" dirty="0"/>
              <a:t>现实背景：</a:t>
            </a:r>
            <a:endParaRPr lang="en-US" altLang="zh-CN" sz="2100" dirty="0"/>
          </a:p>
          <a:p>
            <a:pPr lvl="1">
              <a:lnSpc>
                <a:spcPct val="150000"/>
              </a:lnSpc>
            </a:pPr>
            <a:r>
              <a:rPr lang="zh-CN" altLang="en-US" sz="2100" dirty="0"/>
              <a:t>现在有很多机器学习的服务平台提供相应的服务，其中大多数是向用户提供训练好的模型的</a:t>
            </a:r>
            <a:r>
              <a:rPr lang="en-US" altLang="zh-CN" sz="2100" dirty="0"/>
              <a:t>API</a:t>
            </a:r>
            <a:r>
              <a:rPr lang="zh-CN" altLang="en-US" sz="2100" dirty="0"/>
              <a:t>进行访问。因此，大多数情况下，敌人只能获取到目标模型的</a:t>
            </a:r>
            <a:r>
              <a:rPr lang="zh-CN" altLang="en-US" sz="2100" b="1" dirty="0"/>
              <a:t>黑盒访问</a:t>
            </a:r>
            <a:r>
              <a:rPr lang="zh-CN" altLang="en-US" sz="2100" dirty="0"/>
              <a:t>权限。</a:t>
            </a:r>
          </a:p>
          <a:p>
            <a:pPr lvl="1">
              <a:lnSpc>
                <a:spcPct val="150000"/>
              </a:lnSpc>
            </a:pPr>
            <a:r>
              <a:rPr lang="zh-CN" altLang="en-US" sz="2100" dirty="0"/>
              <a:t>敌人知道这种模型的使用方式：输入输出格式、模型用途、数据类型等。因此敌人能够获取同分布类型的数据用于训练其攻击模型。</a:t>
            </a:r>
            <a:endParaRPr lang="en-US" altLang="zh-CN" sz="2100" dirty="0"/>
          </a:p>
          <a:p>
            <a:pPr>
              <a:lnSpc>
                <a:spcPct val="150000"/>
              </a:lnSpc>
            </a:pPr>
            <a:r>
              <a:rPr lang="zh-CN" altLang="en-US" sz="2100" dirty="0"/>
              <a:t>成员关系推理攻击是通过对目标模型在训练集与非训练集数据的输出的量化，预测该数据记录是否在训练集中。</a:t>
            </a:r>
          </a:p>
          <a:p>
            <a:pPr lvl="1"/>
            <a:endParaRPr lang="en-US" altLang="zh-CN" sz="2000" dirty="0"/>
          </a:p>
          <a:p>
            <a:endParaRPr lang="en-US" altLang="zh-CN" dirty="0"/>
          </a:p>
        </p:txBody>
      </p:sp>
    </p:spTree>
    <p:extLst>
      <p:ext uri="{BB962C8B-B14F-4D97-AF65-F5344CB8AC3E}">
        <p14:creationId xmlns:p14="http://schemas.microsoft.com/office/powerpoint/2010/main" val="385072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3. </a:t>
            </a:r>
            <a:r>
              <a:rPr lang="zh-CN" altLang="en-US" sz="3600" dirty="0"/>
              <a:t>成员关系推理攻击</a:t>
            </a:r>
          </a:p>
        </p:txBody>
      </p:sp>
      <p:sp>
        <p:nvSpPr>
          <p:cNvPr id="3" name="内容占位符 2">
            <a:extLst>
              <a:ext uri="{FF2B5EF4-FFF2-40B4-BE49-F238E27FC236}">
                <a16:creationId xmlns:a16="http://schemas.microsoft.com/office/drawing/2014/main" id="{3F2D2607-8513-42C9-9849-758B2E4C42E8}"/>
              </a:ext>
            </a:extLst>
          </p:cNvPr>
          <p:cNvSpPr>
            <a:spLocks noGrp="1"/>
          </p:cNvSpPr>
          <p:nvPr>
            <p:ph idx="1"/>
          </p:nvPr>
        </p:nvSpPr>
        <p:spPr>
          <a:xfrm>
            <a:off x="838200" y="1048624"/>
            <a:ext cx="10515600" cy="5128339"/>
          </a:xfrm>
        </p:spPr>
        <p:txBody>
          <a:bodyPr>
            <a:normAutofit/>
          </a:bodyPr>
          <a:lstStyle/>
          <a:p>
            <a:pPr>
              <a:lnSpc>
                <a:spcPct val="150000"/>
              </a:lnSpc>
            </a:pPr>
            <a:r>
              <a:rPr lang="zh-CN" altLang="en-US" sz="2100" dirty="0"/>
              <a:t>影响成员关系推理攻击的因素：</a:t>
            </a:r>
            <a:endParaRPr lang="en-US" altLang="zh-CN" sz="2100" dirty="0"/>
          </a:p>
          <a:p>
            <a:pPr lvl="1">
              <a:lnSpc>
                <a:spcPct val="150000"/>
              </a:lnSpc>
            </a:pPr>
            <a:r>
              <a:rPr lang="zh-CN" altLang="en-US" sz="1700" dirty="0"/>
              <a:t>目标模型的泛化能力，或者是目标模型过拟合的程度</a:t>
            </a:r>
            <a:endParaRPr lang="en-US" altLang="zh-CN" sz="1700" dirty="0"/>
          </a:p>
          <a:p>
            <a:pPr lvl="1">
              <a:lnSpc>
                <a:spcPct val="150000"/>
              </a:lnSpc>
            </a:pPr>
            <a:r>
              <a:rPr lang="zh-CN" altLang="en-US" sz="1700" dirty="0"/>
              <a:t>目标模型训练集的选择</a:t>
            </a:r>
            <a:endParaRPr lang="en-US" altLang="zh-CN" sz="1700" dirty="0"/>
          </a:p>
          <a:p>
            <a:pPr>
              <a:lnSpc>
                <a:spcPct val="150000"/>
              </a:lnSpc>
            </a:pPr>
            <a:r>
              <a:rPr lang="zh-CN" altLang="en-US" sz="2100" dirty="0"/>
              <a:t>攻击组织的方式：</a:t>
            </a:r>
            <a:endParaRPr lang="en-US" altLang="zh-CN" sz="2100" dirty="0"/>
          </a:p>
          <a:p>
            <a:pPr lvl="1">
              <a:lnSpc>
                <a:spcPct val="150000"/>
              </a:lnSpc>
            </a:pPr>
            <a:endParaRPr lang="zh-CN" altLang="en-US" sz="1100" dirty="0"/>
          </a:p>
          <a:p>
            <a:pPr lvl="1"/>
            <a:endParaRPr lang="en-US" altLang="zh-CN" sz="2000" dirty="0"/>
          </a:p>
          <a:p>
            <a:endParaRPr lang="en-US" altLang="zh-CN" dirty="0"/>
          </a:p>
        </p:txBody>
      </p:sp>
      <p:pic>
        <p:nvPicPr>
          <p:cNvPr id="4" name="图片 3">
            <a:extLst>
              <a:ext uri="{FF2B5EF4-FFF2-40B4-BE49-F238E27FC236}">
                <a16:creationId xmlns:a16="http://schemas.microsoft.com/office/drawing/2014/main" id="{04D66329-F9FE-4E81-8D51-8EC2E7DBF676}"/>
              </a:ext>
            </a:extLst>
          </p:cNvPr>
          <p:cNvPicPr>
            <a:picLocks noChangeAspect="1"/>
          </p:cNvPicPr>
          <p:nvPr/>
        </p:nvPicPr>
        <p:blipFill>
          <a:blip r:embed="rId2"/>
          <a:stretch>
            <a:fillRect/>
          </a:stretch>
        </p:blipFill>
        <p:spPr>
          <a:xfrm>
            <a:off x="838200" y="3429000"/>
            <a:ext cx="4960302" cy="2170921"/>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AAE59D9-73FC-4439-B7D6-BFBB547CF093}"/>
                  </a:ext>
                </a:extLst>
              </p:cNvPr>
              <p:cNvSpPr txBox="1"/>
              <p:nvPr/>
            </p:nvSpPr>
            <p:spPr>
              <a:xfrm>
                <a:off x="6249798" y="3087149"/>
                <a:ext cx="5104002" cy="25431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将数据的真实标签</a:t>
                </a:r>
                <a:r>
                  <a:rPr lang="en-US" altLang="zh-CN" dirty="0"/>
                  <a:t>(ground truth)</a:t>
                </a:r>
                <a:r>
                  <a:rPr lang="zh-CN" altLang="en-US" dirty="0"/>
                  <a:t>和目标模型的预测值作为一组数据给攻击模型进行预测，记为</a:t>
                </a:r>
                <a14:m>
                  <m:oMath xmlns:m="http://schemas.openxmlformats.org/officeDocument/2006/math">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pPr marL="285750" indent="-285750">
                  <a:lnSpc>
                    <a:spcPct val="150000"/>
                  </a:lnSpc>
                  <a:buFont typeface="Arial" panose="020B0604020202020204" pitchFamily="34" charset="0"/>
                  <a:buChar char="•"/>
                </a:pPr>
                <a:r>
                  <a:rPr lang="zh-CN" altLang="en-US" dirty="0"/>
                  <a:t>但是仅仅通过黑盒访问一个目标模型来推测该数据记录是否属于训练集是比较困难的</a:t>
                </a:r>
                <a:endParaRPr lang="en-US" altLang="zh-CN" dirty="0"/>
              </a:p>
              <a:p>
                <a:pPr marL="285750" indent="-285750">
                  <a:lnSpc>
                    <a:spcPct val="150000"/>
                  </a:lnSpc>
                  <a:buFont typeface="Arial" panose="020B0604020202020204" pitchFamily="34" charset="0"/>
                  <a:buChar char="•"/>
                </a:pPr>
                <a:r>
                  <a:rPr lang="zh-CN" altLang="en-US" dirty="0"/>
                  <a:t>因此又提出了</a:t>
                </a:r>
                <a:r>
                  <a:rPr lang="zh-CN" altLang="en-US" b="1" dirty="0"/>
                  <a:t>影子模型</a:t>
                </a:r>
              </a:p>
            </p:txBody>
          </p:sp>
        </mc:Choice>
        <mc:Fallback xmlns="">
          <p:sp>
            <p:nvSpPr>
              <p:cNvPr id="5" name="文本框 4">
                <a:extLst>
                  <a:ext uri="{FF2B5EF4-FFF2-40B4-BE49-F238E27FC236}">
                    <a16:creationId xmlns:a16="http://schemas.microsoft.com/office/drawing/2014/main" id="{4AAE59D9-73FC-4439-B7D6-BFBB547CF093}"/>
                  </a:ext>
                </a:extLst>
              </p:cNvPr>
              <p:cNvSpPr txBox="1">
                <a:spLocks noRot="1" noChangeAspect="1" noMove="1" noResize="1" noEditPoints="1" noAdjustHandles="1" noChangeArrowheads="1" noChangeShapeType="1" noTextEdit="1"/>
              </p:cNvSpPr>
              <p:nvPr/>
            </p:nvSpPr>
            <p:spPr>
              <a:xfrm>
                <a:off x="6249798" y="3087149"/>
                <a:ext cx="5104002" cy="2543132"/>
              </a:xfrm>
              <a:prstGeom prst="rect">
                <a:avLst/>
              </a:prstGeom>
              <a:blipFill>
                <a:blip r:embed="rId3"/>
                <a:stretch>
                  <a:fillRect l="-716" r="-597"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484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4. </a:t>
            </a:r>
            <a:r>
              <a:rPr lang="zh-CN" altLang="en-US" sz="3600" dirty="0"/>
              <a:t>影子模型 </a:t>
            </a:r>
            <a:r>
              <a:rPr lang="en-US" altLang="zh-CN" sz="3600" dirty="0"/>
              <a:t>Shadow Models</a:t>
            </a:r>
            <a:endParaRPr lang="zh-CN" altLang="en-US" sz="3600" dirty="0"/>
          </a:p>
        </p:txBody>
      </p:sp>
      <p:pic>
        <p:nvPicPr>
          <p:cNvPr id="8" name="图片 7">
            <a:extLst>
              <a:ext uri="{FF2B5EF4-FFF2-40B4-BE49-F238E27FC236}">
                <a16:creationId xmlns:a16="http://schemas.microsoft.com/office/drawing/2014/main" id="{A3D91AEA-32D2-4183-91F3-E445E4D8EB41}"/>
              </a:ext>
            </a:extLst>
          </p:cNvPr>
          <p:cNvPicPr>
            <a:picLocks noChangeAspect="1"/>
          </p:cNvPicPr>
          <p:nvPr/>
        </p:nvPicPr>
        <p:blipFill>
          <a:blip r:embed="rId2"/>
          <a:stretch>
            <a:fillRect/>
          </a:stretch>
        </p:blipFill>
        <p:spPr>
          <a:xfrm>
            <a:off x="838200" y="1644242"/>
            <a:ext cx="4256959" cy="3309457"/>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3BF8528-CF37-4E9C-8CB3-51266D50FFFB}"/>
                  </a:ext>
                </a:extLst>
              </p:cNvPr>
              <p:cNvSpPr txBox="1"/>
              <p:nvPr/>
            </p:nvSpPr>
            <p:spPr>
              <a:xfrm>
                <a:off x="5343787" y="1853967"/>
                <a:ext cx="6010013" cy="35125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攻击者可以组织</a:t>
                </a:r>
                <a14:m>
                  <m:oMath xmlns:m="http://schemas.openxmlformats.org/officeDocument/2006/math">
                    <m:r>
                      <a:rPr lang="en-US" altLang="zh-CN" b="0" i="1" smtClean="0">
                        <a:latin typeface="Cambria Math" panose="02040503050406030204" pitchFamily="18" charset="0"/>
                      </a:rPr>
                      <m:t>𝑘</m:t>
                    </m:r>
                  </m:oMath>
                </a14:m>
                <a:r>
                  <a:rPr lang="zh-CN" altLang="en-US" dirty="0"/>
                  <a:t>个与目标模型具有相同架构的影子模型</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𝑠h𝑎𝑑𝑜𝑤</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endParaRPr lang="en-US" altLang="zh-CN" dirty="0"/>
              </a:p>
              <a:p>
                <a:pPr marL="285750" indent="-285750">
                  <a:lnSpc>
                    <a:spcPct val="150000"/>
                  </a:lnSpc>
                  <a:buFont typeface="Arial" panose="020B0604020202020204" pitchFamily="34" charset="0"/>
                  <a:buChar char="•"/>
                </a:pPr>
                <a:r>
                  <a:rPr lang="zh-CN" altLang="en-US" dirty="0"/>
                  <a:t>每个影子模型在</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𝐷</m:t>
                        </m:r>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𝑠h𝑎𝑑𝑜𝑤</m:t>
                            </m:r>
                          </m:e>
                          <m:sup>
                            <m:r>
                              <a:rPr lang="en-US" altLang="zh-CN" b="0" i="1" smtClean="0">
                                <a:latin typeface="Cambria Math" panose="02040503050406030204" pitchFamily="18" charset="0"/>
                              </a:rPr>
                              <m:t>𝑖</m:t>
                            </m:r>
                          </m:sup>
                        </m:sSup>
                      </m:sub>
                      <m:sup>
                        <m:r>
                          <a:rPr lang="en-US" altLang="zh-CN" b="0" i="1" smtClean="0">
                            <a:latin typeface="Cambria Math" panose="02040503050406030204" pitchFamily="18" charset="0"/>
                          </a:rPr>
                          <m:t>𝑡𝑟𝑎𝑖𝑛</m:t>
                        </m:r>
                      </m:sup>
                    </m:sSubSup>
                  </m:oMath>
                </a14:m>
                <a:r>
                  <a:rPr lang="zh-CN" altLang="en-US" dirty="0"/>
                  <a:t>上进行与目标模型相同的训练</a:t>
                </a:r>
                <a:endParaRPr lang="en-US" altLang="zh-CN" dirty="0"/>
              </a:p>
              <a:p>
                <a:pPr marL="285750" indent="-285750">
                  <a:lnSpc>
                    <a:spcPct val="150000"/>
                  </a:lnSpc>
                  <a:buFont typeface="Arial" panose="020B0604020202020204" pitchFamily="34" charset="0"/>
                  <a:buChar char="•"/>
                </a:pPr>
                <a:r>
                  <a:rPr lang="zh-CN" altLang="en-US" dirty="0"/>
                  <a:t>如果投入的影子模型越多，则最后训练出来的攻击模型就会更加准确</a:t>
                </a:r>
                <a:endParaRPr lang="en-US" altLang="zh-CN" dirty="0"/>
              </a:p>
              <a:p>
                <a:pPr marL="285750" indent="-285750">
                  <a:lnSpc>
                    <a:spcPct val="150000"/>
                  </a:lnSpc>
                  <a:buFont typeface="Arial" panose="020B0604020202020204" pitchFamily="34" charset="0"/>
                  <a:buChar char="•"/>
                </a:pPr>
                <a:r>
                  <a:rPr lang="zh-CN" altLang="en-US" dirty="0"/>
                  <a:t>因为攻击模型训练判别影子模型上的训练集和非训练集，更多的影子模型意味着更大的训练集</a:t>
                </a:r>
                <a:endParaRPr lang="en-US" altLang="zh-CN" dirty="0"/>
              </a:p>
              <a:p>
                <a:pPr marL="285750" indent="-285750">
                  <a:lnSpc>
                    <a:spcPct val="150000"/>
                  </a:lnSpc>
                  <a:buFont typeface="Arial" panose="020B0604020202020204" pitchFamily="34" charset="0"/>
                  <a:buChar char="•"/>
                </a:pPr>
                <a:endParaRPr lang="zh-CN" altLang="en-US" dirty="0"/>
              </a:p>
            </p:txBody>
          </p:sp>
        </mc:Choice>
        <mc:Fallback xmlns="">
          <p:sp>
            <p:nvSpPr>
              <p:cNvPr id="9" name="文本框 8">
                <a:extLst>
                  <a:ext uri="{FF2B5EF4-FFF2-40B4-BE49-F238E27FC236}">
                    <a16:creationId xmlns:a16="http://schemas.microsoft.com/office/drawing/2014/main" id="{13BF8528-CF37-4E9C-8CB3-51266D50FFFB}"/>
                  </a:ext>
                </a:extLst>
              </p:cNvPr>
              <p:cNvSpPr txBox="1">
                <a:spLocks noRot="1" noChangeAspect="1" noMove="1" noResize="1" noEditPoints="1" noAdjustHandles="1" noChangeArrowheads="1" noChangeShapeType="1" noTextEdit="1"/>
              </p:cNvSpPr>
              <p:nvPr/>
            </p:nvSpPr>
            <p:spPr>
              <a:xfrm>
                <a:off x="5343787" y="1853967"/>
                <a:ext cx="6010013" cy="3512565"/>
              </a:xfrm>
              <a:prstGeom prst="rect">
                <a:avLst/>
              </a:prstGeom>
              <a:blipFill>
                <a:blip r:embed="rId3"/>
                <a:stretch>
                  <a:fillRect l="-710" r="-3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27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5. </a:t>
            </a:r>
            <a:r>
              <a:rPr lang="zh-CN" altLang="en-US" sz="3600" dirty="0"/>
              <a:t>训练数据的获取</a:t>
            </a:r>
          </a:p>
        </p:txBody>
      </p:sp>
      <p:pic>
        <p:nvPicPr>
          <p:cNvPr id="3" name="图片 2">
            <a:extLst>
              <a:ext uri="{FF2B5EF4-FFF2-40B4-BE49-F238E27FC236}">
                <a16:creationId xmlns:a16="http://schemas.microsoft.com/office/drawing/2014/main" id="{85099ABB-93D5-48D1-B072-93747CB1C706}"/>
              </a:ext>
            </a:extLst>
          </p:cNvPr>
          <p:cNvPicPr>
            <a:picLocks noChangeAspect="1"/>
          </p:cNvPicPr>
          <p:nvPr/>
        </p:nvPicPr>
        <p:blipFill>
          <a:blip r:embed="rId2"/>
          <a:stretch>
            <a:fillRect/>
          </a:stretch>
        </p:blipFill>
        <p:spPr>
          <a:xfrm>
            <a:off x="705533" y="1048624"/>
            <a:ext cx="4371271" cy="5809376"/>
          </a:xfrm>
          <a:prstGeom prst="rect">
            <a:avLst/>
          </a:prstGeom>
        </p:spPr>
      </p:pic>
      <p:sp>
        <p:nvSpPr>
          <p:cNvPr id="4" name="文本框 3">
            <a:extLst>
              <a:ext uri="{FF2B5EF4-FFF2-40B4-BE49-F238E27FC236}">
                <a16:creationId xmlns:a16="http://schemas.microsoft.com/office/drawing/2014/main" id="{7A49F1F7-7556-482B-8B04-135F2C4489D3}"/>
              </a:ext>
            </a:extLst>
          </p:cNvPr>
          <p:cNvSpPr txBox="1"/>
          <p:nvPr/>
        </p:nvSpPr>
        <p:spPr>
          <a:xfrm>
            <a:off x="5209471" y="1048624"/>
            <a:ext cx="6493171" cy="33741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基于模型合成训练数据（攻击者不知道训练数据的统计分布）</a:t>
            </a:r>
            <a:endParaRPr lang="en-US" altLang="zh-CN" dirty="0"/>
          </a:p>
          <a:p>
            <a:pPr marL="742950" lvl="1" indent="-285750">
              <a:lnSpc>
                <a:spcPct val="150000"/>
              </a:lnSpc>
              <a:buFont typeface="Arial" panose="020B0604020202020204" pitchFamily="34" charset="0"/>
              <a:buChar char="•"/>
            </a:pPr>
            <a:r>
              <a:rPr lang="en-US" altLang="zh-CN" dirty="0"/>
              <a:t>1. </a:t>
            </a:r>
            <a:r>
              <a:rPr lang="zh-CN" altLang="en-US" dirty="0"/>
              <a:t>使用爬山算法搜索可能的数据空间，而且数据记录能被目标模型进行高置信度的分类</a:t>
            </a:r>
            <a:endParaRPr lang="en-US" altLang="zh-CN" dirty="0"/>
          </a:p>
          <a:p>
            <a:pPr marL="742950" lvl="1" indent="-285750">
              <a:lnSpc>
                <a:spcPct val="150000"/>
              </a:lnSpc>
              <a:buFont typeface="Arial" panose="020B0604020202020204" pitchFamily="34" charset="0"/>
              <a:buChar char="•"/>
            </a:pPr>
            <a:r>
              <a:rPr lang="en-US" altLang="zh-CN" dirty="0"/>
              <a:t>2. </a:t>
            </a:r>
            <a:r>
              <a:rPr lang="zh-CN" altLang="en-US" dirty="0"/>
              <a:t>从这些数据中提取合成数据样本</a:t>
            </a:r>
            <a:endParaRPr lang="en-US" altLang="zh-CN" dirty="0"/>
          </a:p>
          <a:p>
            <a:pPr marL="285750" indent="-285750">
              <a:lnSpc>
                <a:spcPct val="150000"/>
              </a:lnSpc>
              <a:buFont typeface="Arial" panose="020B0604020202020204" pitchFamily="34" charset="0"/>
              <a:buChar char="•"/>
            </a:pPr>
            <a:r>
              <a:rPr lang="zh-CN" altLang="en-US" dirty="0"/>
              <a:t>基于统计分布合成</a:t>
            </a:r>
            <a:endParaRPr lang="en-US" altLang="zh-CN" dirty="0"/>
          </a:p>
          <a:p>
            <a:pPr marL="742950" lvl="1" indent="-285750">
              <a:lnSpc>
                <a:spcPct val="150000"/>
              </a:lnSpc>
              <a:buFont typeface="Arial" panose="020B0604020202020204" pitchFamily="34" charset="0"/>
              <a:buChar char="•"/>
            </a:pPr>
            <a:r>
              <a:rPr lang="zh-CN" altLang="en-US" dirty="0"/>
              <a:t>攻击者知道有关目标模型训练集的信息，能从同一分布的数据中提取训练集</a:t>
            </a:r>
            <a:endParaRPr lang="en-US" altLang="zh-CN" dirty="0"/>
          </a:p>
          <a:p>
            <a:pPr marL="285750" indent="-285750">
              <a:lnSpc>
                <a:spcPct val="150000"/>
              </a:lnSpc>
              <a:buFont typeface="Arial" panose="020B0604020202020204" pitchFamily="34" charset="0"/>
              <a:buChar char="•"/>
            </a:pPr>
            <a:r>
              <a:rPr lang="zh-CN" altLang="en-US" dirty="0"/>
              <a:t>对真实数据添加噪声</a:t>
            </a:r>
            <a:endParaRPr lang="en-US" altLang="zh-CN" dirty="0"/>
          </a:p>
        </p:txBody>
      </p:sp>
    </p:spTree>
    <p:extLst>
      <p:ext uri="{BB962C8B-B14F-4D97-AF65-F5344CB8AC3E}">
        <p14:creationId xmlns:p14="http://schemas.microsoft.com/office/powerpoint/2010/main" val="347105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6. </a:t>
            </a:r>
            <a:r>
              <a:rPr lang="zh-CN" altLang="en-US" sz="3600" dirty="0"/>
              <a:t>训练攻击模型 </a:t>
            </a:r>
            <a:r>
              <a:rPr lang="en-US" altLang="zh-CN" sz="3600" dirty="0"/>
              <a:t>Attack model</a:t>
            </a:r>
            <a:endParaRPr lang="zh-CN" altLang="en-US" sz="3600" dirty="0"/>
          </a:p>
        </p:txBody>
      </p:sp>
      <p:pic>
        <p:nvPicPr>
          <p:cNvPr id="4" name="图片 3">
            <a:extLst>
              <a:ext uri="{FF2B5EF4-FFF2-40B4-BE49-F238E27FC236}">
                <a16:creationId xmlns:a16="http://schemas.microsoft.com/office/drawing/2014/main" id="{C20DB03F-5ED4-4897-B8DE-ED0B1920C13F}"/>
              </a:ext>
            </a:extLst>
          </p:cNvPr>
          <p:cNvPicPr>
            <a:picLocks noChangeAspect="1"/>
          </p:cNvPicPr>
          <p:nvPr/>
        </p:nvPicPr>
        <p:blipFill>
          <a:blip r:embed="rId2"/>
          <a:stretch>
            <a:fillRect/>
          </a:stretch>
        </p:blipFill>
        <p:spPr>
          <a:xfrm>
            <a:off x="838199" y="1149290"/>
            <a:ext cx="6653169" cy="293029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9D60FD0-D58E-44CE-9096-2F89AAE698F0}"/>
                  </a:ext>
                </a:extLst>
              </p:cNvPr>
              <p:cNvSpPr txBox="1"/>
              <p:nvPr/>
            </p:nvSpPr>
            <p:spPr>
              <a:xfrm>
                <a:off x="520117" y="4079583"/>
                <a:ext cx="8330268" cy="19357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对于</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𝐷</m:t>
                        </m:r>
                      </m:e>
                      <m: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𝑠h𝑎𝑑𝑜𝑤</m:t>
                            </m:r>
                          </m:e>
                          <m:sup>
                            <m:r>
                              <a:rPr lang="en-US" altLang="zh-CN" b="0" i="1" smtClean="0">
                                <a:latin typeface="Cambria Math" panose="02040503050406030204" pitchFamily="18" charset="0"/>
                                <a:ea typeface="Cambria Math" panose="02040503050406030204" pitchFamily="18" charset="0"/>
                              </a:rPr>
                              <m:t>𝑖</m:t>
                            </m:r>
                          </m:sup>
                        </m:sSup>
                      </m:sub>
                      <m:sup>
                        <m:r>
                          <a:rPr lang="en-US" altLang="zh-CN" b="0" i="1" smtClean="0">
                            <a:latin typeface="Cambria Math" panose="02040503050406030204" pitchFamily="18" charset="0"/>
                            <a:ea typeface="Cambria Math" panose="02040503050406030204" pitchFamily="18" charset="0"/>
                          </a:rPr>
                          <m:t>𝑡𝑟𝑎𝑖𝑛</m:t>
                        </m:r>
                      </m:sup>
                    </m:sSubSup>
                    <m:r>
                      <a:rPr lang="zh-CN" altLang="en-US" i="1">
                        <a:latin typeface="Cambria Math" panose="02040503050406030204" pitchFamily="18" charset="0"/>
                        <a:ea typeface="Cambria Math" panose="02040503050406030204" pitchFamily="18" charset="0"/>
                      </a:rPr>
                      <m:t>，</m:t>
                    </m:r>
                  </m:oMath>
                </a14:m>
                <a:r>
                  <a:rPr lang="zh-CN" altLang="en-US" dirty="0"/>
                  <a:t>计算其预测值</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𝒚</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𝑠h𝑎𝑑𝑜𝑤</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则表示为</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1" i="1" smtClean="0">
                            <a:latin typeface="Cambria Math" panose="02040503050406030204" pitchFamily="18" charset="0"/>
                          </a:rPr>
                          <m:t>𝒚</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e>
                    </m:d>
                  </m:oMath>
                </a14:m>
                <a:endParaRPr lang="en-US" altLang="zh-CN" b="1" dirty="0"/>
              </a:p>
              <a:p>
                <a:pPr marL="285750" indent="-285750">
                  <a:lnSpc>
                    <a:spcPct val="150000"/>
                  </a:lnSpc>
                  <a:buFont typeface="Arial" panose="020B0604020202020204" pitchFamily="34" charset="0"/>
                  <a:buChar char="•"/>
                </a:pPr>
                <a:r>
                  <a:rPr lang="zh-CN" altLang="en-US" dirty="0"/>
                  <a:t>对于</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𝐷</m:t>
                        </m:r>
                      </m:e>
                      <m: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𝑠h𝑎𝑑𝑜𝑤</m:t>
                            </m:r>
                          </m:e>
                          <m:sup>
                            <m:r>
                              <a:rPr lang="en-US" altLang="zh-CN" b="0" i="1" smtClean="0">
                                <a:latin typeface="Cambria Math" panose="02040503050406030204" pitchFamily="18" charset="0"/>
                                <a:ea typeface="Cambria Math" panose="02040503050406030204" pitchFamily="18" charset="0"/>
                              </a:rPr>
                              <m:t>𝑖</m:t>
                            </m:r>
                          </m:sup>
                        </m:sSup>
                      </m:sub>
                      <m:sup>
                        <m:r>
                          <a:rPr lang="en-US" altLang="zh-CN" b="0" i="1" smtClean="0">
                            <a:latin typeface="Cambria Math" panose="02040503050406030204" pitchFamily="18" charset="0"/>
                            <a:ea typeface="Cambria Math" panose="02040503050406030204" pitchFamily="18" charset="0"/>
                          </a:rPr>
                          <m:t>𝑡𝑒𝑠𝑡</m:t>
                        </m:r>
                      </m:sup>
                    </m:sSubSup>
                    <m:r>
                      <a:rPr lang="zh-CN" altLang="en-US" i="1">
                        <a:latin typeface="Cambria Math" panose="02040503050406030204" pitchFamily="18" charset="0"/>
                        <a:ea typeface="Cambria Math" panose="02040503050406030204" pitchFamily="18" charset="0"/>
                      </a:rPr>
                      <m:t>，</m:t>
                    </m:r>
                  </m:oMath>
                </a14:m>
                <a:r>
                  <a:rPr lang="zh-CN" altLang="en-US" dirty="0"/>
                  <a:t>计算其预测值</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𝒚</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𝑠h𝑎𝑑𝑜𝑤</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则表示为</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1" i="1" smtClean="0">
                            <a:latin typeface="Cambria Math" panose="02040503050406030204" pitchFamily="18" charset="0"/>
                          </a:rPr>
                          <m:t>𝒚</m:t>
                        </m:r>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e>
                    </m:d>
                  </m:oMath>
                </a14:m>
                <a:endParaRPr lang="en-US" altLang="zh-CN" b="1" dirty="0"/>
              </a:p>
              <a:p>
                <a:pPr marL="285750" indent="-285750">
                  <a:lnSpc>
                    <a:spcPct val="150000"/>
                  </a:lnSpc>
                  <a:buFont typeface="Arial" panose="020B0604020202020204" pitchFamily="34" charset="0"/>
                  <a:buChar char="•"/>
                </a:pPr>
                <a:r>
                  <a:rPr lang="zh-CN" altLang="en-US" dirty="0"/>
                  <a:t>由上面两个组成攻击训练集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𝑎𝑡𝑡𝑎𝑐𝑘</m:t>
                        </m:r>
                      </m:sub>
                      <m:sup>
                        <m:r>
                          <a:rPr lang="en-US" altLang="zh-CN" b="0" i="1" smtClean="0">
                            <a:latin typeface="Cambria Math" panose="02040503050406030204" pitchFamily="18" charset="0"/>
                          </a:rPr>
                          <m:t>𝑡𝑟𝑎𝑖𝑛</m:t>
                        </m:r>
                      </m:sup>
                    </m:sSubSup>
                    <m:r>
                      <a:rPr lang="zh-CN" altLang="en-US" i="1">
                        <a:latin typeface="Cambria Math" panose="02040503050406030204" pitchFamily="18" charset="0"/>
                      </a:rPr>
                      <m:t>，</m:t>
                    </m:r>
                  </m:oMath>
                </a14:m>
                <a:r>
                  <a:rPr lang="zh-CN" altLang="en-US" dirty="0"/>
                  <a:t>并且将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𝑎𝑡𝑡𝑎𝑐𝑘</m:t>
                        </m:r>
                      </m:sub>
                      <m:sup>
                        <m:r>
                          <a:rPr lang="en-US" altLang="zh-CN" b="0" i="1" smtClean="0">
                            <a:latin typeface="Cambria Math" panose="02040503050406030204" pitchFamily="18" charset="0"/>
                          </a:rPr>
                          <m:t>𝑡𝑟𝑎𝑖𝑛</m:t>
                        </m:r>
                      </m:sup>
                    </m:sSubSup>
                  </m:oMath>
                </a14:m>
                <a:r>
                  <a:rPr lang="zh-CN" altLang="en-US" dirty="0"/>
                  <a:t>按每个类分割，对于每个类训练一个独立的攻击模型</a:t>
                </a:r>
              </a:p>
            </p:txBody>
          </p:sp>
        </mc:Choice>
        <mc:Fallback xmlns="">
          <p:sp>
            <p:nvSpPr>
              <p:cNvPr id="5" name="文本框 4">
                <a:extLst>
                  <a:ext uri="{FF2B5EF4-FFF2-40B4-BE49-F238E27FC236}">
                    <a16:creationId xmlns:a16="http://schemas.microsoft.com/office/drawing/2014/main" id="{99D60FD0-D58E-44CE-9096-2F89AAE698F0}"/>
                  </a:ext>
                </a:extLst>
              </p:cNvPr>
              <p:cNvSpPr txBox="1">
                <a:spLocks noRot="1" noChangeAspect="1" noMove="1" noResize="1" noEditPoints="1" noAdjustHandles="1" noChangeArrowheads="1" noChangeShapeType="1" noTextEdit="1"/>
              </p:cNvSpPr>
              <p:nvPr/>
            </p:nvSpPr>
            <p:spPr>
              <a:xfrm>
                <a:off x="520117" y="4079583"/>
                <a:ext cx="8330268" cy="1935786"/>
              </a:xfrm>
              <a:prstGeom prst="rect">
                <a:avLst/>
              </a:prstGeom>
              <a:blipFill>
                <a:blip r:embed="rId3"/>
                <a:stretch>
                  <a:fillRect l="-439" r="-146"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564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FF89-7A8E-4CC1-B5B9-7ABF92E7CB40}"/>
              </a:ext>
            </a:extLst>
          </p:cNvPr>
          <p:cNvSpPr>
            <a:spLocks noGrp="1"/>
          </p:cNvSpPr>
          <p:nvPr>
            <p:ph type="title"/>
          </p:nvPr>
        </p:nvSpPr>
        <p:spPr>
          <a:xfrm>
            <a:off x="838200" y="365125"/>
            <a:ext cx="10515600" cy="683499"/>
          </a:xfrm>
        </p:spPr>
        <p:txBody>
          <a:bodyPr>
            <a:normAutofit/>
          </a:bodyPr>
          <a:lstStyle/>
          <a:p>
            <a:r>
              <a:rPr lang="en-US" altLang="zh-CN" sz="3600" dirty="0"/>
              <a:t>7. </a:t>
            </a:r>
            <a:r>
              <a:rPr lang="zh-CN" altLang="en-US" sz="3600" dirty="0"/>
              <a:t>实验总结</a:t>
            </a:r>
          </a:p>
        </p:txBody>
      </p:sp>
      <p:sp>
        <p:nvSpPr>
          <p:cNvPr id="3" name="文本框 2">
            <a:extLst>
              <a:ext uri="{FF2B5EF4-FFF2-40B4-BE49-F238E27FC236}">
                <a16:creationId xmlns:a16="http://schemas.microsoft.com/office/drawing/2014/main" id="{3B780C46-2924-46D5-96E1-7591A38332C6}"/>
              </a:ext>
            </a:extLst>
          </p:cNvPr>
          <p:cNvSpPr txBox="1"/>
          <p:nvPr/>
        </p:nvSpPr>
        <p:spPr>
          <a:xfrm>
            <a:off x="838200" y="1048624"/>
            <a:ext cx="10696662" cy="493981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t>即使攻击者对目标模型训练数据分布的假设不是很准确，但是攻击依旧稳定</a:t>
            </a:r>
            <a:endParaRPr lang="en-US" altLang="zh-CN" dirty="0"/>
          </a:p>
          <a:p>
            <a:pPr marL="342900" indent="-342900">
              <a:lnSpc>
                <a:spcPct val="150000"/>
              </a:lnSpc>
              <a:buFont typeface="Arial" panose="020B0604020202020204" pitchFamily="34" charset="0"/>
              <a:buChar char="•"/>
            </a:pPr>
            <a:r>
              <a:rPr lang="zh-CN" altLang="en-US" dirty="0"/>
              <a:t>即使在只能黑盒访问目标模型的情况下，也无需对目标模型训练数据分布有任何的先验知识</a:t>
            </a:r>
            <a:endParaRPr lang="en-US" altLang="zh-CN" dirty="0"/>
          </a:p>
          <a:p>
            <a:pPr marL="342900" indent="-342900">
              <a:lnSpc>
                <a:spcPct val="150000"/>
              </a:lnSpc>
              <a:buFont typeface="Arial" panose="020B0604020202020204" pitchFamily="34" charset="0"/>
              <a:buChar char="•"/>
            </a:pPr>
            <a:r>
              <a:rPr lang="zh-CN" altLang="en-US" dirty="0"/>
              <a:t>更多的类越容易使得</a:t>
            </a:r>
            <a:endParaRPr lang="en-US" altLang="zh-CN" dirty="0"/>
          </a:p>
          <a:p>
            <a:pPr marL="342900" indent="-342900">
              <a:lnSpc>
                <a:spcPct val="150000"/>
              </a:lnSpc>
              <a:buFont typeface="Arial" panose="020B0604020202020204" pitchFamily="34" charset="0"/>
              <a:buChar char="•"/>
            </a:pPr>
            <a:r>
              <a:rPr lang="zh-CN" altLang="en-US" dirty="0"/>
              <a:t>影响模型容易受到成员关系推理攻击的因素有：</a:t>
            </a:r>
            <a:endParaRPr lang="en-US" altLang="zh-CN" dirty="0"/>
          </a:p>
          <a:p>
            <a:pPr marL="800100" lvl="1" indent="-342900">
              <a:lnSpc>
                <a:spcPct val="150000"/>
              </a:lnSpc>
              <a:buFont typeface="+mj-lt"/>
              <a:buAutoNum type="arabicPeriod"/>
            </a:pPr>
            <a:r>
              <a:rPr lang="zh-CN" altLang="en-US" dirty="0"/>
              <a:t>模型在训练集上过拟合</a:t>
            </a:r>
            <a:endParaRPr lang="en-US" altLang="zh-CN" dirty="0"/>
          </a:p>
          <a:p>
            <a:pPr marL="800100" lvl="1" indent="-342900">
              <a:lnSpc>
                <a:spcPct val="150000"/>
              </a:lnSpc>
              <a:buFont typeface="+mj-lt"/>
              <a:buAutoNum type="arabicPeriod"/>
            </a:pPr>
            <a:r>
              <a:rPr lang="zh-CN" altLang="en-US" dirty="0"/>
              <a:t>模型训练集的组成不平衡</a:t>
            </a:r>
            <a:endParaRPr lang="en-US" altLang="zh-CN" dirty="0"/>
          </a:p>
          <a:p>
            <a:pPr marL="342900" indent="-342900">
              <a:lnSpc>
                <a:spcPct val="150000"/>
              </a:lnSpc>
              <a:buFont typeface="Arial" panose="020B0604020202020204" pitchFamily="34" charset="0"/>
              <a:buChar char="•"/>
            </a:pPr>
            <a:r>
              <a:rPr lang="zh-CN" altLang="en-US" dirty="0"/>
              <a:t>防御措施</a:t>
            </a:r>
            <a:endParaRPr lang="en-US" altLang="zh-CN" dirty="0"/>
          </a:p>
          <a:p>
            <a:pPr marL="800100" lvl="1" indent="-342900">
              <a:lnSpc>
                <a:spcPct val="150000"/>
              </a:lnSpc>
              <a:buFont typeface="+mj-lt"/>
              <a:buAutoNum type="arabicPeriod"/>
            </a:pPr>
            <a:r>
              <a:rPr lang="zh-CN" altLang="en-US" dirty="0"/>
              <a:t>限制预测向量，如只返回最有可能的标签</a:t>
            </a:r>
            <a:endParaRPr lang="en-US" altLang="zh-CN" dirty="0"/>
          </a:p>
          <a:p>
            <a:pPr marL="800100" lvl="1" indent="-342900">
              <a:lnSpc>
                <a:spcPct val="150000"/>
              </a:lnSpc>
              <a:buFont typeface="+mj-lt"/>
              <a:buAutoNum type="arabicPeriod"/>
            </a:pPr>
            <a:r>
              <a:rPr lang="zh-CN" altLang="en-US" dirty="0"/>
              <a:t>降低预测的精度</a:t>
            </a:r>
            <a:endParaRPr lang="en-US" altLang="zh-CN" dirty="0"/>
          </a:p>
          <a:p>
            <a:pPr marL="800100" lvl="1" indent="-342900">
              <a:lnSpc>
                <a:spcPct val="150000"/>
              </a:lnSpc>
              <a:buFont typeface="+mj-lt"/>
              <a:buAutoNum type="arabicPeriod"/>
            </a:pPr>
            <a:r>
              <a:rPr lang="zh-CN" altLang="en-US" b="1" dirty="0"/>
              <a:t>增加预测向量的熵</a:t>
            </a:r>
            <a:endParaRPr lang="en-US" altLang="zh-CN" b="1" dirty="0"/>
          </a:p>
          <a:p>
            <a:pPr marL="800100" lvl="1" indent="-342900">
              <a:lnSpc>
                <a:spcPct val="150000"/>
              </a:lnSpc>
              <a:buFont typeface="+mj-lt"/>
              <a:buAutoNum type="arabicPeriod"/>
            </a:pPr>
            <a:r>
              <a:rPr lang="zh-CN" altLang="en-US" dirty="0"/>
              <a:t>使用正则化</a:t>
            </a:r>
            <a:endParaRPr lang="en-US" altLang="zh-CN" dirty="0"/>
          </a:p>
          <a:p>
            <a:pPr marL="800100" lvl="1" indent="-342900">
              <a:buFont typeface="+mj-lt"/>
              <a:buAutoNum type="arabicPeriod"/>
            </a:pPr>
            <a:endParaRPr lang="en-US" altLang="zh-CN" dirty="0"/>
          </a:p>
        </p:txBody>
      </p:sp>
    </p:spTree>
    <p:extLst>
      <p:ext uri="{BB962C8B-B14F-4D97-AF65-F5344CB8AC3E}">
        <p14:creationId xmlns:p14="http://schemas.microsoft.com/office/powerpoint/2010/main" val="47280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902</Words>
  <Application>Microsoft Office PowerPoint</Application>
  <PresentationFormat>宽屏</PresentationFormat>
  <Paragraphs>61</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 Math</vt:lpstr>
      <vt:lpstr>Office 主题​​</vt:lpstr>
      <vt:lpstr>Membership Inference Attack</vt:lpstr>
      <vt:lpstr>1. 机器学习</vt:lpstr>
      <vt:lpstr>2. 模型表示</vt:lpstr>
      <vt:lpstr>3. 成员关系推理攻击</vt:lpstr>
      <vt:lpstr>3. 成员关系推理攻击</vt:lpstr>
      <vt:lpstr>4. 影子模型 Shadow Models</vt:lpstr>
      <vt:lpstr>5. 训练数据的获取</vt:lpstr>
      <vt:lpstr>6. 训练攻击模型 Attack model</vt:lpstr>
      <vt:lpstr>7. 实验总结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Membership Inference Attack</dc:title>
  <dc:creator>xdwan</dc:creator>
  <cp:lastModifiedBy>xdwan</cp:lastModifiedBy>
  <cp:revision>19</cp:revision>
  <dcterms:created xsi:type="dcterms:W3CDTF">2021-07-27T05:31:57Z</dcterms:created>
  <dcterms:modified xsi:type="dcterms:W3CDTF">2021-08-10T12:23:05Z</dcterms:modified>
</cp:coreProperties>
</file>