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588DC"/>
    <a:srgbClr val="143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74" autoAdjust="0"/>
  </p:normalViewPr>
  <p:slideViewPr>
    <p:cSldViewPr snapToGrid="0">
      <p:cViewPr>
        <p:scale>
          <a:sx n="75" d="100"/>
          <a:sy n="75" d="100"/>
        </p:scale>
        <p:origin x="10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90B2-BA08-4554-AB9F-EDDB641DA160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35185-689D-43B9-997A-2791BD0F0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35185-689D-43B9-997A-2791BD0F07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87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49E86-E3C3-EC3C-B251-AAB43D04A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12F533-6A23-657F-D0D2-FFC6257E8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F66203-7B46-5EA4-B226-07572DD2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25AB4-5F66-C450-CCD2-010B572F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7D118A-FA19-1890-3B3A-49AB0531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C6399-62EC-3B3B-7DC7-BCBE9A38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3EE662-10CF-9C7A-601C-EEB9C6386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0C782E-A28E-3E4A-E730-D02129B2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A14A4-7D12-25B4-7784-9141280F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FA97B-27F6-C51A-C45B-13FD1107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2D8C2C-714D-BDFA-5767-ECBC5E213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06026C-3879-8730-C0ED-582006E6F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E7CD8-7D49-9420-B7B3-DA7BE127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5E86A-2031-EBA4-7DBA-62A46E6C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23A67-2FD6-3CE5-BA0C-D416A7F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A7FAF-9242-82E4-E580-1AC9B990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12904-F29F-8307-FBA6-DF57217E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6364C-216C-BCBB-3E20-F7C486B2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F5AC1-D196-71C4-D136-4C9DA8A3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4FFA2-75BF-E43C-87B8-02D7AD9D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04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A5B88-7745-0BE9-FB72-CAB0CD45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767BDF-9889-8BB3-FEC4-AA7CA034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681F7-3AE5-0567-854F-1CC556F0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BABDC-8ED5-DC2F-0CFA-0BD677D6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7B38F-5198-50F8-6BB9-212AD598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4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16ADB-C096-21DD-1DBA-FEA5DE9E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AF3FE-682E-4A0D-6D98-8116A9573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871346-599F-D519-092A-7AD1212AA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E53E95-2056-96BA-1EDD-5C87E635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D55FBA-E5CB-A437-77A6-0FD72903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78DC12-2DE8-15A4-0078-F6D31110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B144-0834-57FC-B8B3-560626AB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4EBE46-C2A7-66E8-B740-E0F606EF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234F28-03CD-E056-7E7F-DFB77757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F6566D-F5B7-6E15-AB9D-820DEFD8F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9FB59D-D754-85DC-43D1-2B12BAD50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09B2BE-8D09-B67A-26AD-372DE0AF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6A819C-05FF-3681-EC53-8447D006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EC30B9-08B7-1999-4318-49A97E52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6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5309D-DEF0-A1AB-1DA3-D48EC35F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A44546-89FF-A775-36BE-AD1AE49F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2ED388-1AB3-768A-E054-EFB98F6B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35873F-21C0-8A38-9368-C7FFC10E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71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E1A424-E5FD-6E7A-325B-214872EC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FBB2AD-05DD-514F-CFF5-EB42E9AA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1EB20A-0B6F-1EDD-9745-7CF85115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48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E8143-AC37-5F3C-FA86-02C378A9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C4581-0D9B-1A86-3490-B12C9E6B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8A8474-E390-5BB8-803F-43475D0C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904C9-77A2-C753-1440-F8674D9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310692-3372-A2CB-8452-701CC9F3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2D1745-0969-BB49-8CE9-DE42CC76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2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15303-0D3E-BC1F-E423-1A764781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E6F334-43F4-1222-F7C1-D006152CC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028AF7-7302-E6F5-2B63-60E02577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5CDFF5-111F-BF64-42ED-4F431945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E85602-2305-DAAF-55C2-EE96DA24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7B9FED-44E2-44F2-A655-211CA42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B09E5-126D-0CAF-EFFC-90232E78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0548F-3057-CFE0-E4CA-BD98B93E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56E6A-1A0C-E1EC-D008-202D87AC7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44E46-65AD-AA30-2C03-AB3D8ED5D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18523-D833-17F7-A8C4-CC8FA1445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11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2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xekaxa.github.io/DubnaTECH_SoloCrunch/AgregationRouter_ShowRun.html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hyperlink" Target="https://xekaxa.github.io/DubnaTECH_SoloCrunch/SW2_ShowRun.html" TargetMode="External"/><Relationship Id="rId12" Type="http://schemas.openxmlformats.org/officeDocument/2006/relationships/slide" Target="slide6.xml"/><Relationship Id="rId2" Type="http://schemas.openxmlformats.org/officeDocument/2006/relationships/hyperlink" Target="https://xekaxa.github.io/DubnaTECH_SoloCrunch/SW1_ShowRun.html" TargetMode="External"/><Relationship Id="rId16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ekaxa.github.io/DubnaTECH_SoloCrunch/R3_ShowRun.html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10" Type="http://schemas.openxmlformats.org/officeDocument/2006/relationships/hyperlink" Target="https://xekaxa.github.io/DubnaTECH_SoloCrunch/R1_ShowRun.html" TargetMode="External"/><Relationship Id="rId4" Type="http://schemas.openxmlformats.org/officeDocument/2006/relationships/hyperlink" Target="https://xekaxa.github.io/DubnaTECH_SoloCrunch/R2_ShowRun.html" TargetMode="External"/><Relationship Id="rId9" Type="http://schemas.openxmlformats.org/officeDocument/2006/relationships/hyperlink" Target="https://xekaxa.github.io/DubnaTECH_SoloCrunch/R0_ShowRun.html" TargetMode="External"/><Relationship Id="rId14" Type="http://schemas.openxmlformats.org/officeDocument/2006/relationships/hyperlink" Target="https://xekaxa.github.io/DubnaTECH_SoloCrunch/Admin'sRouter_ShowRun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xekaxa.github.io/DubnaTECH_SoloCrunch/AS65001Router_ShowRun.html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xekaxa.github.io/DubnaTECH_SoloCrunch/AS65002Router_ShowRun.html" TargetMode="External"/><Relationship Id="rId2" Type="http://schemas.openxmlformats.org/officeDocument/2006/relationships/hyperlink" Target="https://xekaxa.github.io/DubnaTECH_SoloCrunch/R2_ShowRu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ekaxa.github.io/DubnaTECH_SoloCrunch/R1_ShowRun.html" TargetMode="External"/><Relationship Id="rId5" Type="http://schemas.openxmlformats.org/officeDocument/2006/relationships/hyperlink" Target="https://xekaxa.github.io/DubnaTECH_SoloCrunch/R0_ShowRun.html" TargetMode="External"/><Relationship Id="rId4" Type="http://schemas.openxmlformats.org/officeDocument/2006/relationships/hyperlink" Target="https://xekaxa.github.io/DubnaTECH_SoloCrunch/R3_ShowRun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xekaxa.github.io/DubnaTECH_SoloCrunch/AS65002Router_ShowRun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xekaxa.github.io/DubnaTECH_SoloCrunch/AS65001Router_ShowRu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xekaxa.github.io/DubnaTECH_SoloCrunch/AgregationRouter_ShowRun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xekaxa.github.io/DubnaTECH_SoloCrunch/SW2_ShowRun.html" TargetMode="External"/><Relationship Id="rId2" Type="http://schemas.openxmlformats.org/officeDocument/2006/relationships/hyperlink" Target="https://xekaxa.github.io/DubnaTECH_SoloCrunch/SW1_ShowRu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ekaxa.github.io/DubnaTECH_SoloCrunch/R3_ShowRun.html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xekaxa.github.io/DubnaTECH_SoloCrunch/R2_ShowRun.html" TargetMode="Externa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665D7A-8DC4-21CA-8815-715839E2832F}"/>
              </a:ext>
            </a:extLst>
          </p:cNvPr>
          <p:cNvSpPr/>
          <p:nvPr/>
        </p:nvSpPr>
        <p:spPr>
          <a:xfrm>
            <a:off x="4755494" y="0"/>
            <a:ext cx="7436503" cy="6858000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5E57DB-B099-A167-2C84-3324C91146DB}"/>
              </a:ext>
            </a:extLst>
          </p:cNvPr>
          <p:cNvSpPr/>
          <p:nvPr/>
        </p:nvSpPr>
        <p:spPr>
          <a:xfrm>
            <a:off x="4755492" y="43125"/>
            <a:ext cx="74365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Кейс:</a:t>
            </a:r>
          </a:p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Построение сети оператора связи</a:t>
            </a:r>
            <a:endParaRPr lang="ru-RU" sz="36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>
            <a:hlinkClick r:id="rId2" action="ppaction://hlinksldjump"/>
            <a:extLst>
              <a:ext uri="{FF2B5EF4-FFF2-40B4-BE49-F238E27FC236}">
                <a16:creationId xmlns:a16="http://schemas.microsoft.com/office/drawing/2014/main" id="{A8ED6C61-C619-BC10-8FE0-6B365F004CAA}"/>
              </a:ext>
            </a:extLst>
          </p:cNvPr>
          <p:cNvSpPr/>
          <p:nvPr/>
        </p:nvSpPr>
        <p:spPr>
          <a:xfrm>
            <a:off x="7636374" y="2866539"/>
            <a:ext cx="1621149" cy="461665"/>
          </a:xfrm>
          <a:prstGeom prst="rect">
            <a:avLst/>
          </a:prstGeom>
          <a:solidFill>
            <a:srgbClr val="1436E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сети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hlinkClick r:id="rId3" action="ppaction://hlinksldjump"/>
            <a:extLst>
              <a:ext uri="{FF2B5EF4-FFF2-40B4-BE49-F238E27FC236}">
                <a16:creationId xmlns:a16="http://schemas.microsoft.com/office/drawing/2014/main" id="{8AA9014B-639F-A9D0-5280-EF14EA1C487F}"/>
              </a:ext>
            </a:extLst>
          </p:cNvPr>
          <p:cNvSpPr/>
          <p:nvPr/>
        </p:nvSpPr>
        <p:spPr>
          <a:xfrm>
            <a:off x="7324051" y="3313250"/>
            <a:ext cx="24080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Основная задача</a:t>
            </a:r>
          </a:p>
        </p:txBody>
      </p:sp>
      <p:sp>
        <p:nvSpPr>
          <p:cNvPr id="7" name="Прямоугольник 6">
            <a:hlinkClick r:id="rId4" action="ppaction://hlinksldjump"/>
            <a:extLst>
              <a:ext uri="{FF2B5EF4-FFF2-40B4-BE49-F238E27FC236}">
                <a16:creationId xmlns:a16="http://schemas.microsoft.com/office/drawing/2014/main" id="{A1105B3A-ADD5-A48F-E34F-89876841B08E}"/>
              </a:ext>
            </a:extLst>
          </p:cNvPr>
          <p:cNvSpPr/>
          <p:nvPr/>
        </p:nvSpPr>
        <p:spPr>
          <a:xfrm>
            <a:off x="7387785" y="3784453"/>
            <a:ext cx="217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Доп. Задание 1</a:t>
            </a:r>
          </a:p>
        </p:txBody>
      </p:sp>
      <p:sp>
        <p:nvSpPr>
          <p:cNvPr id="8" name="Прямоугольник 7">
            <a:hlinkClick r:id="rId5" action="ppaction://hlinksldjump"/>
            <a:extLst>
              <a:ext uri="{FF2B5EF4-FFF2-40B4-BE49-F238E27FC236}">
                <a16:creationId xmlns:a16="http://schemas.microsoft.com/office/drawing/2014/main" id="{869F0911-AD24-EC90-B6D7-7EE762571D3E}"/>
              </a:ext>
            </a:extLst>
          </p:cNvPr>
          <p:cNvSpPr/>
          <p:nvPr/>
        </p:nvSpPr>
        <p:spPr>
          <a:xfrm>
            <a:off x="7387784" y="4243403"/>
            <a:ext cx="217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Доп. Задание 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AAE29A-3ABD-8AE5-8C9F-B5F72BE7D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" y="4974584"/>
            <a:ext cx="1587500" cy="1587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E923FD-74C0-9C9D-F642-8A2E59D670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96" y="4974584"/>
            <a:ext cx="1587500" cy="15875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4642A38-017E-5066-EB98-A66F03A42B82}"/>
              </a:ext>
            </a:extLst>
          </p:cNvPr>
          <p:cNvSpPr/>
          <p:nvPr/>
        </p:nvSpPr>
        <p:spPr>
          <a:xfrm>
            <a:off x="735439" y="2736502"/>
            <a:ext cx="328461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800" dirty="0">
                <a:ln w="0"/>
              </a:rPr>
              <a:t>Команда </a:t>
            </a:r>
            <a:r>
              <a:rPr lang="en-US" sz="2800" dirty="0">
                <a:ln w="0"/>
              </a:rPr>
              <a:t>SoloCrunch</a:t>
            </a:r>
            <a:endParaRPr lang="ru-RU" sz="2800" dirty="0">
              <a:ln w="0"/>
            </a:endParaRPr>
          </a:p>
          <a:p>
            <a:r>
              <a:rPr lang="ru-RU" sz="2800" dirty="0">
                <a:ln w="0"/>
              </a:rPr>
              <a:t>- Куклин Василий</a:t>
            </a:r>
          </a:p>
          <a:p>
            <a:r>
              <a:rPr lang="ru-RU" sz="2800" dirty="0">
                <a:ln w="0"/>
              </a:rPr>
              <a:t>- Конов Александр</a:t>
            </a:r>
            <a:endParaRPr lang="ru-RU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B89CA4-679C-E9AC-4CC4-5F04A6C2A5AA}"/>
              </a:ext>
            </a:extLst>
          </p:cNvPr>
          <p:cNvSpPr/>
          <p:nvPr/>
        </p:nvSpPr>
        <p:spPr>
          <a:xfrm>
            <a:off x="0" y="345599"/>
            <a:ext cx="47554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DubnaTECH</a:t>
            </a:r>
            <a:endParaRPr lang="ru-RU" sz="48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7F33CEB-C6BA-FEA2-0747-1F8DE1BB8D05}"/>
              </a:ext>
            </a:extLst>
          </p:cNvPr>
          <p:cNvSpPr/>
          <p:nvPr/>
        </p:nvSpPr>
        <p:spPr>
          <a:xfrm>
            <a:off x="1321889" y="6563382"/>
            <a:ext cx="23187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Университет «Дубна»</a:t>
            </a:r>
            <a:r>
              <a:rPr lang="ru-RU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2024</a:t>
            </a:r>
            <a:endParaRPr lang="ru-RU" sz="14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99C91F9-88AB-F7E0-5872-BC633FCB755F}"/>
              </a:ext>
            </a:extLst>
          </p:cNvPr>
          <p:cNvSpPr/>
          <p:nvPr/>
        </p:nvSpPr>
        <p:spPr>
          <a:xfrm>
            <a:off x="7296347" y="6541997"/>
            <a:ext cx="25170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Автор задачи: Компания ТМПК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1099D1D-7484-D724-41C5-DFD65B9217A3}"/>
              </a:ext>
            </a:extLst>
          </p:cNvPr>
          <p:cNvCxnSpPr>
            <a:cxnSpLocks/>
          </p:cNvCxnSpPr>
          <p:nvPr/>
        </p:nvCxnSpPr>
        <p:spPr>
          <a:xfrm flipV="1">
            <a:off x="0" y="6542713"/>
            <a:ext cx="12191999" cy="5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Прямоугольник 24">
            <a:hlinkClick r:id="rId2" action="ppaction://hlinksldjump"/>
            <a:extLst>
              <a:ext uri="{FF2B5EF4-FFF2-40B4-BE49-F238E27FC236}">
                <a16:creationId xmlns:a16="http://schemas.microsoft.com/office/drawing/2014/main" id="{97C85141-B167-D276-0382-4E15E3807FD8}"/>
              </a:ext>
            </a:extLst>
          </p:cNvPr>
          <p:cNvSpPr/>
          <p:nvPr/>
        </p:nvSpPr>
        <p:spPr>
          <a:xfrm>
            <a:off x="7146435" y="4680130"/>
            <a:ext cx="2654253" cy="461665"/>
          </a:xfrm>
          <a:prstGeom prst="rect">
            <a:avLst/>
          </a:prstGeom>
          <a:solidFill>
            <a:srgbClr val="1436E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работы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Прямоугольник 26">
            <a:hlinkClick r:id="rId2" action="ppaction://hlinksldjump"/>
            <a:extLst>
              <a:ext uri="{FF2B5EF4-FFF2-40B4-BE49-F238E27FC236}">
                <a16:creationId xmlns:a16="http://schemas.microsoft.com/office/drawing/2014/main" id="{83198D18-F089-1041-EF2A-C166ABA9F036}"/>
              </a:ext>
            </a:extLst>
          </p:cNvPr>
          <p:cNvSpPr/>
          <p:nvPr/>
        </p:nvSpPr>
        <p:spPr>
          <a:xfrm>
            <a:off x="6274127" y="2419828"/>
            <a:ext cx="4729115" cy="461665"/>
          </a:xfrm>
          <a:prstGeom prst="rect">
            <a:avLst/>
          </a:prstGeom>
          <a:solidFill>
            <a:srgbClr val="1436E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Интерпретация задания командой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Прямоугольник 27">
            <a:hlinkClick r:id="rId2" action="ppaction://hlinksldjump"/>
            <a:extLst>
              <a:ext uri="{FF2B5EF4-FFF2-40B4-BE49-F238E27FC236}">
                <a16:creationId xmlns:a16="http://schemas.microsoft.com/office/drawing/2014/main" id="{B84A2F88-81E4-B4F0-0477-5AD99539831E}"/>
              </a:ext>
            </a:extLst>
          </p:cNvPr>
          <p:cNvSpPr/>
          <p:nvPr/>
        </p:nvSpPr>
        <p:spPr>
          <a:xfrm>
            <a:off x="7269550" y="1958163"/>
            <a:ext cx="2669642" cy="461665"/>
          </a:xfrm>
          <a:prstGeom prst="rect">
            <a:avLst/>
          </a:prstGeom>
          <a:solidFill>
            <a:srgbClr val="1436E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54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92DDAC-B8C5-8DC6-A648-D8FB1083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35" y="662781"/>
            <a:ext cx="9908330" cy="59916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5C0AB-87D4-5075-4AA4-5111DBCF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500"/>
          </a:xfrm>
        </p:spPr>
        <p:txBody>
          <a:bodyPr/>
          <a:lstStyle/>
          <a:p>
            <a:pPr algn="ctr"/>
            <a:r>
              <a:rPr lang="ru-RU" dirty="0"/>
              <a:t>Итоговая схема сети:</a:t>
            </a:r>
          </a:p>
        </p:txBody>
      </p:sp>
    </p:spTree>
    <p:extLst>
      <p:ext uri="{BB962C8B-B14F-4D97-AF65-F5344CB8AC3E}">
        <p14:creationId xmlns:p14="http://schemas.microsoft.com/office/powerpoint/2010/main" val="180432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665D7A-8DC4-21CA-8815-715839E2832F}"/>
              </a:ext>
            </a:extLst>
          </p:cNvPr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5E57DB-B099-A167-2C84-3324C91146DB}"/>
              </a:ext>
            </a:extLst>
          </p:cNvPr>
          <p:cNvSpPr/>
          <p:nvPr/>
        </p:nvSpPr>
        <p:spPr>
          <a:xfrm>
            <a:off x="2290180" y="2431495"/>
            <a:ext cx="74365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этом всё!</a:t>
            </a:r>
            <a:endParaRPr lang="ru-RU" sz="36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4642A38-017E-5066-EB98-A66F03A42B82}"/>
              </a:ext>
            </a:extLst>
          </p:cNvPr>
          <p:cNvSpPr/>
          <p:nvPr/>
        </p:nvSpPr>
        <p:spPr>
          <a:xfrm>
            <a:off x="3218406" y="3780175"/>
            <a:ext cx="62236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было решение команды 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SoloCrunch</a:t>
            </a:r>
            <a:endParaRPr lang="ru-RU" sz="28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B89CA4-679C-E9AC-4CC4-5F04A6C2A5AA}"/>
              </a:ext>
            </a:extLst>
          </p:cNvPr>
          <p:cNvSpPr/>
          <p:nvPr/>
        </p:nvSpPr>
        <p:spPr>
          <a:xfrm>
            <a:off x="3718251" y="299712"/>
            <a:ext cx="47554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DubnaTECH 2024</a:t>
            </a:r>
            <a:endParaRPr lang="ru-RU" sz="4800" b="1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7F33CEB-C6BA-FEA2-0747-1F8DE1BB8D05}"/>
              </a:ext>
            </a:extLst>
          </p:cNvPr>
          <p:cNvSpPr/>
          <p:nvPr/>
        </p:nvSpPr>
        <p:spPr>
          <a:xfrm>
            <a:off x="4936610" y="6542713"/>
            <a:ext cx="23187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cap="none" spc="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Университет «Дубна»</a:t>
            </a:r>
            <a:r>
              <a:rPr lang="ru-RU" sz="1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2024</a:t>
            </a:r>
            <a:endParaRPr lang="ru-RU" sz="140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1099D1D-7484-D724-41C5-DFD65B9217A3}"/>
              </a:ext>
            </a:extLst>
          </p:cNvPr>
          <p:cNvCxnSpPr>
            <a:cxnSpLocks/>
          </p:cNvCxnSpPr>
          <p:nvPr/>
        </p:nvCxnSpPr>
        <p:spPr>
          <a:xfrm flipV="1">
            <a:off x="0" y="6542713"/>
            <a:ext cx="12191999" cy="5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AC6E3F-99A3-CA79-78BD-372A2FD3EE71}"/>
              </a:ext>
            </a:extLst>
          </p:cNvPr>
          <p:cNvSpPr/>
          <p:nvPr/>
        </p:nvSpPr>
        <p:spPr>
          <a:xfrm>
            <a:off x="-5345" y="0"/>
            <a:ext cx="6453282" cy="6858000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0F0D8-5145-DF35-2B9E-5511F12C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73" y="151924"/>
            <a:ext cx="4766190" cy="779463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Постановка задачи</a:t>
            </a:r>
            <a:endParaRPr lang="ru-RU" sz="44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445B6-6CBB-C825-AFB3-2A8E5440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34" y="431551"/>
            <a:ext cx="5744064" cy="5994897"/>
          </a:xfrm>
          <a:prstGeom prst="rect">
            <a:avLst/>
          </a:prstGeom>
        </p:spPr>
      </p:pic>
      <p:sp>
        <p:nvSpPr>
          <p:cNvPr id="7" name="Прямоугольник 6">
            <a:hlinkClick r:id="rId4" action="ppaction://hlinksldjump"/>
            <a:extLst>
              <a:ext uri="{FF2B5EF4-FFF2-40B4-BE49-F238E27FC236}">
                <a16:creationId xmlns:a16="http://schemas.microsoft.com/office/drawing/2014/main" id="{A789904D-0AFE-4A0B-B08F-51234CE8B8B3}"/>
              </a:ext>
            </a:extLst>
          </p:cNvPr>
          <p:cNvSpPr/>
          <p:nvPr/>
        </p:nvSpPr>
        <p:spPr>
          <a:xfrm>
            <a:off x="175080" y="3189923"/>
            <a:ext cx="6092431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Требуется: </a:t>
            </a:r>
          </a:p>
          <a:p>
            <a:pPr algn="just"/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Построить в эмуляторе. Обмен маршрутами внутри сети, обмен маршрутами с сторонними операторами. </a:t>
            </a:r>
          </a:p>
          <a:p>
            <a:pPr algn="just"/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Принять анонсы маршрутов от сторонних операторов; анонсировать им свои сети. </a:t>
            </a:r>
          </a:p>
          <a:p>
            <a:pPr algn="just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3.*</a:t>
            </a:r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Поверх построенной сети построить L2VPN между тремя точками.</a:t>
            </a:r>
          </a:p>
          <a:p>
            <a:pPr algn="just"/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Сделать подключение для сервера. Адрес шлюза должен быть зарезервирован между двумя маршрутизаторами с помощью VRRP.</a:t>
            </a:r>
          </a:p>
        </p:txBody>
      </p:sp>
      <p:sp>
        <p:nvSpPr>
          <p:cNvPr id="10" name="Прямоугольник 9">
            <a:hlinkClick r:id="rId4" action="ppaction://hlinksldjump"/>
            <a:extLst>
              <a:ext uri="{FF2B5EF4-FFF2-40B4-BE49-F238E27FC236}">
                <a16:creationId xmlns:a16="http://schemas.microsoft.com/office/drawing/2014/main" id="{AAD0246B-868B-C9DA-5DE7-E82FA2CB4119}"/>
              </a:ext>
            </a:extLst>
          </p:cNvPr>
          <p:cNvSpPr/>
          <p:nvPr/>
        </p:nvSpPr>
        <p:spPr>
          <a:xfrm>
            <a:off x="1122168" y="881599"/>
            <a:ext cx="4198253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4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Дано: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- 4 роутера Juniper MX 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- 2 коммутатора Cisco Catalyst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- 2 внешних оператора 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- 1 клиент на L2VPN в трех точках*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- 1 сервер с выходом в Интернет </a:t>
            </a:r>
            <a:endParaRPr lang="ru-RU" sz="2000" dirty="0">
              <a:effectLst/>
            </a:endParaRPr>
          </a:p>
          <a:p>
            <a:endParaRPr lang="ru-RU" sz="20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EC6C9CB-F5C4-48B6-A726-32758A7B8781}"/>
              </a:ext>
            </a:extLst>
          </p:cNvPr>
          <p:cNvSpPr/>
          <p:nvPr/>
        </p:nvSpPr>
        <p:spPr>
          <a:xfrm>
            <a:off x="8398079" y="6421577"/>
            <a:ext cx="18437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Рисунок 1. </a:t>
            </a:r>
            <a:r>
              <a:rPr lang="ru-RU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</a:t>
            </a:r>
            <a:r>
              <a:rPr lang="ru-RU" sz="14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хема сети</a:t>
            </a:r>
          </a:p>
        </p:txBody>
      </p:sp>
    </p:spTree>
    <p:extLst>
      <p:ext uri="{BB962C8B-B14F-4D97-AF65-F5344CB8AC3E}">
        <p14:creationId xmlns:p14="http://schemas.microsoft.com/office/powerpoint/2010/main" val="1576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ED5A09-3A75-2862-0461-9B4A797C1E79}"/>
              </a:ext>
            </a:extLst>
          </p:cNvPr>
          <p:cNvSpPr/>
          <p:nvPr/>
        </p:nvSpPr>
        <p:spPr>
          <a:xfrm>
            <a:off x="-5345" y="0"/>
            <a:ext cx="12197345" cy="68579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59" y="625855"/>
            <a:ext cx="8464048" cy="71903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Интерпретация задания командой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A293D-CE80-8FCA-9609-A5C8A4F5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507" y="2717667"/>
            <a:ext cx="4572000" cy="2062758"/>
          </a:xfrm>
        </p:spPr>
        <p:txBody>
          <a:bodyPr>
            <a:noAutofit/>
          </a:bodyPr>
          <a:lstStyle/>
          <a:p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Juniper MX </a:t>
            </a:r>
            <a:r>
              <a:rPr lang="ru-R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заменён маршрутизатор </a:t>
            </a:r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Cisco 2911/K9</a:t>
            </a:r>
            <a:r>
              <a:rPr lang="ru-RU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с модулем </a:t>
            </a:r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HWIC-4ESW</a:t>
            </a:r>
            <a:endParaRPr lang="ru-RU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качестве к</a:t>
            </a:r>
            <a:r>
              <a:rPr lang="ru-R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оммутатора был выбран </a:t>
            </a:r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Cisco Catalyst 2960-24TT 2 </a:t>
            </a:r>
            <a:r>
              <a:rPr lang="ru-R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коммутатора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094D0-5F64-B843-9C15-17766E2AFE77}"/>
              </a:ext>
            </a:extLst>
          </p:cNvPr>
          <p:cNvSpPr/>
          <p:nvPr/>
        </p:nvSpPr>
        <p:spPr>
          <a:xfrm>
            <a:off x="1909359" y="2180506"/>
            <a:ext cx="244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GNS3, </a:t>
            </a:r>
            <a:r>
              <a:rPr lang="ru-RU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CPT</a:t>
            </a:r>
            <a:endParaRPr lang="ru-RU" sz="28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15F581-AE70-D7E6-7933-C3AAAECD6653}"/>
              </a:ext>
            </a:extLst>
          </p:cNvPr>
          <p:cNvSpPr/>
          <p:nvPr/>
        </p:nvSpPr>
        <p:spPr>
          <a:xfrm>
            <a:off x="1100187" y="2703726"/>
            <a:ext cx="4572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Эмулятор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GNS3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является незнакомым для нашей команды инструментом, поэтому работа была сделана в симуляторе сети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Cisco </a:t>
            </a:r>
            <a:r>
              <a:rPr lang="en-US" sz="2400" dirty="0" err="1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Paket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Tracer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ru-RU" sz="24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F76A054-58C4-2703-A39A-EDCA8EDE22CE}"/>
              </a:ext>
            </a:extLst>
          </p:cNvPr>
          <p:cNvSpPr/>
          <p:nvPr/>
        </p:nvSpPr>
        <p:spPr>
          <a:xfrm>
            <a:off x="6379672" y="2180506"/>
            <a:ext cx="46613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Используемое оборудование</a:t>
            </a:r>
          </a:p>
        </p:txBody>
      </p:sp>
    </p:spTree>
    <p:extLst>
      <p:ext uri="{BB962C8B-B14F-4D97-AF65-F5344CB8AC3E}">
        <p14:creationId xmlns:p14="http://schemas.microsoft.com/office/powerpoint/2010/main" val="1490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3B6D8E4-0E77-0E2B-11AE-362866F967B2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Объект 7">
            <a:hlinkClick r:id="rId2"/>
            <a:extLst>
              <a:ext uri="{FF2B5EF4-FFF2-40B4-BE49-F238E27FC236}">
                <a16:creationId xmlns:a16="http://schemas.microsoft.com/office/drawing/2014/main" id="{98770B77-9085-2062-E2B5-874672B00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70" y="4135514"/>
            <a:ext cx="457143" cy="433752"/>
          </a:xfrm>
        </p:spPr>
      </p:pic>
      <p:pic>
        <p:nvPicPr>
          <p:cNvPr id="12" name="Рисунок 11">
            <a:hlinkClick r:id="rId4"/>
            <a:extLst>
              <a:ext uri="{FF2B5EF4-FFF2-40B4-BE49-F238E27FC236}">
                <a16:creationId xmlns:a16="http://schemas.microsoft.com/office/drawing/2014/main" id="{3977A83F-9609-329E-E9E1-1B0571713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84" y="3333386"/>
            <a:ext cx="442147" cy="419523"/>
          </a:xfrm>
          <a:prstGeom prst="rect">
            <a:avLst/>
          </a:prstGeom>
        </p:spPr>
      </p:pic>
      <p:pic>
        <p:nvPicPr>
          <p:cNvPr id="13" name="Рисунок 12">
            <a:hlinkClick r:id="rId6"/>
            <a:extLst>
              <a:ext uri="{FF2B5EF4-FFF2-40B4-BE49-F238E27FC236}">
                <a16:creationId xmlns:a16="http://schemas.microsoft.com/office/drawing/2014/main" id="{8B7A05C7-4456-A17A-EBB1-57A450D69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42" y="3333387"/>
            <a:ext cx="442147" cy="419523"/>
          </a:xfrm>
          <a:prstGeom prst="rect">
            <a:avLst/>
          </a:prstGeom>
        </p:spPr>
      </p:pic>
      <p:pic>
        <p:nvPicPr>
          <p:cNvPr id="16" name="Объект 7">
            <a:hlinkClick r:id="rId7"/>
            <a:extLst>
              <a:ext uri="{FF2B5EF4-FFF2-40B4-BE49-F238E27FC236}">
                <a16:creationId xmlns:a16="http://schemas.microsoft.com/office/drawing/2014/main" id="{0C83C14B-0B08-BC99-DF1C-B8679A80E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42" y="4137275"/>
            <a:ext cx="457143" cy="433752"/>
          </a:xfrm>
          <a:prstGeom prst="rect">
            <a:avLst/>
          </a:prstGeom>
        </p:spPr>
      </p:pic>
      <p:pic>
        <p:nvPicPr>
          <p:cNvPr id="18" name="Рисунок 17">
            <a:hlinkClick r:id="rId8"/>
            <a:extLst>
              <a:ext uri="{FF2B5EF4-FFF2-40B4-BE49-F238E27FC236}">
                <a16:creationId xmlns:a16="http://schemas.microsoft.com/office/drawing/2014/main" id="{06168173-3AF5-122E-EBC7-A9CC545AA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719" y="5009786"/>
            <a:ext cx="442147" cy="419523"/>
          </a:xfrm>
          <a:prstGeom prst="rect">
            <a:avLst/>
          </a:prstGeom>
        </p:spPr>
      </p:pic>
      <p:pic>
        <p:nvPicPr>
          <p:cNvPr id="19" name="Рисунок 18">
            <a:hlinkClick r:id="rId9"/>
            <a:extLst>
              <a:ext uri="{FF2B5EF4-FFF2-40B4-BE49-F238E27FC236}">
                <a16:creationId xmlns:a16="http://schemas.microsoft.com/office/drawing/2014/main" id="{480282AF-6926-2BDF-74C2-F363EE184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483" y="2093264"/>
            <a:ext cx="442147" cy="419523"/>
          </a:xfrm>
          <a:prstGeom prst="rect">
            <a:avLst/>
          </a:prstGeom>
        </p:spPr>
      </p:pic>
      <p:pic>
        <p:nvPicPr>
          <p:cNvPr id="20" name="Рисунок 19">
            <a:hlinkClick r:id="rId10"/>
            <a:extLst>
              <a:ext uri="{FF2B5EF4-FFF2-40B4-BE49-F238E27FC236}">
                <a16:creationId xmlns:a16="http://schemas.microsoft.com/office/drawing/2014/main" id="{2DB66E03-A107-5AF2-0030-996E5FF21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541" y="2093265"/>
            <a:ext cx="442147" cy="4195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84CC166-FFB5-9A8E-3282-6CA102EE72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38" y="2026360"/>
            <a:ext cx="574244" cy="5448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166F447-0014-E299-E7E4-AEA458683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38" y="3267337"/>
            <a:ext cx="574244" cy="5448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ABE7745-23CE-6E39-C354-352C77C8AE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831" y="3268193"/>
            <a:ext cx="574244" cy="5448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B83EC8F-E18E-4022-E79A-9F7BDCA4EE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02" y="5874967"/>
            <a:ext cx="574244" cy="544861"/>
          </a:xfrm>
          <a:prstGeom prst="rect">
            <a:avLst/>
          </a:prstGeom>
        </p:spPr>
      </p:pic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55EF37F0-2055-F1E8-C38E-C1ED41E50A2F}"/>
              </a:ext>
            </a:extLst>
          </p:cNvPr>
          <p:cNvGrpSpPr/>
          <p:nvPr/>
        </p:nvGrpSpPr>
        <p:grpSpPr>
          <a:xfrm>
            <a:off x="10261451" y="709038"/>
            <a:ext cx="965328" cy="794666"/>
            <a:chOff x="9940756" y="583577"/>
            <a:chExt cx="965328" cy="837521"/>
          </a:xfrm>
        </p:grpSpPr>
        <p:pic>
          <p:nvPicPr>
            <p:cNvPr id="29" name="Рисунок 28">
              <a:hlinkClick r:id="rId12" action="ppaction://hlinksldjump"/>
              <a:extLst>
                <a:ext uri="{FF2B5EF4-FFF2-40B4-BE49-F238E27FC236}">
                  <a16:creationId xmlns:a16="http://schemas.microsoft.com/office/drawing/2014/main" id="{F369E782-90D5-C017-4872-3EE93E90C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6298" y="846854"/>
              <a:ext cx="574244" cy="574244"/>
            </a:xfrm>
            <a:prstGeom prst="rect">
              <a:avLst/>
            </a:prstGeom>
          </p:spPr>
        </p:pic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72A5412D-36A3-8BA0-B00A-C883535BED99}"/>
                </a:ext>
              </a:extLst>
            </p:cNvPr>
            <p:cNvSpPr/>
            <p:nvPr/>
          </p:nvSpPr>
          <p:spPr>
            <a:xfrm>
              <a:off x="9940756" y="583577"/>
              <a:ext cx="9653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 65001</a:t>
              </a:r>
              <a:endPara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C7BAB1E7-0CEC-CDEB-F54D-549DADFAA1B3}"/>
              </a:ext>
            </a:extLst>
          </p:cNvPr>
          <p:cNvGrpSpPr/>
          <p:nvPr/>
        </p:nvGrpSpPr>
        <p:grpSpPr>
          <a:xfrm>
            <a:off x="8445286" y="721485"/>
            <a:ext cx="1081310" cy="791433"/>
            <a:chOff x="8124591" y="586985"/>
            <a:chExt cx="1081310" cy="834113"/>
          </a:xfrm>
        </p:grpSpPr>
        <p:pic>
          <p:nvPicPr>
            <p:cNvPr id="28" name="Рисунок 27">
              <a:hlinkClick r:id="rId12" action="ppaction://hlinksldjump"/>
              <a:extLst>
                <a:ext uri="{FF2B5EF4-FFF2-40B4-BE49-F238E27FC236}">
                  <a16:creationId xmlns:a16="http://schemas.microsoft.com/office/drawing/2014/main" id="{1FAF6CCF-5B99-C2B4-9BBC-F0140CAF5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739" y="846854"/>
              <a:ext cx="574244" cy="574244"/>
            </a:xfrm>
            <a:prstGeom prst="rect">
              <a:avLst/>
            </a:prstGeom>
          </p:spPr>
        </p:pic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0642E409-07DF-2B33-5FD9-3685B0F8B1E1}"/>
                </a:ext>
              </a:extLst>
            </p:cNvPr>
            <p:cNvSpPr/>
            <p:nvPr/>
          </p:nvSpPr>
          <p:spPr>
            <a:xfrm>
              <a:off x="8124591" y="586985"/>
              <a:ext cx="108131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 65002</a:t>
              </a:r>
              <a:endPara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4C3EA47-479C-167A-45DF-35C1687BEA95}"/>
              </a:ext>
            </a:extLst>
          </p:cNvPr>
          <p:cNvSpPr/>
          <p:nvPr/>
        </p:nvSpPr>
        <p:spPr>
          <a:xfrm>
            <a:off x="9391421" y="1923987"/>
            <a:ext cx="9653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65000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C25C13-D903-2AA8-5F4B-BD9762DAA367}"/>
              </a:ext>
            </a:extLst>
          </p:cNvPr>
          <p:cNvCxnSpPr>
            <a:cxnSpLocks/>
          </p:cNvCxnSpPr>
          <p:nvPr/>
        </p:nvCxnSpPr>
        <p:spPr>
          <a:xfrm>
            <a:off x="7683520" y="1725660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69E8A11-3602-AD8C-87A2-627A4240CDC6}"/>
              </a:ext>
            </a:extLst>
          </p:cNvPr>
          <p:cNvCxnSpPr>
            <a:cxnSpLocks/>
          </p:cNvCxnSpPr>
          <p:nvPr/>
        </p:nvCxnSpPr>
        <p:spPr>
          <a:xfrm>
            <a:off x="9905792" y="480314"/>
            <a:ext cx="0" cy="122911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B3279E6B-1D93-1952-9A33-64AFFF3885A2}"/>
              </a:ext>
            </a:extLst>
          </p:cNvPr>
          <p:cNvCxnSpPr>
            <a:cxnSpLocks/>
          </p:cNvCxnSpPr>
          <p:nvPr/>
        </p:nvCxnSpPr>
        <p:spPr>
          <a:xfrm>
            <a:off x="8989057" y="1393825"/>
            <a:ext cx="0" cy="699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534D8E55-2E7E-14B8-187D-597C4DF32AD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0751615" y="1393825"/>
            <a:ext cx="1043" cy="6994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41BA684-83FA-CB1F-2947-CD39346C13F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8989058" y="2512787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94CE994-35EE-9178-08ED-2F0EB1C2575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074045" y="2303026"/>
            <a:ext cx="701438" cy="104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BC8EB69F-0187-6168-1CA9-558728C18D5B}"/>
              </a:ext>
            </a:extLst>
          </p:cNvPr>
          <p:cNvCxnSpPr>
            <a:cxnSpLocks/>
          </p:cNvCxnSpPr>
          <p:nvPr/>
        </p:nvCxnSpPr>
        <p:spPr>
          <a:xfrm>
            <a:off x="8074045" y="3554459"/>
            <a:ext cx="701438" cy="8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D6133FD3-9BB4-392F-0E8D-1F57F2C65A3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204354" y="3543149"/>
            <a:ext cx="1318688" cy="54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ACC0E903-ED79-6F37-9235-A30CF6EF82A0}"/>
              </a:ext>
            </a:extLst>
          </p:cNvPr>
          <p:cNvCxnSpPr>
            <a:cxnSpLocks/>
          </p:cNvCxnSpPr>
          <p:nvPr/>
        </p:nvCxnSpPr>
        <p:spPr>
          <a:xfrm>
            <a:off x="10959255" y="3554461"/>
            <a:ext cx="722006" cy="8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3FE2CC5-D3BC-D14D-A902-402494888A51}"/>
              </a:ext>
            </a:extLst>
          </p:cNvPr>
          <p:cNvCxnSpPr>
            <a:cxnSpLocks/>
          </p:cNvCxnSpPr>
          <p:nvPr/>
        </p:nvCxnSpPr>
        <p:spPr>
          <a:xfrm>
            <a:off x="9211853" y="2313482"/>
            <a:ext cx="1318688" cy="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42528EF5-3F9A-8E21-0BAD-A17D6554605F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flipV="1">
            <a:off x="10744116" y="2512788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BE9BECB-1969-6341-00A2-FD8C693D3B5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744116" y="3752910"/>
            <a:ext cx="0" cy="465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2B467537-DE88-5067-8D82-472A860A9D64}"/>
              </a:ext>
            </a:extLst>
          </p:cNvPr>
          <p:cNvCxnSpPr>
            <a:cxnSpLocks/>
          </p:cNvCxnSpPr>
          <p:nvPr/>
        </p:nvCxnSpPr>
        <p:spPr>
          <a:xfrm>
            <a:off x="8989057" y="3775533"/>
            <a:ext cx="0" cy="419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C8AA8C53-787A-991E-83B4-A1441F78543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989057" y="4510135"/>
            <a:ext cx="916736" cy="499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5F812B7E-0F15-3FFF-9353-4F365D5F19F6}"/>
              </a:ext>
            </a:extLst>
          </p:cNvPr>
          <p:cNvCxnSpPr>
            <a:cxnSpLocks/>
          </p:cNvCxnSpPr>
          <p:nvPr/>
        </p:nvCxnSpPr>
        <p:spPr>
          <a:xfrm flipH="1">
            <a:off x="9905793" y="4510134"/>
            <a:ext cx="838322" cy="499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1D93B19A-8BF2-F42D-7FFB-7FA736B92C9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905792" y="5429309"/>
            <a:ext cx="1" cy="4714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Рисунок 83">
            <a:hlinkClick r:id="rId14"/>
            <a:extLst>
              <a:ext uri="{FF2B5EF4-FFF2-40B4-BE49-F238E27FC236}">
                <a16:creationId xmlns:a16="http://schemas.microsoft.com/office/drawing/2014/main" id="{245BB1C2-05B9-83A7-5735-F6C725A9F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91" y="2788316"/>
            <a:ext cx="298950" cy="28365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6F299D1-58BD-2314-E3C7-B96CEFA273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8" y="2793046"/>
            <a:ext cx="323849" cy="307278"/>
          </a:xfrm>
          <a:prstGeom prst="rect">
            <a:avLst/>
          </a:prstGeom>
        </p:spPr>
      </p:pic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599D7CE4-8BAF-CC84-39DE-C7F619CC3B33}"/>
              </a:ext>
            </a:extLst>
          </p:cNvPr>
          <p:cNvCxnSpPr>
            <a:cxnSpLocks/>
          </p:cNvCxnSpPr>
          <p:nvPr/>
        </p:nvCxnSpPr>
        <p:spPr>
          <a:xfrm flipH="1" flipV="1">
            <a:off x="10225036" y="3053917"/>
            <a:ext cx="373134" cy="338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55D5EC6E-4DB0-97C5-1C70-491B0201A82E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9776527" y="2930143"/>
            <a:ext cx="200864" cy="7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D41406D0-57FF-246C-0A56-C59929F1F090}"/>
              </a:ext>
            </a:extLst>
          </p:cNvPr>
          <p:cNvSpPr/>
          <p:nvPr/>
        </p:nvSpPr>
        <p:spPr>
          <a:xfrm>
            <a:off x="1196513" y="5507745"/>
            <a:ext cx="533575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Затека по схеме:</a:t>
            </a: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нажатию на оборудование можно попасть на сайт с описанием конфигурации устройства.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Заголовок 1">
            <a:extLst>
              <a:ext uri="{FF2B5EF4-FFF2-40B4-BE49-F238E27FC236}">
                <a16:creationId xmlns:a16="http://schemas.microsoft.com/office/drawing/2014/main" id="{9E1DB8C7-70EB-11E2-4F7C-65A08DA48A0D}"/>
              </a:ext>
            </a:extLst>
          </p:cNvPr>
          <p:cNvSpPr txBox="1">
            <a:spLocks/>
          </p:cNvSpPr>
          <p:nvPr/>
        </p:nvSpPr>
        <p:spPr>
          <a:xfrm>
            <a:off x="1782359" y="286593"/>
            <a:ext cx="3577041" cy="682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Схема сети</a:t>
            </a: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56305FD5-FDF3-AE39-435E-FE9C0B24E633}"/>
              </a:ext>
            </a:extLst>
          </p:cNvPr>
          <p:cNvSpPr/>
          <p:nvPr/>
        </p:nvSpPr>
        <p:spPr>
          <a:xfrm>
            <a:off x="734644" y="1303409"/>
            <a:ext cx="549592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основном схема была реализована в соответствии с предложенной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 есть несколько изменений:</a:t>
            </a:r>
          </a:p>
          <a:p>
            <a:pPr marL="457200" indent="-457200" algn="just">
              <a:buAutoNum type="arabicPeriod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было добавлено несколько устройств В 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 </a:t>
            </a: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Подробнее об этом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</a:t>
            </a: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ыл добавлен ещё один маршрутизатор для реализации четвёртого пункта задания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Подробнее об этом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 внутренней сети провайдера был добавлен маршрутизатор и компьютер, для симуляции удалённого подключения по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SSH.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Подробнее об этом тут.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337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C3EE07-A759-82E2-F8D8-DF221242CD55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97A636BB-21A4-6B6D-A47B-46A3D60B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82" y="4683215"/>
            <a:ext cx="442147" cy="419523"/>
          </a:xfrm>
          <a:prstGeom prst="rect">
            <a:avLst/>
          </a:prstGeom>
        </p:spPr>
      </p:pic>
      <p:pic>
        <p:nvPicPr>
          <p:cNvPr id="6" name="Рисунок 5">
            <a:hlinkClick r:id="rId4"/>
            <a:extLst>
              <a:ext uri="{FF2B5EF4-FFF2-40B4-BE49-F238E27FC236}">
                <a16:creationId xmlns:a16="http://schemas.microsoft.com/office/drawing/2014/main" id="{CFA8112F-9A66-7748-9AAD-8473D5E2B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740" y="4683216"/>
            <a:ext cx="442147" cy="419523"/>
          </a:xfrm>
          <a:prstGeom prst="rect">
            <a:avLst/>
          </a:prstGeom>
        </p:spPr>
      </p:pic>
      <p:pic>
        <p:nvPicPr>
          <p:cNvPr id="7" name="Рисунок 6">
            <a:hlinkClick r:id="rId5"/>
            <a:extLst>
              <a:ext uri="{FF2B5EF4-FFF2-40B4-BE49-F238E27FC236}">
                <a16:creationId xmlns:a16="http://schemas.microsoft.com/office/drawing/2014/main" id="{C1C93F5B-A0E8-F9FF-35F1-BE727F379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81" y="3443093"/>
            <a:ext cx="442147" cy="419523"/>
          </a:xfrm>
          <a:prstGeom prst="rect">
            <a:avLst/>
          </a:prstGeom>
        </p:spPr>
      </p:pic>
      <p:pic>
        <p:nvPicPr>
          <p:cNvPr id="8" name="Рисунок 7">
            <a:hlinkClick r:id="rId6"/>
            <a:extLst>
              <a:ext uri="{FF2B5EF4-FFF2-40B4-BE49-F238E27FC236}">
                <a16:creationId xmlns:a16="http://schemas.microsoft.com/office/drawing/2014/main" id="{A7D322B7-A87B-AFD0-2BED-18F38A396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239" y="3443094"/>
            <a:ext cx="442147" cy="41952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1FF7A3E-4BF2-59FB-ED1F-9A14B293E3E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294052" y="4892978"/>
            <a:ext cx="1318688" cy="54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D1C4C9E-DCE0-2130-6400-AD6534890E09}"/>
              </a:ext>
            </a:extLst>
          </p:cNvPr>
          <p:cNvCxnSpPr>
            <a:cxnSpLocks/>
          </p:cNvCxnSpPr>
          <p:nvPr/>
        </p:nvCxnSpPr>
        <p:spPr>
          <a:xfrm>
            <a:off x="9301551" y="3663311"/>
            <a:ext cx="1318688" cy="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2F8E64-1A0E-B0E1-C8B4-AE667C66923E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0833814" y="3862617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F9BA38A-E6D0-1A3B-0A58-F30034576308}"/>
              </a:ext>
            </a:extLst>
          </p:cNvPr>
          <p:cNvCxnSpPr>
            <a:cxnSpLocks/>
          </p:cNvCxnSpPr>
          <p:nvPr/>
        </p:nvCxnSpPr>
        <p:spPr>
          <a:xfrm flipV="1">
            <a:off x="9086254" y="3862616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BEE1E32-0D1A-1FAD-2346-34B61ED9B010}"/>
              </a:ext>
            </a:extLst>
          </p:cNvPr>
          <p:cNvSpPr txBox="1">
            <a:spLocks/>
          </p:cNvSpPr>
          <p:nvPr/>
        </p:nvSpPr>
        <p:spPr>
          <a:xfrm>
            <a:off x="-1" y="320697"/>
            <a:ext cx="7566713" cy="682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Решение основной задачи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CA2D261-8967-1825-E1C0-511311BC4F37}"/>
              </a:ext>
            </a:extLst>
          </p:cNvPr>
          <p:cNvSpPr/>
          <p:nvPr/>
        </p:nvSpPr>
        <p:spPr>
          <a:xfrm>
            <a:off x="1000595" y="1557593"/>
            <a:ext cx="549592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Внутри нашей сети настроена динамическая маршрутизация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OSPF.</a:t>
            </a:r>
          </a:p>
          <a:p>
            <a:pPr algn="just"/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другими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настроена динамическая маршрутизация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BGP.</a:t>
            </a: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Наша сеть анонсирует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свои внутренние маршруты, а также принимает анонсы внешних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распространяет их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OSPF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Добавили подключение по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 всем сетевым устройствам внутри сети нашего провайдера. Логин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admin.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Пароль: 1324.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1B1D465-359E-FA3E-9289-0D53F634C003}"/>
              </a:ext>
            </a:extLst>
          </p:cNvPr>
          <p:cNvSpPr/>
          <p:nvPr/>
        </p:nvSpPr>
        <p:spPr>
          <a:xfrm>
            <a:off x="8644108" y="3233230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R0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2A63B9-574A-5C80-397D-39E46A6012F6}"/>
              </a:ext>
            </a:extLst>
          </p:cNvPr>
          <p:cNvSpPr/>
          <p:nvPr/>
        </p:nvSpPr>
        <p:spPr>
          <a:xfrm>
            <a:off x="10874890" y="3250323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5F5323A-AA4A-53B3-CDB2-F1CC6EAB00CF}"/>
              </a:ext>
            </a:extLst>
          </p:cNvPr>
          <p:cNvSpPr/>
          <p:nvPr/>
        </p:nvSpPr>
        <p:spPr>
          <a:xfrm>
            <a:off x="8596253" y="4993156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9FB72C6-CA1C-7007-7DFF-D6D6C7A8CAEF}"/>
              </a:ext>
            </a:extLst>
          </p:cNvPr>
          <p:cNvSpPr/>
          <p:nvPr/>
        </p:nvSpPr>
        <p:spPr>
          <a:xfrm>
            <a:off x="10874889" y="4974165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DCA9257-0BCF-BCBA-6B41-AB4310BE30B8}"/>
              </a:ext>
            </a:extLst>
          </p:cNvPr>
          <p:cNvCxnSpPr>
            <a:cxnSpLocks/>
          </p:cNvCxnSpPr>
          <p:nvPr/>
        </p:nvCxnSpPr>
        <p:spPr>
          <a:xfrm>
            <a:off x="7773218" y="3075489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7313BCF-2F84-8558-E3E7-91F8A39A4B3D}"/>
              </a:ext>
            </a:extLst>
          </p:cNvPr>
          <p:cNvCxnSpPr>
            <a:cxnSpLocks/>
          </p:cNvCxnSpPr>
          <p:nvPr/>
        </p:nvCxnSpPr>
        <p:spPr>
          <a:xfrm>
            <a:off x="9963783" y="1780089"/>
            <a:ext cx="0" cy="12954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>
            <a:hlinkClick r:id="rId7"/>
            <a:extLst>
              <a:ext uri="{FF2B5EF4-FFF2-40B4-BE49-F238E27FC236}">
                <a16:creationId xmlns:a16="http://schemas.microsoft.com/office/drawing/2014/main" id="{F9248958-DA16-15C0-1805-8B3089ED5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85" y="2246150"/>
            <a:ext cx="442147" cy="419523"/>
          </a:xfrm>
          <a:prstGeom prst="rect">
            <a:avLst/>
          </a:prstGeom>
        </p:spPr>
      </p:pic>
      <p:pic>
        <p:nvPicPr>
          <p:cNvPr id="25" name="Рисунок 24">
            <a:hlinkClick r:id="rId8"/>
            <a:extLst>
              <a:ext uri="{FF2B5EF4-FFF2-40B4-BE49-F238E27FC236}">
                <a16:creationId xmlns:a16="http://schemas.microsoft.com/office/drawing/2014/main" id="{5AB47268-FA7F-0F8D-61AE-61AAC6461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988" y="2231929"/>
            <a:ext cx="442147" cy="419523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BD44BCE-C0A7-7111-14C9-80E6AA6051CB}"/>
              </a:ext>
            </a:extLst>
          </p:cNvPr>
          <p:cNvSpPr/>
          <p:nvPr/>
        </p:nvSpPr>
        <p:spPr>
          <a:xfrm>
            <a:off x="10362397" y="1930456"/>
            <a:ext cx="965328" cy="3212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3C45653-5D0F-0D4D-B649-E4EA76A36A7E}"/>
              </a:ext>
            </a:extLst>
          </p:cNvPr>
          <p:cNvSpPr/>
          <p:nvPr/>
        </p:nvSpPr>
        <p:spPr>
          <a:xfrm>
            <a:off x="8552303" y="1955153"/>
            <a:ext cx="1081310" cy="3212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BC34B02-A76E-A6B7-E674-AC92D518BCBF}"/>
              </a:ext>
            </a:extLst>
          </p:cNvPr>
          <p:cNvCxnSpPr>
            <a:cxnSpLocks/>
          </p:cNvCxnSpPr>
          <p:nvPr/>
        </p:nvCxnSpPr>
        <p:spPr>
          <a:xfrm flipV="1">
            <a:off x="9090003" y="2641907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8D2E1B4-0A1A-0EB8-1518-8C3D1D5DB4A8}"/>
              </a:ext>
            </a:extLst>
          </p:cNvPr>
          <p:cNvCxnSpPr>
            <a:cxnSpLocks/>
          </p:cNvCxnSpPr>
          <p:nvPr/>
        </p:nvCxnSpPr>
        <p:spPr>
          <a:xfrm flipV="1">
            <a:off x="10837563" y="2632221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0FFD260-6821-3FA8-C8BF-15066989E40F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19314"/>
            <a:ext cx="7566713" cy="1192439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Немного подробнее об</a:t>
            </a:r>
            <a:b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65001 </a:t>
            </a:r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65002</a:t>
            </a:r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5D523D5A-BAE8-141D-98CB-3AB2562DF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40" y="2632484"/>
            <a:ext cx="574244" cy="5742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8C0EFD-3684-15E3-59DD-E43EEB1F3DE1}"/>
              </a:ext>
            </a:extLst>
          </p:cNvPr>
          <p:cNvSpPr/>
          <p:nvPr/>
        </p:nvSpPr>
        <p:spPr>
          <a:xfrm>
            <a:off x="9371479" y="895013"/>
            <a:ext cx="10615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>
            <a:hlinkClick r:id="rId4"/>
            <a:extLst>
              <a:ext uri="{FF2B5EF4-FFF2-40B4-BE49-F238E27FC236}">
                <a16:creationId xmlns:a16="http://schemas.microsoft.com/office/drawing/2014/main" id="{1E7D8A9E-AFE3-D559-5C2F-D50BE0F17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451" y="1649705"/>
            <a:ext cx="442147" cy="4421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B0660D-D922-115D-3391-99D96FB17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47" y="1594303"/>
            <a:ext cx="574244" cy="5742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08B1B9-2066-1143-459D-B6A84AD5C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93" y="1649705"/>
            <a:ext cx="442147" cy="44214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E5093A3-E943-BD28-E983-B2A1F04ED6FC}"/>
              </a:ext>
            </a:extLst>
          </p:cNvPr>
          <p:cNvSpPr/>
          <p:nvPr/>
        </p:nvSpPr>
        <p:spPr>
          <a:xfrm>
            <a:off x="9403305" y="3218067"/>
            <a:ext cx="10615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EA53E2-415B-9B65-8F02-AD6DAF539132}"/>
              </a:ext>
            </a:extLst>
          </p:cNvPr>
          <p:cNvSpPr/>
          <p:nvPr/>
        </p:nvSpPr>
        <p:spPr>
          <a:xfrm>
            <a:off x="9442335" y="5525319"/>
            <a:ext cx="10813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>
            <a:hlinkClick r:id="rId2" action="ppaction://hlinksldjump"/>
            <a:extLst>
              <a:ext uri="{FF2B5EF4-FFF2-40B4-BE49-F238E27FC236}">
                <a16:creationId xmlns:a16="http://schemas.microsoft.com/office/drawing/2014/main" id="{AD7FE7C8-5F52-ACA5-C174-8B413E5F7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923" y="3536915"/>
            <a:ext cx="574244" cy="5742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A7F465-1837-084C-60C7-3432F9D2B2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51" y="4779192"/>
            <a:ext cx="442147" cy="442147"/>
          </a:xfrm>
          <a:prstGeom prst="rect">
            <a:avLst/>
          </a:prstGeom>
        </p:spPr>
      </p:pic>
      <p:pic>
        <p:nvPicPr>
          <p:cNvPr id="12" name="Рисунок 11">
            <a:hlinkClick r:id="rId8"/>
            <a:extLst>
              <a:ext uri="{FF2B5EF4-FFF2-40B4-BE49-F238E27FC236}">
                <a16:creationId xmlns:a16="http://schemas.microsoft.com/office/drawing/2014/main" id="{C7D47026-90DC-339C-4899-84DC47B4B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451" y="4779192"/>
            <a:ext cx="442147" cy="442147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231AFB-1FD6-BCC6-6D48-E85532B8F122}"/>
              </a:ext>
            </a:extLst>
          </p:cNvPr>
          <p:cNvSpPr/>
          <p:nvPr/>
        </p:nvSpPr>
        <p:spPr>
          <a:xfrm>
            <a:off x="749748" y="2081896"/>
            <a:ext cx="54959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Соединена с нашей сетью по 11.11.0.0/16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Содержит ещё один маршрутизатор с сетью 11.12.0.0/16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Содержит сервер в сети  62.10.82.0/24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0FAFD8-0D85-7999-7E97-12602AC4CE0D}"/>
              </a:ext>
            </a:extLst>
          </p:cNvPr>
          <p:cNvSpPr/>
          <p:nvPr/>
        </p:nvSpPr>
        <p:spPr>
          <a:xfrm>
            <a:off x="749748" y="4156307"/>
            <a:ext cx="54959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Соединена с нашей сетью по 11.13.0.0/16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Содержит компьютер с «серым»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(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сеть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192.168.1.0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/24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который выпущен в интернет с помощью технологии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A7C8D68-F115-0F5E-CACF-9C1F7406C207}"/>
              </a:ext>
            </a:extLst>
          </p:cNvPr>
          <p:cNvCxnSpPr>
            <a:cxnSpLocks/>
          </p:cNvCxnSpPr>
          <p:nvPr/>
        </p:nvCxnSpPr>
        <p:spPr>
          <a:xfrm>
            <a:off x="7734899" y="4183295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AA9062C-267E-161D-5391-D4BF66A58508}"/>
              </a:ext>
            </a:extLst>
          </p:cNvPr>
          <p:cNvCxnSpPr>
            <a:cxnSpLocks/>
          </p:cNvCxnSpPr>
          <p:nvPr/>
        </p:nvCxnSpPr>
        <p:spPr>
          <a:xfrm>
            <a:off x="7734899" y="2632484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97D86B6A-D906-9803-7F9B-2FB245D310F7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958524" y="2091852"/>
            <a:ext cx="1" cy="6469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7A1E6B6-A14A-6124-23F7-F6E888439625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10179598" y="1870779"/>
            <a:ext cx="105139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13315AB-9EB0-3421-02A1-7748638FA53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48700" y="1870778"/>
            <a:ext cx="1088751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5ED7128-F074-F761-171E-456C456236C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958525" y="3988594"/>
            <a:ext cx="0" cy="79059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CDD53E6-24D9-92CD-4080-CC8A4A56197E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8749598" y="5000266"/>
            <a:ext cx="98785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5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984232-0413-F1FC-7ECF-257D33C0EB58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810"/>
            <a:ext cx="7566713" cy="764713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Дополнительное  задание 1: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A2355-FA63-CBCA-7492-12A741A98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402" y="3852316"/>
            <a:ext cx="880740" cy="8807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FCF039-227A-E6E0-6808-2D4A9EFA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69" y="5601172"/>
            <a:ext cx="1034240" cy="1034240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6018678-F66C-F5FD-B6AD-4CB8925471C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188772" y="4733056"/>
            <a:ext cx="0" cy="9247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3B676E-9743-69FD-2D2E-B1F41343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065" y="2024015"/>
            <a:ext cx="880740" cy="8807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0CA174-0EDC-03D6-AA94-F18FDBD5D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11" y="272707"/>
            <a:ext cx="997322" cy="997322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2DA6D3B-00CB-D1DA-7578-070AFFEF8D5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197435" y="1126553"/>
            <a:ext cx="0" cy="89746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3740065-1A6A-1077-F1A4-FC3D01210E5C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8188772" y="2904755"/>
            <a:ext cx="8663" cy="9475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486DD9B-DFD4-5348-2576-CF4950C72636}"/>
              </a:ext>
            </a:extLst>
          </p:cNvPr>
          <p:cNvSpPr/>
          <p:nvPr/>
        </p:nvSpPr>
        <p:spPr>
          <a:xfrm>
            <a:off x="8165260" y="1722754"/>
            <a:ext cx="25906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Vlan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174.23.2.1/26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8966C5-C435-D3FE-640E-E48D779B0452}"/>
              </a:ext>
            </a:extLst>
          </p:cNvPr>
          <p:cNvSpPr/>
          <p:nvPr/>
        </p:nvSpPr>
        <p:spPr>
          <a:xfrm>
            <a:off x="8197435" y="4691562"/>
            <a:ext cx="269484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Vlan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174.23.2.65/26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82D7F2-8E42-1BC6-7211-951DD62ADB54}"/>
              </a:ext>
            </a:extLst>
          </p:cNvPr>
          <p:cNvSpPr/>
          <p:nvPr/>
        </p:nvSpPr>
        <p:spPr>
          <a:xfrm>
            <a:off x="8184489" y="1202568"/>
            <a:ext cx="13548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174.23.2.2/26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0F821B9-CAF7-652C-03CF-3E69C90D5400}"/>
              </a:ext>
            </a:extLst>
          </p:cNvPr>
          <p:cNvSpPr/>
          <p:nvPr/>
        </p:nvSpPr>
        <p:spPr>
          <a:xfrm>
            <a:off x="8184489" y="5262618"/>
            <a:ext cx="14590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174.23.2.66/26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3526BAF-CE71-E381-78D4-5DBE3130DC88}"/>
              </a:ext>
            </a:extLst>
          </p:cNvPr>
          <p:cNvSpPr/>
          <p:nvPr/>
        </p:nvSpPr>
        <p:spPr>
          <a:xfrm>
            <a:off x="8609772" y="2282572"/>
            <a:ext cx="30950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route 174.23.2.65/26 11.11.11.1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0781D2B-4C3C-8329-0F61-17612FEEC905}"/>
              </a:ext>
            </a:extLst>
          </p:cNvPr>
          <p:cNvSpPr/>
          <p:nvPr/>
        </p:nvSpPr>
        <p:spPr>
          <a:xfrm>
            <a:off x="8609772" y="4123409"/>
            <a:ext cx="30950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route 174.23.2.0/26 11.11.11.12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EDC3FE0-29E1-9D56-C837-E2FF24BDC481}"/>
              </a:ext>
            </a:extLst>
          </p:cNvPr>
          <p:cNvSpPr/>
          <p:nvPr/>
        </p:nvSpPr>
        <p:spPr>
          <a:xfrm>
            <a:off x="8229779" y="3544404"/>
            <a:ext cx="3278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 interface gig0/0.1: 11.11.11.1/24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6A0CA0C-F1D0-C184-6FFA-371B183473E6}"/>
              </a:ext>
            </a:extLst>
          </p:cNvPr>
          <p:cNvSpPr/>
          <p:nvPr/>
        </p:nvSpPr>
        <p:spPr>
          <a:xfrm>
            <a:off x="8218736" y="2905268"/>
            <a:ext cx="32783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 interface gig0/0.1: 11.11.11.2/24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C182F478-3497-F9AB-4575-6D7C38627123}"/>
              </a:ext>
            </a:extLst>
          </p:cNvPr>
          <p:cNvSpPr/>
          <p:nvPr/>
        </p:nvSpPr>
        <p:spPr>
          <a:xfrm>
            <a:off x="828301" y="1430364"/>
            <a:ext cx="5495927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задании было сказано реализовать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L2VPN.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Из-за части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первое, что пришло в голову – протянуть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туннель.  В попытках поднять туннель не нашли способа сделать его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L2,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а не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L3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соединением, поэтому стали думать над чем-то другим. По итогу реализовали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соединение с помощью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VLANs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endParaRPr lang="ru-RU" sz="20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этого решения есть куча проблем: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оно не масштабируемо (много статических маршрутов),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мы сомневаемся, что теперь это можно назвать словом «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VPN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».</a:t>
            </a:r>
          </a:p>
          <a:p>
            <a:pPr algn="just"/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Но, не смотря на эти проблемы, это именно 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туннель.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BB3C59D-C777-B163-D1AA-91550C67EBF3}"/>
              </a:ext>
            </a:extLst>
          </p:cNvPr>
          <p:cNvSpPr/>
          <p:nvPr/>
        </p:nvSpPr>
        <p:spPr>
          <a:xfrm>
            <a:off x="3968966" y="6423186"/>
            <a:ext cx="364807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Примерная схема </a:t>
            </a:r>
            <a:r>
              <a:rPr lang="en-US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 </a:t>
            </a:r>
            <a:r>
              <a:rPr lang="ru-RU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соединения -</a:t>
            </a:r>
            <a:r>
              <a:rPr lang="en-US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ru-RU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2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5965EA-D933-360A-0F62-0099078A2D00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76E465-F7D2-A21B-5458-C08FDE30D240}"/>
              </a:ext>
            </a:extLst>
          </p:cNvPr>
          <p:cNvSpPr txBox="1">
            <a:spLocks/>
          </p:cNvSpPr>
          <p:nvPr/>
        </p:nvSpPr>
        <p:spPr>
          <a:xfrm>
            <a:off x="0" y="416689"/>
            <a:ext cx="7566713" cy="764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Дополнительное задание 2:</a:t>
            </a:r>
          </a:p>
        </p:txBody>
      </p:sp>
      <p:pic>
        <p:nvPicPr>
          <p:cNvPr id="9" name="Объект 7">
            <a:hlinkClick r:id="rId2"/>
            <a:extLst>
              <a:ext uri="{FF2B5EF4-FFF2-40B4-BE49-F238E27FC236}">
                <a16:creationId xmlns:a16="http://schemas.microsoft.com/office/drawing/2014/main" id="{132CDCF5-FDBC-6BA3-70F7-18689E9B7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22" y="3174361"/>
            <a:ext cx="819740" cy="777796"/>
          </a:xfrm>
        </p:spPr>
      </p:pic>
      <p:pic>
        <p:nvPicPr>
          <p:cNvPr id="10" name="Рисунок 9">
            <a:hlinkClick r:id="rId4"/>
            <a:extLst>
              <a:ext uri="{FF2B5EF4-FFF2-40B4-BE49-F238E27FC236}">
                <a16:creationId xmlns:a16="http://schemas.microsoft.com/office/drawing/2014/main" id="{E4210B1B-E95C-71A4-858D-D721919CC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145" y="1599903"/>
            <a:ext cx="792849" cy="752280"/>
          </a:xfrm>
          <a:prstGeom prst="rect">
            <a:avLst/>
          </a:prstGeom>
        </p:spPr>
      </p:pic>
      <p:pic>
        <p:nvPicPr>
          <p:cNvPr id="11" name="Рисунок 10">
            <a:hlinkClick r:id="rId6"/>
            <a:extLst>
              <a:ext uri="{FF2B5EF4-FFF2-40B4-BE49-F238E27FC236}">
                <a16:creationId xmlns:a16="http://schemas.microsoft.com/office/drawing/2014/main" id="{9CE522D0-FD0B-6C12-7E70-6659CC7E8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90" y="1599903"/>
            <a:ext cx="792849" cy="752280"/>
          </a:xfrm>
          <a:prstGeom prst="rect">
            <a:avLst/>
          </a:prstGeom>
        </p:spPr>
      </p:pic>
      <p:pic>
        <p:nvPicPr>
          <p:cNvPr id="12" name="Объект 7">
            <a:hlinkClick r:id="rId7"/>
            <a:extLst>
              <a:ext uri="{FF2B5EF4-FFF2-40B4-BE49-F238E27FC236}">
                <a16:creationId xmlns:a16="http://schemas.microsoft.com/office/drawing/2014/main" id="{64A9BB50-BE25-3038-46DC-C38DEABEB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91" y="3174360"/>
            <a:ext cx="819740" cy="777796"/>
          </a:xfrm>
          <a:prstGeom prst="rect">
            <a:avLst/>
          </a:prstGeom>
        </p:spPr>
      </p:pic>
      <p:pic>
        <p:nvPicPr>
          <p:cNvPr id="13" name="Рисунок 12">
            <a:hlinkClick r:id="rId8"/>
            <a:extLst>
              <a:ext uri="{FF2B5EF4-FFF2-40B4-BE49-F238E27FC236}">
                <a16:creationId xmlns:a16="http://schemas.microsoft.com/office/drawing/2014/main" id="{8AFD6836-43BF-E1DD-0BF9-1FAB674D1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9" y="4150509"/>
            <a:ext cx="792849" cy="7522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28C236-400E-182D-F241-E77650EB29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451" y="5369649"/>
            <a:ext cx="1029723" cy="977034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4DD2208-B995-9ABE-2CB7-C58399173A2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749994" y="1976043"/>
            <a:ext cx="22693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B68950E-B544-BCA5-1B09-87712C6579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415815" y="2352183"/>
            <a:ext cx="0" cy="9815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8781C35-049E-8138-B62C-9DC8A25649DD}"/>
              </a:ext>
            </a:extLst>
          </p:cNvPr>
          <p:cNvCxnSpPr>
            <a:cxnSpLocks/>
          </p:cNvCxnSpPr>
          <p:nvPr/>
        </p:nvCxnSpPr>
        <p:spPr>
          <a:xfrm flipH="1">
            <a:off x="8612389" y="3557061"/>
            <a:ext cx="2581275" cy="49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39F290E-6CFF-CB3F-BA17-C5C722F83B3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353570" y="3803393"/>
            <a:ext cx="1583744" cy="3471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11496EB-B81D-27D0-1553-E05500FFD18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9937314" y="3816547"/>
            <a:ext cx="1478501" cy="3339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7FD12BA-DE73-3ACC-6C79-02DF7B0C9540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9937313" y="4902789"/>
            <a:ext cx="1" cy="466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7DA5C0-6F84-04ED-55FD-F24E4D7A4B5B}"/>
              </a:ext>
            </a:extLst>
          </p:cNvPr>
          <p:cNvSpPr/>
          <p:nvPr/>
        </p:nvSpPr>
        <p:spPr>
          <a:xfrm>
            <a:off x="992494" y="1180465"/>
            <a:ext cx="5495927" cy="53245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Это задание было очень интересным!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VRRP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CPT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нет, но у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Cisco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существует своя технология резервирования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IP-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сетей: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HCRP.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Его мы и использовали.</a:t>
            </a:r>
          </a:p>
          <a:p>
            <a:pPr algn="just"/>
            <a:endParaRPr lang="ru-RU" sz="20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 реализации возникла проблема: мы без понятия, как в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CPT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настроить агрегацию портов на конечном устройстве (сервере).</a:t>
            </a:r>
          </a:p>
          <a:p>
            <a:pPr algn="just"/>
            <a:endParaRPr lang="ru-RU" sz="20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Мы решили поставить вместо сервера маршрутизатор. Его можно использовать вместо сервера для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DHCP.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маршрутизатором поставили сервер и выпустили его в интернет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NAT.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сервере настроили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http/https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сайт. С помощью статического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обеспечили доступ к сайту через адрес маршрутизатора. На сайт можно попасть с любого устройства сети!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9E75479-8311-0DD5-E277-125E66166B4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353570" y="2352183"/>
            <a:ext cx="0" cy="9815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6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ED5A09-3A75-2862-0461-9B4A797C1E79}"/>
              </a:ext>
            </a:extLst>
          </p:cNvPr>
          <p:cNvSpPr/>
          <p:nvPr/>
        </p:nvSpPr>
        <p:spPr>
          <a:xfrm>
            <a:off x="-5345" y="0"/>
            <a:ext cx="12197345" cy="68579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855"/>
            <a:ext cx="12192000" cy="71903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Проблемы сети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15F581-AE70-D7E6-7933-C3AAAECD6653}"/>
              </a:ext>
            </a:extLst>
          </p:cNvPr>
          <p:cNvSpPr/>
          <p:nvPr/>
        </p:nvSpPr>
        <p:spPr>
          <a:xfrm>
            <a:off x="1112570" y="1763926"/>
            <a:ext cx="9961513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Помимо уже перечисленных проблем есть несколько очень важных замечаний:</a:t>
            </a:r>
          </a:p>
          <a:p>
            <a:pPr marL="457200" indent="-457200" algn="just">
              <a:buAutoNum type="arabicPeriod"/>
            </a:pP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при перезапуске маршрутизатора с агрегированием (Доп. Задание 2) слетает настройка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channel-group 1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 портов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GigabitEthernet0/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  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GigabitEthernet0/1 (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команда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write memory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не помогает). Виртуальный порт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Port-channel1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остаётся, но находится в выключенном состоянии. Если объединить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Gig0/0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Gig0/1,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то виртуальный порт сразу поднимется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;</a:t>
            </a:r>
            <a:endParaRPr lang="ru-RU" sz="240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457200" indent="-457200" algn="just">
              <a:buAutoNum type="arabicPeriod"/>
            </a:pP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до маршрутизатора с агрегированием невозможно добраться по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SSH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он натирует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TCP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пакет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 перенаправляет на сервер, что странно, ведь пробрасывались только порты 80 и 443 (22 порт не трогали). </a:t>
            </a:r>
            <a:endParaRPr lang="ru-RU" sz="24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4140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800</Words>
  <Application>Microsoft Office PowerPoint</Application>
  <PresentationFormat>Широкоэкранный</PresentationFormat>
  <Paragraphs>99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Постановка задачи</vt:lpstr>
      <vt:lpstr>Интерпретация задания командой</vt:lpstr>
      <vt:lpstr>Презентация PowerPoint</vt:lpstr>
      <vt:lpstr>Презентация PowerPoint</vt:lpstr>
      <vt:lpstr>Немного подробнее об AS 65001 и AS 65002:</vt:lpstr>
      <vt:lpstr>Дополнительное  задание 1:</vt:lpstr>
      <vt:lpstr>Презентация PowerPoint</vt:lpstr>
      <vt:lpstr>Проблемы сети</vt:lpstr>
      <vt:lpstr>Итоговая схема сети: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Василий Куклин</dc:creator>
  <cp:lastModifiedBy>Василий Куклин</cp:lastModifiedBy>
  <cp:revision>86</cp:revision>
  <dcterms:created xsi:type="dcterms:W3CDTF">2024-03-31T10:23:03Z</dcterms:created>
  <dcterms:modified xsi:type="dcterms:W3CDTF">2024-03-31T16:44:35Z</dcterms:modified>
</cp:coreProperties>
</file>