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 id="2147483684" r:id="rId2"/>
  </p:sld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438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0" name="مثلث قائم الزاوية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عنوان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ar-SA" smtClean="0"/>
              <a:t>انقر لتحرير نمط العنوان الثانوي الرئيسي</a:t>
            </a:r>
            <a:endParaRPr kumimoji="0" lang="en-US"/>
          </a:p>
        </p:txBody>
      </p:sp>
      <p:grpSp>
        <p:nvGrpSpPr>
          <p:cNvPr id="2" name="مجموعة 1"/>
          <p:cNvGrpSpPr/>
          <p:nvPr/>
        </p:nvGrpSpPr>
        <p:grpSpPr>
          <a:xfrm>
            <a:off x="-3765" y="4953000"/>
            <a:ext cx="9147765" cy="1912088"/>
            <a:chOff x="-3765" y="4832896"/>
            <a:chExt cx="9147765" cy="2032192"/>
          </a:xfrm>
        </p:grpSpPr>
        <p:sp>
          <p:nvSpPr>
            <p:cNvPr id="7" name="شكل حر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شكل حر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شكل حر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رابط مستقيم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عنصر نائب للتاريخ 29"/>
          <p:cNvSpPr>
            <a:spLocks noGrp="1"/>
          </p:cNvSpPr>
          <p:nvPr>
            <p:ph type="dt" sz="half" idx="10"/>
          </p:nvPr>
        </p:nvSpPr>
        <p:spPr/>
        <p:txBody>
          <a:bodyPr/>
          <a:lstStyle>
            <a:lvl1pPr>
              <a:defRPr>
                <a:solidFill>
                  <a:srgbClr val="FFFFFF"/>
                </a:solidFill>
              </a:defRPr>
            </a:lvl1pPr>
            <a:extLst/>
          </a:lstStyle>
          <a:p>
            <a:fld id="{1B8ABB09-4A1D-463E-8065-109CC2B7EFAA}" type="datetimeFigureOut">
              <a:rPr lang="ar-SA" smtClean="0"/>
              <a:pPr/>
              <a:t>19/01/1447</a:t>
            </a:fld>
            <a:endParaRPr lang="ar-SA"/>
          </a:p>
        </p:txBody>
      </p:sp>
      <p:sp>
        <p:nvSpPr>
          <p:cNvPr id="19" name="عنصر نائب للتذييل 18"/>
          <p:cNvSpPr>
            <a:spLocks noGrp="1"/>
          </p:cNvSpPr>
          <p:nvPr>
            <p:ph type="ftr" sz="quarter" idx="11"/>
          </p:nvPr>
        </p:nvSpPr>
        <p:spPr/>
        <p:txBody>
          <a:bodyPr/>
          <a:lstStyle>
            <a:lvl1pPr>
              <a:defRPr>
                <a:solidFill>
                  <a:schemeClr val="accent1">
                    <a:tint val="20000"/>
                  </a:schemeClr>
                </a:solidFill>
              </a:defRPr>
            </a:lvl1pPr>
            <a:extLst/>
          </a:lstStyle>
          <a:p>
            <a:endParaRPr lang="ar-SA"/>
          </a:p>
        </p:txBody>
      </p:sp>
      <p:sp>
        <p:nvSpPr>
          <p:cNvPr id="27" name="عنصر نائب لرقم الشريحة 26"/>
          <p:cNvSpPr>
            <a:spLocks noGrp="1"/>
          </p:cNvSpPr>
          <p:nvPr>
            <p:ph type="sldNum" sz="quarter" idx="12"/>
          </p:nvPr>
        </p:nvSpPr>
        <p:spPr/>
        <p:txBody>
          <a:bodyPr/>
          <a:lstStyle>
            <a:lvl1pPr>
              <a:defRPr>
                <a:solidFill>
                  <a:srgbClr val="FFFFFF"/>
                </a:solidFill>
              </a:defRPr>
            </a:lvl1pPr>
            <a:extLst/>
          </a:lstStyle>
          <a:p>
            <a:fld id="{0B34F065-1154-456A-91E3-76DE8E75E17B}" type="slidenum">
              <a:rPr lang="ar-SA" smtClean="0"/>
              <a:pPr/>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1481329"/>
            <a:ext cx="8229600" cy="4386071"/>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1B8ABB09-4A1D-463E-8065-109CC2B7EFAA}" type="datetimeFigureOut">
              <a:rPr lang="ar-SA" smtClean="0"/>
              <a:pPr/>
              <a:t>19/01/1447</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844013" y="274640"/>
            <a:ext cx="1777470" cy="5592761"/>
          </a:xfrm>
        </p:spPr>
        <p:txBody>
          <a:bodyPr vert="eaVert"/>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41"/>
            <a:ext cx="6324600" cy="5592760"/>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1B8ABB09-4A1D-463E-8065-109CC2B7EFAA}" type="datetimeFigureOut">
              <a:rPr lang="ar-SA" smtClean="0"/>
              <a:pPr/>
              <a:t>19/01/1447</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0B34F065-1154-456A-91E3-76DE8E75E17B}" type="slidenum">
              <a:rPr lang="ar-SA" smtClean="0"/>
              <a:pPr/>
              <a:t>‹#›</a:t>
            </a:fld>
            <a:endParaRPr lang="ar-S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8" name="عنوان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ar-SA" smtClean="0"/>
              <a:t>انقر لتحرير نمط العنوان الرئيسي</a:t>
            </a:r>
            <a:endParaRPr kumimoji="0" lang="en-US"/>
          </a:p>
        </p:txBody>
      </p:sp>
      <p:sp>
        <p:nvSpPr>
          <p:cNvPr id="28" name="عنصر نائب للتاريخ 27"/>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17" name="عنصر نائب للتذييل 16"/>
          <p:cNvSpPr>
            <a:spLocks noGrp="1"/>
          </p:cNvSpPr>
          <p:nvPr>
            <p:ph type="ftr" sz="quarter" idx="11"/>
          </p:nvPr>
        </p:nvSpPr>
        <p:spPr/>
        <p:txBody>
          <a:bodyPr/>
          <a:lstStyle/>
          <a:p>
            <a:endParaRPr lang="ar-SA"/>
          </a:p>
        </p:txBody>
      </p:sp>
      <p:sp>
        <p:nvSpPr>
          <p:cNvPr id="29" name="عنصر نائب لرقم الشريحة 28"/>
          <p:cNvSpPr>
            <a:spLocks noGrp="1"/>
          </p:cNvSpPr>
          <p:nvPr>
            <p:ph type="sldNum" sz="quarter" idx="12"/>
          </p:nvPr>
        </p:nvSpPr>
        <p:spPr/>
        <p:txBody>
          <a:bodyPr/>
          <a:lstStyle/>
          <a:p>
            <a:fld id="{0B34F065-1154-456A-91E3-76DE8E75E17B}" type="slidenum">
              <a:rPr lang="ar-SA" smtClean="0"/>
              <a:pPr/>
              <a:t>‹#›</a:t>
            </a:fld>
            <a:endParaRPr lang="ar-SA"/>
          </a:p>
        </p:txBody>
      </p:sp>
      <p:sp>
        <p:nvSpPr>
          <p:cNvPr id="9" name="عنوان فرعي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3">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a:xfrm>
            <a:off x="7924800" y="6416675"/>
            <a:ext cx="762000" cy="365125"/>
          </a:xfrm>
        </p:spPr>
        <p:txBody>
          <a:bodyPr/>
          <a:lstStyle/>
          <a:p>
            <a:fld id="{0B34F065-1154-456A-91E3-76DE8E75E17B}"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1B8ABB09-4A1D-463E-8065-109CC2B7EFAA}" type="datetimeFigureOut">
              <a:rPr lang="ar-SA" smtClean="0"/>
              <a:pPr/>
              <a:t>19/01/1447</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0B34F065-1154-456A-91E3-76DE8E75E17B}" type="slidenum">
              <a:rPr lang="ar-SA" smtClean="0"/>
              <a:pPr/>
              <a:t>‹#›</a:t>
            </a:fld>
            <a:endParaRPr lang="ar-SA"/>
          </a:p>
        </p:txBody>
      </p:sp>
      <p:sp>
        <p:nvSpPr>
          <p:cNvPr id="7" name="عنوان 6"/>
          <p:cNvSpPr>
            <a:spLocks noGrp="1"/>
          </p:cNvSpPr>
          <p:nvPr>
            <p:ph type="title"/>
          </p:nvPr>
        </p:nvSpPr>
        <p:spPr/>
        <p:txBody>
          <a:bodyPr rtlCol="0"/>
          <a:lstStyle>
            <a:extLst/>
          </a:lstStyle>
          <a:p>
            <a:r>
              <a:rPr kumimoji="0" lang="ar-SA" smtClean="0"/>
              <a:t>انقر لتحرير نمط العنوان الرئيسي</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ar-SA" smtClean="0">
                <a:solidFill>
                  <a:schemeClr val="lt1"/>
                </a:solidFill>
                <a:latin typeface="+mn-lt"/>
                <a:ea typeface="+mn-ea"/>
                <a:cs typeface="+mn-cs"/>
              </a:rPr>
              <a:t>انقر فوق الرمز لإضافة صورة</a:t>
            </a:r>
            <a:endParaRPr kumimoji="0" lang="en-US" dirty="0">
              <a:solidFill>
                <a:schemeClr val="lt1"/>
              </a:solidFill>
              <a:latin typeface="+mn-lt"/>
              <a:ea typeface="+mn-ea"/>
              <a:cs typeface="+mn-cs"/>
            </a:endParaRPr>
          </a:p>
        </p:txBody>
      </p:sp>
      <p:sp>
        <p:nvSpPr>
          <p:cNvPr id="4" name="عنصر نائب للنص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19/01/1447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1"/>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extLst/>
          </a:lstStyle>
          <a:p>
            <a:fld id="{1B8ABB09-4A1D-463E-8065-109CC2B7EFAA}" type="datetimeFigureOut">
              <a:rPr lang="ar-SA" smtClean="0"/>
              <a:pPr/>
              <a:t>19/01/1447</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0B34F065-1154-456A-91E3-76DE8E75E17B}" type="slidenum">
              <a:rPr lang="ar-SA" smtClean="0"/>
              <a:pPr/>
              <a:t>‹#›</a:t>
            </a:fld>
            <a:endParaRPr lang="ar-SA"/>
          </a:p>
        </p:txBody>
      </p:sp>
      <p:sp>
        <p:nvSpPr>
          <p:cNvPr id="7" name="شارة رتبة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شارة رتبة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bg>
      <p:bgRef idx="1002">
        <a:schemeClr val="bg1"/>
      </p:bgRef>
    </p:bg>
    <p:spTree>
      <p:nvGrpSpPr>
        <p:cNvPr id="1" name=""/>
        <p:cNvGrpSpPr/>
        <p:nvPr/>
      </p:nvGrpSpPr>
      <p:grpSpPr>
        <a:xfrm>
          <a:off x="0" y="0"/>
          <a:ext cx="0" cy="0"/>
          <a:chOff x="0" y="0"/>
          <a:chExt cx="0" cy="0"/>
        </a:xfrm>
      </p:grpSpPr>
      <p:sp>
        <p:nvSpPr>
          <p:cNvPr id="3" name="عنصر نائب للمحتوى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fld id="{1B8ABB09-4A1D-463E-8065-109CC2B7EFAA}" type="datetimeFigureOut">
              <a:rPr lang="ar-SA" smtClean="0"/>
              <a:pPr/>
              <a:t>19/01/1447</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0B34F065-1154-456A-91E3-76DE8E75E17B}" type="slidenum">
              <a:rPr lang="ar-SA" smtClean="0"/>
              <a:pPr/>
              <a:t>‹#›</a:t>
            </a:fld>
            <a:endParaRPr lang="ar-SA"/>
          </a:p>
        </p:txBody>
      </p:sp>
      <p:sp>
        <p:nvSpPr>
          <p:cNvPr id="8" name="عنوان 7"/>
          <p:cNvSpPr>
            <a:spLocks noGrp="1"/>
          </p:cNvSpPr>
          <p:nvPr>
            <p:ph type="title"/>
          </p:nvPr>
        </p:nvSpPr>
        <p:spPr/>
        <p:txBody>
          <a:bodyPr rtlCol="0"/>
          <a:lstStyle>
            <a:extLst/>
          </a:lstStyle>
          <a:p>
            <a:r>
              <a:rPr kumimoji="0" lang="ar-SA" smtClean="0"/>
              <a:t>انقر لتحرير نمط العنوان الرئيسي</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bg>
      <p:bgRef idx="1003">
        <a:schemeClr val="bg1"/>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extLst/>
          </a:lstStyle>
          <a:p>
            <a:fld id="{1B8ABB09-4A1D-463E-8065-109CC2B7EFAA}" type="datetimeFigureOut">
              <a:rPr lang="ar-SA" smtClean="0"/>
              <a:pPr/>
              <a:t>19/01/1447</a:t>
            </a:fld>
            <a:endParaRPr lang="ar-SA"/>
          </a:p>
        </p:txBody>
      </p:sp>
      <p:sp>
        <p:nvSpPr>
          <p:cNvPr id="8" name="عنصر نائب للتذييل 7"/>
          <p:cNvSpPr>
            <a:spLocks noGrp="1"/>
          </p:cNvSpPr>
          <p:nvPr>
            <p:ph type="ftr" sz="quarter" idx="11"/>
          </p:nvPr>
        </p:nvSpPr>
        <p:spPr/>
        <p:txBody>
          <a:bodyPr/>
          <a:lstStyle>
            <a:extLst/>
          </a:lstStyle>
          <a:p>
            <a:endParaRPr lang="ar-SA"/>
          </a:p>
        </p:txBody>
      </p:sp>
      <p:sp>
        <p:nvSpPr>
          <p:cNvPr id="9" name="عنصر نائب لرقم الشريحة 8"/>
          <p:cNvSpPr>
            <a:spLocks noGrp="1"/>
          </p:cNvSpPr>
          <p:nvPr>
            <p:ph type="sldNum" sz="quarter" idx="12"/>
          </p:nvPr>
        </p:nvSpPr>
        <p:spPr/>
        <p:txBody>
          <a:bodyPr/>
          <a:lstStyle>
            <a:extLst/>
          </a:lstStyle>
          <a:p>
            <a:fld id="{0B34F065-1154-456A-91E3-76DE8E75E17B}" type="slidenum">
              <a:rPr lang="ar-SA" smtClean="0"/>
              <a:pPr/>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bg>
      <p:bgRef idx="1002">
        <a:schemeClr val="bg1"/>
      </p:bgRef>
    </p:bg>
    <p:spTree>
      <p:nvGrpSpPr>
        <p:cNvPr id="1" name=""/>
        <p:cNvGrpSpPr/>
        <p:nvPr/>
      </p:nvGrpSpPr>
      <p:grpSpPr>
        <a:xfrm>
          <a:off x="0" y="0"/>
          <a:ext cx="0" cy="0"/>
          <a:chOff x="0" y="0"/>
          <a:chExt cx="0" cy="0"/>
        </a:xfrm>
      </p:grpSpPr>
      <p:sp>
        <p:nvSpPr>
          <p:cNvPr id="3" name="عنصر نائب للتاريخ 2"/>
          <p:cNvSpPr>
            <a:spLocks noGrp="1"/>
          </p:cNvSpPr>
          <p:nvPr>
            <p:ph type="dt" sz="half" idx="10"/>
          </p:nvPr>
        </p:nvSpPr>
        <p:spPr/>
        <p:txBody>
          <a:bodyPr/>
          <a:lstStyle>
            <a:extLst/>
          </a:lstStyle>
          <a:p>
            <a:fld id="{1B8ABB09-4A1D-463E-8065-109CC2B7EFAA}" type="datetimeFigureOut">
              <a:rPr lang="ar-SA" smtClean="0"/>
              <a:pPr/>
              <a:t>19/01/1447</a:t>
            </a:fld>
            <a:endParaRPr lang="ar-SA"/>
          </a:p>
        </p:txBody>
      </p:sp>
      <p:sp>
        <p:nvSpPr>
          <p:cNvPr id="4" name="عنصر نائب للتذييل 3"/>
          <p:cNvSpPr>
            <a:spLocks noGrp="1"/>
          </p:cNvSpPr>
          <p:nvPr>
            <p:ph type="ftr" sz="quarter" idx="11"/>
          </p:nvPr>
        </p:nvSpPr>
        <p:spPr/>
        <p:txBody>
          <a:bodyPr/>
          <a:lstStyle>
            <a:extLst/>
          </a:lstStyle>
          <a:p>
            <a:endParaRPr lang="ar-SA"/>
          </a:p>
        </p:txBody>
      </p:sp>
      <p:sp>
        <p:nvSpPr>
          <p:cNvPr id="5" name="عنصر نائب لرقم الشريحة 4"/>
          <p:cNvSpPr>
            <a:spLocks noGrp="1"/>
          </p:cNvSpPr>
          <p:nvPr>
            <p:ph type="sldNum" sz="quarter" idx="12"/>
          </p:nvPr>
        </p:nvSpPr>
        <p:spPr/>
        <p:txBody>
          <a:bodyPr/>
          <a:lstStyle>
            <a:extLst/>
          </a:lstStyle>
          <a:p>
            <a:fld id="{0B34F065-1154-456A-91E3-76DE8E75E17B}" type="slidenum">
              <a:rPr lang="ar-SA" smtClean="0"/>
              <a:pPr/>
              <a:t>‹#›</a:t>
            </a:fld>
            <a:endParaRPr lang="ar-SA"/>
          </a:p>
        </p:txBody>
      </p:sp>
      <p:sp>
        <p:nvSpPr>
          <p:cNvPr id="6" name="عنوان 5"/>
          <p:cNvSpPr>
            <a:spLocks noGrp="1"/>
          </p:cNvSpPr>
          <p:nvPr>
            <p:ph type="title"/>
          </p:nvPr>
        </p:nvSpPr>
        <p:spPr/>
        <p:txBody>
          <a:bodyPr rtlCol="0"/>
          <a:lstStyle>
            <a:extLst/>
          </a:lstStyle>
          <a:p>
            <a:r>
              <a:rPr kumimoji="0" lang="ar-SA" smtClean="0"/>
              <a:t>انقر لتحرير نمط العنوان الرئيسي</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extLst/>
          </a:lstStyle>
          <a:p>
            <a:fld id="{1B8ABB09-4A1D-463E-8065-109CC2B7EFAA}" type="datetimeFigureOut">
              <a:rPr lang="ar-SA" smtClean="0"/>
              <a:pPr/>
              <a:t>19/01/1447</a:t>
            </a:fld>
            <a:endParaRPr lang="ar-SA"/>
          </a:p>
        </p:txBody>
      </p:sp>
      <p:sp>
        <p:nvSpPr>
          <p:cNvPr id="3" name="عنصر نائب للتذييل 2"/>
          <p:cNvSpPr>
            <a:spLocks noGrp="1"/>
          </p:cNvSpPr>
          <p:nvPr>
            <p:ph type="ftr" sz="quarter" idx="11"/>
          </p:nvPr>
        </p:nvSpPr>
        <p:spPr/>
        <p:txBody>
          <a:bodyPr/>
          <a:lstStyle>
            <a:extLst/>
          </a:lstStyle>
          <a:p>
            <a:endParaRPr lang="ar-SA"/>
          </a:p>
        </p:txBody>
      </p:sp>
      <p:sp>
        <p:nvSpPr>
          <p:cNvPr id="4" name="عنصر نائب لرقم الشريحة 3"/>
          <p:cNvSpPr>
            <a:spLocks noGrp="1"/>
          </p:cNvSpPr>
          <p:nvPr>
            <p:ph type="sldNum" sz="quarter" idx="12"/>
          </p:nvPr>
        </p:nvSpPr>
        <p:spPr/>
        <p:txBody>
          <a:bodyPr/>
          <a:lstStyle>
            <a:extLst/>
          </a:lstStyle>
          <a:p>
            <a:fld id="{0B34F065-1154-456A-91E3-76DE8E75E17B}"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bg>
      <p:bgRef idx="1003">
        <a:schemeClr val="bg1"/>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a:xfrm>
            <a:off x="6727032" y="6407944"/>
            <a:ext cx="1920240" cy="365760"/>
          </a:xfrm>
        </p:spPr>
        <p:txBody>
          <a:bodyPr/>
          <a:lstStyle>
            <a:extLst/>
          </a:lstStyle>
          <a:p>
            <a:fld id="{1B8ABB09-4A1D-463E-8065-109CC2B7EFAA}" type="datetimeFigureOut">
              <a:rPr lang="ar-SA" smtClean="0"/>
              <a:pPr/>
              <a:t>19/01/1447</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0B34F065-1154-456A-91E3-76DE8E75E17B}" type="slidenum">
              <a:rPr lang="ar-SA" smtClean="0"/>
              <a:pPr/>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bg>
      <p:bgRef idx="1002">
        <a:schemeClr val="bg1"/>
      </p:bgRef>
    </p:bg>
    <p:spTree>
      <p:nvGrpSpPr>
        <p:cNvPr id="1" name=""/>
        <p:cNvGrpSpPr/>
        <p:nvPr/>
      </p:nvGrpSpPr>
      <p:grpSpPr>
        <a:xfrm>
          <a:off x="0" y="0"/>
          <a:ext cx="0" cy="0"/>
          <a:chOff x="0" y="0"/>
          <a:chExt cx="0" cy="0"/>
        </a:xfrm>
      </p:grpSpPr>
      <p:sp>
        <p:nvSpPr>
          <p:cNvPr id="4" name="عنصر نائب للنص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ar-SA" smtClean="0"/>
              <a:t>انقر لتحرير أنماط النص الرئيسي</a:t>
            </a:r>
          </a:p>
        </p:txBody>
      </p:sp>
      <p:sp>
        <p:nvSpPr>
          <p:cNvPr id="3" name="عنصر نائب للصورة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ar-SA" smtClean="0"/>
              <a:t>انقر فوق الرمز لإضافة صورة</a:t>
            </a:r>
            <a:endParaRPr kumimoji="0" lang="en-US" dirty="0"/>
          </a:p>
        </p:txBody>
      </p:sp>
      <p:sp>
        <p:nvSpPr>
          <p:cNvPr id="5" name="عنصر نائب للتاريخ 4"/>
          <p:cNvSpPr>
            <a:spLocks noGrp="1"/>
          </p:cNvSpPr>
          <p:nvPr>
            <p:ph type="dt" sz="half" idx="10"/>
          </p:nvPr>
        </p:nvSpPr>
        <p:spPr/>
        <p:txBody>
          <a:bodyPr/>
          <a:lstStyle>
            <a:lvl1pPr>
              <a:defRPr>
                <a:solidFill>
                  <a:schemeClr val="tx1"/>
                </a:solidFill>
              </a:defRPr>
            </a:lvl1pPr>
            <a:extLst/>
          </a:lstStyle>
          <a:p>
            <a:fld id="{1B8ABB09-4A1D-463E-8065-109CC2B7EFAA}" type="datetimeFigureOut">
              <a:rPr lang="ar-SA" smtClean="0"/>
              <a:pPr/>
              <a:t>19/01/1447</a:t>
            </a:fld>
            <a:endParaRPr lang="ar-SA"/>
          </a:p>
        </p:txBody>
      </p:sp>
      <p:sp>
        <p:nvSpPr>
          <p:cNvPr id="6" name="عنصر نائب للتذييل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ar-SA"/>
          </a:p>
        </p:txBody>
      </p:sp>
      <p:sp>
        <p:nvSpPr>
          <p:cNvPr id="7" name="عنصر نائب لرقم الشريحة 6"/>
          <p:cNvSpPr>
            <a:spLocks noGrp="1"/>
          </p:cNvSpPr>
          <p:nvPr>
            <p:ph type="sldNum" sz="quarter" idx="12"/>
          </p:nvPr>
        </p:nvSpPr>
        <p:spPr/>
        <p:txBody>
          <a:bodyPr/>
          <a:lstStyle>
            <a:lvl1pPr>
              <a:defRPr>
                <a:solidFill>
                  <a:schemeClr val="tx1"/>
                </a:solidFill>
              </a:defRPr>
            </a:lvl1pPr>
            <a:extLst/>
          </a:lstStyle>
          <a:p>
            <a:fld id="{0B34F065-1154-456A-91E3-76DE8E75E17B}" type="slidenum">
              <a:rPr lang="ar-SA" smtClean="0"/>
              <a:pPr/>
              <a:t>‹#›</a:t>
            </a:fld>
            <a:endParaRPr lang="ar-SA"/>
          </a:p>
        </p:txBody>
      </p:sp>
      <p:sp>
        <p:nvSpPr>
          <p:cNvPr id="2" name="عنوان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ar-SA" smtClean="0"/>
              <a:t>انقر لتحرير نمط العنوان الرئيسي</a:t>
            </a:r>
            <a:endParaRPr kumimoji="0" lang="en-US"/>
          </a:p>
        </p:txBody>
      </p:sp>
      <p:sp>
        <p:nvSpPr>
          <p:cNvPr id="8" name="شكل حر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شكل حر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مثلث قائم الزاوية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رابط مستقيم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شارة رتبة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شارة رتبة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شكل حر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شكل حر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مثلث قائم الزاوية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رابط مستقيم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عنصر نائب للعنوان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B8ABB09-4A1D-463E-8065-109CC2B7EFAA}" type="datetimeFigureOut">
              <a:rPr lang="ar-SA" smtClean="0"/>
              <a:pPr/>
              <a:t>19/01/1447</a:t>
            </a:fld>
            <a:endParaRPr lang="ar-SA"/>
          </a:p>
        </p:txBody>
      </p:sp>
      <p:sp>
        <p:nvSpPr>
          <p:cNvPr id="22" name="عنصر نائب للتذييل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ar-SA"/>
          </a:p>
        </p:txBody>
      </p:sp>
      <p:sp>
        <p:nvSpPr>
          <p:cNvPr id="18" name="عنصر نائب لرقم الشريحة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عنصر نائب للعنوان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ar-SA" smtClean="0"/>
              <a:t>انقر لتحرير نمط العنوان الرئيسي</a:t>
            </a:r>
            <a:endParaRPr kumimoji="0" lang="en-US"/>
          </a:p>
        </p:txBody>
      </p:sp>
      <p:sp>
        <p:nvSpPr>
          <p:cNvPr id="13" name="عنصر نائب للنص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4" name="عنصر نائب للتاريخ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B8ABB09-4A1D-463E-8065-109CC2B7EFAA}" type="datetimeFigureOut">
              <a:rPr lang="ar-SA" smtClean="0"/>
              <a:pPr/>
              <a:t>19/01/1447</a:t>
            </a:fld>
            <a:endParaRPr lang="ar-SA"/>
          </a:p>
        </p:txBody>
      </p:sp>
      <p:sp>
        <p:nvSpPr>
          <p:cNvPr id="3" name="عنصر نائب للتذييل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ar-SA"/>
          </a:p>
        </p:txBody>
      </p:sp>
      <p:sp>
        <p:nvSpPr>
          <p:cNvPr id="23" name="عنصر نائب لرقم الشريحة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0B34F065-1154-456A-91E3-76DE8E75E17B}" type="slidenum">
              <a:rPr lang="ar-SA" smtClean="0"/>
              <a:pPr/>
              <a:t>‹#›</a:t>
            </a:fld>
            <a:endParaRPr lang="ar-SA"/>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1"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r" rtl="1"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r" rtl="1"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r" rtl="1"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r" rtl="1"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r" rtl="1"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r" rtl="1"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r" rtl="1"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r" rtl="1"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r" rtl="1"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normAutofit fontScale="90000"/>
          </a:bodyPr>
          <a:lstStyle/>
          <a:p>
            <a:r>
              <a:rPr lang="ar-DZ" dirty="0" smtClean="0"/>
              <a:t>الاتجاهات الحديثة في تكنولوجيا المعلومات والاتصالات</a:t>
            </a:r>
            <a:endParaRPr lang="en-US" dirty="0"/>
          </a:p>
        </p:txBody>
      </p:sp>
      <p:sp>
        <p:nvSpPr>
          <p:cNvPr id="3" name="عنوان فرعي 2"/>
          <p:cNvSpPr>
            <a:spLocks noGrp="1"/>
          </p:cNvSpPr>
          <p:nvPr>
            <p:ph type="subTitle" idx="1"/>
          </p:nvPr>
        </p:nvSpPr>
        <p:spPr>
          <a:xfrm>
            <a:off x="1371600" y="3886200"/>
            <a:ext cx="6400800" cy="2757510"/>
          </a:xfrm>
        </p:spPr>
        <p:txBody>
          <a:bodyPr>
            <a:noAutofit/>
          </a:bodyPr>
          <a:lstStyle/>
          <a:p>
            <a:r>
              <a:rPr lang="ar-SA" sz="2800" dirty="0" err="1" smtClean="0"/>
              <a:t>إ</a:t>
            </a:r>
            <a:r>
              <a:rPr lang="ar-DZ" sz="2800" dirty="0" smtClean="0"/>
              <a:t>عداد كل من:-</a:t>
            </a:r>
            <a:endParaRPr lang="en-US" sz="2800" dirty="0" smtClean="0"/>
          </a:p>
          <a:p>
            <a:r>
              <a:rPr lang="ar-DZ" sz="2800" dirty="0" smtClean="0"/>
              <a:t>ميعاد نصر الدين</a:t>
            </a:r>
            <a:endParaRPr lang="en-US" sz="2800" dirty="0" smtClean="0"/>
          </a:p>
          <a:p>
            <a:r>
              <a:rPr lang="ar-DZ" sz="2800" dirty="0" smtClean="0"/>
              <a:t>فاطمة الفاتح</a:t>
            </a:r>
            <a:endParaRPr lang="en-US" sz="2800" dirty="0" smtClean="0"/>
          </a:p>
          <a:p>
            <a:r>
              <a:rPr lang="ar-DZ" sz="2800" dirty="0" err="1" smtClean="0"/>
              <a:t>عبدالعزيز</a:t>
            </a:r>
            <a:r>
              <a:rPr lang="ar-DZ" sz="2800" dirty="0" smtClean="0"/>
              <a:t> رضوان </a:t>
            </a:r>
            <a:endParaRPr lang="en-US" sz="2800" dirty="0" smtClean="0"/>
          </a:p>
          <a:p>
            <a:r>
              <a:rPr lang="ar-DZ" sz="2800" dirty="0" smtClean="0"/>
              <a:t>خادم الله شداد</a:t>
            </a:r>
            <a:endParaRPr lang="en-US" sz="2800"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r>
              <a:rPr lang="ar-DZ" dirty="0" smtClean="0"/>
              <a:t>تُحدث الاتجاهات الحديثة في تكنولوجيا المعلومات والاتصالات تحولًا كبيرًا في كيفية تفاعل البشر مع العالم الرقمي. ومع استمرار الابتكار، من المتوقع أن تُسهم هذه التقنيات في تحسين جودة الحياة، وتعزيز كفاءة الأعمال، وبناء مجتمعات أكثر ذكاءً واستدامة.</a:t>
            </a:r>
            <a:endParaRPr lang="en-US" dirty="0"/>
          </a:p>
        </p:txBody>
      </p:sp>
      <p:sp>
        <p:nvSpPr>
          <p:cNvPr id="2" name="عنوان 1"/>
          <p:cNvSpPr>
            <a:spLocks noGrp="1"/>
          </p:cNvSpPr>
          <p:nvPr>
            <p:ph type="title"/>
          </p:nvPr>
        </p:nvSpPr>
        <p:spPr/>
        <p:txBody>
          <a:bodyPr/>
          <a:lstStyle/>
          <a:p>
            <a:pPr algn="r"/>
            <a:r>
              <a:rPr lang="ar-DZ" dirty="0" smtClean="0"/>
              <a:t>الخلاصة:-</a:t>
            </a:r>
            <a:endParaRPr lang="en-US" dirty="0"/>
          </a:p>
        </p:txBody>
      </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r>
              <a:rPr lang="ar-DZ" dirty="0" smtClean="0"/>
              <a:t>في عصر يشهد تطورًا تكنولوجيًا </a:t>
            </a:r>
            <a:r>
              <a:rPr lang="ar-DZ" dirty="0" err="1" smtClean="0"/>
              <a:t>متسارعًا</a:t>
            </a:r>
            <a:r>
              <a:rPr lang="ar-DZ" dirty="0" smtClean="0"/>
              <a:t>، أصبحت تكنولوجيا المعلومات والاتصالات (ICT) من أهم محركات النمو والابتكار في شتى المجالات، من التعليم والرعاية الصحية إلى الأعمال والتجارة الإلكترونية. ومع تطور هذه التكنولوجيا، ظهرت مجموعة من الاتجاهات الحديثة التي تشكل ملامح المستقبل الرقمي.</a:t>
            </a:r>
            <a:endParaRPr lang="en-US" dirty="0"/>
          </a:p>
        </p:txBody>
      </p:sp>
      <p:sp>
        <p:nvSpPr>
          <p:cNvPr id="2" name="عنوان 1"/>
          <p:cNvSpPr>
            <a:spLocks noGrp="1"/>
          </p:cNvSpPr>
          <p:nvPr>
            <p:ph type="title"/>
          </p:nvPr>
        </p:nvSpPr>
        <p:spPr/>
        <p:txBody>
          <a:bodyPr>
            <a:normAutofit fontScale="90000"/>
          </a:bodyPr>
          <a:lstStyle/>
          <a:p>
            <a:pPr algn="r"/>
            <a:r>
              <a:rPr lang="ar-DZ" dirty="0" smtClean="0"/>
              <a:t>مقدمة:-</a:t>
            </a:r>
            <a:r>
              <a:rPr lang="en-US" dirty="0" smtClean="0"/>
              <a:t/>
            </a:r>
            <a:br>
              <a:rPr lang="en-US" dirty="0" smtClean="0"/>
            </a:br>
            <a:endParaRPr lang="ar-SA" dirty="0"/>
          </a:p>
        </p:txBody>
      </p:sp>
    </p:spTree>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pPr>
              <a:buNone/>
            </a:pPr>
            <a:endParaRPr lang="en-US" dirty="0" smtClean="0"/>
          </a:p>
          <a:p>
            <a:r>
              <a:rPr lang="ar-DZ" dirty="0" smtClean="0"/>
              <a:t>يُعد الذكاء الاصطناعي (AI) وتعلم الآلة من أبرز الاتجاهات. تستخدم المؤسسات هذه التقنيات في تحليل البيانات، التنبؤ بالاتجاهات، تطوير خدمات ذكية (مثل المساعدين الافتراضيين)، وحتى في العمليات الصناعية والطبية. </a:t>
            </a:r>
            <a:endParaRPr lang="en-US" dirty="0"/>
          </a:p>
        </p:txBody>
      </p:sp>
      <p:sp>
        <p:nvSpPr>
          <p:cNvPr id="2" name="عنوان 1"/>
          <p:cNvSpPr>
            <a:spLocks noGrp="1"/>
          </p:cNvSpPr>
          <p:nvPr>
            <p:ph type="title"/>
          </p:nvPr>
        </p:nvSpPr>
        <p:spPr/>
        <p:txBody>
          <a:bodyPr/>
          <a:lstStyle/>
          <a:p>
            <a:pPr algn="r"/>
            <a:r>
              <a:rPr lang="en-US" dirty="0" smtClean="0"/>
              <a:t>1. </a:t>
            </a:r>
            <a:r>
              <a:rPr lang="ar-DZ" dirty="0" smtClean="0"/>
              <a:t>الذكاء الاصطناعي وتعلم الآلة</a:t>
            </a:r>
            <a:r>
              <a:rPr lang="en-US" dirty="0" smtClean="0"/>
              <a:t>-:</a:t>
            </a:r>
            <a:endParaRPr lang="en-US" dirty="0"/>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r>
              <a:rPr lang="ar-DZ" dirty="0" smtClean="0"/>
              <a:t>الحوسبة </a:t>
            </a:r>
            <a:r>
              <a:rPr lang="ar-DZ" dirty="0" err="1" smtClean="0"/>
              <a:t>السحابية</a:t>
            </a:r>
            <a:r>
              <a:rPr lang="ar-DZ" dirty="0" smtClean="0"/>
              <a:t> تسمح بتخزين البيانات وتشغيل التطبيقات عبر الإنترنت دون الحاجة إلى أجهزة مادية قوية. يعتمد الأفراد والشركات على خدمات مثل Google Cloud </a:t>
            </a:r>
            <a:r>
              <a:rPr lang="ar-DZ" dirty="0" err="1" smtClean="0"/>
              <a:t>و</a:t>
            </a:r>
            <a:r>
              <a:rPr lang="ar-DZ" dirty="0" smtClean="0"/>
              <a:t>Amazon AWS لتقليل التكاليف وزيادة المرونة.</a:t>
            </a:r>
            <a:endParaRPr lang="en-US" dirty="0"/>
          </a:p>
        </p:txBody>
      </p:sp>
      <p:sp>
        <p:nvSpPr>
          <p:cNvPr id="2" name="عنوان 1"/>
          <p:cNvSpPr>
            <a:spLocks noGrp="1"/>
          </p:cNvSpPr>
          <p:nvPr>
            <p:ph type="title"/>
          </p:nvPr>
        </p:nvSpPr>
        <p:spPr/>
        <p:txBody>
          <a:bodyPr>
            <a:normAutofit/>
          </a:bodyPr>
          <a:lstStyle/>
          <a:p>
            <a:pPr algn="r"/>
            <a:r>
              <a:rPr lang="en-US" dirty="0" smtClean="0"/>
              <a:t>2. </a:t>
            </a:r>
            <a:r>
              <a:rPr lang="ar-DZ" dirty="0" smtClean="0"/>
              <a:t>الحوسبة </a:t>
            </a:r>
            <a:r>
              <a:rPr lang="ar-DZ" dirty="0" err="1" smtClean="0"/>
              <a:t>السحابية</a:t>
            </a:r>
            <a:r>
              <a:rPr lang="en-US" dirty="0" smtClean="0"/>
              <a:t> -:</a:t>
            </a:r>
            <a:endParaRPr lang="en-US" dirty="0"/>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r>
              <a:rPr lang="ar-DZ" dirty="0" smtClean="0"/>
              <a:t>يشير إلى ربط الأجهزة اليومية (مثل السيارات، والأجهزة المنزلية، والكاميرات) بالإنترنت لتبادل البيانات. يُستخدم إنترنت الأشياء في الزراعة الذكية، المنازل الذكية، والرعاية الصحية عن بُعد.</a:t>
            </a:r>
            <a:endParaRPr lang="en-US" dirty="0"/>
          </a:p>
        </p:txBody>
      </p:sp>
      <p:sp>
        <p:nvSpPr>
          <p:cNvPr id="2" name="عنوان 1"/>
          <p:cNvSpPr>
            <a:spLocks noGrp="1"/>
          </p:cNvSpPr>
          <p:nvPr>
            <p:ph type="title"/>
          </p:nvPr>
        </p:nvSpPr>
        <p:spPr/>
        <p:txBody>
          <a:bodyPr/>
          <a:lstStyle/>
          <a:p>
            <a:pPr algn="r"/>
            <a:r>
              <a:rPr lang="en-US" dirty="0" smtClean="0"/>
              <a:t>3. </a:t>
            </a:r>
            <a:r>
              <a:rPr lang="ar-DZ" dirty="0" smtClean="0"/>
              <a:t>إنترنت الأشياء</a:t>
            </a:r>
            <a:r>
              <a:rPr lang="en-US" dirty="0" smtClean="0"/>
              <a:t> -:</a:t>
            </a:r>
            <a:endParaRPr lang="en-US" dirty="0"/>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r>
              <a:rPr lang="ar-DZ" dirty="0" smtClean="0"/>
              <a:t>توفر شبكات 5G سرعات إنترنت فائقة وزمن استجابة منخفض، مما يمهد الطريق لتطبيقات أكثر تطورًا مثل الواقع المعزز، القيادة الذاتية، والتواصل اللحظي في المدن الذكية.</a:t>
            </a:r>
            <a:endParaRPr lang="en-US" dirty="0"/>
          </a:p>
        </p:txBody>
      </p:sp>
      <p:sp>
        <p:nvSpPr>
          <p:cNvPr id="2" name="عنوان 1"/>
          <p:cNvSpPr>
            <a:spLocks noGrp="1"/>
          </p:cNvSpPr>
          <p:nvPr>
            <p:ph type="title"/>
          </p:nvPr>
        </p:nvSpPr>
        <p:spPr/>
        <p:txBody>
          <a:bodyPr>
            <a:normAutofit/>
          </a:bodyPr>
          <a:lstStyle/>
          <a:p>
            <a:pPr algn="r"/>
            <a:r>
              <a:rPr lang="en-US" dirty="0" smtClean="0"/>
              <a:t>4. </a:t>
            </a:r>
            <a:r>
              <a:rPr lang="ar-DZ" dirty="0" smtClean="0"/>
              <a:t>الجيل الخامس</a:t>
            </a:r>
            <a:r>
              <a:rPr lang="en-US" dirty="0" smtClean="0"/>
              <a:t>-:</a:t>
            </a:r>
            <a:endParaRPr lang="ar-SA" dirty="0"/>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r>
              <a:rPr lang="ar-DZ" dirty="0" smtClean="0"/>
              <a:t>مع زيادة التهديدات الإلكترونية، أصبحت حماية البيانات أولوية. الاتجاهات الحديثة تشمل الأمن الذكي باستخدام الذكاء الاصطناعي، وتقنيات التشفير المتقدمة، وإدارة الهوية الرقمية.</a:t>
            </a:r>
            <a:endParaRPr lang="en-US" dirty="0"/>
          </a:p>
        </p:txBody>
      </p:sp>
      <p:sp>
        <p:nvSpPr>
          <p:cNvPr id="2" name="عنوان 1"/>
          <p:cNvSpPr>
            <a:spLocks noGrp="1"/>
          </p:cNvSpPr>
          <p:nvPr>
            <p:ph type="title"/>
          </p:nvPr>
        </p:nvSpPr>
        <p:spPr/>
        <p:txBody>
          <a:bodyPr/>
          <a:lstStyle/>
          <a:p>
            <a:pPr algn="r"/>
            <a:r>
              <a:rPr lang="en-US" dirty="0" smtClean="0"/>
              <a:t>5. </a:t>
            </a:r>
            <a:r>
              <a:rPr lang="ar-DZ" dirty="0" smtClean="0"/>
              <a:t>الأمن </a:t>
            </a:r>
            <a:r>
              <a:rPr lang="ar-DZ" dirty="0" err="1" smtClean="0"/>
              <a:t>السيبراني</a:t>
            </a:r>
            <a:r>
              <a:rPr lang="en-US" dirty="0" smtClean="0"/>
              <a:t>-:</a:t>
            </a:r>
            <a:endParaRPr lang="en-US" dirty="0"/>
          </a:p>
        </p:txBody>
      </p:sp>
    </p:spTree>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r>
              <a:rPr lang="ar-DZ" dirty="0" smtClean="0"/>
              <a:t>تُستخدم هذه التقنيات في التعليم، الألعاب، التسويق، وحتى في تدريب الموظفين. تقدم بيئات تفاعلية تشبه الواقع أو تتجاوزه.</a:t>
            </a:r>
            <a:endParaRPr lang="en-US" dirty="0"/>
          </a:p>
        </p:txBody>
      </p:sp>
      <p:sp>
        <p:nvSpPr>
          <p:cNvPr id="2" name="عنوان 1"/>
          <p:cNvSpPr>
            <a:spLocks noGrp="1"/>
          </p:cNvSpPr>
          <p:nvPr>
            <p:ph type="title"/>
          </p:nvPr>
        </p:nvSpPr>
        <p:spPr/>
        <p:txBody>
          <a:bodyPr/>
          <a:lstStyle/>
          <a:p>
            <a:pPr algn="r"/>
            <a:r>
              <a:rPr lang="en-US" dirty="0" smtClean="0"/>
              <a:t>6. </a:t>
            </a:r>
            <a:r>
              <a:rPr lang="ar-DZ" dirty="0" smtClean="0"/>
              <a:t>الواقع المعزز والافتراضي</a:t>
            </a:r>
            <a:r>
              <a:rPr lang="en-US" dirty="0" smtClean="0"/>
              <a:t>-:</a:t>
            </a:r>
            <a:endParaRPr lang="en-US" dirty="0"/>
          </a:p>
        </p:txBody>
      </p:sp>
    </p:spTree>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r>
              <a:rPr lang="ar-DZ" dirty="0" smtClean="0"/>
              <a:t>ظهرت هذه التقنية أولاً مع العملات الرقمية مثل </a:t>
            </a:r>
            <a:r>
              <a:rPr lang="ar-DZ" dirty="0" err="1" smtClean="0"/>
              <a:t>البيتكوين</a:t>
            </a:r>
            <a:r>
              <a:rPr lang="ar-DZ" dirty="0" smtClean="0"/>
              <a:t>، لكنها الآن تُستخدم في تأمين التعاملات، العقود الذكية، وسلاسل التوريد.</a:t>
            </a:r>
            <a:endParaRPr lang="ar-SA" dirty="0"/>
          </a:p>
        </p:txBody>
      </p:sp>
      <p:sp>
        <p:nvSpPr>
          <p:cNvPr id="2" name="عنوان 1"/>
          <p:cNvSpPr>
            <a:spLocks noGrp="1"/>
          </p:cNvSpPr>
          <p:nvPr>
            <p:ph type="title"/>
          </p:nvPr>
        </p:nvSpPr>
        <p:spPr/>
        <p:txBody>
          <a:bodyPr/>
          <a:lstStyle/>
          <a:p>
            <a:pPr algn="r"/>
            <a:r>
              <a:rPr lang="en-US" dirty="0" smtClean="0"/>
              <a:t>7. </a:t>
            </a:r>
            <a:r>
              <a:rPr lang="ar-DZ" dirty="0" err="1" smtClean="0"/>
              <a:t>البلوك</a:t>
            </a:r>
            <a:r>
              <a:rPr lang="ar-DZ" dirty="0" smtClean="0"/>
              <a:t> تشين</a:t>
            </a:r>
            <a:r>
              <a:rPr lang="en-US" dirty="0" smtClean="0"/>
              <a:t> -:</a:t>
            </a:r>
            <a:endParaRPr lang="en-US" dirty="0"/>
          </a:p>
        </p:txBody>
      </p:sp>
    </p:spTree>
  </p:cSld>
  <p:clrMapOvr>
    <a:masterClrMapping/>
  </p:clrMapOvr>
  <p:transition>
    <p:pull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ملتقى">
  <a:themeElements>
    <a:clrScheme name="ملتقى">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ملتقى">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ملتقى">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ذروة">
  <a:themeElements>
    <a:clrScheme name="ذروة">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ذروة">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ذروة">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TotalTime>
  <Words>360</Words>
  <PresentationFormat>عرض على الشاشة (3:4)‏</PresentationFormat>
  <Paragraphs>25</Paragraphs>
  <Slides>10</Slides>
  <Notes>0</Notes>
  <HiddenSlides>0</HiddenSlides>
  <MMClips>0</MMClips>
  <ScaleCrop>false</ScaleCrop>
  <HeadingPairs>
    <vt:vector size="4" baseType="variant">
      <vt:variant>
        <vt:lpstr>سمة</vt:lpstr>
      </vt:variant>
      <vt:variant>
        <vt:i4>2</vt:i4>
      </vt:variant>
      <vt:variant>
        <vt:lpstr>عناوين الشرائح</vt:lpstr>
      </vt:variant>
      <vt:variant>
        <vt:i4>10</vt:i4>
      </vt:variant>
    </vt:vector>
  </HeadingPairs>
  <TitlesOfParts>
    <vt:vector size="12" baseType="lpstr">
      <vt:lpstr>ملتقى</vt:lpstr>
      <vt:lpstr>ذروة</vt:lpstr>
      <vt:lpstr>الاتجاهات الحديثة في تكنولوجيا المعلومات والاتصالات</vt:lpstr>
      <vt:lpstr>مقدمة:- </vt:lpstr>
      <vt:lpstr>1. الذكاء الاصطناعي وتعلم الآلة-:</vt:lpstr>
      <vt:lpstr>2. الحوسبة السحابية -:</vt:lpstr>
      <vt:lpstr>3. إنترنت الأشياء -:</vt:lpstr>
      <vt:lpstr>4. الجيل الخامس-:</vt:lpstr>
      <vt:lpstr>5. الأمن السيبراني-:</vt:lpstr>
      <vt:lpstr>6. الواقع المعزز والافتراضي-:</vt:lpstr>
      <vt:lpstr>7. البلوك تشين -:</vt:lpstr>
      <vt:lpstr>الخلاصة:-</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مقال بعنوان :الاتجاهات الحديثة في تكنولوجيا المعلومات والاتصالات</dc:title>
  <dc:creator>AZZOZ</dc:creator>
  <cp:lastModifiedBy>AZOZ</cp:lastModifiedBy>
  <cp:revision>7</cp:revision>
  <dcterms:created xsi:type="dcterms:W3CDTF">2025-07-14T04:42:42Z</dcterms:created>
  <dcterms:modified xsi:type="dcterms:W3CDTF">2025-07-14T06:44:03Z</dcterms:modified>
</cp:coreProperties>
</file>