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554"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692150"/>
            <a:ext cx="8913812" cy="6110288"/>
          </a:xfrm>
          <a:prstGeom prst="rect">
            <a:avLst/>
          </a:prstGeom>
          <a:noFill/>
          <a:ln w="9525">
            <a:noFill/>
          </a:ln>
        </p:spPr>
      </p:pic>
      <p:sp>
        <p:nvSpPr>
          <p:cNvPr id="10" name="Rectangle 7"/>
          <p:cNvSpPr>
            <a:spLocks noChangeArrowheads="1"/>
          </p:cNvSpPr>
          <p:nvPr/>
        </p:nvSpPr>
        <p:spPr bwMode="auto">
          <a:xfrm>
            <a:off x="1588" y="549275"/>
            <a:ext cx="9144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2492375"/>
            <a:ext cx="5545138"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620713"/>
            <a:ext cx="77724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12" name="Rectangle 5"/>
          <p:cNvSpPr>
            <a:spLocks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13" name="Rectangle 6"/>
          <p:cNvSpPr>
            <a:spLocks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Slide Number Placeholder 5"/>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9" name="Slide Number Placeholder 8"/>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5" name="Slide Number Placeholder 4"/>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4" name="Slide Number Placeholder 3"/>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7" name="Slide Number Placeholder 6"/>
          <p:cNvSpPr>
            <a:spLocks noGrp="1"/>
          </p:cNvSpPr>
          <p:nvPr>
            <p:ph type="sldNum" sz="quarter" idx="12"/>
          </p:nvPr>
        </p:nvSpPr>
        <p:spPr/>
        <p:txBody>
          <a:bodyPr/>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333375"/>
            <a:ext cx="9144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5797550" y="4438650"/>
            <a:ext cx="3340100" cy="2333625"/>
          </a:xfrm>
          <a:prstGeom prst="rect">
            <a:avLst/>
          </a:prstGeom>
          <a:noFill/>
          <a:ln w="9525">
            <a:noFill/>
          </a:ln>
        </p:spPr>
      </p:pic>
      <p:sp>
        <p:nvSpPr>
          <p:cNvPr id="1028" name="Rectangle 4"/>
          <p:cNvSpPr/>
          <p:nvPr>
            <p:ph type="title"/>
          </p:nvPr>
        </p:nvSpPr>
        <p:spPr>
          <a:xfrm>
            <a:off x="457200" y="274638"/>
            <a:ext cx="82296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600200"/>
            <a:ext cx="82296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1031" name="Rectangle 7"/>
          <p:cNvSpPr>
            <a:spLocks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Arial" panose="020B0604020202020204" pitchFamily="34" charset="0"/>
            </a:endParaRPr>
          </a:p>
        </p:txBody>
      </p:sp>
      <p:sp>
        <p:nvSpPr>
          <p:cNvPr id="1032" name="Rectangle 8"/>
          <p:cNvSpPr>
            <a:spLocks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zh-CN" altLang="en-US" strike="noStrike" noProof="1" dirty="0">
                <a:latin typeface="Arial" panose="020B0604020202020204" pitchFamily="34" charset="0"/>
                <a:ea typeface="SimSun" panose="02010600030101010101" pitchFamily="2" charset="-122"/>
                <a:cs typeface="+mn-cs"/>
              </a:rPr>
            </a:fld>
            <a:endParaRPr lang="zh-CN" altLang="en-US" strike="noStrike" noProof="1"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p:sp>
        <p:nvSpPr>
          <p:cNvPr id="2049" name="عنوان 1"/>
          <p:cNvSpPr>
            <a:spLocks noGrp="1"/>
          </p:cNvSpPr>
          <p:nvPr>
            <p:ph type="ctrTitle" hasCustomPrompt="1"/>
          </p:nvPr>
        </p:nvSpPr>
        <p:spPr>
          <a:xfrm>
            <a:off x="611505" y="835025"/>
            <a:ext cx="7772400" cy="2701925"/>
          </a:xfrm>
        </p:spPr>
        <p:txBody>
          <a:bodyPr vert="horz" wrap="square" lIns="91440" tIns="45720" rIns="91440" bIns="45720" anchor="ctr" anchorCtr="0"/>
          <a:p>
            <a:pPr algn="ctr" eaLnBrk="1" hangingPunct="1">
              <a:buClrTx/>
              <a:buSzTx/>
              <a:buFontTx/>
              <a:buNone/>
            </a:pPr>
            <a:r>
              <a:rPr lang="ar-DZ" altLang="ar-SA" sz="3200" dirty="0">
                <a:latin typeface="Arabic Typesetting" panose="03020402040406030203" charset="0"/>
                <a:cs typeface="Arabic Typesetting" panose="03020402040406030203" charset="0"/>
                <a:sym typeface="+mn-ea"/>
              </a:rPr>
              <a:t>بسم الله الرحمن الرحيم</a:t>
            </a:r>
            <a:br>
              <a:rPr lang="ar-DZ" altLang="ar-SA" sz="3200" dirty="0">
                <a:latin typeface="Arabic Typesetting" panose="03020402040406030203" charset="0"/>
                <a:cs typeface="Arabic Typesetting" panose="03020402040406030203" charset="0"/>
                <a:sym typeface="+mn-ea"/>
              </a:rPr>
            </a:br>
            <a:br>
              <a:rPr lang="ar-DZ" altLang="ar-SA" dirty="0"/>
            </a:br>
            <a:r>
              <a:rPr lang="ar-DZ" altLang="ar-SA" sz="3600" b="1" u="sng" dirty="0">
                <a:latin typeface="+mj-ea"/>
                <a:cs typeface="+mj-ea"/>
              </a:rPr>
              <a:t>تطويرا</a:t>
            </a:r>
            <a:r>
              <a:rPr lang="ar-SA" altLang="ar-DZ" sz="3600" b="1" u="sng" dirty="0">
                <a:latin typeface="+mj-ea"/>
                <a:cs typeface="+mj-ea"/>
              </a:rPr>
              <a:t>لذ</a:t>
            </a:r>
            <a:r>
              <a:rPr lang="ar-DZ" altLang="ar-SA" sz="3600" b="1" u="sng" dirty="0">
                <a:latin typeface="+mj-ea"/>
                <a:cs typeface="+mj-ea"/>
              </a:rPr>
              <a:t>كاء ا</a:t>
            </a:r>
            <a:r>
              <a:rPr lang="ar-SA" altLang="ar-DZ" sz="3600" b="1" u="sng" dirty="0">
                <a:latin typeface="+mj-ea"/>
                <a:cs typeface="+mj-ea"/>
              </a:rPr>
              <a:t>لإ</a:t>
            </a:r>
            <a:r>
              <a:rPr lang="ar-DZ" altLang="ar-SA" sz="3600" b="1" u="sng" dirty="0">
                <a:latin typeface="+mj-ea"/>
                <a:cs typeface="+mj-ea"/>
              </a:rPr>
              <a:t>صطناعي واثره في الاعلام والمجتمع</a:t>
            </a:r>
            <a:endParaRPr lang="ar-DZ" altLang="ar-SA" sz="3600" b="1" u="sng" dirty="0">
              <a:latin typeface="+mj-ea"/>
              <a:cs typeface="+mj-ea"/>
            </a:endParaRPr>
          </a:p>
        </p:txBody>
      </p:sp>
      <p:pic>
        <p:nvPicPr>
          <p:cNvPr id="3" name="Picture 2" descr="1753611794093"/>
          <p:cNvPicPr>
            <a:picLocks noChangeAspect="1"/>
          </p:cNvPicPr>
          <p:nvPr/>
        </p:nvPicPr>
        <p:blipFill>
          <a:blip r:embed="rId1"/>
          <a:stretch>
            <a:fillRect/>
          </a:stretch>
        </p:blipFill>
        <p:spPr>
          <a:xfrm>
            <a:off x="509270" y="3339465"/>
            <a:ext cx="3194685" cy="319468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Tm="0">
        <p15:prstTrans prst="peelOff"/>
      </p:transition>
    </mc:Choice>
    <mc:Fallback>
      <p:transition spd="slow" advTm="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72465" y="346393"/>
            <a:ext cx="8229600" cy="1143000"/>
          </a:xfrm>
        </p:spPr>
        <p:txBody>
          <a:bodyPr/>
          <a:p>
            <a:pPr algn="r"/>
            <a:r>
              <a:rPr lang="ar-SA" altLang="en-US" sz="4000"/>
              <a:t>التحديات والمخاطر:- </a:t>
            </a:r>
            <a:endParaRPr lang="ar-SA" altLang="en-US" sz="4000"/>
          </a:p>
        </p:txBody>
      </p:sp>
      <p:sp>
        <p:nvSpPr>
          <p:cNvPr id="3" name="Content Placeholder 2"/>
          <p:cNvSpPr>
            <a:spLocks noGrp="1"/>
          </p:cNvSpPr>
          <p:nvPr>
            <p:ph idx="1"/>
          </p:nvPr>
        </p:nvSpPr>
        <p:spPr>
          <a:xfrm>
            <a:off x="672465" y="1671955"/>
            <a:ext cx="8229600" cy="4525963"/>
          </a:xfrm>
        </p:spPr>
        <p:txBody>
          <a:bodyPr/>
          <a:p>
            <a:pPr algn="r"/>
            <a:r>
              <a:rPr lang="ar-SA" altLang="en-US"/>
              <a:t>بالرغم من الفوائد الكبيرة فإن الذكاء الاصطناعي يطرح تحديات كبيرة منها:</a:t>
            </a:r>
            <a:endParaRPr lang="ar-SA" altLang="en-US"/>
          </a:p>
          <a:p>
            <a:pPr algn="r"/>
            <a:r>
              <a:rPr lang="ar-SA" altLang="en-US"/>
              <a:t>الخصوصية والأمان: تثير قدرة ااذكاء الاصطناعي على جمع وتحليل البيانات الشخصية مخاوف متزايدة حول الأمن السيبراني وحماية الخصوصية.</a:t>
            </a:r>
            <a:endParaRPr lang="ar-SA" altLang="en-US"/>
          </a:p>
          <a:p>
            <a:pPr algn="r"/>
            <a:r>
              <a:rPr lang="ar-SA" altLang="en-US"/>
              <a:t>سوء الاستخدام: قد يتم توظيفه لأغراض ضارة مثل التجسس أو نشر معلومات مضللة.</a:t>
            </a:r>
            <a:endParaRPr lang="ar-SA"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ar-DZ" sz="3600"/>
              <a:t>الخلاص</a:t>
            </a:r>
            <a:r>
              <a:rPr lang="ar-SA" altLang="ar-DZ" sz="3600"/>
              <a:t>ـــ</a:t>
            </a:r>
            <a:r>
              <a:rPr lang="ar-DZ" sz="3600"/>
              <a:t>ة:</a:t>
            </a:r>
            <a:endParaRPr lang="ar-DZ" sz="3600"/>
          </a:p>
        </p:txBody>
      </p:sp>
      <p:sp>
        <p:nvSpPr>
          <p:cNvPr id="3" name="Content Placeholder 2"/>
          <p:cNvSpPr>
            <a:spLocks noGrp="1"/>
          </p:cNvSpPr>
          <p:nvPr>
            <p:ph idx="1"/>
          </p:nvPr>
        </p:nvSpPr>
        <p:spPr>
          <a:xfrm>
            <a:off x="672465" y="1671955"/>
            <a:ext cx="8229600" cy="4525963"/>
          </a:xfrm>
        </p:spPr>
        <p:txBody>
          <a:bodyPr/>
          <a:p>
            <a:pPr algn="just">
              <a:lnSpc>
                <a:spcPct val="120000"/>
              </a:lnSpc>
            </a:pPr>
            <a:r>
              <a:rPr lang="ar-DZ" altLang="en-US"/>
              <a:t>يعد ا</a:t>
            </a:r>
            <a:r>
              <a:rPr lang="ar-SA" altLang="ar-DZ"/>
              <a:t>لذكاء الاصطناعي من أبرز التحولات التكنولوجية في العصر الحديث وقد أثر بشكل مباشر على الاعلام والمجتمع.ويجب ان نكون مستعدين لمواجهة التحديات والمخاطر المرتبطة بهذا التطور, ونتعاون في تطوير استراتيجيات فعالة لاستخدام الذكاء الاصطناعي في الاعلام والمجتمع.</a:t>
            </a:r>
            <a:endParaRPr lang="ar-SA" altLang="ar-DZ"/>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itle 1"/>
          <p:cNvSpPr>
            <a:spLocks noGrp="1"/>
          </p:cNvSpPr>
          <p:nvPr>
            <p:ph type="title" hasCustomPrompt="1"/>
          </p:nvPr>
        </p:nvSpPr>
        <p:spPr>
          <a:xfrm>
            <a:off x="457200" y="561658"/>
            <a:ext cx="8229600" cy="1143000"/>
          </a:xfrm>
        </p:spPr>
        <p:txBody>
          <a:bodyPr anchor="ctr" anchorCtr="0"/>
          <a:p>
            <a:r>
              <a:rPr lang="ar-SA" altLang="ar-DZ" b="1">
                <a:sym typeface="+mn-ea"/>
              </a:rPr>
              <a:t>إ</a:t>
            </a:r>
            <a:r>
              <a:rPr lang="ar-DZ" altLang="en-US" b="1">
                <a:sym typeface="+mn-ea"/>
              </a:rPr>
              <a:t>ع</a:t>
            </a:r>
            <a:r>
              <a:rPr lang="ar-SA" altLang="ar-DZ" b="1">
                <a:sym typeface="+mn-ea"/>
              </a:rPr>
              <a:t>ــــــ</a:t>
            </a:r>
            <a:r>
              <a:rPr lang="ar-DZ" altLang="en-US" b="1">
                <a:sym typeface="+mn-ea"/>
              </a:rPr>
              <a:t>داد:                                                             </a:t>
            </a:r>
            <a:endParaRPr lang="en-US" altLang="zh-CN" b="1"/>
          </a:p>
        </p:txBody>
      </p:sp>
      <p:sp>
        <p:nvSpPr>
          <p:cNvPr id="3074" name="Content Placeholder 2"/>
          <p:cNvSpPr>
            <a:spLocks noGrp="1"/>
          </p:cNvSpPr>
          <p:nvPr>
            <p:ph idx="1" hasCustomPrompt="1"/>
          </p:nvPr>
        </p:nvSpPr>
        <p:spPr>
          <a:xfrm>
            <a:off x="170180" y="1384935"/>
            <a:ext cx="8229600" cy="4525963"/>
          </a:xfrm>
        </p:spPr>
        <p:txBody>
          <a:bodyPr anchor="t" anchorCtr="0"/>
          <a:p>
            <a:pPr marL="0" indent="0">
              <a:lnSpc>
                <a:spcPct val="100000"/>
              </a:lnSpc>
              <a:buNone/>
            </a:pPr>
            <a:r>
              <a:rPr lang="ar-DZ" altLang="en-US" sz="3600"/>
              <a:t>عثمان السيد                                                       </a:t>
            </a:r>
            <a:endParaRPr lang="ar-DZ" altLang="en-US" sz="3600"/>
          </a:p>
          <a:p>
            <a:pPr marL="0" indent="0">
              <a:lnSpc>
                <a:spcPct val="100000"/>
              </a:lnSpc>
              <a:buNone/>
            </a:pPr>
            <a:r>
              <a:rPr lang="ar-DZ" altLang="en-US" sz="3600"/>
              <a:t>احمد عصام                                                        </a:t>
            </a:r>
            <a:endParaRPr lang="ar-DZ" altLang="en-US" sz="3600"/>
          </a:p>
          <a:p>
            <a:pPr marL="0" indent="0">
              <a:lnSpc>
                <a:spcPct val="100000"/>
              </a:lnSpc>
              <a:buNone/>
            </a:pPr>
            <a:r>
              <a:rPr lang="ar-DZ" altLang="en-US" sz="3600"/>
              <a:t>اسراءنجم الدين                                                    </a:t>
            </a:r>
            <a:endParaRPr lang="ar-DZ" altLang="en-US" sz="3600"/>
          </a:p>
          <a:p>
            <a:pPr marL="0" indent="0">
              <a:lnSpc>
                <a:spcPct val="100000"/>
              </a:lnSpc>
              <a:buNone/>
            </a:pPr>
            <a:r>
              <a:rPr lang="ar-DZ" altLang="en-US" sz="3600"/>
              <a:t>وجدان عبدالله     </a:t>
            </a:r>
            <a:r>
              <a:rPr lang="ar-DZ" altLang="en-US"/>
              <a:t>                                                 </a:t>
            </a:r>
            <a:endParaRPr lang="ar-DZ" altLang="en-US"/>
          </a:p>
        </p:txBody>
      </p:sp>
    </p:spTree>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0" indent="0" algn="r">
              <a:buFont typeface="Wingdings" panose="05000000000000000000" charset="0"/>
              <a:buNone/>
            </a:pPr>
            <a:r>
              <a:rPr lang="ar-DZ">
                <a:sym typeface="+mn-ea"/>
              </a:rPr>
              <a:t>مقد</a:t>
            </a:r>
            <a:r>
              <a:rPr lang="ar-SA" altLang="ar-DZ">
                <a:sym typeface="+mn-ea"/>
              </a:rPr>
              <a:t>مة:-</a:t>
            </a:r>
            <a:endParaRPr lang="ar-SA" altLang="ar-DZ">
              <a:sym typeface="+mn-ea"/>
            </a:endParaRPr>
          </a:p>
        </p:txBody>
      </p:sp>
      <p:sp>
        <p:nvSpPr>
          <p:cNvPr id="3" name="Content Placeholder 2"/>
          <p:cNvSpPr>
            <a:spLocks noGrp="1"/>
          </p:cNvSpPr>
          <p:nvPr>
            <p:ph idx="1"/>
          </p:nvPr>
        </p:nvSpPr>
        <p:spPr>
          <a:xfrm>
            <a:off x="600710" y="1815465"/>
            <a:ext cx="8229600" cy="4525963"/>
          </a:xfrm>
        </p:spPr>
        <p:txBody>
          <a:bodyPr/>
          <a:p>
            <a:pPr marL="0" indent="0" algn="r">
              <a:lnSpc>
                <a:spcPct val="100000"/>
              </a:lnSpc>
              <a:buNone/>
            </a:pPr>
            <a:r>
              <a:rPr lang="ar-DZ" altLang="en-US"/>
              <a:t>يشهد العالم تطورا سريعا في مجال ا</a:t>
            </a:r>
            <a:r>
              <a:rPr lang="ar-SA" altLang="ar-DZ"/>
              <a:t>لذكاء الاصطناعي حيث اصبحت التكنولوجيا الحديثة تلعب دورا حاسما في تشكيل مستقبل البشرية.</a:t>
            </a:r>
            <a:endParaRPr lang="ar-SA" altLang="ar-DZ"/>
          </a:p>
          <a:p>
            <a:pPr marL="0" indent="0" algn="r">
              <a:lnSpc>
                <a:spcPct val="100000"/>
              </a:lnSpc>
              <a:buNone/>
            </a:pPr>
            <a:r>
              <a:rPr lang="ar-SA" altLang="ar-DZ"/>
              <a:t>الذكاء الاصطناعي الذي كان في السابق مجالا بحثيا متخصصا اصبح الان جزءا لا يتجزأ من حياتنا اليومية حيث يؤثر علي مختلف القطاعات بما في ذلك الاعلام والمجتمع.</a:t>
            </a:r>
            <a:endParaRPr lang="ar-SA" altLang="ar-DZ"/>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74750" y="274638"/>
            <a:ext cx="8229600" cy="1143000"/>
          </a:xfrm>
        </p:spPr>
        <p:txBody>
          <a:bodyPr/>
          <a:p>
            <a:pPr algn="r"/>
            <a:r>
              <a:rPr lang="ar-SA" altLang="en-US" sz="4000"/>
              <a:t>تعريف الذكاء الاصطناعي:	</a:t>
            </a:r>
            <a:endParaRPr lang="ar-SA" altLang="en-US" sz="4000"/>
          </a:p>
        </p:txBody>
      </p:sp>
      <p:sp>
        <p:nvSpPr>
          <p:cNvPr id="3" name="Content Placeholder 2"/>
          <p:cNvSpPr>
            <a:spLocks noGrp="1"/>
          </p:cNvSpPr>
          <p:nvPr>
            <p:ph idx="1"/>
          </p:nvPr>
        </p:nvSpPr>
        <p:spPr>
          <a:xfrm>
            <a:off x="672465" y="1537335"/>
            <a:ext cx="8229600" cy="4947920"/>
          </a:xfrm>
        </p:spPr>
        <p:txBody>
          <a:bodyPr/>
          <a:p>
            <a:pPr algn="r"/>
            <a:r>
              <a:rPr lang="ar-SA" altLang="en-US" sz="2800"/>
              <a:t>هو احد فروع علوم الحاسوب يهتم بتطوير انظمة قادرة علي اداء مهام تتطلب ذكاء بشريا,مثل التعلم والتحليل واتخاذ القرار .</a:t>
            </a:r>
            <a:endParaRPr lang="ar-SA" altLang="en-US" sz="2800"/>
          </a:p>
          <a:p>
            <a:pPr algn="r"/>
            <a:r>
              <a:rPr lang="ar-SA" altLang="en-US" sz="2800"/>
              <a:t>ويمكن تعريفه علي انه قدرة الالة علي اداء مهام ذكية تشبه الانسان باستخدام تقنيات مثل التعلم الالي والتعلم العميق ومعالجة اللغة الطبيعية</a:t>
            </a:r>
            <a:endParaRPr lang="ar-SA" altLang="en-US" sz="2800"/>
          </a:p>
          <a:p>
            <a:pPr marL="0" indent="0" algn="r">
              <a:buNone/>
            </a:pPr>
            <a:endParaRPr lang="ar-SA" altLang="en-US" sz="2800"/>
          </a:p>
          <a:p>
            <a:pPr marL="0" indent="0" algn="r">
              <a:buNone/>
            </a:pPr>
            <a:endParaRPr lang="ar-SA" altLang="en-US" sz="2800"/>
          </a:p>
        </p:txBody>
      </p:sp>
      <p:pic>
        <p:nvPicPr>
          <p:cNvPr id="4" name="Picture 3" descr="Screenshot_20250727_121204_com_openai_chatgpt_MainActivity"/>
          <p:cNvPicPr>
            <a:picLocks noChangeAspect="1"/>
          </p:cNvPicPr>
          <p:nvPr/>
        </p:nvPicPr>
        <p:blipFill>
          <a:blip r:embed="rId1"/>
          <a:srcRect t="37148" r="1244" b="37000"/>
          <a:stretch>
            <a:fillRect/>
          </a:stretch>
        </p:blipFill>
        <p:spPr>
          <a:xfrm>
            <a:off x="467360" y="4255770"/>
            <a:ext cx="3947160" cy="231394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0710" y="274638"/>
            <a:ext cx="8229600" cy="1143000"/>
          </a:xfrm>
        </p:spPr>
        <p:txBody>
          <a:bodyPr/>
          <a:p>
            <a:pPr algn="r"/>
            <a:r>
              <a:rPr lang="ar-SA" altLang="en-US" sz="4000"/>
              <a:t>تاريخ تطورالذكاء الاصطناعي:- </a:t>
            </a:r>
            <a:endParaRPr lang="ar-SA" altLang="en-US" sz="4000"/>
          </a:p>
        </p:txBody>
      </p:sp>
      <p:sp>
        <p:nvSpPr>
          <p:cNvPr id="3" name="Content Placeholder 2"/>
          <p:cNvSpPr>
            <a:spLocks noGrp="1"/>
          </p:cNvSpPr>
          <p:nvPr>
            <p:ph idx="1"/>
          </p:nvPr>
        </p:nvSpPr>
        <p:spPr>
          <a:xfrm>
            <a:off x="600710" y="1887220"/>
            <a:ext cx="8229600" cy="4525963"/>
          </a:xfrm>
        </p:spPr>
        <p:txBody>
          <a:bodyPr/>
          <a:p>
            <a:pPr algn="r"/>
            <a:r>
              <a:rPr lang="ar-SA" altLang="en-US"/>
              <a:t>بدأ تطور الذكاء الاصطناعي في خمسينيات القرن الماضي, عندما بدأ الباحثون باستكشاف امكنيات الحواسيب في محاكاة السلوك البشري. منذ ذلك الحين شهد هذا المجال تطورا كبيرا مثل تطور الشبكات العصبية الاصطناعية, وتعزيز قدرات الحوسبة مما ادى الى ابتكار أ،ظمة أكثر تعقيدا وفعالية.</a:t>
            </a:r>
            <a:endParaRPr lang="ar-SA" altLang="en-US"/>
          </a:p>
          <a:p>
            <a:pPr marL="0" indent="0" algn="r">
              <a:buNone/>
            </a:pPr>
            <a:endParaRPr lang="ar-SA" altLang="en-US"/>
          </a:p>
          <a:p>
            <a:pPr marL="0" indent="0" algn="r">
              <a:buNone/>
            </a:pPr>
            <a:endParaRPr lang="ar-SA"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44220" y="346393"/>
            <a:ext cx="8229600" cy="1143000"/>
          </a:xfrm>
        </p:spPr>
        <p:txBody>
          <a:bodyPr/>
          <a:p>
            <a:pPr algn="r"/>
            <a:r>
              <a:rPr lang="ar-SA" altLang="en-US" sz="4000"/>
              <a:t>تأثير الذكاء الاصطناعي علي الاعلام:- </a:t>
            </a:r>
            <a:endParaRPr lang="ar-SA" altLang="en-US" sz="4000"/>
          </a:p>
        </p:txBody>
      </p:sp>
      <p:sp>
        <p:nvSpPr>
          <p:cNvPr id="3" name="Content Placeholder 2"/>
          <p:cNvSpPr>
            <a:spLocks noGrp="1"/>
          </p:cNvSpPr>
          <p:nvPr>
            <p:ph idx="1"/>
          </p:nvPr>
        </p:nvSpPr>
        <p:spPr>
          <a:xfrm>
            <a:off x="672465" y="1528445"/>
            <a:ext cx="8229600" cy="4525963"/>
          </a:xfrm>
        </p:spPr>
        <p:txBody>
          <a:bodyPr/>
          <a:p>
            <a:pPr marL="0" indent="0" algn="r">
              <a:buNone/>
            </a:pPr>
            <a:r>
              <a:rPr lang="ar-SA" altLang="en-US" sz="2800"/>
              <a:t>يعتبر الذكاء الاصطناعي احدث نقلة نوعية في صناعة الاعلام, ويتلخص تاثيره في النقاط التالية:</a:t>
            </a:r>
            <a:endParaRPr lang="ar-SA" altLang="en-US" sz="2800"/>
          </a:p>
          <a:p>
            <a:pPr marL="0" indent="0" algn="r">
              <a:buNone/>
            </a:pPr>
            <a:r>
              <a:rPr lang="ar-SA" altLang="en-US" sz="2800"/>
              <a:t>توليد المحتوى : أصبحت قادرة على انتاج مقالات وملخصات حتى فيديوهات تلقائيا وذلك يسهل على المؤسسات الاعلامية تغطية الاخبار بسرعة.</a:t>
            </a:r>
            <a:endParaRPr lang="ar-SA" altLang="en-US" sz="2800"/>
          </a:p>
          <a:p>
            <a:pPr marL="0" indent="0" algn="r">
              <a:buNone/>
            </a:pPr>
            <a:r>
              <a:rPr lang="ar-SA" altLang="en-US" sz="2800"/>
              <a:t>تحليل البيانات: يساعد في فهم السلوك الاعلامي وتحسين استراتيجية النشر.</a:t>
            </a:r>
            <a:endParaRPr lang="ar-SA" altLang="en-US" sz="2800"/>
          </a:p>
          <a:p>
            <a:pPr marL="0" indent="0" algn="r">
              <a:buNone/>
            </a:pPr>
            <a:r>
              <a:rPr lang="ar-SA" altLang="en-US" sz="2800"/>
              <a:t>تخصيص المحتوى: تستخدم خوارزميات الذكاء الاصطناعي لتقديم محتوى مخصص</a:t>
            </a:r>
            <a:endParaRPr lang="ar-SA" alt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46505" y="274638"/>
            <a:ext cx="8229600" cy="1143000"/>
          </a:xfrm>
        </p:spPr>
        <p:txBody>
          <a:bodyPr/>
          <a:p>
            <a:r>
              <a:rPr lang="ar-SA" altLang="en-US" sz="4000"/>
              <a:t>تأثير الذكاء الاصطناعي على المجتمع:</a:t>
            </a:r>
            <a:endParaRPr lang="ar-SA" altLang="en-US" sz="4000"/>
          </a:p>
        </p:txBody>
      </p:sp>
      <p:sp>
        <p:nvSpPr>
          <p:cNvPr id="3" name="Content Placeholder 2"/>
          <p:cNvSpPr>
            <a:spLocks noGrp="1"/>
          </p:cNvSpPr>
          <p:nvPr>
            <p:ph idx="1"/>
          </p:nvPr>
        </p:nvSpPr>
        <p:spPr>
          <a:xfrm>
            <a:off x="672465" y="1456690"/>
            <a:ext cx="8229600" cy="4525963"/>
          </a:xfrm>
        </p:spPr>
        <p:txBody>
          <a:bodyPr/>
          <a:p>
            <a:pPr algn="r"/>
            <a:r>
              <a:rPr lang="ar-SA" altLang="en-US" sz="2800"/>
              <a:t>يمتد تأثير الذكاء الاصطناعي الى مختلف جوانب الحياة الاجتماعية ومنها:</a:t>
            </a:r>
            <a:endParaRPr lang="ar-SA" altLang="en-US" sz="2800"/>
          </a:p>
          <a:p>
            <a:pPr algn="r"/>
            <a:r>
              <a:rPr lang="ar-SA" altLang="en-US" sz="2800"/>
              <a:t>الوظائف: ادى اعتماد المؤسسات على الذكاء الاصطناعي الى اختفاء بعض الوظائف الروتينية ولكنه في المقابل ساهم في خلق فرص عمل جديدة في مجالات التقنية وتحليل البيانات.</a:t>
            </a:r>
            <a:endParaRPr lang="ar-SA" altLang="en-US" sz="2800"/>
          </a:p>
          <a:p>
            <a:pPr algn="r"/>
            <a:r>
              <a:rPr lang="ar-SA" altLang="en-US" sz="2800"/>
              <a:t>التعليم: ساعد في تطوير ادوات تعليمية ذكية وحسن من جودة و أساليب التدريس.</a:t>
            </a:r>
            <a:endParaRPr lang="ar-SA" altLang="en-US" sz="2800"/>
          </a:p>
          <a:p>
            <a:pPr algn="r"/>
            <a:r>
              <a:rPr lang="ar-SA" altLang="en-US" sz="2800"/>
              <a:t>الثقافة: ساهم في إنشاء محتوى ثقافي موجه عالميا.</a:t>
            </a:r>
            <a:endParaRPr lang="ar-SA" altLang="en-US" sz="2800"/>
          </a:p>
          <a:p>
            <a:pPr marL="0" indent="0" algn="r">
              <a:buNone/>
            </a:pPr>
            <a:r>
              <a:rPr lang="ar-SA" altLang="en-US" sz="2800"/>
              <a:t> </a:t>
            </a:r>
            <a:endParaRPr lang="ar-SA" altLang="en-US" sz="2800"/>
          </a:p>
        </p:txBody>
      </p:sp>
    </p:spTree>
  </p:cSld>
  <p:clrMapOvr>
    <a:masterClrMapping/>
  </p:clrMapOvr>
  <mc:AlternateContent xmlns:mc="http://schemas.openxmlformats.org/markup-compatibility/2006">
    <mc:Choice xmlns:p14="http://schemas.microsoft.com/office/powerpoint/2010/main" Requires="p14">
      <p:transition spd="slow" p14:dur="1200">
        <p14:doors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ar-SA" altLang="en-US"/>
              <a:t>فوائد الذكاء الاصطناعي:</a:t>
            </a:r>
            <a:endParaRPr lang="ar-SA" altLang="en-US"/>
          </a:p>
        </p:txBody>
      </p:sp>
      <p:sp>
        <p:nvSpPr>
          <p:cNvPr id="3" name="Content Placeholder 2"/>
          <p:cNvSpPr>
            <a:spLocks noGrp="1"/>
          </p:cNvSpPr>
          <p:nvPr>
            <p:ph idx="1"/>
          </p:nvPr>
        </p:nvSpPr>
        <p:spPr/>
        <p:txBody>
          <a:bodyPr/>
          <a:p>
            <a:pPr algn="r"/>
            <a:r>
              <a:rPr lang="ar-SA" altLang="en-US" sz="2800"/>
              <a:t>زيادة الكفاءة والانتاجية</a:t>
            </a:r>
            <a:endParaRPr lang="ar-SA" altLang="en-US" sz="2800"/>
          </a:p>
          <a:p>
            <a:pPr algn="r"/>
            <a:r>
              <a:rPr lang="ar-SA" altLang="en-US" sz="2800"/>
              <a:t>تحسين الخدمات الاعلامية</a:t>
            </a:r>
            <a:endParaRPr lang="ar-SA" altLang="en-US" sz="2800"/>
          </a:p>
          <a:p>
            <a:pPr algn="r"/>
            <a:r>
              <a:rPr lang="ar-SA" altLang="en-US" sz="2800"/>
              <a:t>التحليل الدقيق للبيانات</a:t>
            </a:r>
            <a:endParaRPr lang="ar-SA" altLang="en-US" sz="2800"/>
          </a:p>
          <a:p>
            <a:pPr algn="r"/>
            <a:r>
              <a:rPr lang="ar-SA" altLang="en-US" sz="2800"/>
              <a:t>تطوير التعليم</a:t>
            </a:r>
            <a:endParaRPr lang="ar-SA" altLang="en-US" sz="2800"/>
          </a:p>
          <a:p>
            <a:pPr algn="r"/>
            <a:r>
              <a:rPr lang="ar-SA" altLang="en-US" sz="2800"/>
              <a:t>نشر المعرفة عالميا</a:t>
            </a:r>
            <a:endParaRPr lang="ar-SA" altLang="en-US" sz="2800"/>
          </a:p>
          <a:p>
            <a:pPr algn="r"/>
            <a:endParaRPr lang="ar-SA" altLang="en-US" sz="2800"/>
          </a:p>
        </p:txBody>
      </p:sp>
      <p:pic>
        <p:nvPicPr>
          <p:cNvPr id="4" name="Picture 3" descr="1753611749440"/>
          <p:cNvPicPr>
            <a:picLocks noChangeAspect="1"/>
          </p:cNvPicPr>
          <p:nvPr/>
        </p:nvPicPr>
        <p:blipFill>
          <a:blip r:embed="rId1"/>
          <a:stretch>
            <a:fillRect/>
          </a:stretch>
        </p:blipFill>
        <p:spPr>
          <a:xfrm>
            <a:off x="611505" y="2924810"/>
            <a:ext cx="3329940" cy="332994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r"/>
            <a:r>
              <a:rPr lang="ar-SA" altLang="en-US" sz="4000"/>
              <a:t>مساوئ الذكاء الاصطناعي:</a:t>
            </a:r>
            <a:endParaRPr lang="ar-SA" altLang="en-US" sz="4000"/>
          </a:p>
        </p:txBody>
      </p:sp>
      <p:sp>
        <p:nvSpPr>
          <p:cNvPr id="3" name="Content Placeholder 2"/>
          <p:cNvSpPr>
            <a:spLocks noGrp="1"/>
          </p:cNvSpPr>
          <p:nvPr>
            <p:ph idx="1"/>
          </p:nvPr>
        </p:nvSpPr>
        <p:spPr>
          <a:xfrm>
            <a:off x="672465" y="1456690"/>
            <a:ext cx="8229600" cy="4525963"/>
          </a:xfrm>
        </p:spPr>
        <p:txBody>
          <a:bodyPr/>
          <a:p>
            <a:pPr algn="r">
              <a:lnSpc>
                <a:spcPct val="150000"/>
              </a:lnSpc>
            </a:pPr>
            <a:r>
              <a:rPr lang="ar-SA" altLang="en-US"/>
              <a:t>فقدان الوظائف التقليدية</a:t>
            </a:r>
            <a:endParaRPr lang="ar-SA" altLang="en-US"/>
          </a:p>
          <a:p>
            <a:pPr algn="r">
              <a:lnSpc>
                <a:spcPct val="150000"/>
              </a:lnSpc>
            </a:pPr>
            <a:r>
              <a:rPr lang="ar-SA" altLang="en-US"/>
              <a:t>التحيز والتميز</a:t>
            </a:r>
            <a:endParaRPr lang="ar-SA" altLang="en-US"/>
          </a:p>
          <a:p>
            <a:pPr algn="r">
              <a:lnSpc>
                <a:spcPct val="150000"/>
              </a:lnSpc>
            </a:pPr>
            <a:r>
              <a:rPr lang="ar-SA" altLang="en-US"/>
              <a:t>تهديد الخصوصية</a:t>
            </a:r>
            <a:endParaRPr lang="ar-SA" altLang="en-US"/>
          </a:p>
          <a:p>
            <a:pPr algn="r">
              <a:lnSpc>
                <a:spcPct val="150000"/>
              </a:lnSpc>
            </a:pPr>
            <a:r>
              <a:rPr lang="ar-SA" altLang="en-US"/>
              <a:t>الإعتماد المفرط على التكنولوجيا</a:t>
            </a:r>
            <a:endParaRPr lang="ar-SA" altLang="en-US"/>
          </a:p>
          <a:p>
            <a:pPr algn="r">
              <a:lnSpc>
                <a:spcPct val="150000"/>
              </a:lnSpc>
            </a:pPr>
            <a:r>
              <a:rPr lang="ar-SA" altLang="en-US"/>
              <a:t>نشر الأخبار الزائفة</a:t>
            </a:r>
            <a:endParaRPr lang="ar-SA" altLang="en-US"/>
          </a:p>
        </p:txBody>
      </p:sp>
    </p:spTree>
  </p:cSld>
  <p:clrMapOvr>
    <a:masterClrMapping/>
  </p:clrMapOvr>
  <mc:AlternateContent xmlns:mc="http://schemas.openxmlformats.org/markup-compatibility/2006">
    <mc:Choice xmlns:p14="http://schemas.microsoft.com/office/powerpoint/2010/main" Requires="p14">
      <p:transition spd="slow" p14:dur="1600">
        <p:blinds/>
      </p:transition>
    </mc:Choice>
    <mc:Fallback>
      <p:transition spd="slow">
        <p:blinds/>
      </p:transition>
    </mc:Fallback>
  </mc:AlternateContent>
</p:sld>
</file>

<file path=ppt/theme/theme1.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2831</Words>
  <Application>WPS Slides</Application>
  <PresentationFormat/>
  <Paragraphs>69</Paragraphs>
  <Slides>11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11</vt:i4>
      </vt:variant>
    </vt:vector>
  </HeadingPairs>
  <TitlesOfParts>
    <vt:vector size="28" baseType="lpstr">
      <vt:lpstr>Arial</vt:lpstr>
      <vt:lpstr>SimSun</vt:lpstr>
      <vt:lpstr>Wingdings</vt:lpstr>
      <vt:lpstr>Microsoft YaHei</vt:lpstr>
      <vt:lpstr>Arial Unicode MS</vt:lpstr>
      <vt:lpstr>Calibri</vt:lpstr>
      <vt:lpstr>Algerian</vt:lpstr>
      <vt:lpstr>Arial Rounded MT Bold</vt:lpstr>
      <vt:lpstr>Agency FB</vt:lpstr>
      <vt:lpstr>Arial Black</vt:lpstr>
      <vt:lpstr>Arabic Typesetting</vt:lpstr>
      <vt:lpstr>Arial Narrow</vt:lpstr>
      <vt:lpstr>Bahnschrift</vt:lpstr>
      <vt:lpstr>Bahnschrift Light SemiCondensed</vt:lpstr>
      <vt:lpstr>Bahnschrift Light</vt:lpstr>
      <vt:lpstr>Wingdings</vt:lpstr>
      <vt:lpstr>Business Cooperate</vt:lpstr>
      <vt:lpstr>بسم الله الرحمن الرحيم  تطويرالزكاء الاصطناعي واثره في الاعلام والمجتمع</vt:lpstr>
      <vt:lpstr>PowerPoint 演示文稿</vt:lpstr>
      <vt:lpstr>مقدمة</vt:lpstr>
      <vt:lpstr>تعريف الذكاء الاصطناعي	</vt:lpstr>
      <vt:lpstr>تاريخ تطورالذكاء الاصطناعي </vt:lpstr>
      <vt:lpstr>تأثير الذكاء الاصطناعي علي الاعلام </vt:lpstr>
      <vt:lpstr>تأثير الذكاء الاصطناعي على المجتمع:</vt:lpstr>
      <vt:lpstr>فوائد الذكاء الاصطناعي:</vt:lpstr>
      <vt:lpstr>مساوئ الذكاء الاصطناعي:</vt:lpstr>
      <vt:lpstr>التحديات والمخاطر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HP</cp:lastModifiedBy>
  <cp:revision>14</cp:revision>
  <dcterms:created xsi:type="dcterms:W3CDTF">2025-07-27T07:34:00Z</dcterms:created>
  <dcterms:modified xsi:type="dcterms:W3CDTF">2025-07-28T04:39:38Z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1033-12.2.0.20795</vt:lpwstr>
  </property>
  <property fmtid="{D5CDD505-2E9C-101B-9397-08002B2CF9AE}" pid="3" name="ICV">
    <vt:lpwstr>E68F2EA448064605BD6575CB6C1BA2E9_12</vt:lpwstr>
  </property>
</Properties>
</file>