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828" r:id="rId1"/>
  </p:sldMasterIdLst>
  <p:sldIdLst>
    <p:sldId id="265" r:id="rId2"/>
    <p:sldId id="263" r:id="rId3"/>
    <p:sldId id="257" r:id="rId4"/>
    <p:sldId id="258" r:id="rId5"/>
    <p:sldId id="259" r:id="rId6"/>
    <p:sldId id="260" r:id="rId7"/>
    <p:sldId id="261" r:id="rId8"/>
    <p:sldId id="262" r:id="rId9"/>
    <p:sldId id="264" r:id="rId10"/>
  </p:sldIdLst>
  <p:sldSz cx="12192000" cy="6858000"/>
  <p:notesSz cx="6858000" cy="9144000"/>
  <p:defaultText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قطع افتراضي" id="{BFA9C7C4-1D45-46B9-B5BF-A1087A8BFA4C}">
          <p14:sldIdLst>
            <p14:sldId id="265"/>
            <p14:sldId id="263"/>
          </p14:sldIdLst>
        </p14:section>
        <p14:section name="مقطع بدون عنوان" id="{E1C3CA30-B6B7-412F-9312-3141D04A38D1}">
          <p14:sldIdLst/>
        </p14:section>
        <p14:section name="مقطع بدون عنوان" id="{E97EF68F-542F-45E0-BD61-8F132E026AE1}">
          <p14:sldIdLst>
            <p14:sldId id="257"/>
            <p14:sldId id="258"/>
            <p14:sldId id="259"/>
            <p14:sldId id="260"/>
            <p14:sldId id="261"/>
            <p14:sldId id="262"/>
            <p14:sldId id="264"/>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5000" autoAdjust="0"/>
    <p:restoredTop sz="94660"/>
  </p:normalViewPr>
  <p:slideViewPr>
    <p:cSldViewPr snapToGrid="0">
      <p:cViewPr varScale="1">
        <p:scale>
          <a:sx n="69" d="100"/>
          <a:sy n="69" d="100"/>
        </p:scale>
        <p:origin x="-560" y="-7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شريحة عنوان">
    <p:bg>
      <p:bgRef idx="1003">
        <a:schemeClr val="bg2"/>
      </p:bgRef>
    </p:bg>
    <p:spTree>
      <p:nvGrpSpPr>
        <p:cNvPr id="1" name=""/>
        <p:cNvGrpSpPr/>
        <p:nvPr/>
      </p:nvGrpSpPr>
      <p:grpSpPr>
        <a:xfrm>
          <a:off x="0" y="0"/>
          <a:ext cx="0" cy="0"/>
          <a:chOff x="0" y="0"/>
          <a:chExt cx="0" cy="0"/>
        </a:xfrm>
      </p:grpSpPr>
      <p:pic>
        <p:nvPicPr>
          <p:cNvPr id="7" name="Picture 6" descr="CoverOverlay.png"/>
          <p:cNvPicPr>
            <a:picLocks noChangeAspect="1"/>
          </p:cNvPicPr>
          <p:nvPr/>
        </p:nvPicPr>
        <p:blipFill>
          <a:blip r:embed="rId2" cstate="print"/>
          <a:stretch>
            <a:fillRect/>
          </a:stretch>
        </p:blipFill>
        <p:spPr>
          <a:xfrm>
            <a:off x="0" y="0"/>
            <a:ext cx="12192000" cy="6858000"/>
          </a:xfrm>
          <a:prstGeom prst="rect">
            <a:avLst/>
          </a:prstGeom>
        </p:spPr>
      </p:pic>
      <p:sp>
        <p:nvSpPr>
          <p:cNvPr id="4" name="Date Placeholder 3"/>
          <p:cNvSpPr>
            <a:spLocks noGrp="1"/>
          </p:cNvSpPr>
          <p:nvPr>
            <p:ph type="dt" sz="half" idx="10"/>
          </p:nvPr>
        </p:nvSpPr>
        <p:spPr/>
        <p:txBody>
          <a:bodyPr/>
          <a:lstStyle>
            <a:lvl1pPr>
              <a:defRPr>
                <a:solidFill>
                  <a:schemeClr val="tx2"/>
                </a:solidFill>
              </a:defRPr>
            </a:lvl1pPr>
          </a:lstStyle>
          <a:p>
            <a:fld id="{A3DED10E-B713-4BA0-A80E-75A7BF784FEC}" type="datetimeFigureOut">
              <a:rPr lang="en-GB" smtClean="0"/>
              <a:t>10/08/2025</a:t>
            </a:fld>
            <a:endParaRPr lang="en-GB"/>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GB"/>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826E969F-1E12-442B-94D7-4879E8A37056}" type="slidenum">
              <a:rPr lang="en-GB" smtClean="0"/>
              <a:t>‹#›</a:t>
            </a:fld>
            <a:endParaRPr lang="en-GB"/>
          </a:p>
        </p:txBody>
      </p:sp>
      <p:grpSp>
        <p:nvGrpSpPr>
          <p:cNvPr id="8" name="Group 7"/>
          <p:cNvGrpSpPr/>
          <p:nvPr/>
        </p:nvGrpSpPr>
        <p:grpSpPr>
          <a:xfrm>
            <a:off x="1592135" y="2887530"/>
            <a:ext cx="9038813" cy="923330"/>
            <a:chOff x="1172584" y="1381459"/>
            <a:chExt cx="6779110" cy="923330"/>
          </a:xfrm>
          <a:effectLst>
            <a:outerShdw blurRad="38100" dist="12700" dir="16200000" rotWithShape="0">
              <a:prstClr val="black">
                <a:alpha val="30000"/>
              </a:prstClr>
            </a:outerShdw>
          </a:effectLst>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rPr>
                <a:t></a:t>
              </a:r>
              <a:endParaRPr lang="en-US" sz="5400" dirty="0">
                <a:ln w="3175">
                  <a:solidFill>
                    <a:schemeClr val="tx2">
                      <a:alpha val="60000"/>
                    </a:schemeClr>
                  </a:solidFill>
                </a:ln>
                <a:solidFill>
                  <a:schemeClr val="tx2">
                    <a:lumMod val="90000"/>
                  </a:schemeClr>
                </a:solidFill>
                <a:effectLst>
                  <a:outerShdw blurRad="34925" dist="12700" dir="14400000" algn="ctr" rotWithShape="0">
                    <a:srgbClr val="000000">
                      <a:alpha val="21000"/>
                    </a:srgbClr>
                  </a:outerShdw>
                </a:effectLst>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2930"/>
              <a:ext cx="3119718" cy="1588"/>
            </a:xfrm>
            <a:prstGeom prst="line">
              <a:avLst/>
            </a:prstGeom>
            <a:ln>
              <a:solidFill>
                <a:schemeClr val="tx2">
                  <a:lumMod val="9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577788" y="1387737"/>
            <a:ext cx="9036424" cy="1731982"/>
          </a:xfrm>
        </p:spPr>
        <p:txBody>
          <a:bodyPr anchor="b"/>
          <a:lstStyle>
            <a:lvl1pPr>
              <a:defRPr>
                <a:ln w="3175">
                  <a:solidFill>
                    <a:schemeClr val="tx1">
                      <a:alpha val="65000"/>
                    </a:schemeClr>
                  </a:solidFill>
                </a:ln>
                <a:solidFill>
                  <a:schemeClr val="tx1"/>
                </a:solidFill>
                <a:effectLst>
                  <a:outerShdw blurRad="25400" dist="12700" dir="14220000" rotWithShape="0">
                    <a:prstClr val="black">
                      <a:alpha val="50000"/>
                    </a:prstClr>
                  </a:outerShdw>
                </a:effectLst>
              </a:defRPr>
            </a:lvl1pPr>
          </a:lstStyle>
          <a:p>
            <a:r>
              <a:rPr lang="ar-SA" smtClean="0"/>
              <a:t>انقر لتحرير نمط العنوان الرئيسي</a:t>
            </a:r>
            <a:endParaRPr lang="en-US" dirty="0"/>
          </a:p>
        </p:txBody>
      </p:sp>
      <p:sp>
        <p:nvSpPr>
          <p:cNvPr id="3" name="Subtitle 2"/>
          <p:cNvSpPr>
            <a:spLocks noGrp="1"/>
          </p:cNvSpPr>
          <p:nvPr>
            <p:ph type="subTitle" idx="1"/>
          </p:nvPr>
        </p:nvSpPr>
        <p:spPr>
          <a:xfrm>
            <a:off x="1828800" y="3767862"/>
            <a:ext cx="8534400" cy="1752600"/>
          </a:xfrm>
        </p:spPr>
        <p:txBody>
          <a:bodyPr/>
          <a:lstStyle>
            <a:lvl1pPr marL="0" indent="0" algn="ctr">
              <a:buNone/>
              <a:defRPr>
                <a:solidFill>
                  <a:schemeClr val="tx1"/>
                </a:solidFill>
                <a:effectLst>
                  <a:outerShdw blurRad="34925" dist="12700" dir="14400000" rotWithShape="0">
                    <a:prstClr val="black">
                      <a:alpha val="21000"/>
                    </a:prstClr>
                  </a:outerShdw>
                </a:effectLst>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ar-SA" smtClean="0"/>
              <a:t>انقر لتحرير نمط العنوان الثانوي الرئيسي</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a:p>
        </p:txBody>
      </p:sp>
      <p:sp>
        <p:nvSpPr>
          <p:cNvPr id="3" name="Vertical Text Placeholder 2"/>
          <p:cNvSpPr>
            <a:spLocks noGrp="1"/>
          </p:cNvSpPr>
          <p:nvPr>
            <p:ph type="body" orient="vert" idx="1"/>
          </p:nvPr>
        </p:nvSpPr>
        <p:spPr/>
        <p:txBody>
          <a:bodyPr vert="eaVert" anchor="ct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A3DED10E-B713-4BA0-A80E-75A7BF784FEC}" type="datetimeFigureOut">
              <a:rPr lang="en-GB" smtClean="0"/>
              <a:t>10/08/2025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E969F-1E12-442B-94D7-4879E8A37056}" type="slidenum">
              <a:rPr lang="en-GB" smtClean="0"/>
              <a:t>‹#›</a:t>
            </a:fld>
            <a:endParaRPr lang="en-GB"/>
          </a:p>
        </p:txBody>
      </p:sp>
      <p:grpSp>
        <p:nvGrpSpPr>
          <p:cNvPr id="11" name="Group 10"/>
          <p:cNvGrpSpPr/>
          <p:nvPr/>
        </p:nvGrpSpPr>
        <p:grpSpPr>
          <a:xfrm>
            <a:off x="1563446" y="1392217"/>
            <a:ext cx="9038813" cy="923330"/>
            <a:chOff x="1172584" y="1381459"/>
            <a:chExt cx="6779110" cy="923330"/>
          </a:xfrm>
        </p:grpSpPr>
        <p:sp>
          <p:nvSpPr>
            <p:cNvPr id="15" name="TextBox 14"/>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6" name="Straight Connector 15"/>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22081" y="559399"/>
            <a:ext cx="2237591" cy="5566765"/>
          </a:xfrm>
        </p:spPr>
        <p:txBody>
          <a:bodyPr vert="eaVert"/>
          <a:lstStyle/>
          <a:p>
            <a:r>
              <a:rPr lang="ar-SA" smtClean="0"/>
              <a:t>انقر لتحرير نمط العنوان الرئيسي</a:t>
            </a:r>
            <a:endParaRPr lang="en-US" dirty="0"/>
          </a:p>
        </p:txBody>
      </p:sp>
      <p:sp>
        <p:nvSpPr>
          <p:cNvPr id="3" name="Vertical Text Placeholder 2"/>
          <p:cNvSpPr>
            <a:spLocks noGrp="1"/>
          </p:cNvSpPr>
          <p:nvPr>
            <p:ph type="body" orient="vert" idx="1"/>
          </p:nvPr>
        </p:nvSpPr>
        <p:spPr>
          <a:xfrm>
            <a:off x="917985" y="849855"/>
            <a:ext cx="7343889" cy="5023821"/>
          </a:xfrm>
        </p:spPr>
        <p:txBody>
          <a:bodyPr vert="eaVert"/>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A3DED10E-B713-4BA0-A80E-75A7BF784FEC}" type="datetimeFigureOut">
              <a:rPr lang="en-GB" smtClean="0"/>
              <a:t>10/08/2025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E969F-1E12-442B-94D7-4879E8A37056}" type="slidenum">
              <a:rPr lang="en-GB" smtClean="0"/>
              <a:t>‹#›</a:t>
            </a:fld>
            <a:endParaRPr lang="en-GB"/>
          </a:p>
        </p:txBody>
      </p:sp>
      <p:grpSp>
        <p:nvGrpSpPr>
          <p:cNvPr id="11" name="Group 10"/>
          <p:cNvGrpSpPr/>
          <p:nvPr/>
        </p:nvGrpSpPr>
        <p:grpSpPr>
          <a:xfrm rot="5400000">
            <a:off x="6125426" y="2880824"/>
            <a:ext cx="5480154" cy="923330"/>
            <a:chOff x="1815339" y="1496875"/>
            <a:chExt cx="5480154" cy="692497"/>
          </a:xfrm>
        </p:grpSpPr>
        <p:sp>
          <p:nvSpPr>
            <p:cNvPr id="12" name="TextBox 11"/>
            <p:cNvSpPr txBox="1"/>
            <p:nvPr/>
          </p:nvSpPr>
          <p:spPr>
            <a:xfrm>
              <a:off x="4147073" y="1496875"/>
              <a:ext cx="877163" cy="692497"/>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3" name="Straight Connector 12"/>
            <p:cNvCxnSpPr/>
            <p:nvPr/>
          </p:nvCxnSpPr>
          <p:spPr>
            <a:xfrm flipH="1" flipV="1">
              <a:off x="1815339" y="1924709"/>
              <a:ext cx="2468880" cy="2505"/>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0800000">
              <a:off x="4826613" y="1927417"/>
              <a:ext cx="2468880"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4" name="Date Placeholder 3"/>
          <p:cNvSpPr>
            <a:spLocks noGrp="1"/>
          </p:cNvSpPr>
          <p:nvPr>
            <p:ph type="dt" sz="half" idx="10"/>
          </p:nvPr>
        </p:nvSpPr>
        <p:spPr/>
        <p:txBody>
          <a:bodyPr/>
          <a:lstStyle/>
          <a:p>
            <a:fld id="{A3DED10E-B713-4BA0-A80E-75A7BF784FEC}" type="datetimeFigureOut">
              <a:rPr lang="en-GB" smtClean="0"/>
              <a:t>10/08/2025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E969F-1E12-442B-94D7-4879E8A37056}" type="slidenum">
              <a:rPr lang="en-GB" smtClean="0"/>
              <a:t>‹#›</a:t>
            </a:fld>
            <a:endParaRPr lang="en-GB"/>
          </a:p>
        </p:txBody>
      </p:sp>
      <p:sp>
        <p:nvSpPr>
          <p:cNvPr id="11" name="Title 10"/>
          <p:cNvSpPr>
            <a:spLocks noGrp="1"/>
          </p:cNvSpPr>
          <p:nvPr>
            <p:ph type="title"/>
          </p:nvPr>
        </p:nvSpPr>
        <p:spPr/>
        <p:txBody>
          <a:bodyPr/>
          <a:lstStyle/>
          <a:p>
            <a:r>
              <a:rPr lang="ar-SA" smtClean="0"/>
              <a:t>انقر لتحرير نمط العنوان الرئيسي</a:t>
            </a:r>
            <a:endParaRPr lang="en-US"/>
          </a:p>
        </p:txBody>
      </p:sp>
      <p:grpSp>
        <p:nvGrpSpPr>
          <p:cNvPr id="12" name="Group 11"/>
          <p:cNvGrpSpPr/>
          <p:nvPr/>
        </p:nvGrpSpPr>
        <p:grpSpPr>
          <a:xfrm>
            <a:off x="1563446" y="1392217"/>
            <a:ext cx="9038813" cy="923330"/>
            <a:chOff x="1172584" y="1381459"/>
            <a:chExt cx="6779110" cy="923330"/>
          </a:xfrm>
        </p:grpSpPr>
        <p:sp>
          <p:nvSpPr>
            <p:cNvPr id="13" name="TextBox 12"/>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4" name="Straight Connector 13"/>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bg>
      <p:bgRef idx="1002">
        <a:schemeClr val="bg2"/>
      </p:bgRef>
    </p:bg>
    <p:spTree>
      <p:nvGrpSpPr>
        <p:cNvPr id="1" name=""/>
        <p:cNvGrpSpPr/>
        <p:nvPr/>
      </p:nvGrpSpPr>
      <p:grpSpPr>
        <a:xfrm>
          <a:off x="0" y="0"/>
          <a:ext cx="0" cy="0"/>
          <a:chOff x="0" y="0"/>
          <a:chExt cx="0" cy="0"/>
        </a:xfrm>
      </p:grpSpPr>
      <p:pic>
        <p:nvPicPr>
          <p:cNvPr id="12" name="Picture 11" descr="CoverOverlay.png"/>
          <p:cNvPicPr>
            <a:picLocks noChangeAspect="1"/>
          </p:cNvPicPr>
          <p:nvPr/>
        </p:nvPicPr>
        <p:blipFill>
          <a:blip r:embed="rId2" cstate="print">
            <a:lum/>
          </a:blip>
          <a:stretch>
            <a:fillRect/>
          </a:stretch>
        </p:blipFill>
        <p:spPr>
          <a:xfrm>
            <a:off x="0" y="0"/>
            <a:ext cx="12192000" cy="6858000"/>
          </a:xfrm>
          <a:prstGeom prst="rect">
            <a:avLst/>
          </a:prstGeom>
        </p:spPr>
      </p:pic>
      <p:grpSp>
        <p:nvGrpSpPr>
          <p:cNvPr id="7" name="Group 7"/>
          <p:cNvGrpSpPr/>
          <p:nvPr/>
        </p:nvGrpSpPr>
        <p:grpSpPr>
          <a:xfrm>
            <a:off x="1563446" y="2887579"/>
            <a:ext cx="9038813" cy="923330"/>
            <a:chOff x="1172584" y="1381459"/>
            <a:chExt cx="6779110" cy="923330"/>
          </a:xfrm>
        </p:grpSpPr>
        <p:sp>
          <p:nvSpPr>
            <p:cNvPr id="9" name="TextBox 8"/>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0" name="Straight Connector 9"/>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10800000">
              <a:off x="4831976" y="1927412"/>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920054" y="1204857"/>
            <a:ext cx="10339617" cy="1910716"/>
          </a:xfrm>
        </p:spPr>
        <p:txBody>
          <a:bodyPr anchor="b"/>
          <a:lstStyle>
            <a:lvl1pPr algn="ctr">
              <a:defRPr sz="5400" b="0" cap="none" baseline="0">
                <a:solidFill>
                  <a:schemeClr val="tx2"/>
                </a:solidFill>
              </a:defRPr>
            </a:lvl1p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32331" y="3767317"/>
            <a:ext cx="10312996" cy="1500187"/>
          </a:xfrm>
        </p:spPr>
        <p:txBody>
          <a:bodyPr anchor="t"/>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ar-SA" smtClean="0"/>
              <a:t>انقر لتحرير أنماط النص الرئيسي</a:t>
            </a:r>
          </a:p>
        </p:txBody>
      </p:sp>
      <p:sp>
        <p:nvSpPr>
          <p:cNvPr id="4" name="Date Placeholder 3"/>
          <p:cNvSpPr>
            <a:spLocks noGrp="1"/>
          </p:cNvSpPr>
          <p:nvPr>
            <p:ph type="dt" sz="half" idx="10"/>
          </p:nvPr>
        </p:nvSpPr>
        <p:spPr/>
        <p:txBody>
          <a:bodyPr/>
          <a:lstStyle/>
          <a:p>
            <a:fld id="{A3DED10E-B713-4BA0-A80E-75A7BF784FEC}" type="datetimeFigureOut">
              <a:rPr lang="en-GB" smtClean="0"/>
              <a:t>10/08/2025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26E969F-1E12-442B-94D7-4879E8A37056}" type="slidenum">
              <a:rPr lang="en-GB" smtClean="0"/>
              <a:t>‹#›</a:t>
            </a:fld>
            <a:endParaRPr lang="en-GB"/>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ين">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A3DED10E-B713-4BA0-A80E-75A7BF784FEC}" type="datetimeFigureOut">
              <a:rPr lang="en-GB" smtClean="0"/>
              <a:t>10/08/2025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E969F-1E12-442B-94D7-4879E8A37056}" type="slidenum">
              <a:rPr lang="en-GB" smtClean="0"/>
              <a:t>‹#›</a:t>
            </a:fld>
            <a:endParaRPr lang="en-GB"/>
          </a:p>
        </p:txBody>
      </p:sp>
      <p:sp>
        <p:nvSpPr>
          <p:cNvPr id="12" name="Title 11"/>
          <p:cNvSpPr>
            <a:spLocks noGrp="1"/>
          </p:cNvSpPr>
          <p:nvPr>
            <p:ph type="title"/>
          </p:nvPr>
        </p:nvSpPr>
        <p:spPr/>
        <p:txBody>
          <a:bodyPr/>
          <a:lstStyle>
            <a:lvl1pPr>
              <a:defRPr>
                <a:solidFill>
                  <a:schemeClr val="tx2"/>
                </a:solidFill>
              </a:defRPr>
            </a:lvl1pPr>
          </a:lstStyle>
          <a:p>
            <a:r>
              <a:rPr lang="ar-SA" smtClean="0"/>
              <a:t>انقر لتحرير نمط العنوان الرئيسي</a:t>
            </a:r>
            <a:endParaRPr lang="en-US" dirty="0"/>
          </a:p>
        </p:txBody>
      </p:sp>
      <p:grpSp>
        <p:nvGrpSpPr>
          <p:cNvPr id="13" name="Group 12"/>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
        <p:nvSpPr>
          <p:cNvPr id="8" name="Content Placeholder 7"/>
          <p:cNvSpPr>
            <a:spLocks noGrp="1"/>
          </p:cNvSpPr>
          <p:nvPr>
            <p:ph sz="quarter" idx="13"/>
          </p:nvPr>
        </p:nvSpPr>
        <p:spPr>
          <a:xfrm>
            <a:off x="914400" y="2240280"/>
            <a:ext cx="5071872" cy="3877056"/>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
        <p:nvSpPr>
          <p:cNvPr id="10" name="Content Placeholder 9"/>
          <p:cNvSpPr>
            <a:spLocks noGrp="1"/>
          </p:cNvSpPr>
          <p:nvPr>
            <p:ph sz="quarter" idx="14"/>
          </p:nvPr>
        </p:nvSpPr>
        <p:spPr>
          <a:xfrm>
            <a:off x="6193535" y="2240280"/>
            <a:ext cx="5071872" cy="3877056"/>
          </a:xfrm>
        </p:spPr>
        <p:txBody>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ar-SA" smtClean="0"/>
              <a:t>انقر لتحرير نمط العنوان الرئيسي</a:t>
            </a:r>
            <a:endParaRPr lang="en-US"/>
          </a:p>
        </p:txBody>
      </p:sp>
      <p:sp>
        <p:nvSpPr>
          <p:cNvPr id="3" name="Text Placeholder 2"/>
          <p:cNvSpPr>
            <a:spLocks noGrp="1"/>
          </p:cNvSpPr>
          <p:nvPr>
            <p:ph type="body" idx="1"/>
          </p:nvPr>
        </p:nvSpPr>
        <p:spPr>
          <a:xfrm>
            <a:off x="1402080" y="2240280"/>
            <a:ext cx="4589928"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4" name="Content Placeholder 3"/>
          <p:cNvSpPr>
            <a:spLocks noGrp="1"/>
          </p:cNvSpPr>
          <p:nvPr>
            <p:ph sz="half" idx="2"/>
          </p:nvPr>
        </p:nvSpPr>
        <p:spPr>
          <a:xfrm>
            <a:off x="917984" y="2947595"/>
            <a:ext cx="5071872"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5" name="Text Placeholder 4"/>
          <p:cNvSpPr>
            <a:spLocks noGrp="1"/>
          </p:cNvSpPr>
          <p:nvPr>
            <p:ph type="body" sz="quarter" idx="3"/>
          </p:nvPr>
        </p:nvSpPr>
        <p:spPr>
          <a:xfrm>
            <a:off x="6669741" y="2240280"/>
            <a:ext cx="4596384" cy="658368"/>
          </a:xfrm>
        </p:spPr>
        <p:txBody>
          <a:bodyPr anchor="b"/>
          <a:lstStyle>
            <a:lvl1pPr marL="0" indent="0" algn="ctr">
              <a:buNone/>
              <a:defRPr sz="24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smtClean="0"/>
              <a:t>انقر لتحرير أنماط النص الرئيسي</a:t>
            </a:r>
          </a:p>
        </p:txBody>
      </p:sp>
      <p:sp>
        <p:nvSpPr>
          <p:cNvPr id="6" name="Content Placeholder 5"/>
          <p:cNvSpPr>
            <a:spLocks noGrp="1"/>
          </p:cNvSpPr>
          <p:nvPr>
            <p:ph sz="quarter" idx="4"/>
          </p:nvPr>
        </p:nvSpPr>
        <p:spPr>
          <a:xfrm>
            <a:off x="6193368" y="2944368"/>
            <a:ext cx="5066304" cy="317296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7" name="Date Placeholder 6"/>
          <p:cNvSpPr>
            <a:spLocks noGrp="1"/>
          </p:cNvSpPr>
          <p:nvPr>
            <p:ph type="dt" sz="half" idx="10"/>
          </p:nvPr>
        </p:nvSpPr>
        <p:spPr/>
        <p:txBody>
          <a:bodyPr/>
          <a:lstStyle/>
          <a:p>
            <a:fld id="{A3DED10E-B713-4BA0-A80E-75A7BF784FEC}" type="datetimeFigureOut">
              <a:rPr lang="en-GB" smtClean="0"/>
              <a:t>10/08/2025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26E969F-1E12-442B-94D7-4879E8A37056}" type="slidenum">
              <a:rPr lang="en-GB" smtClean="0"/>
              <a:t>‹#›</a:t>
            </a:fld>
            <a:endParaRPr lang="en-GB"/>
          </a:p>
        </p:txBody>
      </p:sp>
      <p:grpSp>
        <p:nvGrpSpPr>
          <p:cNvPr id="14" name="Group 13"/>
          <p:cNvGrpSpPr/>
          <p:nvPr/>
        </p:nvGrpSpPr>
        <p:grpSpPr>
          <a:xfrm>
            <a:off x="1563446" y="1392217"/>
            <a:ext cx="9038813" cy="923330"/>
            <a:chOff x="1172584" y="1381459"/>
            <a:chExt cx="6779110" cy="923330"/>
          </a:xfrm>
        </p:grpSpPr>
        <p:sp>
          <p:nvSpPr>
            <p:cNvPr id="16" name="TextBox 15"/>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7" name="Straight Connector 16"/>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smtClean="0"/>
              <a:t>انقر لتحرير نمط العنوان الرئيسي</a:t>
            </a:r>
            <a:endParaRPr lang="en-US" dirty="0"/>
          </a:p>
        </p:txBody>
      </p:sp>
      <p:sp>
        <p:nvSpPr>
          <p:cNvPr id="3" name="Date Placeholder 2"/>
          <p:cNvSpPr>
            <a:spLocks noGrp="1"/>
          </p:cNvSpPr>
          <p:nvPr>
            <p:ph type="dt" sz="half" idx="10"/>
          </p:nvPr>
        </p:nvSpPr>
        <p:spPr/>
        <p:txBody>
          <a:bodyPr/>
          <a:lstStyle/>
          <a:p>
            <a:fld id="{A3DED10E-B713-4BA0-A80E-75A7BF784FEC}" type="datetimeFigureOut">
              <a:rPr lang="en-GB" smtClean="0"/>
              <a:t>10/08/2025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26E969F-1E12-442B-94D7-4879E8A37056}" type="slidenum">
              <a:rPr lang="en-GB" smtClean="0"/>
              <a:t>‹#›</a:t>
            </a:fld>
            <a:endParaRPr lang="en-GB"/>
          </a:p>
        </p:txBody>
      </p:sp>
      <p:grpSp>
        <p:nvGrpSpPr>
          <p:cNvPr id="10" name="Group 9"/>
          <p:cNvGrpSpPr/>
          <p:nvPr/>
        </p:nvGrpSpPr>
        <p:grpSpPr>
          <a:xfrm>
            <a:off x="1563446" y="1392217"/>
            <a:ext cx="9038813" cy="923330"/>
            <a:chOff x="1172584" y="1381459"/>
            <a:chExt cx="6779110" cy="923330"/>
          </a:xfrm>
        </p:grpSpPr>
        <p:sp>
          <p:nvSpPr>
            <p:cNvPr id="14" name="TextBox 13"/>
            <p:cNvSpPr txBox="1"/>
            <p:nvPr/>
          </p:nvSpPr>
          <p:spPr>
            <a:xfrm>
              <a:off x="4147073" y="1381459"/>
              <a:ext cx="657872" cy="923330"/>
            </a:xfrm>
            <a:prstGeom prst="rect">
              <a:avLst/>
            </a:prstGeom>
            <a:noFill/>
          </p:spPr>
          <p:txBody>
            <a:bodyPr wrap="none" rtlCol="0">
              <a:spAutoFit/>
            </a:bodyPr>
            <a:lstStyle/>
            <a:p>
              <a:r>
                <a:rPr lang="en-US" sz="5400" dirty="0" smtClean="0">
                  <a:solidFill>
                    <a:schemeClr val="tx2">
                      <a:lumMod val="60000"/>
                      <a:lumOff val="40000"/>
                    </a:schemeClr>
                  </a:solidFill>
                  <a:latin typeface="Wingdings" pitchFamily="2" charset="2"/>
                </a:rPr>
                <a:t></a:t>
              </a:r>
              <a:endParaRPr lang="en-US" sz="5400" dirty="0">
                <a:solidFill>
                  <a:schemeClr val="tx2">
                    <a:lumMod val="60000"/>
                    <a:lumOff val="40000"/>
                  </a:schemeClr>
                </a:solidFill>
                <a:latin typeface="Wingdings" pitchFamily="2" charset="2"/>
              </a:endParaRPr>
            </a:p>
          </p:txBody>
        </p:sp>
        <p:cxnSp>
          <p:nvCxnSpPr>
            <p:cNvPr id="15" name="Straight Connector 14"/>
            <p:cNvCxnSpPr/>
            <p:nvPr/>
          </p:nvCxnSpPr>
          <p:spPr>
            <a:xfrm rot="10800000">
              <a:off x="1172584" y="192562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rot="10800000">
              <a:off x="4831976" y="1922650"/>
              <a:ext cx="3119718" cy="1588"/>
            </a:xfrm>
            <a:prstGeom prst="line">
              <a:avLst/>
            </a:prstGeom>
            <a:ln>
              <a:solidFill>
                <a:schemeClr val="tx2">
                  <a:lumMod val="60000"/>
                  <a:lumOff val="40000"/>
                </a:schemeClr>
              </a:solidFill>
            </a:ln>
            <a:effectLst/>
          </p:spPr>
          <p:style>
            <a:lnRef idx="1">
              <a:schemeClr val="accent1"/>
            </a:lnRef>
            <a:fillRef idx="0">
              <a:schemeClr val="accent1"/>
            </a:fillRef>
            <a:effectRef idx="0">
              <a:schemeClr val="accent1"/>
            </a:effectRef>
            <a:fontRef idx="minor">
              <a:schemeClr val="tx1"/>
            </a:fontRef>
          </p:style>
        </p:cxn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3DED10E-B713-4BA0-A80E-75A7BF784FEC}" type="datetimeFigureOut">
              <a:rPr lang="en-GB" smtClean="0"/>
              <a:t>10/08/2025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26E969F-1E12-442B-94D7-4879E8A37056}"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6712773" y="1678196"/>
            <a:ext cx="4563311" cy="1886921"/>
          </a:xfrm>
        </p:spPr>
        <p:txBody>
          <a:bodyPr anchor="b"/>
          <a:lstStyle>
            <a:lvl1pPr algn="l">
              <a:defRPr sz="2800" b="0"/>
            </a:lvl1pPr>
          </a:lstStyle>
          <a:p>
            <a:r>
              <a:rPr lang="ar-SA" smtClean="0"/>
              <a:t>انقر لتحرير نمط العنوان الرئيسي</a:t>
            </a:r>
            <a:endParaRPr lang="en-US"/>
          </a:p>
        </p:txBody>
      </p:sp>
      <p:sp>
        <p:nvSpPr>
          <p:cNvPr id="3" name="Content Placeholder 2"/>
          <p:cNvSpPr>
            <a:spLocks noGrp="1"/>
          </p:cNvSpPr>
          <p:nvPr>
            <p:ph idx="1"/>
          </p:nvPr>
        </p:nvSpPr>
        <p:spPr>
          <a:xfrm>
            <a:off x="922669" y="559399"/>
            <a:ext cx="5488889" cy="5566765"/>
          </a:xfrm>
        </p:spPr>
        <p:txBody>
          <a:bodyPr anchor="ctr"/>
          <a:lstStyle>
            <a:lvl1pPr>
              <a:defRPr sz="2400"/>
            </a:lvl1pPr>
            <a:lvl2pPr>
              <a:defRPr sz="2200"/>
            </a:lvl2pPr>
            <a:lvl3pPr>
              <a:defRPr sz="2000"/>
            </a:lvl3pPr>
            <a:lvl4pPr>
              <a:defRPr sz="1800"/>
            </a:lvl4pPr>
            <a:lvl5pPr>
              <a:defRPr sz="1600"/>
            </a:lvl5pPr>
            <a:lvl6pPr>
              <a:defRPr sz="2000"/>
            </a:lvl6pPr>
            <a:lvl7pPr>
              <a:defRPr sz="2000"/>
            </a:lvl7pPr>
            <a:lvl8pPr>
              <a:defRPr sz="2000"/>
            </a:lvl8pPr>
            <a:lvl9pPr>
              <a:defRPr sz="2000"/>
            </a:lvl9p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Text Placeholder 3"/>
          <p:cNvSpPr>
            <a:spLocks noGrp="1"/>
          </p:cNvSpPr>
          <p:nvPr>
            <p:ph type="body" sz="half" idx="2"/>
          </p:nvPr>
        </p:nvSpPr>
        <p:spPr>
          <a:xfrm>
            <a:off x="6712773" y="3603813"/>
            <a:ext cx="4548967" cy="2517289"/>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A3DED10E-B713-4BA0-A80E-75A7BF784FEC}" type="datetimeFigureOut">
              <a:rPr lang="en-GB" smtClean="0"/>
              <a:t>10/08/2025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E969F-1E12-442B-94D7-4879E8A37056}"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ذو تسمية توضيحية">
    <p:spTree>
      <p:nvGrpSpPr>
        <p:cNvPr id="1" name=""/>
        <p:cNvGrpSpPr/>
        <p:nvPr/>
      </p:nvGrpSpPr>
      <p:grpSpPr>
        <a:xfrm>
          <a:off x="0" y="0"/>
          <a:ext cx="0" cy="0"/>
          <a:chOff x="0" y="0"/>
          <a:chExt cx="0" cy="0"/>
        </a:xfrm>
      </p:grpSpPr>
      <p:sp>
        <p:nvSpPr>
          <p:cNvPr id="2" name="Title 1"/>
          <p:cNvSpPr>
            <a:spLocks noGrp="1"/>
          </p:cNvSpPr>
          <p:nvPr>
            <p:ph type="title"/>
          </p:nvPr>
        </p:nvSpPr>
        <p:spPr>
          <a:xfrm>
            <a:off x="903642" y="4668819"/>
            <a:ext cx="10356028" cy="644729"/>
          </a:xfrm>
        </p:spPr>
        <p:txBody>
          <a:bodyPr anchor="b"/>
          <a:lstStyle>
            <a:lvl1pPr algn="ctr">
              <a:defRPr sz="2800" b="0"/>
            </a:lvl1pPr>
          </a:lstStyle>
          <a:p>
            <a:r>
              <a:rPr lang="ar-SA" smtClean="0"/>
              <a:t>انقر لتحرير نمط العنوان الرئيسي</a:t>
            </a:r>
            <a:endParaRPr lang="en-US"/>
          </a:p>
        </p:txBody>
      </p:sp>
      <p:sp>
        <p:nvSpPr>
          <p:cNvPr id="3" name="Picture Placeholder 2"/>
          <p:cNvSpPr>
            <a:spLocks noGrp="1"/>
          </p:cNvSpPr>
          <p:nvPr>
            <p:ph type="pic" idx="1"/>
          </p:nvPr>
        </p:nvSpPr>
        <p:spPr>
          <a:xfrm rot="240000">
            <a:off x="2911723" y="666965"/>
            <a:ext cx="6362875" cy="3598016"/>
          </a:xfrm>
          <a:solidFill>
            <a:srgbClr val="FFFFFF">
              <a:shade val="85000"/>
            </a:srgbClr>
          </a:solidFill>
          <a:ln w="190500" cap="sq">
            <a:solidFill>
              <a:srgbClr val="FFFFFF"/>
            </a:solidFill>
            <a:miter lim="800000"/>
          </a:ln>
          <a:effectLst>
            <a:outerShdw blurRad="65000" dist="50800" dir="12900000" kx="195000" ky="145000" algn="tl" rotWithShape="0">
              <a:srgbClr val="000000">
                <a:alpha val="24000"/>
              </a:srgbClr>
            </a:outerShdw>
          </a:effectLst>
          <a:scene3d>
            <a:camera prst="orthographicFront">
              <a:rot lat="0" lon="0" rev="360000"/>
            </a:camera>
            <a:lightRig rig="twoPt" dir="t">
              <a:rot lat="0" lon="0" rev="7200000"/>
            </a:lightRig>
          </a:scene3d>
          <a:sp3d contourW="12700">
            <a:bevelT w="25400" h="19050"/>
            <a:contourClr>
              <a:srgbClr val="969696"/>
            </a:contourClr>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ar-SA" smtClean="0"/>
              <a:t>انقر فوق الأيقونة لإضافة صورة</a:t>
            </a:r>
            <a:endParaRPr lang="en-US" dirty="0"/>
          </a:p>
        </p:txBody>
      </p:sp>
      <p:sp>
        <p:nvSpPr>
          <p:cNvPr id="4" name="Text Placeholder 3"/>
          <p:cNvSpPr>
            <a:spLocks noGrp="1"/>
          </p:cNvSpPr>
          <p:nvPr>
            <p:ph type="body" sz="half" idx="2"/>
          </p:nvPr>
        </p:nvSpPr>
        <p:spPr>
          <a:xfrm>
            <a:off x="917986" y="5324306"/>
            <a:ext cx="10341685" cy="804862"/>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ar-SA" smtClean="0"/>
              <a:t>انقر لتحرير أنماط النص الرئيسي</a:t>
            </a:r>
          </a:p>
        </p:txBody>
      </p:sp>
      <p:sp>
        <p:nvSpPr>
          <p:cNvPr id="5" name="Date Placeholder 4"/>
          <p:cNvSpPr>
            <a:spLocks noGrp="1"/>
          </p:cNvSpPr>
          <p:nvPr>
            <p:ph type="dt" sz="half" idx="10"/>
          </p:nvPr>
        </p:nvSpPr>
        <p:spPr/>
        <p:txBody>
          <a:bodyPr/>
          <a:lstStyle/>
          <a:p>
            <a:fld id="{A3DED10E-B713-4BA0-A80E-75A7BF784FEC}" type="datetimeFigureOut">
              <a:rPr lang="en-GB" smtClean="0"/>
              <a:t>10/08/2025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26E969F-1E12-442B-94D7-4879E8A37056}"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7" name="Rectangle 6"/>
          <p:cNvSpPr/>
          <p:nvPr/>
        </p:nvSpPr>
        <p:spPr>
          <a:xfrm>
            <a:off x="0" y="0"/>
            <a:ext cx="12192000" cy="6858000"/>
          </a:xfrm>
          <a:prstGeom prst="rect">
            <a:avLst/>
          </a:prstGeom>
          <a:gradFill flip="none" rotWithShape="1">
            <a:gsLst>
              <a:gs pos="83000">
                <a:schemeClr val="bg1">
                  <a:alpha val="11000"/>
                </a:schemeClr>
              </a:gs>
              <a:gs pos="100000">
                <a:schemeClr val="bg2">
                  <a:lumMod val="75000"/>
                  <a:alpha val="23000"/>
                </a:schemeClr>
              </a:gs>
            </a:gsLst>
            <a:path path="rect">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7987" y="570156"/>
            <a:ext cx="10341684" cy="1054250"/>
          </a:xfrm>
          <a:prstGeom prst="rect">
            <a:avLst/>
          </a:prstGeom>
        </p:spPr>
        <p:txBody>
          <a:bodyPr vert="horz" lIns="91440" tIns="45720" rIns="91440" bIns="45720" rtlCol="0" anchor="ctr">
            <a:noAutofit/>
          </a:bodyPr>
          <a:lstStyle/>
          <a:p>
            <a:r>
              <a:rPr lang="ar-SA" smtClean="0"/>
              <a:t>انقر لتحرير نمط العنوان الرئيسي</a:t>
            </a:r>
            <a:endParaRPr lang="en-US" dirty="0"/>
          </a:p>
        </p:txBody>
      </p:sp>
      <p:sp>
        <p:nvSpPr>
          <p:cNvPr id="3" name="Text Placeholder 2"/>
          <p:cNvSpPr>
            <a:spLocks noGrp="1"/>
          </p:cNvSpPr>
          <p:nvPr>
            <p:ph type="body" idx="1"/>
          </p:nvPr>
        </p:nvSpPr>
        <p:spPr>
          <a:xfrm>
            <a:off x="932330" y="2248348"/>
            <a:ext cx="10327340" cy="3877815"/>
          </a:xfrm>
          <a:prstGeom prst="rect">
            <a:avLst/>
          </a:prstGeom>
        </p:spPr>
        <p:txBody>
          <a:bodyPr vert="horz" lIns="91440" tIns="45720" rIns="91440" bIns="45720" rtlCol="0">
            <a:normAutofit/>
          </a:bodyPr>
          <a:lstStyle/>
          <a:p>
            <a:pPr lvl="0"/>
            <a:r>
              <a:rPr lang="ar-SA" smtClean="0"/>
              <a:t>انقر لتحرير أنماط النص الرئيسي</a:t>
            </a:r>
          </a:p>
          <a:p>
            <a:pPr lvl="1"/>
            <a:r>
              <a:rPr lang="ar-SA" smtClean="0"/>
              <a:t>المستوى الثاني</a:t>
            </a:r>
          </a:p>
          <a:p>
            <a:pPr lvl="2"/>
            <a:r>
              <a:rPr lang="ar-SA" smtClean="0"/>
              <a:t>المستوى الثالث</a:t>
            </a:r>
          </a:p>
          <a:p>
            <a:pPr lvl="3"/>
            <a:r>
              <a:rPr lang="ar-SA" smtClean="0"/>
              <a:t>المستوى الرابع</a:t>
            </a:r>
          </a:p>
          <a:p>
            <a:pPr lvl="4"/>
            <a:r>
              <a:rPr lang="ar-SA" smtClean="0"/>
              <a:t>المستوى الخامس</a:t>
            </a:r>
            <a:endParaRPr lang="en-US" dirty="0"/>
          </a:p>
        </p:txBody>
      </p:sp>
      <p:sp>
        <p:nvSpPr>
          <p:cNvPr id="4" name="Date Placeholder 3"/>
          <p:cNvSpPr>
            <a:spLocks noGrp="1"/>
          </p:cNvSpPr>
          <p:nvPr>
            <p:ph type="dt" sz="half" idx="2"/>
          </p:nvPr>
        </p:nvSpPr>
        <p:spPr>
          <a:xfrm>
            <a:off x="480504" y="6161443"/>
            <a:ext cx="2844800" cy="365125"/>
          </a:xfrm>
          <a:prstGeom prst="rect">
            <a:avLst/>
          </a:prstGeom>
        </p:spPr>
        <p:txBody>
          <a:bodyPr vert="horz" lIns="91440" tIns="45720" rIns="91440" bIns="45720" rtlCol="0" anchor="ctr"/>
          <a:lstStyle>
            <a:lvl1pPr algn="l">
              <a:defRPr sz="1200">
                <a:solidFill>
                  <a:schemeClr val="tx2"/>
                </a:solidFill>
              </a:defRPr>
            </a:lvl1pPr>
          </a:lstStyle>
          <a:p>
            <a:fld id="{A3DED10E-B713-4BA0-A80E-75A7BF784FEC}" type="datetimeFigureOut">
              <a:rPr lang="en-GB" smtClean="0"/>
              <a:t>10/08/2025</a:t>
            </a:fld>
            <a:endParaRPr lang="en-GB"/>
          </a:p>
        </p:txBody>
      </p:sp>
      <p:sp>
        <p:nvSpPr>
          <p:cNvPr id="5" name="Footer Placeholder 4"/>
          <p:cNvSpPr>
            <a:spLocks noGrp="1"/>
          </p:cNvSpPr>
          <p:nvPr>
            <p:ph type="ftr" sz="quarter" idx="3"/>
          </p:nvPr>
        </p:nvSpPr>
        <p:spPr>
          <a:xfrm>
            <a:off x="4165600" y="6161443"/>
            <a:ext cx="3860800" cy="365125"/>
          </a:xfrm>
          <a:prstGeom prst="rect">
            <a:avLst/>
          </a:prstGeom>
        </p:spPr>
        <p:txBody>
          <a:bodyPr vert="horz" lIns="91440" tIns="45720" rIns="91440" bIns="45720" rtlCol="0" anchor="ctr"/>
          <a:lstStyle>
            <a:lvl1pPr algn="ctr">
              <a:defRPr sz="1200">
                <a:solidFill>
                  <a:schemeClr val="tx2"/>
                </a:solidFill>
              </a:defRPr>
            </a:lvl1pPr>
          </a:lstStyle>
          <a:p>
            <a:endParaRPr lang="en-GB"/>
          </a:p>
        </p:txBody>
      </p:sp>
      <p:sp>
        <p:nvSpPr>
          <p:cNvPr id="6" name="Slide Number Placeholder 5"/>
          <p:cNvSpPr>
            <a:spLocks noGrp="1"/>
          </p:cNvSpPr>
          <p:nvPr>
            <p:ph type="sldNum" sz="quarter" idx="4"/>
          </p:nvPr>
        </p:nvSpPr>
        <p:spPr>
          <a:xfrm>
            <a:off x="8852352" y="6161443"/>
            <a:ext cx="2844800" cy="365125"/>
          </a:xfrm>
          <a:prstGeom prst="rect">
            <a:avLst/>
          </a:prstGeom>
        </p:spPr>
        <p:txBody>
          <a:bodyPr vert="horz" lIns="91440" tIns="45720" rIns="91440" bIns="45720" rtlCol="0" anchor="ctr"/>
          <a:lstStyle>
            <a:lvl1pPr algn="r">
              <a:defRPr sz="1200">
                <a:solidFill>
                  <a:schemeClr val="tx2"/>
                </a:solidFill>
              </a:defRPr>
            </a:lvl1pPr>
          </a:lstStyle>
          <a:p>
            <a:fld id="{826E969F-1E12-442B-94D7-4879E8A37056}"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ctr" defTabSz="914400" rtl="1" eaLnBrk="1" latinLnBrk="0" hangingPunct="1">
        <a:spcBef>
          <a:spcPct val="0"/>
        </a:spcBef>
        <a:buNone/>
        <a:defRPr sz="5400" kern="1200">
          <a:solidFill>
            <a:schemeClr val="tx2"/>
          </a:solidFill>
          <a:latin typeface="+mj-lt"/>
          <a:ea typeface="+mj-ea"/>
          <a:cs typeface="+mj-cs"/>
        </a:defRPr>
      </a:lvl1pPr>
      <a:lvl2pPr rtl="1" eaLnBrk="1" hangingPunct="1">
        <a:defRPr>
          <a:solidFill>
            <a:schemeClr val="tx2"/>
          </a:solidFill>
        </a:defRPr>
      </a:lvl2pPr>
      <a:lvl3pPr rtl="1" eaLnBrk="1" hangingPunct="1">
        <a:defRPr>
          <a:solidFill>
            <a:schemeClr val="tx2"/>
          </a:solidFill>
        </a:defRPr>
      </a:lvl3pPr>
      <a:lvl4pPr rtl="1" eaLnBrk="1" hangingPunct="1">
        <a:defRPr>
          <a:solidFill>
            <a:schemeClr val="tx2"/>
          </a:solidFill>
        </a:defRPr>
      </a:lvl4pPr>
      <a:lvl5pPr rtl="1" eaLnBrk="1" hangingPunct="1">
        <a:defRPr>
          <a:solidFill>
            <a:schemeClr val="tx2"/>
          </a:solidFill>
        </a:defRPr>
      </a:lvl5pPr>
      <a:lvl6pPr rtl="1" eaLnBrk="1" hangingPunct="1">
        <a:defRPr>
          <a:solidFill>
            <a:schemeClr val="tx2"/>
          </a:solidFill>
        </a:defRPr>
      </a:lvl6pPr>
      <a:lvl7pPr rtl="1" eaLnBrk="1" hangingPunct="1">
        <a:defRPr>
          <a:solidFill>
            <a:schemeClr val="tx2"/>
          </a:solidFill>
        </a:defRPr>
      </a:lvl7pPr>
      <a:lvl8pPr rtl="1" eaLnBrk="1" hangingPunct="1">
        <a:defRPr>
          <a:solidFill>
            <a:schemeClr val="tx2"/>
          </a:solidFill>
        </a:defRPr>
      </a:lvl8pPr>
      <a:lvl9pPr rtl="1" eaLnBrk="1" hangingPunct="1">
        <a:defRPr>
          <a:solidFill>
            <a:schemeClr val="tx2"/>
          </a:solidFill>
        </a:defRPr>
      </a:lvl9pPr>
    </p:titleStyle>
    <p:bodyStyle>
      <a:lvl1pPr marL="365760" indent="-365760" algn="r" defTabSz="914400" rtl="1" eaLnBrk="1" latinLnBrk="0" hangingPunct="1">
        <a:spcBef>
          <a:spcPct val="20000"/>
        </a:spcBef>
        <a:buClr>
          <a:schemeClr val="accent1"/>
        </a:buClr>
        <a:buFont typeface="Wingdings" pitchFamily="2" charset="2"/>
        <a:buChar char=""/>
        <a:defRPr sz="2400" kern="1200">
          <a:solidFill>
            <a:schemeClr val="tx1">
              <a:lumMod val="85000"/>
              <a:lumOff val="15000"/>
            </a:schemeClr>
          </a:solidFill>
          <a:latin typeface="+mn-lt"/>
          <a:ea typeface="+mn-ea"/>
          <a:cs typeface="+mn-cs"/>
        </a:defRPr>
      </a:lvl1pPr>
      <a:lvl2pPr marL="777240" indent="-365760" algn="r" defTabSz="914400" rtl="1" eaLnBrk="1" latinLnBrk="0" hangingPunct="1">
        <a:spcBef>
          <a:spcPct val="20000"/>
        </a:spcBef>
        <a:buClr>
          <a:schemeClr val="accent1"/>
        </a:buClr>
        <a:buFont typeface="Wingdings" pitchFamily="2" charset="2"/>
        <a:buChar char=""/>
        <a:defRPr sz="2200" kern="1200">
          <a:solidFill>
            <a:schemeClr val="tx1">
              <a:lumMod val="85000"/>
              <a:lumOff val="15000"/>
            </a:schemeClr>
          </a:solidFill>
          <a:latin typeface="+mn-lt"/>
          <a:ea typeface="+mn-ea"/>
          <a:cs typeface="+mn-cs"/>
        </a:defRPr>
      </a:lvl2pPr>
      <a:lvl3pPr marL="1143000" indent="-365760" algn="r" defTabSz="914400" rtl="1" eaLnBrk="1" latinLnBrk="0" hangingPunct="1">
        <a:spcBef>
          <a:spcPct val="20000"/>
        </a:spcBef>
        <a:buClr>
          <a:schemeClr val="accent1"/>
        </a:buClr>
        <a:buFont typeface="Wingdings" pitchFamily="2" charset="2"/>
        <a:buChar char=""/>
        <a:defRPr sz="2000" kern="1200">
          <a:solidFill>
            <a:schemeClr val="tx1">
              <a:lumMod val="85000"/>
              <a:lumOff val="15000"/>
            </a:schemeClr>
          </a:solidFill>
          <a:latin typeface="+mn-lt"/>
          <a:ea typeface="+mn-ea"/>
          <a:cs typeface="+mn-cs"/>
        </a:defRPr>
      </a:lvl3pPr>
      <a:lvl4pPr marL="1508760" indent="-320040" algn="r" defTabSz="914400" rtl="1" eaLnBrk="1" latinLnBrk="0" hangingPunct="1">
        <a:spcBef>
          <a:spcPct val="20000"/>
        </a:spcBef>
        <a:buClr>
          <a:schemeClr val="accent1"/>
        </a:buClr>
        <a:buFont typeface="Wingdings" pitchFamily="2" charset="2"/>
        <a:buChar char=""/>
        <a:defRPr sz="1800" kern="1200">
          <a:solidFill>
            <a:schemeClr val="tx1">
              <a:lumMod val="85000"/>
              <a:lumOff val="15000"/>
            </a:schemeClr>
          </a:solidFill>
          <a:latin typeface="+mn-lt"/>
          <a:ea typeface="+mn-ea"/>
          <a:cs typeface="+mn-cs"/>
        </a:defRPr>
      </a:lvl4pPr>
      <a:lvl5pPr marL="1828800" indent="-320040" algn="r" defTabSz="914400" rtl="1" eaLnBrk="1" latinLnBrk="0" hangingPunct="1">
        <a:spcBef>
          <a:spcPct val="20000"/>
        </a:spcBef>
        <a:buClr>
          <a:schemeClr val="accent1"/>
        </a:buClr>
        <a:buFont typeface="Wingdings" pitchFamily="2" charset="2"/>
        <a:buChar char=""/>
        <a:defRPr sz="1600" kern="1200">
          <a:solidFill>
            <a:schemeClr val="tx1">
              <a:lumMod val="85000"/>
              <a:lumOff val="15000"/>
            </a:schemeClr>
          </a:solidFill>
          <a:latin typeface="+mn-lt"/>
          <a:ea typeface="+mn-ea"/>
          <a:cs typeface="+mn-cs"/>
        </a:defRPr>
      </a:lvl5pPr>
      <a:lvl6pPr marL="214884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6pPr>
      <a:lvl7pPr marL="246888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7pPr>
      <a:lvl8pPr marL="278892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8pPr>
      <a:lvl9pPr marL="3108960" indent="-274320" algn="r" defTabSz="914400" rtl="1" eaLnBrk="1" latinLnBrk="0" hangingPunct="1">
        <a:spcBef>
          <a:spcPts val="400"/>
        </a:spcBef>
        <a:buClr>
          <a:schemeClr val="accent1"/>
        </a:buClr>
        <a:buFont typeface="Wingdings" pitchFamily="2" charset="2"/>
        <a:buChar char=""/>
        <a:defRPr sz="1400" kern="1200">
          <a:solidFill>
            <a:schemeClr val="tx1"/>
          </a:solidFill>
          <a:latin typeface="+mn-lt"/>
          <a:ea typeface="+mn-ea"/>
          <a:cs typeface="+mn-cs"/>
        </a:defRPr>
      </a:lvl9pPr>
    </p:bodyStyle>
    <p:otherStyle>
      <a:defPPr>
        <a:defRPr lang="en-US"/>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32330" y="2248348"/>
            <a:ext cx="10327340" cy="4448016"/>
          </a:xfrm>
        </p:spPr>
        <p:txBody>
          <a:bodyPr>
            <a:normAutofit fontScale="92500" lnSpcReduction="20000"/>
          </a:bodyPr>
          <a:lstStyle/>
          <a:p>
            <a:r>
              <a:rPr lang="ar-SA" sz="4800" b="1" dirty="0" smtClean="0">
                <a:solidFill>
                  <a:schemeClr val="tx2"/>
                </a:solidFill>
                <a:latin typeface="Monotype Koufi" pitchFamily="2" charset="-78"/>
                <a:ea typeface="Monotype Koufi" pitchFamily="2" charset="-78"/>
                <a:cs typeface="Monotype Koufi" pitchFamily="2" charset="-78"/>
              </a:rPr>
              <a:t>تنقيب البيانات وتحليلها:-</a:t>
            </a:r>
          </a:p>
          <a:p>
            <a:pPr marL="0" indent="0" algn="ctr">
              <a:buNone/>
            </a:pPr>
            <a:r>
              <a:rPr lang="en-US" sz="4800" b="1" dirty="0" smtClean="0">
                <a:solidFill>
                  <a:schemeClr val="tx2"/>
                </a:solidFill>
                <a:latin typeface="Arial Black" pitchFamily="34" charset="0"/>
                <a:ea typeface="Monotype Koufi" pitchFamily="2" charset="-78"/>
                <a:cs typeface="Monotype Koufi" pitchFamily="2" charset="-78"/>
              </a:rPr>
              <a:t>Data Mining &amp; Analysis</a:t>
            </a:r>
            <a:endParaRPr lang="ar-SA" sz="4800" b="1" dirty="0" smtClean="0">
              <a:solidFill>
                <a:schemeClr val="tx2"/>
              </a:solidFill>
              <a:latin typeface="Arial Black" pitchFamily="34" charset="0"/>
              <a:ea typeface="Monotype Koufi" pitchFamily="2" charset="-78"/>
              <a:cs typeface="Monotype Koufi" pitchFamily="2" charset="-78"/>
            </a:endParaRPr>
          </a:p>
          <a:p>
            <a:pPr marL="0" indent="0">
              <a:buNone/>
            </a:pPr>
            <a:endParaRPr lang="ar-SA" dirty="0" smtClean="0"/>
          </a:p>
          <a:p>
            <a:pPr algn="ctr"/>
            <a:r>
              <a:rPr lang="ar-SA" sz="3000" b="1" dirty="0" smtClean="0">
                <a:solidFill>
                  <a:schemeClr val="tx2"/>
                </a:solidFill>
                <a:latin typeface="Monotype Koufi" pitchFamily="2" charset="-78"/>
                <a:ea typeface="Monotype Koufi" pitchFamily="2" charset="-78"/>
                <a:cs typeface="Monotype Koufi" pitchFamily="2" charset="-78"/>
              </a:rPr>
              <a:t>إعداد الطلاب:    </a:t>
            </a:r>
          </a:p>
          <a:p>
            <a:pPr marL="0" indent="0" algn="ctr">
              <a:buNone/>
            </a:pPr>
            <a:r>
              <a:rPr lang="ar-SA" sz="2800" dirty="0" smtClean="0">
                <a:solidFill>
                  <a:schemeClr val="tx2"/>
                </a:solidFill>
                <a:latin typeface="Monotype Koufi" pitchFamily="2" charset="-78"/>
                <a:ea typeface="Monotype Koufi" pitchFamily="2" charset="-78"/>
                <a:cs typeface="Monotype Koufi" pitchFamily="2" charset="-78"/>
              </a:rPr>
              <a:t>                            1- عبدالله محمد عبدالله</a:t>
            </a:r>
          </a:p>
          <a:p>
            <a:pPr marL="0" indent="0" algn="ctr">
              <a:buNone/>
            </a:pPr>
            <a:r>
              <a:rPr lang="ar-SA" sz="2800" dirty="0" smtClean="0">
                <a:solidFill>
                  <a:schemeClr val="tx2"/>
                </a:solidFill>
                <a:latin typeface="Monotype Koufi" pitchFamily="2" charset="-78"/>
                <a:ea typeface="Monotype Koufi" pitchFamily="2" charset="-78"/>
                <a:cs typeface="Monotype Koufi" pitchFamily="2" charset="-78"/>
              </a:rPr>
              <a:t>                           2- عبدالهادي ادم اسحق</a:t>
            </a:r>
          </a:p>
          <a:p>
            <a:pPr marL="0" indent="0" algn="ctr">
              <a:buNone/>
            </a:pPr>
            <a:r>
              <a:rPr lang="ar-SA" sz="2800" dirty="0" smtClean="0">
                <a:solidFill>
                  <a:schemeClr val="tx2"/>
                </a:solidFill>
                <a:latin typeface="Monotype Koufi" pitchFamily="2" charset="-78"/>
                <a:ea typeface="Monotype Koufi" pitchFamily="2" charset="-78"/>
                <a:cs typeface="Monotype Koufi" pitchFamily="2" charset="-78"/>
              </a:rPr>
              <a:t>          3- عاجب عبدالله </a:t>
            </a:r>
          </a:p>
          <a:p>
            <a:pPr marL="0" indent="0" algn="ctr">
              <a:buNone/>
            </a:pPr>
            <a:endParaRPr lang="ar-SA" sz="2800" dirty="0" smtClean="0">
              <a:solidFill>
                <a:schemeClr val="tx2"/>
              </a:solidFill>
              <a:latin typeface="Monotype Koufi" pitchFamily="2" charset="-78"/>
              <a:ea typeface="Monotype Koufi" pitchFamily="2" charset="-78"/>
              <a:cs typeface="Monotype Koufi" pitchFamily="2" charset="-78"/>
            </a:endParaRPr>
          </a:p>
          <a:p>
            <a:pPr marL="0" indent="0" algn="ctr">
              <a:buNone/>
            </a:pPr>
            <a:r>
              <a:rPr lang="ar-SA" sz="3000" b="1" dirty="0">
                <a:solidFill>
                  <a:schemeClr val="tx2"/>
                </a:solidFill>
                <a:latin typeface="Monotype Koufi" pitchFamily="2" charset="-78"/>
                <a:ea typeface="Monotype Koufi" pitchFamily="2" charset="-78"/>
                <a:cs typeface="Monotype Koufi" pitchFamily="2" charset="-78"/>
              </a:rPr>
              <a:t> </a:t>
            </a:r>
            <a:r>
              <a:rPr lang="ar-SA" sz="3000" b="1" dirty="0" smtClean="0">
                <a:solidFill>
                  <a:schemeClr val="tx2"/>
                </a:solidFill>
                <a:latin typeface="Monotype Koufi" pitchFamily="2" charset="-78"/>
                <a:ea typeface="Monotype Koufi" pitchFamily="2" charset="-78"/>
                <a:cs typeface="Monotype Koufi" pitchFamily="2" charset="-78"/>
              </a:rPr>
              <a:t>                                                                                               إشراف الأستاذ: المعز عبداللطيف</a:t>
            </a:r>
          </a:p>
          <a:p>
            <a:pPr marL="0" indent="0">
              <a:buNone/>
            </a:pPr>
            <a:endParaRPr lang="ar-SA" dirty="0" smtClean="0"/>
          </a:p>
          <a:p>
            <a:pPr marL="0" indent="0">
              <a:buNone/>
            </a:pPr>
            <a:endParaRPr lang="ar-SA" dirty="0" smtClean="0"/>
          </a:p>
          <a:p>
            <a:pPr marL="0" indent="0">
              <a:buNone/>
            </a:pPr>
            <a:endParaRPr lang="ar-SA" dirty="0" smtClean="0"/>
          </a:p>
          <a:p>
            <a:pPr marL="0" indent="0">
              <a:buNone/>
            </a:pPr>
            <a:endParaRPr lang="ar-SA" dirty="0"/>
          </a:p>
          <a:p>
            <a:pPr marL="0" indent="0">
              <a:buNone/>
            </a:pPr>
            <a:endParaRPr lang="ar-SA" dirty="0"/>
          </a:p>
        </p:txBody>
      </p:sp>
      <p:sp>
        <p:nvSpPr>
          <p:cNvPr id="2" name="عنوان 1"/>
          <p:cNvSpPr>
            <a:spLocks noGrp="1"/>
          </p:cNvSpPr>
          <p:nvPr>
            <p:ph type="title"/>
          </p:nvPr>
        </p:nvSpPr>
        <p:spPr>
          <a:xfrm>
            <a:off x="917987" y="591104"/>
            <a:ext cx="10341684" cy="1163805"/>
          </a:xfrm>
        </p:spPr>
        <p:txBody>
          <a:bodyPr/>
          <a:lstStyle/>
          <a:p>
            <a:r>
              <a:rPr lang="ar-SA" sz="6000" b="1" dirty="0" smtClean="0"/>
              <a:t>بسم الله الرحمن الرحيم</a:t>
            </a:r>
            <a:br>
              <a:rPr lang="ar-SA" sz="6000" b="1" dirty="0" smtClean="0"/>
            </a:br>
            <a:endParaRPr lang="ar-SA" sz="6000" b="1" dirty="0"/>
          </a:p>
        </p:txBody>
      </p:sp>
    </p:spTree>
    <p:extLst>
      <p:ext uri="{BB962C8B-B14F-4D97-AF65-F5344CB8AC3E}">
        <p14:creationId xmlns:p14="http://schemas.microsoft.com/office/powerpoint/2010/main" val="127922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circle(in)">
                                      <p:cBhvr>
                                        <p:cTn id="10" dur="20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6" presetClass="entr" presetSubtype="16"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circle(in)">
                                      <p:cBhvr>
                                        <p:cTn id="15" dur="2000"/>
                                        <p:tgtEl>
                                          <p:spTgt spid="3">
                                            <p:txEl>
                                              <p:pRg st="3" end="3"/>
                                            </p:txEl>
                                          </p:spTgt>
                                        </p:tgtEl>
                                      </p:cBhvr>
                                    </p:animEffect>
                                  </p:childTnLst>
                                </p:cTn>
                              </p:par>
                              <p:par>
                                <p:cTn id="16" presetID="6" presetClass="entr" presetSubtype="16"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circle(in)">
                                      <p:cBhvr>
                                        <p:cTn id="18" dur="2000"/>
                                        <p:tgtEl>
                                          <p:spTgt spid="3">
                                            <p:txEl>
                                              <p:pRg st="4" end="4"/>
                                            </p:txEl>
                                          </p:spTgt>
                                        </p:tgtEl>
                                      </p:cBhvr>
                                    </p:animEffect>
                                  </p:childTnLst>
                                </p:cTn>
                              </p:par>
                              <p:par>
                                <p:cTn id="19" presetID="6" presetClass="entr" presetSubtype="16"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circle(in)">
                                      <p:cBhvr>
                                        <p:cTn id="21" dur="2000"/>
                                        <p:tgtEl>
                                          <p:spTgt spid="3">
                                            <p:txEl>
                                              <p:pRg st="5" end="5"/>
                                            </p:txEl>
                                          </p:spTgt>
                                        </p:tgtEl>
                                      </p:cBhvr>
                                    </p:animEffect>
                                  </p:childTnLst>
                                </p:cTn>
                              </p:par>
                              <p:par>
                                <p:cTn id="22" presetID="6" presetClass="entr" presetSubtype="16"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circle(in)">
                                      <p:cBhvr>
                                        <p:cTn id="24" dur="2000"/>
                                        <p:tgtEl>
                                          <p:spTgt spid="3">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6" presetClass="entr" presetSubtype="16"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circle(in)">
                                      <p:cBhvr>
                                        <p:cTn id="29" dur="20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صر نائب للمحتوى 1"/>
          <p:cNvSpPr>
            <a:spLocks noGrp="1"/>
          </p:cNvSpPr>
          <p:nvPr>
            <p:ph idx="1"/>
          </p:nvPr>
        </p:nvSpPr>
        <p:spPr>
          <a:xfrm>
            <a:off x="858440" y="1995056"/>
            <a:ext cx="10327340" cy="5006108"/>
          </a:xfrm>
        </p:spPr>
        <p:txBody>
          <a:bodyPr>
            <a:noAutofit/>
          </a:bodyPr>
          <a:lstStyle/>
          <a:p>
            <a:pPr marL="0" indent="0">
              <a:buNone/>
            </a:pPr>
            <a:r>
              <a:rPr lang="ar-SA" sz="2800" dirty="0">
                <a:cs typeface="Akhbar MT" pitchFamily="2" charset="-78"/>
              </a:rPr>
              <a:t>يتميز عصرنا الراهن (عصر الانترنت والاقتصاد الرقمي ) </a:t>
            </a:r>
            <a:r>
              <a:rPr lang="ar-SA" sz="2800" dirty="0" smtClean="0">
                <a:cs typeface="Akhbar MT" pitchFamily="2" charset="-78"/>
              </a:rPr>
              <a:t>بالسبيل </a:t>
            </a:r>
            <a:r>
              <a:rPr lang="ar-SA" sz="2800" dirty="0">
                <a:cs typeface="Akhbar MT" pitchFamily="2" charset="-78"/>
              </a:rPr>
              <a:t>العظيم والانتشار الواسع النطاق للبيانات حتي أصبح من المستحيل علي المحللين استخلاص معلومات ذات معني باللجوء فقط الي المداخل التقليدية للتحليل التمهيدي للبيانات .</a:t>
            </a:r>
          </a:p>
          <a:p>
            <a:pPr marL="0" indent="0">
              <a:buNone/>
            </a:pPr>
            <a:r>
              <a:rPr lang="ar-SA" sz="2800" dirty="0">
                <a:cs typeface="Akhbar MT" pitchFamily="2" charset="-78"/>
              </a:rPr>
              <a:t>مع وجود كميات كبيرة من البيانات المخزنة في قواعد البيانات ومخازن البيانات ازدادت الحاجة الي تطوير أدوات تمتاز بالقوة لتحليل البيانات واستخراج المعلومات والمعارف منها من هنا ظهر ما يسمي بالتنقيب في البيانات  كتقنية تهدف الي استخراج المعرفة من كميات هائلة من البيانات .وهي تقنية حديثة فرضت نفسها بقوة في عصر المعلوماتية واستخدامها يوفر للشركات والمنظمات في جميع المجالات القدرة علي استكشاف والتركيز على أهم المعلومات في قواعد البيانات كما تركز تقنيات التنقيب علي بناء التنبؤات المستقبلية واستكشاف السلوك والاتجاهات مما يسمح باتخاذ القرارات الصحيحة واتخاذها في الوقت المناسب .  </a:t>
            </a:r>
            <a:endParaRPr lang="en-GB" sz="2800" dirty="0">
              <a:cs typeface="Akhbar MT" pitchFamily="2" charset="-78"/>
            </a:endParaRPr>
          </a:p>
          <a:p>
            <a:endParaRPr lang="ar-SA" sz="2800" dirty="0">
              <a:cs typeface="Akhbar MT" pitchFamily="2" charset="-78"/>
            </a:endParaRPr>
          </a:p>
        </p:txBody>
      </p:sp>
      <p:sp>
        <p:nvSpPr>
          <p:cNvPr id="3" name="عنوان 2"/>
          <p:cNvSpPr>
            <a:spLocks noGrp="1"/>
          </p:cNvSpPr>
          <p:nvPr>
            <p:ph type="title"/>
          </p:nvPr>
        </p:nvSpPr>
        <p:spPr>
          <a:xfrm>
            <a:off x="982643" y="431611"/>
            <a:ext cx="10341684" cy="1054250"/>
          </a:xfrm>
        </p:spPr>
        <p:txBody>
          <a:bodyPr/>
          <a:lstStyle/>
          <a:p>
            <a:r>
              <a:rPr lang="ar-SA" dirty="0">
                <a:latin typeface="Monotype Koufi" pitchFamily="2" charset="-78"/>
                <a:ea typeface="Monotype Koufi" pitchFamily="2" charset="-78"/>
                <a:cs typeface="Monotype Koufi" pitchFamily="2" charset="-78"/>
              </a:rPr>
              <a:t>المقدمة</a:t>
            </a:r>
            <a:r>
              <a:rPr lang="ar-SA" dirty="0" smtClean="0">
                <a:latin typeface="Monotype Koufi" pitchFamily="2" charset="-78"/>
                <a:ea typeface="Monotype Koufi" pitchFamily="2" charset="-78"/>
                <a:cs typeface="Monotype Koufi" pitchFamily="2" charset="-78"/>
              </a:rPr>
              <a:t>:- </a:t>
            </a:r>
            <a:endParaRPr lang="ar-SA" dirty="0">
              <a:latin typeface="Monotype Koufi" pitchFamily="2" charset="-78"/>
              <a:ea typeface="Monotype Koufi" pitchFamily="2" charset="-78"/>
              <a:cs typeface="Monotype Koufi" pitchFamily="2" charset="-78"/>
            </a:endParaRPr>
          </a:p>
        </p:txBody>
      </p:sp>
    </p:spTree>
    <p:extLst>
      <p:ext uri="{BB962C8B-B14F-4D97-AF65-F5344CB8AC3E}">
        <p14:creationId xmlns:p14="http://schemas.microsoft.com/office/powerpoint/2010/main" val="2429275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par>
                                <p:cTn id="8" presetID="6" presetClass="entr" presetSubtype="16"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circle(in)">
                                      <p:cBhvr>
                                        <p:cTn id="10" dur="20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32330" y="2026684"/>
            <a:ext cx="10327340" cy="4789759"/>
          </a:xfrm>
        </p:spPr>
        <p:txBody>
          <a:bodyPr>
            <a:noAutofit/>
          </a:bodyPr>
          <a:lstStyle/>
          <a:p>
            <a:pPr marL="0" indent="0">
              <a:buNone/>
            </a:pPr>
            <a:r>
              <a:rPr lang="ar-SA" sz="4000" dirty="0" smtClean="0">
                <a:cs typeface="Akhbar MT" pitchFamily="2" charset="-78"/>
              </a:rPr>
              <a:t>ظهر مصطلح التنقيب في البيانات في منتصف التسعينات في الولايات المتحدة الامريكية و هو يجمع بين الإحصاء وتكنولوجيات الاعلام (قواعد البيانات ، الذكاء الاصطناعي ، التعلم الالي(</a:t>
            </a:r>
            <a:r>
              <a:rPr lang="en-US" sz="4000" dirty="0" smtClean="0">
                <a:cs typeface="Akhbar MT" pitchFamily="2" charset="-78"/>
              </a:rPr>
              <a:t>Machine Learning </a:t>
            </a:r>
            <a:r>
              <a:rPr lang="ar-SA" sz="4000" dirty="0" smtClean="0">
                <a:cs typeface="Akhbar MT" pitchFamily="2" charset="-78"/>
              </a:rPr>
              <a:t> )) .</a:t>
            </a:r>
          </a:p>
          <a:p>
            <a:pPr>
              <a:buFont typeface="Wingdings" panose="05000000000000000000" pitchFamily="2" charset="2"/>
              <a:buChar char="v"/>
            </a:pPr>
            <a:r>
              <a:rPr lang="ar-SA" sz="4400" b="1" dirty="0" smtClean="0">
                <a:cs typeface="Akhbar MT" pitchFamily="2" charset="-78"/>
              </a:rPr>
              <a:t> </a:t>
            </a:r>
            <a:r>
              <a:rPr lang="ar-SA" sz="4800" dirty="0">
                <a:solidFill>
                  <a:schemeClr val="tx2"/>
                </a:solidFill>
                <a:latin typeface="Monotype Koufi" pitchFamily="2" charset="-78"/>
                <a:ea typeface="Monotype Koufi" pitchFamily="2" charset="-78"/>
                <a:cs typeface="Monotype Koufi" pitchFamily="2" charset="-78"/>
              </a:rPr>
              <a:t>تعريف تنقيب البيانات :-</a:t>
            </a:r>
          </a:p>
          <a:p>
            <a:pPr marL="0" indent="0">
              <a:buNone/>
            </a:pPr>
            <a:r>
              <a:rPr lang="ar-SA" sz="4000" dirty="0" smtClean="0">
                <a:cs typeface="Akhbar MT" pitchFamily="2" charset="-78"/>
              </a:rPr>
              <a:t>هو تحليل لمجموعات كبيرة  الحجم من البيانات المشاهدة للبحث عن علاقات محتملة و تخليص  للبيانات في اشكال جديدة لتكون  مفهومة ومفيدة لمستخدمها . </a:t>
            </a:r>
            <a:endParaRPr lang="en-GB" sz="4000" dirty="0">
              <a:cs typeface="Akhbar MT" pitchFamily="2" charset="-78"/>
            </a:endParaRPr>
          </a:p>
        </p:txBody>
      </p:sp>
      <p:sp>
        <p:nvSpPr>
          <p:cNvPr id="2" name="عنوان 1"/>
          <p:cNvSpPr>
            <a:spLocks noGrp="1"/>
          </p:cNvSpPr>
          <p:nvPr>
            <p:ph type="title"/>
          </p:nvPr>
        </p:nvSpPr>
        <p:spPr/>
        <p:txBody>
          <a:bodyPr/>
          <a:lstStyle/>
          <a:p>
            <a:r>
              <a:rPr lang="ar-SA" dirty="0" smtClean="0">
                <a:latin typeface="Monotype Koufi" pitchFamily="2" charset="-78"/>
                <a:ea typeface="Monotype Koufi" pitchFamily="2" charset="-78"/>
                <a:cs typeface="Monotype Koufi" pitchFamily="2" charset="-78"/>
              </a:rPr>
              <a:t>مفهوم التنقيب في البيانات:-</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12302441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p:txBody>
          <a:bodyPr>
            <a:noAutofit/>
          </a:bodyPr>
          <a:lstStyle/>
          <a:p>
            <a:pPr>
              <a:buFont typeface="Wingdings" pitchFamily="2" charset="2"/>
              <a:buChar char="q"/>
            </a:pPr>
            <a:r>
              <a:rPr lang="ar-SA" sz="4000" dirty="0" smtClean="0">
                <a:latin typeface="Arial Black" pitchFamily="34" charset="0"/>
                <a:cs typeface="Akhbar MT" pitchFamily="2" charset="-78"/>
              </a:rPr>
              <a:t> عملية تحليلية للاستكشاف والبحث في بيانات ضخمة وهائلة لاستخراج أنماط مفيدة و إيجاد العلاقات ومدي الارتباط بين عناصرها</a:t>
            </a:r>
          </a:p>
          <a:p>
            <a:pPr>
              <a:buFont typeface="Wingdings" pitchFamily="2" charset="2"/>
              <a:buChar char="q"/>
            </a:pPr>
            <a:r>
              <a:rPr lang="ar-SA" sz="4000" dirty="0" smtClean="0">
                <a:latin typeface="Arial Black" pitchFamily="34" charset="0"/>
                <a:cs typeface="Akhbar MT" pitchFamily="2" charset="-78"/>
              </a:rPr>
              <a:t> من اجل تحليل البيانات للحصول علي علاقات جديدة وغيرها متوقعة</a:t>
            </a:r>
          </a:p>
          <a:p>
            <a:pPr>
              <a:buFont typeface="Wingdings" pitchFamily="2" charset="2"/>
              <a:buChar char="q"/>
            </a:pPr>
            <a:r>
              <a:rPr lang="ar-SA" sz="4000" dirty="0" smtClean="0">
                <a:latin typeface="Arial Black" pitchFamily="34" charset="0"/>
                <a:cs typeface="Akhbar MT" pitchFamily="2" charset="-78"/>
              </a:rPr>
              <a:t> نقل  عالم الأنظمة الواقعي الي عالم افتراضي </a:t>
            </a:r>
          </a:p>
          <a:p>
            <a:pPr>
              <a:buFont typeface="Wingdings" pitchFamily="2" charset="2"/>
              <a:buChar char="q"/>
            </a:pPr>
            <a:r>
              <a:rPr lang="ar-SA" sz="4000" dirty="0" smtClean="0">
                <a:latin typeface="Arial Black" pitchFamily="34" charset="0"/>
                <a:cs typeface="Akhbar MT" pitchFamily="2" charset="-78"/>
              </a:rPr>
              <a:t> التنبؤ ومن ثم استنتاج إجابات مقدرة تقديرا احصائيا لكميات   </a:t>
            </a:r>
            <a:endParaRPr lang="en-GB" sz="4000" dirty="0">
              <a:latin typeface="Arial Black" pitchFamily="34" charset="0"/>
              <a:cs typeface="Akhbar MT" pitchFamily="2" charset="-78"/>
            </a:endParaRPr>
          </a:p>
        </p:txBody>
      </p:sp>
      <p:sp>
        <p:nvSpPr>
          <p:cNvPr id="2" name="عنوان 1"/>
          <p:cNvSpPr>
            <a:spLocks noGrp="1"/>
          </p:cNvSpPr>
          <p:nvPr>
            <p:ph type="title"/>
          </p:nvPr>
        </p:nvSpPr>
        <p:spPr>
          <a:xfrm>
            <a:off x="917987" y="533212"/>
            <a:ext cx="10341684" cy="1054250"/>
          </a:xfrm>
        </p:spPr>
        <p:txBody>
          <a:bodyPr/>
          <a:lstStyle/>
          <a:p>
            <a:r>
              <a:rPr lang="ar-SA" dirty="0" smtClean="0">
                <a:latin typeface="Monotype Koufi" pitchFamily="2" charset="-78"/>
                <a:ea typeface="Monotype Koufi" pitchFamily="2" charset="-78"/>
                <a:cs typeface="Monotype Koufi" pitchFamily="2" charset="-78"/>
              </a:rPr>
              <a:t>أهمية أسلوب تنقيب البيانات :-</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3390062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32330" y="2124361"/>
            <a:ext cx="10327340" cy="4442693"/>
          </a:xfrm>
        </p:spPr>
        <p:txBody>
          <a:bodyPr>
            <a:noAutofit/>
          </a:bodyPr>
          <a:lstStyle/>
          <a:p>
            <a:pPr>
              <a:buFont typeface="Wingdings" panose="05000000000000000000" pitchFamily="2" charset="2"/>
              <a:buChar char="q"/>
            </a:pPr>
            <a:r>
              <a:rPr lang="ar-SA" sz="4000" dirty="0" smtClean="0">
                <a:cs typeface="Akhbar MT" pitchFamily="2" charset="-78"/>
              </a:rPr>
              <a:t> السلاسل الزمنية </a:t>
            </a:r>
            <a:r>
              <a:rPr lang="en-US" sz="4000" dirty="0" smtClean="0">
                <a:cs typeface="Akhbar MT" pitchFamily="2" charset="-78"/>
              </a:rPr>
              <a:t>Time Series Analysis </a:t>
            </a:r>
          </a:p>
          <a:p>
            <a:pPr>
              <a:buFont typeface="Wingdings" panose="05000000000000000000" pitchFamily="2" charset="2"/>
              <a:buChar char="q"/>
            </a:pPr>
            <a:r>
              <a:rPr lang="en-US" sz="4000" dirty="0">
                <a:cs typeface="Akhbar MT" pitchFamily="2" charset="-78"/>
              </a:rPr>
              <a:t> </a:t>
            </a:r>
            <a:r>
              <a:rPr lang="ar-SA" sz="4000" dirty="0" smtClean="0">
                <a:cs typeface="Akhbar MT" pitchFamily="2" charset="-78"/>
              </a:rPr>
              <a:t>التصنيف </a:t>
            </a:r>
            <a:r>
              <a:rPr lang="en-US" sz="4000" dirty="0" smtClean="0">
                <a:cs typeface="Akhbar MT" pitchFamily="2" charset="-78"/>
              </a:rPr>
              <a:t>Classification</a:t>
            </a:r>
          </a:p>
          <a:p>
            <a:pPr>
              <a:buFont typeface="Wingdings" panose="05000000000000000000" pitchFamily="2" charset="2"/>
              <a:buChar char="q"/>
            </a:pPr>
            <a:r>
              <a:rPr lang="en-US" sz="4000" dirty="0">
                <a:cs typeface="Akhbar MT" pitchFamily="2" charset="-78"/>
              </a:rPr>
              <a:t> </a:t>
            </a:r>
            <a:r>
              <a:rPr lang="ar-SA" sz="4000" dirty="0" smtClean="0">
                <a:cs typeface="Akhbar MT" pitchFamily="2" charset="-78"/>
              </a:rPr>
              <a:t>التنبؤ </a:t>
            </a:r>
            <a:r>
              <a:rPr lang="en-US" sz="4000" dirty="0" smtClean="0">
                <a:cs typeface="Akhbar MT" pitchFamily="2" charset="-78"/>
              </a:rPr>
              <a:t>Prediction</a:t>
            </a:r>
          </a:p>
          <a:p>
            <a:pPr>
              <a:buFont typeface="Wingdings" panose="05000000000000000000" pitchFamily="2" charset="2"/>
              <a:buChar char="q"/>
            </a:pPr>
            <a:r>
              <a:rPr lang="en-US" sz="4000" dirty="0">
                <a:cs typeface="Akhbar MT" pitchFamily="2" charset="-78"/>
              </a:rPr>
              <a:t> </a:t>
            </a:r>
            <a:r>
              <a:rPr lang="en-US" sz="4000" dirty="0" smtClean="0">
                <a:cs typeface="Akhbar MT" pitchFamily="2" charset="-78"/>
              </a:rPr>
              <a:t>  </a:t>
            </a:r>
            <a:r>
              <a:rPr lang="ar-SA" sz="4000" dirty="0" smtClean="0">
                <a:cs typeface="Akhbar MT" pitchFamily="2" charset="-78"/>
              </a:rPr>
              <a:t>التلخيص </a:t>
            </a:r>
            <a:r>
              <a:rPr lang="en-US" sz="4000" dirty="0" smtClean="0">
                <a:cs typeface="Akhbar MT" pitchFamily="2" charset="-78"/>
              </a:rPr>
              <a:t>Summarization</a:t>
            </a:r>
            <a:r>
              <a:rPr lang="ar-SA" sz="4000" dirty="0" smtClean="0">
                <a:cs typeface="Akhbar MT" pitchFamily="2" charset="-78"/>
              </a:rPr>
              <a:t> </a:t>
            </a:r>
            <a:endParaRPr lang="en-US" sz="4000" dirty="0" smtClean="0">
              <a:cs typeface="Akhbar MT" pitchFamily="2" charset="-78"/>
            </a:endParaRPr>
          </a:p>
          <a:p>
            <a:pPr>
              <a:buFont typeface="Wingdings" panose="05000000000000000000" pitchFamily="2" charset="2"/>
              <a:buChar char="q"/>
            </a:pPr>
            <a:r>
              <a:rPr lang="en-US" sz="4000" dirty="0">
                <a:cs typeface="Akhbar MT" pitchFamily="2" charset="-78"/>
              </a:rPr>
              <a:t> </a:t>
            </a:r>
            <a:r>
              <a:rPr lang="ar-SA" sz="4000" dirty="0" smtClean="0">
                <a:cs typeface="Akhbar MT" pitchFamily="2" charset="-78"/>
              </a:rPr>
              <a:t> التجزئة </a:t>
            </a:r>
            <a:r>
              <a:rPr lang="en-US" sz="4000" dirty="0" smtClean="0">
                <a:cs typeface="Akhbar MT" pitchFamily="2" charset="-78"/>
              </a:rPr>
              <a:t>Clustering</a:t>
            </a:r>
          </a:p>
          <a:p>
            <a:pPr>
              <a:buFont typeface="Wingdings" panose="05000000000000000000" pitchFamily="2" charset="2"/>
              <a:buChar char="q"/>
            </a:pPr>
            <a:r>
              <a:rPr lang="ar-SA" sz="4000" dirty="0" smtClean="0">
                <a:cs typeface="Akhbar MT" pitchFamily="2" charset="-78"/>
              </a:rPr>
              <a:t> التحليل الارتباط </a:t>
            </a:r>
            <a:r>
              <a:rPr lang="en-US" sz="4000" dirty="0" smtClean="0">
                <a:cs typeface="Akhbar MT" pitchFamily="2" charset="-78"/>
              </a:rPr>
              <a:t>Rule Analysis</a:t>
            </a:r>
          </a:p>
          <a:p>
            <a:pPr marL="0" indent="0">
              <a:buNone/>
            </a:pPr>
            <a:endParaRPr lang="en-GB" sz="4000" dirty="0">
              <a:cs typeface="Akhbar MT" pitchFamily="2" charset="-78"/>
            </a:endParaRPr>
          </a:p>
        </p:txBody>
      </p:sp>
      <p:sp>
        <p:nvSpPr>
          <p:cNvPr id="2" name="عنوان 1"/>
          <p:cNvSpPr>
            <a:spLocks noGrp="1"/>
          </p:cNvSpPr>
          <p:nvPr>
            <p:ph type="title"/>
          </p:nvPr>
        </p:nvSpPr>
        <p:spPr/>
        <p:txBody>
          <a:bodyPr/>
          <a:lstStyle/>
          <a:p>
            <a:r>
              <a:rPr lang="ar-SA" dirty="0" smtClean="0">
                <a:latin typeface="Monotype Koufi" pitchFamily="2" charset="-78"/>
                <a:ea typeface="Monotype Koufi" pitchFamily="2" charset="-78"/>
                <a:cs typeface="Monotype Koufi" pitchFamily="2" charset="-78"/>
              </a:rPr>
              <a:t>أدوات تنقيب  البيانات :-</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257598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683491" y="2105885"/>
            <a:ext cx="10861964" cy="4608945"/>
          </a:xfrm>
        </p:spPr>
        <p:txBody>
          <a:bodyPr>
            <a:noAutofit/>
          </a:bodyPr>
          <a:lstStyle/>
          <a:p>
            <a:pPr>
              <a:buFont typeface="Wingdings" panose="05000000000000000000" pitchFamily="2" charset="2"/>
              <a:buChar char="q"/>
            </a:pPr>
            <a:r>
              <a:rPr lang="ar-SA" sz="3600" dirty="0" smtClean="0">
                <a:cs typeface="Akhbar MT" pitchFamily="2" charset="-78"/>
              </a:rPr>
              <a:t> فهم طبيعة الاعمال (</a:t>
            </a:r>
            <a:r>
              <a:rPr lang="en-US" sz="3600" dirty="0" smtClean="0">
                <a:cs typeface="Akhbar MT" pitchFamily="2" charset="-78"/>
              </a:rPr>
              <a:t>Business Understanding</a:t>
            </a:r>
            <a:r>
              <a:rPr lang="ar-SA" sz="3600" dirty="0" smtClean="0">
                <a:cs typeface="Akhbar MT" pitchFamily="2" charset="-78"/>
              </a:rPr>
              <a:t>)</a:t>
            </a:r>
            <a:endParaRPr lang="en-US" sz="3600" dirty="0" smtClean="0">
              <a:cs typeface="Akhbar MT" pitchFamily="2" charset="-78"/>
            </a:endParaRPr>
          </a:p>
          <a:p>
            <a:pPr>
              <a:buFont typeface="Wingdings" panose="05000000000000000000" pitchFamily="2" charset="2"/>
              <a:buChar char="q"/>
            </a:pPr>
            <a:r>
              <a:rPr lang="en-US" sz="3600" dirty="0" smtClean="0">
                <a:cs typeface="Akhbar MT" pitchFamily="2" charset="-78"/>
              </a:rPr>
              <a:t> </a:t>
            </a:r>
            <a:r>
              <a:rPr lang="ar-SA" sz="3600" dirty="0" smtClean="0">
                <a:cs typeface="Akhbar MT" pitchFamily="2" charset="-78"/>
              </a:rPr>
              <a:t>فهم البيانات ( </a:t>
            </a:r>
            <a:r>
              <a:rPr lang="en-US" sz="3600" dirty="0" smtClean="0">
                <a:cs typeface="Akhbar MT" pitchFamily="2" charset="-78"/>
              </a:rPr>
              <a:t>Data Understanding</a:t>
            </a:r>
            <a:r>
              <a:rPr lang="ar-SA" sz="3600" dirty="0" smtClean="0">
                <a:cs typeface="Akhbar MT" pitchFamily="2" charset="-78"/>
              </a:rPr>
              <a:t>)</a:t>
            </a:r>
          </a:p>
          <a:p>
            <a:pPr>
              <a:buFont typeface="Wingdings" panose="05000000000000000000" pitchFamily="2" charset="2"/>
              <a:buChar char="q"/>
            </a:pPr>
            <a:r>
              <a:rPr lang="en-US" sz="3600" dirty="0" smtClean="0">
                <a:cs typeface="Akhbar MT" pitchFamily="2" charset="-78"/>
              </a:rPr>
              <a:t> </a:t>
            </a:r>
            <a:r>
              <a:rPr lang="ar-SA" sz="3600" dirty="0" smtClean="0">
                <a:cs typeface="Akhbar MT" pitchFamily="2" charset="-78"/>
              </a:rPr>
              <a:t>تهيئة البيانات( </a:t>
            </a:r>
            <a:r>
              <a:rPr lang="en-US" sz="3600" dirty="0" smtClean="0">
                <a:cs typeface="Akhbar MT" pitchFamily="2" charset="-78"/>
              </a:rPr>
              <a:t>Data Preparation</a:t>
            </a:r>
            <a:r>
              <a:rPr lang="ar-SA" sz="3600" dirty="0" smtClean="0">
                <a:cs typeface="Akhbar MT" pitchFamily="2" charset="-78"/>
              </a:rPr>
              <a:t>)</a:t>
            </a:r>
            <a:endParaRPr lang="en-US" sz="3600" dirty="0" smtClean="0">
              <a:cs typeface="Akhbar MT" pitchFamily="2" charset="-78"/>
            </a:endParaRPr>
          </a:p>
          <a:p>
            <a:pPr>
              <a:buFont typeface="Wingdings" panose="05000000000000000000" pitchFamily="2" charset="2"/>
              <a:buChar char="q"/>
            </a:pPr>
            <a:r>
              <a:rPr lang="en-US" sz="3600" dirty="0" smtClean="0">
                <a:cs typeface="Akhbar MT" pitchFamily="2" charset="-78"/>
              </a:rPr>
              <a:t> </a:t>
            </a:r>
            <a:r>
              <a:rPr lang="ar-SA" sz="3600" dirty="0" smtClean="0">
                <a:cs typeface="Akhbar MT" pitchFamily="2" charset="-78"/>
              </a:rPr>
              <a:t>صياغة نماذج الحل وثبوتها(</a:t>
            </a:r>
            <a:r>
              <a:rPr lang="en-US" sz="3600" dirty="0" smtClean="0">
                <a:cs typeface="Akhbar MT" pitchFamily="2" charset="-78"/>
              </a:rPr>
              <a:t>Model Building and Validation </a:t>
            </a:r>
            <a:r>
              <a:rPr lang="ar-SA" sz="3600" dirty="0" smtClean="0">
                <a:cs typeface="Akhbar MT" pitchFamily="2" charset="-78"/>
              </a:rPr>
              <a:t>)</a:t>
            </a:r>
            <a:endParaRPr lang="en-US" sz="3600" dirty="0" smtClean="0">
              <a:cs typeface="Akhbar MT" pitchFamily="2" charset="-78"/>
            </a:endParaRPr>
          </a:p>
          <a:p>
            <a:pPr>
              <a:buFont typeface="Wingdings" panose="05000000000000000000" pitchFamily="2" charset="2"/>
              <a:buChar char="q"/>
            </a:pPr>
            <a:r>
              <a:rPr lang="en-US" sz="3600" dirty="0">
                <a:cs typeface="Akhbar MT" pitchFamily="2" charset="-78"/>
              </a:rPr>
              <a:t> </a:t>
            </a:r>
            <a:r>
              <a:rPr lang="en-US" sz="3600" dirty="0" smtClean="0">
                <a:cs typeface="Akhbar MT" pitchFamily="2" charset="-78"/>
              </a:rPr>
              <a:t> </a:t>
            </a:r>
            <a:r>
              <a:rPr lang="ar-SA" sz="3600" dirty="0" smtClean="0">
                <a:cs typeface="Akhbar MT" pitchFamily="2" charset="-78"/>
              </a:rPr>
              <a:t>التقييم وتعليل نتائج النموذج(</a:t>
            </a:r>
            <a:r>
              <a:rPr lang="en-US" sz="3600" dirty="0" smtClean="0">
                <a:cs typeface="Akhbar MT" pitchFamily="2" charset="-78"/>
              </a:rPr>
              <a:t>Evaluation and Interpretation</a:t>
            </a:r>
            <a:r>
              <a:rPr lang="ar-SA" sz="3600" dirty="0" smtClean="0">
                <a:cs typeface="Akhbar MT" pitchFamily="2" charset="-78"/>
              </a:rPr>
              <a:t>)</a:t>
            </a:r>
            <a:endParaRPr lang="en-US" sz="3600" dirty="0" smtClean="0">
              <a:cs typeface="Akhbar MT" pitchFamily="2" charset="-78"/>
            </a:endParaRPr>
          </a:p>
          <a:p>
            <a:pPr>
              <a:buFont typeface="Wingdings" panose="05000000000000000000" pitchFamily="2" charset="2"/>
              <a:buChar char="q"/>
            </a:pPr>
            <a:r>
              <a:rPr lang="en-US" sz="3600" dirty="0">
                <a:cs typeface="Akhbar MT" pitchFamily="2" charset="-78"/>
              </a:rPr>
              <a:t> </a:t>
            </a:r>
            <a:r>
              <a:rPr lang="ar-SA" sz="3600" dirty="0" smtClean="0">
                <a:cs typeface="Akhbar MT" pitchFamily="2" charset="-78"/>
              </a:rPr>
              <a:t>نشر وتوزيع النموذج(</a:t>
            </a:r>
            <a:r>
              <a:rPr lang="en-US" sz="3600" dirty="0" smtClean="0">
                <a:cs typeface="Akhbar MT" pitchFamily="2" charset="-78"/>
              </a:rPr>
              <a:t>Model Deployment</a:t>
            </a:r>
            <a:r>
              <a:rPr lang="ar-SA" sz="3600" dirty="0" smtClean="0">
                <a:cs typeface="Akhbar MT" pitchFamily="2" charset="-78"/>
              </a:rPr>
              <a:t>)</a:t>
            </a:r>
            <a:endParaRPr lang="en-US" sz="3600" dirty="0" smtClean="0">
              <a:cs typeface="Akhbar MT" pitchFamily="2" charset="-78"/>
            </a:endParaRPr>
          </a:p>
          <a:p>
            <a:pPr>
              <a:buFont typeface="Wingdings" panose="05000000000000000000" pitchFamily="2" charset="2"/>
              <a:buChar char="q"/>
            </a:pPr>
            <a:endParaRPr lang="en-GB" sz="3600" dirty="0">
              <a:cs typeface="Akhbar MT" pitchFamily="2" charset="-78"/>
            </a:endParaRPr>
          </a:p>
        </p:txBody>
      </p:sp>
      <p:sp>
        <p:nvSpPr>
          <p:cNvPr id="2" name="عنوان 1"/>
          <p:cNvSpPr>
            <a:spLocks noGrp="1"/>
          </p:cNvSpPr>
          <p:nvPr>
            <p:ph type="title"/>
          </p:nvPr>
        </p:nvSpPr>
        <p:spPr/>
        <p:txBody>
          <a:bodyPr/>
          <a:lstStyle/>
          <a:p>
            <a:r>
              <a:rPr lang="ar-SA" dirty="0" smtClean="0">
                <a:latin typeface="Monotype Koufi" pitchFamily="2" charset="-78"/>
                <a:ea typeface="Monotype Koufi" pitchFamily="2" charset="-78"/>
                <a:cs typeface="Monotype Koufi" pitchFamily="2" charset="-78"/>
              </a:rPr>
              <a:t>مراحل عملية التنقيب في البيانات :-</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9530453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32330" y="2041231"/>
            <a:ext cx="10502288" cy="5172367"/>
          </a:xfrm>
        </p:spPr>
        <p:txBody>
          <a:bodyPr>
            <a:noAutofit/>
          </a:bodyPr>
          <a:lstStyle/>
          <a:p>
            <a:pPr>
              <a:buFont typeface="Wingdings" pitchFamily="2" charset="2"/>
              <a:buChar char="q"/>
            </a:pPr>
            <a:r>
              <a:rPr lang="ar-SA" sz="3200" b="1" dirty="0" smtClean="0">
                <a:cs typeface="Akhbar MT" pitchFamily="2" charset="-78"/>
              </a:rPr>
              <a:t>أولاً:</a:t>
            </a:r>
            <a:r>
              <a:rPr lang="ar-SA" sz="3200" dirty="0" smtClean="0">
                <a:cs typeface="Akhbar MT" pitchFamily="2" charset="-78"/>
              </a:rPr>
              <a:t> معالجة البيانات، تهتم بجمع البيانات من عدة قواعد البيانات وفحصها لتأكد من خلوها من الأخطاء او نقص ثم إعادة معالجتها وتشفيرها وتجميعها </a:t>
            </a:r>
          </a:p>
          <a:p>
            <a:pPr>
              <a:buFont typeface="Wingdings" pitchFamily="2" charset="2"/>
              <a:buChar char="q"/>
            </a:pPr>
            <a:r>
              <a:rPr lang="ar-SA" sz="3200" b="1" dirty="0" smtClean="0">
                <a:cs typeface="Akhbar MT" pitchFamily="2" charset="-78"/>
              </a:rPr>
              <a:t>ثانياً:</a:t>
            </a:r>
            <a:r>
              <a:rPr lang="ar-SA" sz="3200" dirty="0" smtClean="0">
                <a:cs typeface="Akhbar MT" pitchFamily="2" charset="-78"/>
              </a:rPr>
              <a:t> تخزين البيانات، في مستودع البيانات</a:t>
            </a:r>
          </a:p>
          <a:p>
            <a:pPr>
              <a:buFont typeface="Wingdings" pitchFamily="2" charset="2"/>
              <a:buChar char="q"/>
            </a:pPr>
            <a:r>
              <a:rPr lang="ar-SA" sz="3200" b="1" dirty="0" smtClean="0">
                <a:cs typeface="Akhbar MT" pitchFamily="2" charset="-78"/>
              </a:rPr>
              <a:t>ثالثاً:</a:t>
            </a:r>
            <a:r>
              <a:rPr lang="ar-SA" sz="3200" dirty="0" smtClean="0">
                <a:cs typeface="Akhbar MT" pitchFamily="2" charset="-78"/>
              </a:rPr>
              <a:t> اخذ عينة من البيانات</a:t>
            </a:r>
          </a:p>
          <a:p>
            <a:pPr>
              <a:buFont typeface="Wingdings" pitchFamily="2" charset="2"/>
              <a:buChar char="q"/>
            </a:pPr>
            <a:r>
              <a:rPr lang="ar-SA" sz="3200" b="1" dirty="0" smtClean="0">
                <a:cs typeface="Akhbar MT" pitchFamily="2" charset="-78"/>
              </a:rPr>
              <a:t>رابعاً:</a:t>
            </a:r>
            <a:r>
              <a:rPr lang="ar-SA" sz="3200" dirty="0" smtClean="0">
                <a:cs typeface="Akhbar MT" pitchFamily="2" charset="-78"/>
              </a:rPr>
              <a:t> اختيار نوع التنقيب و وصف واختيار الخوارزمية المناسب لعمل التنقيب </a:t>
            </a:r>
          </a:p>
          <a:p>
            <a:pPr>
              <a:buFont typeface="Wingdings" pitchFamily="2" charset="2"/>
              <a:buChar char="q"/>
            </a:pPr>
            <a:r>
              <a:rPr lang="ar-SA" sz="3200" b="1" dirty="0" smtClean="0">
                <a:cs typeface="Akhbar MT" pitchFamily="2" charset="-78"/>
              </a:rPr>
              <a:t>خامساً:</a:t>
            </a:r>
            <a:r>
              <a:rPr lang="ar-SA" sz="3200" dirty="0" smtClean="0">
                <a:cs typeface="Akhbar MT" pitchFamily="2" charset="-78"/>
              </a:rPr>
              <a:t> تنفيذ التنقيب لاستخراج المعارف والانماط</a:t>
            </a:r>
          </a:p>
          <a:p>
            <a:pPr>
              <a:buFont typeface="Wingdings" pitchFamily="2" charset="2"/>
              <a:buChar char="q"/>
            </a:pPr>
            <a:r>
              <a:rPr lang="ar-SA" sz="3200" b="1" dirty="0" smtClean="0">
                <a:cs typeface="Akhbar MT" pitchFamily="2" charset="-78"/>
              </a:rPr>
              <a:t>سادساً:</a:t>
            </a:r>
            <a:r>
              <a:rPr lang="ar-SA" sz="3200" dirty="0" smtClean="0">
                <a:cs typeface="Akhbar MT" pitchFamily="2" charset="-78"/>
              </a:rPr>
              <a:t> تقييم المعارف المستخرجة وتحديد اي منها يعتبر مفيدا ومن ثم الاستفادة من هذه المعارف</a:t>
            </a:r>
            <a:endParaRPr lang="en-GB" sz="3200" dirty="0">
              <a:cs typeface="Akhbar MT" pitchFamily="2" charset="-78"/>
            </a:endParaRPr>
          </a:p>
        </p:txBody>
      </p:sp>
      <p:sp>
        <p:nvSpPr>
          <p:cNvPr id="2" name="عنوان 1"/>
          <p:cNvSpPr>
            <a:spLocks noGrp="1"/>
          </p:cNvSpPr>
          <p:nvPr>
            <p:ph type="title"/>
          </p:nvPr>
        </p:nvSpPr>
        <p:spPr/>
        <p:txBody>
          <a:bodyPr/>
          <a:lstStyle/>
          <a:p>
            <a:r>
              <a:rPr lang="ar-SA" smtClean="0">
                <a:latin typeface="Monotype Koufi" pitchFamily="2" charset="-78"/>
                <a:ea typeface="Monotype Koufi" pitchFamily="2" charset="-78"/>
                <a:cs typeface="Monotype Koufi" pitchFamily="2" charset="-78"/>
              </a:rPr>
              <a:t>كيفية </a:t>
            </a:r>
            <a:r>
              <a:rPr lang="ar-SA" smtClean="0">
                <a:latin typeface="Monotype Koufi" pitchFamily="2" charset="-78"/>
                <a:ea typeface="Monotype Koufi" pitchFamily="2" charset="-78"/>
                <a:cs typeface="Monotype Koufi" pitchFamily="2" charset="-78"/>
              </a:rPr>
              <a:t>تنقيب </a:t>
            </a:r>
            <a:r>
              <a:rPr lang="ar-SA" dirty="0" smtClean="0">
                <a:latin typeface="Monotype Koufi" pitchFamily="2" charset="-78"/>
                <a:ea typeface="Monotype Koufi" pitchFamily="2" charset="-78"/>
                <a:cs typeface="Monotype Koufi" pitchFamily="2" charset="-78"/>
              </a:rPr>
              <a:t>البيانات :-</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2793683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circle(in)">
                                      <p:cBhvr>
                                        <p:cTn id="12" dur="2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circle(in)">
                                      <p:cBhvr>
                                        <p:cTn id="17" dur="2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circle(in)">
                                      <p:cBhvr>
                                        <p:cTn id="22" dur="20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6" presetClass="entr" presetSubtype="16"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circle(in)">
                                      <p:cBhvr>
                                        <p:cTn id="27" dur="20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6" presetClass="entr" presetSubtype="16"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circle(in)">
                                      <p:cBhvr>
                                        <p:cTn id="32" dur="20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عنصر نائب للمحتوى 2"/>
          <p:cNvSpPr>
            <a:spLocks noGrp="1"/>
          </p:cNvSpPr>
          <p:nvPr>
            <p:ph idx="1"/>
          </p:nvPr>
        </p:nvSpPr>
        <p:spPr>
          <a:xfrm>
            <a:off x="932330" y="2124364"/>
            <a:ext cx="10327340" cy="4645891"/>
          </a:xfrm>
        </p:spPr>
        <p:txBody>
          <a:bodyPr>
            <a:noAutofit/>
          </a:bodyPr>
          <a:lstStyle/>
          <a:p>
            <a:pPr marL="0" indent="0">
              <a:buNone/>
            </a:pPr>
            <a:r>
              <a:rPr lang="ar-SA" sz="4000" dirty="0" smtClean="0">
                <a:latin typeface="Arial Black" pitchFamily="34" charset="0"/>
                <a:cs typeface="Akhbar MT" pitchFamily="2" charset="-78"/>
              </a:rPr>
              <a:t>إن </a:t>
            </a:r>
            <a:r>
              <a:rPr lang="ar-SA" sz="4000" dirty="0">
                <a:latin typeface="Arial Black" pitchFamily="34" charset="0"/>
                <a:cs typeface="Akhbar MT" pitchFamily="2" charset="-78"/>
              </a:rPr>
              <a:t>ادماج مزايا تكنولوجيا المعلومات مع الطرق الإحصائية و الخوارزميات </a:t>
            </a:r>
            <a:r>
              <a:rPr lang="ar-SA" sz="4000" dirty="0" smtClean="0">
                <a:latin typeface="Arial Black" pitchFamily="34" charset="0"/>
                <a:cs typeface="Akhbar MT" pitchFamily="2" charset="-78"/>
              </a:rPr>
              <a:t>قادة </a:t>
            </a:r>
            <a:r>
              <a:rPr lang="ar-SA" sz="4000" dirty="0">
                <a:latin typeface="Arial Black" pitchFamily="34" charset="0"/>
                <a:cs typeface="Akhbar MT" pitchFamily="2" charset="-78"/>
              </a:rPr>
              <a:t>الي توفر الإمكانات اللازمة للتنبؤ بالسلوك المستقبلي ومن ثم وضع الحلول المناسبة للمشكلات قبل وقوعها في </a:t>
            </a:r>
            <a:r>
              <a:rPr lang="ar-SA" sz="4000" dirty="0" smtClean="0">
                <a:latin typeface="Arial Black" pitchFamily="34" charset="0"/>
                <a:cs typeface="Akhbar MT" pitchFamily="2" charset="-78"/>
              </a:rPr>
              <a:t>حال </a:t>
            </a:r>
            <a:r>
              <a:rPr lang="ar-SA" sz="4000" dirty="0">
                <a:latin typeface="Arial Black" pitchFamily="34" charset="0"/>
                <a:cs typeface="Akhbar MT" pitchFamily="2" charset="-78"/>
              </a:rPr>
              <a:t>امكان </a:t>
            </a:r>
            <a:r>
              <a:rPr lang="ar-SA" sz="4000" dirty="0" smtClean="0">
                <a:latin typeface="Arial Black" pitchFamily="34" charset="0"/>
                <a:cs typeface="Akhbar MT" pitchFamily="2" charset="-78"/>
              </a:rPr>
              <a:t>حدوثها، </a:t>
            </a:r>
            <a:r>
              <a:rPr lang="ar-SA" sz="4000" dirty="0">
                <a:latin typeface="Arial Black" pitchFamily="34" charset="0"/>
                <a:cs typeface="Akhbar MT" pitchFamily="2" charset="-78"/>
              </a:rPr>
              <a:t>او من باب التنبؤ بهدف التطوير </a:t>
            </a:r>
            <a:r>
              <a:rPr lang="ar-SA" sz="4000" dirty="0" smtClean="0">
                <a:latin typeface="Arial Black" pitchFamily="34" charset="0"/>
                <a:cs typeface="Akhbar MT" pitchFamily="2" charset="-78"/>
              </a:rPr>
              <a:t>والتحديث </a:t>
            </a:r>
            <a:r>
              <a:rPr lang="ar-SA" sz="4000" dirty="0">
                <a:latin typeface="Arial Black" pitchFamily="34" charset="0"/>
                <a:cs typeface="Akhbar MT" pitchFamily="2" charset="-78"/>
              </a:rPr>
              <a:t>بشكل عام في شتى المجالات كل ذلك باستخدام تقنيات التنقيب في البيانات التي </a:t>
            </a:r>
            <a:r>
              <a:rPr lang="ar-SA" sz="4000" dirty="0" smtClean="0">
                <a:latin typeface="Arial Black" pitchFamily="34" charset="0"/>
                <a:cs typeface="Akhbar MT" pitchFamily="2" charset="-78"/>
              </a:rPr>
              <a:t>تشكل </a:t>
            </a:r>
            <a:r>
              <a:rPr lang="ar-SA" sz="4000" dirty="0">
                <a:latin typeface="Arial Black" pitchFamily="34" charset="0"/>
                <a:cs typeface="Akhbar MT" pitchFamily="2" charset="-78"/>
              </a:rPr>
              <a:t>مرحلة من مسار </a:t>
            </a:r>
            <a:r>
              <a:rPr lang="ar-SA" sz="4000" dirty="0" err="1" smtClean="0">
                <a:latin typeface="Arial Black" pitchFamily="34" charset="0"/>
                <a:cs typeface="Akhbar MT" pitchFamily="2" charset="-78"/>
              </a:rPr>
              <a:t>إشمل</a:t>
            </a:r>
            <a:r>
              <a:rPr lang="ar-SA" sz="4000" dirty="0" smtClean="0">
                <a:latin typeface="Arial Black" pitchFamily="34" charset="0"/>
                <a:cs typeface="Akhbar MT" pitchFamily="2" charset="-78"/>
              </a:rPr>
              <a:t> </a:t>
            </a:r>
            <a:r>
              <a:rPr lang="ar-SA" sz="4000" dirty="0">
                <a:latin typeface="Arial Black" pitchFamily="34" charset="0"/>
                <a:cs typeface="Akhbar MT" pitchFamily="2" charset="-78"/>
              </a:rPr>
              <a:t>هو استكشاف المعرفة في قواعد البيانات والتي أصبحت من الهموم الكبيرة التي تقع علي عائق الدول بكافة مؤسساتها بشكل </a:t>
            </a:r>
            <a:r>
              <a:rPr lang="ar-SA" sz="4000" dirty="0" smtClean="0">
                <a:latin typeface="Arial Black" pitchFamily="34" charset="0"/>
                <a:cs typeface="Akhbar MT" pitchFamily="2" charset="-78"/>
              </a:rPr>
              <a:t>عام.</a:t>
            </a:r>
            <a:endParaRPr lang="en-GB" sz="4000" dirty="0">
              <a:latin typeface="Arial Black" pitchFamily="34" charset="0"/>
              <a:cs typeface="Akhbar MT" pitchFamily="2" charset="-78"/>
            </a:endParaRPr>
          </a:p>
        </p:txBody>
      </p:sp>
      <p:sp>
        <p:nvSpPr>
          <p:cNvPr id="2" name="عنوان 1"/>
          <p:cNvSpPr>
            <a:spLocks noGrp="1"/>
          </p:cNvSpPr>
          <p:nvPr>
            <p:ph type="title"/>
          </p:nvPr>
        </p:nvSpPr>
        <p:spPr/>
        <p:txBody>
          <a:bodyPr/>
          <a:lstStyle/>
          <a:p>
            <a:r>
              <a:rPr lang="ar-SA" dirty="0" smtClean="0">
                <a:latin typeface="Monotype Koufi" pitchFamily="2" charset="-78"/>
                <a:ea typeface="Monotype Koufi" pitchFamily="2" charset="-78"/>
                <a:cs typeface="Monotype Koufi" pitchFamily="2" charset="-78"/>
              </a:rPr>
              <a:t>الخلاصة :-</a:t>
            </a:r>
            <a:endParaRPr lang="en-GB" dirty="0">
              <a:ea typeface="Monotype Koufi" pitchFamily="2" charset="-78"/>
              <a:cs typeface="Monotype Koufi" pitchFamily="2" charset="-78"/>
            </a:endParaRPr>
          </a:p>
        </p:txBody>
      </p:sp>
    </p:spTree>
    <p:extLst>
      <p:ext uri="{BB962C8B-B14F-4D97-AF65-F5344CB8AC3E}">
        <p14:creationId xmlns:p14="http://schemas.microsoft.com/office/powerpoint/2010/main" val="262565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circle(in)">
                                      <p:cBhvr>
                                        <p:cTn id="7" dur="20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p:cNvSpPr>
            <a:spLocks noGrp="1"/>
          </p:cNvSpPr>
          <p:nvPr>
            <p:ph type="title"/>
          </p:nvPr>
        </p:nvSpPr>
        <p:spPr>
          <a:xfrm>
            <a:off x="917987" y="570155"/>
            <a:ext cx="10341684" cy="5285699"/>
          </a:xfrm>
        </p:spPr>
        <p:txBody>
          <a:bodyPr/>
          <a:lstStyle/>
          <a:p>
            <a:r>
              <a:rPr lang="ar-SA" dirty="0" smtClean="0">
                <a:latin typeface="Monotype Koufi" pitchFamily="2" charset="-78"/>
                <a:ea typeface="Monotype Koufi" pitchFamily="2" charset="-78"/>
                <a:cs typeface="Monotype Koufi" pitchFamily="2" charset="-78"/>
              </a:rPr>
              <a:t>شكرآ لحسن الاستماع</a:t>
            </a:r>
            <a:endParaRPr lang="ar-SA" dirty="0">
              <a:latin typeface="Monotype Koufi" pitchFamily="2" charset="-78"/>
              <a:ea typeface="Monotype Koufi" pitchFamily="2" charset="-78"/>
              <a:cs typeface="Monotype Koufi" pitchFamily="2" charset="-78"/>
            </a:endParaRPr>
          </a:p>
        </p:txBody>
      </p:sp>
    </p:spTree>
    <p:extLst>
      <p:ext uri="{BB962C8B-B14F-4D97-AF65-F5344CB8AC3E}">
        <p14:creationId xmlns:p14="http://schemas.microsoft.com/office/powerpoint/2010/main" val="2180681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xit" presetSubtype="0" fill="hold" grpId="0" nodeType="clickEffect">
                                  <p:stCondLst>
                                    <p:cond delay="0"/>
                                  </p:stCondLst>
                                  <p:childTnLst>
                                    <p:animEffect transition="out" filter="fade">
                                      <p:cBhvr>
                                        <p:cTn id="6" dur="1000"/>
                                        <p:tgtEl>
                                          <p:spTgt spid="2"/>
                                        </p:tgtEl>
                                      </p:cBhvr>
                                    </p:animEffect>
                                    <p:anim calcmode="lin" valueType="num">
                                      <p:cBhvr>
                                        <p:cTn id="7" dur="1000"/>
                                        <p:tgtEl>
                                          <p:spTgt spid="2"/>
                                        </p:tgtEl>
                                        <p:attrNameLst>
                                          <p:attrName>ppt_x</p:attrName>
                                        </p:attrNameLst>
                                      </p:cBhvr>
                                      <p:tavLst>
                                        <p:tav tm="0">
                                          <p:val>
                                            <p:strVal val="ppt_x"/>
                                          </p:val>
                                        </p:tav>
                                        <p:tav tm="100000">
                                          <p:val>
                                            <p:strVal val="ppt_x"/>
                                          </p:val>
                                        </p:tav>
                                      </p:tavLst>
                                    </p:anim>
                                    <p:anim calcmode="lin" valueType="num">
                                      <p:cBhvr>
                                        <p:cTn id="8" dur="1000"/>
                                        <p:tgtEl>
                                          <p:spTgt spid="2"/>
                                        </p:tgtEl>
                                        <p:attrNameLst>
                                          <p:attrName>ppt_y</p:attrName>
                                        </p:attrNameLst>
                                      </p:cBhvr>
                                      <p:tavLst>
                                        <p:tav tm="0">
                                          <p:val>
                                            <p:strVal val="ppt_y"/>
                                          </p:val>
                                        </p:tav>
                                        <p:tav tm="100000">
                                          <p:val>
                                            <p:strVal val="ppt_y+.1"/>
                                          </p:val>
                                        </p:tav>
                                      </p:tavLst>
                                    </p:anim>
                                    <p:set>
                                      <p:cBhvr>
                                        <p:cTn id="9" dur="1" fill="hold">
                                          <p:stCondLst>
                                            <p:cond delay="999"/>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غلاف فني">
  <a:themeElements>
    <a:clrScheme name="غلاف فني">
      <a:dk1>
        <a:sysClr val="windowText" lastClr="000000"/>
      </a:dk1>
      <a:lt1>
        <a:sysClr val="window" lastClr="FFFFFF"/>
      </a:lt1>
      <a:dk2>
        <a:srgbClr val="895D1D"/>
      </a:dk2>
      <a:lt2>
        <a:srgbClr val="ECE9C6"/>
      </a:lt2>
      <a:accent1>
        <a:srgbClr val="873624"/>
      </a:accent1>
      <a:accent2>
        <a:srgbClr val="D6862D"/>
      </a:accent2>
      <a:accent3>
        <a:srgbClr val="D0BE40"/>
      </a:accent3>
      <a:accent4>
        <a:srgbClr val="877F6C"/>
      </a:accent4>
      <a:accent5>
        <a:srgbClr val="972109"/>
      </a:accent5>
      <a:accent6>
        <a:srgbClr val="AEB795"/>
      </a:accent6>
      <a:hlink>
        <a:srgbClr val="CC9900"/>
      </a:hlink>
      <a:folHlink>
        <a:srgbClr val="B2B2B2"/>
      </a:folHlink>
    </a:clrScheme>
    <a:fontScheme name="غلاف فني">
      <a:majorFont>
        <a:latin typeface="Book Antiqua"/>
        <a:ea typeface=""/>
        <a:cs typeface=""/>
        <a:font script="Grek" typeface="Times New Roman"/>
        <a:font script="Cyrl" typeface="Times New Roman"/>
        <a:font script="Jpan" typeface="HGS明朝E"/>
        <a:font script="Hang" typeface="궁서"/>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Book Antiqua"/>
        <a:ea typeface=""/>
        <a:cs typeface=""/>
        <a:font script="Grek" typeface="Times New Roman"/>
        <a:font script="Cyrl" typeface="Times New Roman"/>
        <a:font script="Jpan" typeface="HGS明朝E"/>
        <a:font script="Hang" typeface="돋움"/>
        <a:font script="Hans" typeface="宋体"/>
        <a:font script="Hant" typeface="新細明體"/>
        <a:font script="Arab" typeface="Times New Roman"/>
        <a:font script="Hebr" typeface="David"/>
        <a:font script="Thai" typeface="Eucrosia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غلاف فني">
      <a:fillStyleLst>
        <a:solidFill>
          <a:schemeClr val="phClr"/>
        </a:solidFill>
        <a:solidFill>
          <a:schemeClr val="phClr">
            <a:tint val="68000"/>
            <a:shade val="94000"/>
            <a:satMod val="300000"/>
            <a:lumMod val="110000"/>
          </a:schemeClr>
        </a:solidFill>
        <a:gradFill rotWithShape="1">
          <a:gsLst>
            <a:gs pos="0">
              <a:schemeClr val="phClr">
                <a:tint val="94000"/>
                <a:satMod val="180000"/>
                <a:lumMod val="98000"/>
              </a:schemeClr>
            </a:gs>
            <a:gs pos="100000">
              <a:schemeClr val="phClr">
                <a:satMod val="130000"/>
              </a:schemeClr>
            </a:gs>
          </a:gsLst>
          <a:lin ang="5160000" scaled="0"/>
        </a:gradFill>
      </a:fillStyleLst>
      <a:lnStyleLst>
        <a:ln w="12700" cap="flat" cmpd="sng" algn="ctr">
          <a:solidFill>
            <a:schemeClr val="phClr">
              <a:shade val="90000"/>
              <a:lumMod val="90000"/>
            </a:schemeClr>
          </a:solidFill>
          <a:prstDash val="solid"/>
        </a:ln>
        <a:ln w="19050" cap="flat" cmpd="sng" algn="ctr">
          <a:solidFill>
            <a:schemeClr val="phClr">
              <a:shade val="75000"/>
              <a:lumMod val="90000"/>
            </a:schemeClr>
          </a:solidFill>
          <a:prstDash val="solid"/>
        </a:ln>
        <a:ln w="25400" cap="flat" cmpd="sng" algn="ctr">
          <a:solidFill>
            <a:schemeClr val="phClr"/>
          </a:solidFill>
          <a:prstDash val="solid"/>
        </a:ln>
      </a:lnStyleLst>
      <a:effectStyleLst>
        <a:effectStyle>
          <a:effectLst>
            <a:outerShdw blurRad="38100" dist="12700" dir="5400000" rotWithShape="0">
              <a:srgbClr val="000000">
                <a:alpha val="15000"/>
              </a:srgbClr>
            </a:outerShdw>
          </a:effectLst>
        </a:effectStyle>
        <a:effectStyle>
          <a:effectLst>
            <a:outerShdw blurRad="50800" dist="25400" dir="5400000" rotWithShape="0">
              <a:srgbClr val="000000">
                <a:alpha val="46000"/>
              </a:srgbClr>
            </a:outerShdw>
          </a:effectLst>
        </a:effectStyle>
        <a:effectStyle>
          <a:effectLst>
            <a:outerShdw blurRad="50800" dist="25400" dir="5400000" rotWithShape="0">
              <a:srgbClr val="000000">
                <a:alpha val="48000"/>
              </a:srgbClr>
            </a:outerShdw>
          </a:effectLst>
          <a:scene3d>
            <a:camera prst="orthographicFront">
              <a:rot lat="0" lon="0" rev="0"/>
            </a:camera>
            <a:lightRig rig="threePt" dir="tl">
              <a:rot lat="0" lon="0" rev="2400000"/>
            </a:lightRig>
          </a:scene3d>
          <a:sp3d>
            <a:bevelT w="25400" h="25400"/>
          </a:sp3d>
        </a:effectStyle>
      </a:effectStyleLst>
      <a:bgFillStyleLst>
        <a:solidFill>
          <a:schemeClr val="phClr">
            <a:tint val="96000"/>
            <a:lumMod val="110000"/>
          </a:schemeClr>
        </a:solidFill>
        <a:blipFill rotWithShape="1">
          <a:blip xmlns:r="http://schemas.openxmlformats.org/officeDocument/2006/relationships" r:embed="rId1">
            <a:duotone>
              <a:schemeClr val="phClr">
                <a:tint val="93000"/>
                <a:shade val="20000"/>
              </a:schemeClr>
              <a:schemeClr val="phClr">
                <a:tint val="90000"/>
                <a:shade val="85000"/>
                <a:satMod val="115000"/>
              </a:schemeClr>
            </a:duotone>
          </a:blip>
          <a:tile tx="0" ty="0" sx="60000" sy="60000" flip="none" algn="tl"/>
        </a:blipFill>
        <a:blipFill rotWithShape="1">
          <a:blip xmlns:r="http://schemas.openxmlformats.org/officeDocument/2006/relationships" r:embed="rId2">
            <a:duotone>
              <a:schemeClr val="phClr">
                <a:shade val="50000"/>
                <a:satMod val="340000"/>
                <a:lumMod val="40000"/>
              </a:schemeClr>
              <a:schemeClr val="phClr">
                <a:tint val="92000"/>
                <a:shade val="94000"/>
                <a:hueMod val="110000"/>
                <a:satMod val="236000"/>
                <a:lumMod val="120000"/>
              </a:schemeClr>
            </a:duotone>
          </a:blip>
          <a:stretch/>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Hardcover</Template>
  <TotalTime>362</TotalTime>
  <Words>521</Words>
  <Application>Microsoft Office PowerPoint</Application>
  <PresentationFormat>مخصص</PresentationFormat>
  <Paragraphs>49</Paragraphs>
  <Slides>9</Slides>
  <Notes>0</Notes>
  <HiddenSlides>0</HiddenSlides>
  <MMClips>0</MMClips>
  <ScaleCrop>false</ScaleCrop>
  <HeadingPairs>
    <vt:vector size="4" baseType="variant">
      <vt:variant>
        <vt:lpstr>نسق</vt:lpstr>
      </vt:variant>
      <vt:variant>
        <vt:i4>1</vt:i4>
      </vt:variant>
      <vt:variant>
        <vt:lpstr>عناوين الشرائح</vt:lpstr>
      </vt:variant>
      <vt:variant>
        <vt:i4>9</vt:i4>
      </vt:variant>
    </vt:vector>
  </HeadingPairs>
  <TitlesOfParts>
    <vt:vector size="10" baseType="lpstr">
      <vt:lpstr>غلاف فني</vt:lpstr>
      <vt:lpstr>بسم الله الرحمن الرحيم </vt:lpstr>
      <vt:lpstr>المقدمة:- </vt:lpstr>
      <vt:lpstr>مفهوم التنقيب في البيانات:-</vt:lpstr>
      <vt:lpstr>أهمية أسلوب تنقيب البيانات :-</vt:lpstr>
      <vt:lpstr>أدوات تنقيب  البيانات :-</vt:lpstr>
      <vt:lpstr>مراحل عملية التنقيب في البيانات :-</vt:lpstr>
      <vt:lpstr>كيفية تنقيب البيانات :-</vt:lpstr>
      <vt:lpstr>الخلاصة :-</vt:lpstr>
      <vt:lpstr>شكرآ لحسن الاستماع</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عرض تقديمي في PowerPoint</dc:title>
  <dc:creator>A   B   D</dc:creator>
  <cp:lastModifiedBy>Admin</cp:lastModifiedBy>
  <cp:revision>38</cp:revision>
  <dcterms:created xsi:type="dcterms:W3CDTF">2025-08-09T16:13:53Z</dcterms:created>
  <dcterms:modified xsi:type="dcterms:W3CDTF">2025-08-10T17:49:41Z</dcterms:modified>
</cp:coreProperties>
</file>