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84" r:id="rId4"/>
    <p:sldId id="305" r:id="rId5"/>
    <p:sldId id="306" r:id="rId6"/>
    <p:sldId id="307" r:id="rId7"/>
    <p:sldId id="309" r:id="rId8"/>
    <p:sldId id="288" r:id="rId9"/>
    <p:sldId id="28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291" r:id="rId18"/>
    <p:sldId id="292" r:id="rId19"/>
    <p:sldId id="317" r:id="rId20"/>
    <p:sldId id="316" r:id="rId21"/>
    <p:sldId id="318" r:id="rId22"/>
    <p:sldId id="319" r:id="rId23"/>
    <p:sldId id="320" r:id="rId24"/>
    <p:sldId id="297" r:id="rId25"/>
    <p:sldId id="300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BBBF5"/>
    <a:srgbClr val="BBD5EF"/>
    <a:srgbClr val="65A1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6A570F-E9F9-45BF-999A-E1A82100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4704FA-366B-4C6A-96B4-11A98123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295FE-A42D-48A7-806F-A32F5D2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70DAD-4FF5-4001-AD4C-B5AF8E07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F14DC7-2CA1-4D14-B888-8528E922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24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16E4C-49F0-4207-AA93-DE8D747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FB4A3AF-7359-4BEC-9C08-CEDF3198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399C88-E8BD-4F91-9E7B-8100C40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3F879-1033-4A97-A243-2CEEAC17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95AE60-1EE8-4C68-B7AA-A46A04A3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6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BF7D236-C2B1-4C7B-AC74-1BA17AA38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85349B6-D428-4BBE-B6AD-BB8080A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3CBA00-5403-4E24-8A9B-078F32D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352177-4421-4211-9523-A6057D2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22F7FA-8E2B-47B5-8787-8957558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9BCD2-CAEE-4A74-A60D-D66429D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C574D4-0C6F-4ACC-86A4-89A5BEBB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6B762B-74D4-426F-9F34-FCB3D97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CA3D18-5520-41D3-AA5F-27B7BD8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6F6CAB-9042-4D9B-9766-132BE69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1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128EF-27E8-4156-BE33-1AC76AF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3267C3-575E-4869-B78F-350D4422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64AFE6-697C-48CA-BF53-9AAAEA77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5CEBAF-5D42-4CE2-9004-3BF0EC0B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FC729-41FA-4CF0-B0DF-287D6F7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60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4F0F4-E50C-4615-98C5-192F286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542D9-7B5B-4798-BBE6-83AEBF11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121C55-919E-42B6-822B-F67715210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5AFA9E-FE27-45DD-A9ED-8F1A9C7F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FF29D7-9800-41BC-92DD-3675C00A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2D05B-4B02-4EF1-89FA-84E88E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5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EFD04-30F6-44E6-9CFF-77A6F75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371-C948-4A0C-B871-42B68016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B1A80D-D469-46AA-AA09-10C90A28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601FAC-E4D2-4863-A622-9AA54B3B4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04931B-76B0-4ACE-99C7-314205D4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133B3F-44E1-4113-BBA2-C10F2451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C2DBF5-72EA-42FE-807D-462B457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993A94-7F34-4305-85F7-DC5D2754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28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FAC5D-7918-4F4B-8AC4-EBCDB3C5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E8921E-7DA5-47A1-BB20-42C30940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28DD26-2F43-440C-8D43-67B94A1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2E5EEC-3D64-4722-B1FC-8031AE1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1B70319-D94C-4D91-87E9-6A00225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75D4CF-FA6E-4B86-8578-B9C3BA8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23FF50-C88A-4D58-93D3-11304C1A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24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1C5B1F-880A-47D3-911C-80FAA63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F1445-D38C-4599-89FE-9F6CD882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DFB5C3-1478-4B87-BEF0-E5D1C2F6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BDA07A-2B6E-4B02-B044-DD5A9BBD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6D900F-FD96-405E-A7F0-D8DA508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9C54F-7D86-4B65-91C3-4541BCAE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14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9BCC95-ED0B-4DD0-AB72-9A6A11F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ED5F0C-A31A-442F-8661-62B5D9F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D748BF-0398-44F2-A6E3-4EA3822D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B51913-C268-40EB-B9FA-8F10EF7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0512EE-3302-48C5-8DBC-6F2E5CE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0A304-2DB7-4B2A-A54C-64C3BE4F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21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77FFD0-6907-4897-8D72-C98BB43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256F76-5460-4520-9843-2758EAF7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B65A6-08B5-4492-ADBC-FF801CC01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575-2DDA-4F18-9A25-38C56F58F374}" type="datetimeFigureOut">
              <a:rPr lang="ar-SA" smtClean="0"/>
              <a:t>10/01/1447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9C06D-5662-4F54-9B77-7358812F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6EFA0-68EA-4AB6-9BDD-5AA5F7300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3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xmlns="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A6366-E2D1-42B2-B6CC-59FFD296D2AF}"/>
              </a:ext>
            </a:extLst>
          </p:cNvPr>
          <p:cNvSpPr txBox="1"/>
          <p:nvPr/>
        </p:nvSpPr>
        <p:spPr>
          <a:xfrm>
            <a:off x="921914" y="891195"/>
            <a:ext cx="6621762" cy="2854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نظم إدارة قواعد البيانات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Systems </a:t>
            </a: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F5742C-219F-4135-B479-A0BFD75B441A}"/>
              </a:ext>
            </a:extLst>
          </p:cNvPr>
          <p:cNvSpPr txBox="1"/>
          <p:nvPr/>
        </p:nvSpPr>
        <p:spPr>
          <a:xfrm>
            <a:off x="1535518" y="4448789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بيئة قواعد </a:t>
            </a:r>
            <a:r>
              <a:rPr lang="ar-S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البيانات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xmlns="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الأولى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623280" y="381381"/>
            <a:ext cx="85772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33CC"/>
                </a:solidFill>
              </a:rPr>
              <a:t>عيوب نظم الملفات (ملفات البيانات) </a:t>
            </a:r>
            <a:endParaRPr lang="ar-SA" sz="3600" b="1" dirty="0">
              <a:solidFill>
                <a:srgbClr val="0033CC"/>
              </a:solidFill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xmlns="" id="{2E2DD6A7-9623-4051-912B-BBAE00AB658D}"/>
              </a:ext>
            </a:extLst>
          </p:cNvPr>
          <p:cNvSpPr txBox="1">
            <a:spLocks/>
          </p:cNvSpPr>
          <p:nvPr/>
        </p:nvSpPr>
        <p:spPr>
          <a:xfrm>
            <a:off x="546052" y="1551829"/>
            <a:ext cx="10854342" cy="9458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تكرار البيانات: تكرار البيانات في اكثر من ملف مما يضيع حيز التخزين و الجهد و الوقت.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A44CE0F2-E07B-46C2-A413-C70E952ECDE0}"/>
              </a:ext>
            </a:extLst>
          </p:cNvPr>
          <p:cNvSpPr txBox="1">
            <a:spLocks/>
          </p:cNvSpPr>
          <p:nvPr/>
        </p:nvSpPr>
        <p:spPr>
          <a:xfrm>
            <a:off x="546052" y="2568470"/>
            <a:ext cx="10854342" cy="1057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عدم تجانس او توافق البيانات: نفس المعلومة تكون مخزنه في اكثر من ملف عند تعديلها قد لا نعدلها في الملفات الاخرى.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38A03C92-37A5-4D5D-B63A-8A4CF210E140}"/>
              </a:ext>
            </a:extLst>
          </p:cNvPr>
          <p:cNvSpPr txBox="1">
            <a:spLocks/>
          </p:cNvSpPr>
          <p:nvPr/>
        </p:nvSpPr>
        <p:spPr>
          <a:xfrm>
            <a:off x="546052" y="3588137"/>
            <a:ext cx="10854342" cy="5469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عدم المرونة: عملية التعديل و الحذف تتطلب جهد و وقت و كلفة عالية.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xmlns="" id="{AA1325DA-EED1-4966-8745-026A6BA31109}"/>
              </a:ext>
            </a:extLst>
          </p:cNvPr>
          <p:cNvSpPr txBox="1">
            <a:spLocks/>
          </p:cNvSpPr>
          <p:nvPr/>
        </p:nvSpPr>
        <p:spPr>
          <a:xfrm>
            <a:off x="546052" y="4205226"/>
            <a:ext cx="10854342" cy="11158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الافتقار الى المواصفات القياسية.</a:t>
            </a:r>
          </a:p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معدل منخفض لإنتاج البرامج.</a:t>
            </a: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xmlns="" id="{5A66D328-BD2B-4DB3-B291-011294AFB55D}"/>
              </a:ext>
            </a:extLst>
          </p:cNvPr>
          <p:cNvSpPr/>
          <p:nvPr/>
        </p:nvSpPr>
        <p:spPr>
          <a:xfrm>
            <a:off x="3441163" y="5352863"/>
            <a:ext cx="7959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مشاركة محدودة جداً بين البرامج المختلفة و ملفات البيانات.</a:t>
            </a:r>
          </a:p>
        </p:txBody>
      </p:sp>
    </p:spTree>
    <p:extLst>
      <p:ext uri="{BB962C8B-B14F-4D97-AF65-F5344CB8AC3E}">
        <p14:creationId xmlns:p14="http://schemas.microsoft.com/office/powerpoint/2010/main" val="174123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2888"/>
            <a:ext cx="1136332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شكل بيضاوي 6"/>
          <p:cNvSpPr/>
          <p:nvPr/>
        </p:nvSpPr>
        <p:spPr>
          <a:xfrm>
            <a:off x="983675" y="4325038"/>
            <a:ext cx="1413163" cy="1819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شكل بيضاوي 35"/>
          <p:cNvSpPr/>
          <p:nvPr/>
        </p:nvSpPr>
        <p:spPr>
          <a:xfrm>
            <a:off x="6802584" y="4313603"/>
            <a:ext cx="1413163" cy="1819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3616037" y="5916148"/>
            <a:ext cx="229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dirty="0" smtClean="0">
                <a:solidFill>
                  <a:srgbClr val="C00000"/>
                </a:solidFill>
              </a:rPr>
              <a:t>تكرار البيانات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9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858807" y="215121"/>
            <a:ext cx="85772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b="1" dirty="0" smtClean="0">
                <a:solidFill>
                  <a:srgbClr val="C00000"/>
                </a:solidFill>
              </a:rPr>
              <a:t>الحل</a:t>
            </a:r>
            <a:endParaRPr lang="ar-SA" sz="4000" b="1" dirty="0">
              <a:solidFill>
                <a:srgbClr val="C00000"/>
              </a:solidFill>
            </a:endParaRPr>
          </a:p>
        </p:txBody>
      </p:sp>
      <p:sp>
        <p:nvSpPr>
          <p:cNvPr id="35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720262" y="767060"/>
            <a:ext cx="85772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4000" b="1" dirty="0" smtClean="0">
                <a:solidFill>
                  <a:srgbClr val="0033CC"/>
                </a:solidFill>
              </a:rPr>
              <a:t>مفهوم قواعد البيانات</a:t>
            </a:r>
            <a:endParaRPr lang="ar-SA" sz="4000" b="1" dirty="0">
              <a:solidFill>
                <a:srgbClr val="0033CC"/>
              </a:solidFill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546052" y="1558552"/>
            <a:ext cx="10854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 smtClean="0"/>
              <a:t>مخزن مركزي للبيانات المشتركة.</a:t>
            </a:r>
            <a:endParaRPr lang="ar-SA" sz="3200" dirty="0"/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543000" y="2305454"/>
            <a:ext cx="10854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 smtClean="0"/>
              <a:t>البيانات تدار من خلال وكيل(</a:t>
            </a:r>
            <a:r>
              <a:rPr lang="en-US" sz="3200" dirty="0"/>
              <a:t>agent</a:t>
            </a:r>
            <a:r>
              <a:rPr lang="ar-SA" sz="3200" dirty="0" smtClean="0"/>
              <a:t>) متحكم.</a:t>
            </a:r>
            <a:endParaRPr lang="ar-SA" sz="3200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581709" y="3136612"/>
            <a:ext cx="10854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 smtClean="0"/>
              <a:t>تخزن البيانات في شكل موحد وسهل.</a:t>
            </a:r>
            <a:endParaRPr lang="ar-SA" sz="3200" dirty="0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300372" y="3870020"/>
            <a:ext cx="110842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 smtClean="0"/>
              <a:t>يتطلب نظام ادارة قواعد البيانات</a:t>
            </a:r>
            <a:r>
              <a:rPr lang="en-US" sz="3200" b="1" dirty="0" smtClean="0">
                <a:solidFill>
                  <a:srgbClr val="990000"/>
                </a:solidFill>
                <a:cs typeface="Tahoma" pitchFamily="34" charset="0"/>
              </a:rPr>
              <a:t>Database </a:t>
            </a:r>
            <a:r>
              <a:rPr lang="en-US" sz="3200" b="1" dirty="0">
                <a:solidFill>
                  <a:srgbClr val="990000"/>
                </a:solidFill>
                <a:cs typeface="Tahoma" pitchFamily="34" charset="0"/>
              </a:rPr>
              <a:t>Management </a:t>
            </a:r>
            <a:r>
              <a:rPr lang="en-US" sz="3200" b="1" dirty="0" smtClean="0">
                <a:solidFill>
                  <a:srgbClr val="990000"/>
                </a:solidFill>
                <a:cs typeface="Tahoma" pitchFamily="34" charset="0"/>
              </a:rPr>
              <a:t>System(DBMS)</a:t>
            </a:r>
            <a:r>
              <a:rPr lang="ar-SA" sz="3200" dirty="0"/>
              <a:t>.</a:t>
            </a:r>
            <a:endParaRPr lang="en-US" sz="2800" dirty="0">
              <a:solidFill>
                <a:srgbClr val="99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03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543000" y="350603"/>
            <a:ext cx="107545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33CC"/>
                </a:solidFill>
              </a:rPr>
              <a:t>نظام ادارة قاعدة البيانات </a:t>
            </a:r>
            <a:r>
              <a:rPr 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</a:t>
            </a:r>
            <a:r>
              <a:rPr 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Management System</a:t>
            </a:r>
            <a:endParaRPr lang="ar-SA" sz="3600" b="1" dirty="0">
              <a:solidFill>
                <a:srgbClr val="0033CC"/>
              </a:solidFill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546052" y="1087482"/>
            <a:ext cx="10854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ar-SA" sz="3200" dirty="0" smtClean="0"/>
              <a:t>نظام برمجي يستخدم لإنشاء وتعديل واعطاء صلاحيات وصول لمستخدم قواعد البيانات</a:t>
            </a:r>
            <a:endParaRPr lang="ar-SA" sz="3200" dirty="0"/>
          </a:p>
        </p:txBody>
      </p:sp>
      <p:sp>
        <p:nvSpPr>
          <p:cNvPr id="44" name="Rectangle 131"/>
          <p:cNvSpPr>
            <a:spLocks noChangeArrowheads="1"/>
          </p:cNvSpPr>
          <p:nvPr/>
        </p:nvSpPr>
        <p:spPr bwMode="auto">
          <a:xfrm>
            <a:off x="1981200" y="2046371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ar-SA" sz="2400" b="1" dirty="0" smtClean="0"/>
              <a:t>نظام حفظ الطلبات</a:t>
            </a:r>
            <a:endParaRPr lang="en-US" sz="2400" b="1" dirty="0"/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1981200" y="3189371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ar-SA" sz="2400" b="1" dirty="0" smtClean="0"/>
              <a:t>نظام المخازن</a:t>
            </a:r>
            <a:endParaRPr lang="en-US" sz="2400" b="1" dirty="0"/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1981200" y="4332371"/>
            <a:ext cx="19050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ar-SA" sz="2400" b="1" dirty="0" smtClean="0"/>
              <a:t>نظام المرتبات</a:t>
            </a:r>
            <a:endParaRPr lang="en-US" sz="2400" b="1" dirty="0"/>
          </a:p>
        </p:txBody>
      </p:sp>
      <p:sp>
        <p:nvSpPr>
          <p:cNvPr id="47" name="Rectangle 135"/>
          <p:cNvSpPr>
            <a:spLocks noChangeArrowheads="1"/>
          </p:cNvSpPr>
          <p:nvPr/>
        </p:nvSpPr>
        <p:spPr bwMode="auto">
          <a:xfrm>
            <a:off x="5257800" y="3189371"/>
            <a:ext cx="1676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DBMS</a:t>
            </a:r>
          </a:p>
        </p:txBody>
      </p:sp>
      <p:sp>
        <p:nvSpPr>
          <p:cNvPr id="48" name="Line 136"/>
          <p:cNvSpPr>
            <a:spLocks noChangeShapeType="1"/>
          </p:cNvSpPr>
          <p:nvPr/>
        </p:nvSpPr>
        <p:spPr bwMode="auto">
          <a:xfrm>
            <a:off x="3886200" y="2427371"/>
            <a:ext cx="1371600" cy="838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137"/>
          <p:cNvSpPr>
            <a:spLocks noChangeShapeType="1"/>
          </p:cNvSpPr>
          <p:nvPr/>
        </p:nvSpPr>
        <p:spPr bwMode="auto">
          <a:xfrm>
            <a:off x="3886200" y="3646571"/>
            <a:ext cx="13716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138"/>
          <p:cNvSpPr>
            <a:spLocks noChangeShapeType="1"/>
          </p:cNvSpPr>
          <p:nvPr/>
        </p:nvSpPr>
        <p:spPr bwMode="auto">
          <a:xfrm flipV="1">
            <a:off x="3886200" y="3951371"/>
            <a:ext cx="1371600" cy="8382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AutoShape 139"/>
          <p:cNvSpPr>
            <a:spLocks noChangeArrowheads="1"/>
          </p:cNvSpPr>
          <p:nvPr/>
        </p:nvSpPr>
        <p:spPr bwMode="auto">
          <a:xfrm>
            <a:off x="7772399" y="2122571"/>
            <a:ext cx="2466110" cy="320040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 dirty="0"/>
          </a:p>
          <a:p>
            <a:pPr algn="ctr"/>
            <a:r>
              <a:rPr lang="ar-SA" sz="2800" b="1" dirty="0" smtClean="0"/>
              <a:t>قاعدة بيانات مركزية</a:t>
            </a:r>
            <a:endParaRPr lang="en-US" sz="2800" b="1" dirty="0"/>
          </a:p>
          <a:p>
            <a:pPr algn="ctr"/>
            <a:endParaRPr lang="en-US" sz="2000" dirty="0"/>
          </a:p>
          <a:p>
            <a:pPr algn="ctr"/>
            <a:r>
              <a:rPr lang="ar-SA" sz="2400" dirty="0" smtClean="0"/>
              <a:t>تتضمن بيانات الموظفين</a:t>
            </a:r>
          </a:p>
          <a:p>
            <a:pPr algn="ctr"/>
            <a:r>
              <a:rPr lang="ar-SA" sz="2400" dirty="0" smtClean="0"/>
              <a:t> والطلبات والمخازن </a:t>
            </a:r>
          </a:p>
          <a:p>
            <a:pPr algn="ctr"/>
            <a:r>
              <a:rPr lang="ar-SA" sz="2400" dirty="0" smtClean="0"/>
              <a:t>والمشتريات والزبائن</a:t>
            </a:r>
            <a:r>
              <a:rPr lang="ar-SA" sz="2000" dirty="0" smtClean="0"/>
              <a:t>.</a:t>
            </a:r>
            <a:endParaRPr lang="en-US" sz="2000" dirty="0"/>
          </a:p>
        </p:txBody>
      </p:sp>
      <p:sp>
        <p:nvSpPr>
          <p:cNvPr id="52" name="Line 140"/>
          <p:cNvSpPr>
            <a:spLocks noChangeShapeType="1"/>
          </p:cNvSpPr>
          <p:nvPr/>
        </p:nvSpPr>
        <p:spPr bwMode="auto">
          <a:xfrm>
            <a:off x="6934200" y="3646571"/>
            <a:ext cx="838200" cy="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xmlns="" id="{6EC107C0-8FD9-4F3D-A5A2-5A1CAF63C5D0}"/>
              </a:ext>
            </a:extLst>
          </p:cNvPr>
          <p:cNvSpPr/>
          <p:nvPr/>
        </p:nvSpPr>
        <p:spPr>
          <a:xfrm>
            <a:off x="559906" y="5425168"/>
            <a:ext cx="10854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Font typeface="Arial" charset="0"/>
              <a:buChar char="•"/>
              <a:defRPr/>
            </a:pPr>
            <a:r>
              <a:rPr lang="en-US" sz="3200" i="1" dirty="0">
                <a:solidFill>
                  <a:srgbClr val="000000"/>
                </a:solidFill>
                <a:cs typeface="Tahoma" pitchFamily="34" charset="0"/>
              </a:rPr>
              <a:t>DBMS </a:t>
            </a:r>
            <a:r>
              <a:rPr lang="ar-SA" sz="3200" i="1" dirty="0" smtClean="0">
                <a:solidFill>
                  <a:srgbClr val="000000"/>
                </a:solidFill>
                <a:cs typeface="Tahoma" pitchFamily="34" charset="0"/>
              </a:rPr>
              <a:t> </a:t>
            </a:r>
            <a:r>
              <a:rPr lang="ar-SA" sz="3200" dirty="0" smtClean="0"/>
              <a:t>يدير مصادر البيانات كما يدير نظام التشغيل الأجهزة. 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6649454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611934" y="394714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مميزات استخدام قواعد البيانات: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611934" y="1166842"/>
            <a:ext cx="10854342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/>
              <a:t>ندرة التكرار و امكانية التحكم في تكرار البيانات.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 smtClean="0"/>
              <a:t>امن </a:t>
            </a:r>
            <a:r>
              <a:rPr lang="ar-SA" sz="3200" dirty="0"/>
              <a:t>و سرية البيانات عالية جداً.</a:t>
            </a:r>
            <a:endParaRPr lang="en-US" sz="3200" dirty="0"/>
          </a:p>
          <a:p>
            <a:pPr algn="r" rtl="1"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ar-SA" sz="3200" dirty="0"/>
              <a:t>فرض القيود على المستخدمين الذين ليس لهم صلاحيات معينة.</a:t>
            </a:r>
            <a:endParaRPr lang="en-US" sz="3200" dirty="0"/>
          </a:p>
          <a:p>
            <a:pPr algn="r" rtl="1">
              <a:buFont typeface="Arial" pitchFamily="34" charset="0"/>
              <a:buChar char="•"/>
              <a:defRPr/>
            </a:pPr>
            <a:r>
              <a:rPr lang="en-US" sz="3200" dirty="0"/>
              <a:t> </a:t>
            </a:r>
            <a:r>
              <a:rPr lang="ar-SA" sz="3200" dirty="0"/>
              <a:t>توفير بيئة تخزين مناسبة و صعوبة فقد البيانات.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/>
              <a:t>السماح باستنباط معلومات من البيانات </a:t>
            </a:r>
            <a:r>
              <a:rPr lang="ar-SA" sz="3200" dirty="0" smtClean="0"/>
              <a:t>المتواجدة.</a:t>
            </a:r>
            <a:endParaRPr lang="ar-SA" sz="3200" dirty="0"/>
          </a:p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/>
              <a:t>تمثيل العلاقات المعقدة بين البيانات بسهولة.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/>
              <a:t>تكامل البيانات بشكل عالي و متناسق.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ar-SA" sz="3200" dirty="0"/>
              <a:t>سهولة الصيانة  حيث اي تعديل يتم بكل سهولة و من مكان واحد</a:t>
            </a:r>
            <a:r>
              <a:rPr lang="ar-SA" sz="3200" dirty="0" smtClean="0"/>
              <a:t>.</a:t>
            </a:r>
            <a:endParaRPr lang="en-US" sz="3200" dirty="0" smtClean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توفير طرق متعددة للحصول على النسخ الاحتياطية و كذلك معالجة البيانات في حالات الأعطال التي قد تحدث لقواعد البيانات.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تساعد على وضع معايير قياسية للتعامل مع البيانات</a:t>
            </a:r>
            <a:r>
              <a:rPr lang="ar-SA" sz="3200" dirty="0" smtClean="0"/>
              <a:t>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22967709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497922" y="468596"/>
            <a:ext cx="108543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200" dirty="0" smtClean="0"/>
              <a:t> </a:t>
            </a:r>
            <a:r>
              <a:rPr lang="ar-SA" sz="3200" dirty="0" smtClean="0"/>
              <a:t>تقليل </a:t>
            </a:r>
            <a:r>
              <a:rPr lang="ar-SA" sz="3200" dirty="0"/>
              <a:t>زمن تطوير البرامج.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المرونة الشديدة في استخدام وتعديل البيانات.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توفير بيانات على درجة عالية من التحديث.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اقتصادية الاستخدام.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المرونة العالية في مشاركة البيانات و بكل سهولة.</a:t>
            </a:r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797832" y="2798478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تكاليف ومخاطر قواعد </a:t>
            </a:r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البيانات: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509847" y="3488804"/>
            <a:ext cx="108543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200" dirty="0" smtClean="0"/>
              <a:t> </a:t>
            </a:r>
            <a:r>
              <a:rPr lang="ar-SA" sz="3200" dirty="0" smtClean="0"/>
              <a:t>الحوجة لموظفون متخصصون جدد.</a:t>
            </a:r>
            <a:endParaRPr lang="ar-SA" sz="3200" dirty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تكلفة الإدارة والتركيب والصيانة</a:t>
            </a:r>
            <a:r>
              <a:rPr lang="en-US" sz="3200" dirty="0" smtClean="0"/>
              <a:t> </a:t>
            </a:r>
            <a:r>
              <a:rPr lang="ar-SA" sz="3200" dirty="0" smtClean="0"/>
              <a:t>والتعقيدات.</a:t>
            </a:r>
            <a:endParaRPr lang="ar-SA" sz="3200" dirty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تكاليف التحويل.</a:t>
            </a:r>
            <a:endParaRPr lang="ar-SA" sz="3200" dirty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الحاجة لعمل نسخ احتياطي واسترجاع.</a:t>
            </a:r>
            <a:endParaRPr lang="ar-SA" sz="3200" dirty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تضارب التنظيم.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85418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5" grpId="0"/>
      <p:bldP spid="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797832" y="179883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عناصر قواعد </a:t>
            </a:r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البيانات: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300372" y="870209"/>
            <a:ext cx="1106381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200" dirty="0" smtClean="0"/>
              <a:t> </a:t>
            </a:r>
            <a:r>
              <a:rPr lang="ar-SA" sz="3200" b="1" dirty="0" smtClean="0">
                <a:solidFill>
                  <a:srgbClr val="0033CC"/>
                </a:solidFill>
              </a:rPr>
              <a:t>نماذج البيانات.</a:t>
            </a:r>
            <a:endParaRPr lang="ar-SA" sz="3200" b="1" dirty="0">
              <a:solidFill>
                <a:srgbClr val="0033CC"/>
              </a:solidFill>
            </a:endParaRP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نظام رسومي للبيانات </a:t>
            </a:r>
            <a:r>
              <a:rPr lang="ar-SA" sz="3200" dirty="0" smtClean="0"/>
              <a:t>والعلاقات.</a:t>
            </a:r>
            <a:endParaRPr lang="ar-SA" sz="3200" dirty="0"/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نموذج بيانات المشروع: الكيانات و العلاقات.</a:t>
            </a:r>
            <a:endParaRPr lang="ar-SA" sz="3200" dirty="0"/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تفاصيل اكثر للبيانات التي ستخزن في قاعدة البيانات أو مستودع قواعد البيانات.</a:t>
            </a:r>
            <a:endParaRPr lang="ar-SA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452772" y="2782512"/>
            <a:ext cx="1106381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200" dirty="0" smtClean="0"/>
              <a:t> </a:t>
            </a:r>
            <a:r>
              <a:rPr lang="ar-SA" sz="3200" b="1" dirty="0" smtClean="0">
                <a:solidFill>
                  <a:srgbClr val="0033CC"/>
                </a:solidFill>
              </a:rPr>
              <a:t>قواعد البيانات العلائقية.</a:t>
            </a:r>
            <a:endParaRPr lang="ar-SA" sz="3200" b="1" dirty="0">
              <a:solidFill>
                <a:srgbClr val="0033CC"/>
              </a:solidFill>
            </a:endParaRP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تقنية قواعد البيانات تتضمن الجداول والتي تمثل الكائنات، والمفاتيح الاساسية والفرعية والتي تمثل العلاقات.</a:t>
            </a:r>
            <a:endParaRPr lang="ar-SA" sz="3200" dirty="0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300372" y="4237394"/>
            <a:ext cx="1131254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200" dirty="0" smtClean="0"/>
              <a:t> </a:t>
            </a:r>
            <a:r>
              <a:rPr lang="ar-SA" sz="3200" b="1" dirty="0" smtClean="0">
                <a:solidFill>
                  <a:srgbClr val="0033CC"/>
                </a:solidFill>
              </a:rPr>
              <a:t>استخدام تقنيات الانترنت.</a:t>
            </a:r>
            <a:endParaRPr lang="ar-SA" sz="3200" b="1" dirty="0">
              <a:solidFill>
                <a:srgbClr val="0033CC"/>
              </a:solidFill>
            </a:endParaRP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الشبكات والاتصالات، قواعد البيانات الموزعة، الخادم/ عميل، ومعمارية 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3-tier</a:t>
            </a:r>
            <a:r>
              <a:rPr lang="ar-SA" sz="3200" dirty="0" smtClean="0"/>
              <a:t> 3-اقسام.</a:t>
            </a:r>
            <a:endParaRPr lang="ar-SA" sz="3200" dirty="0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342261" y="5594385"/>
            <a:ext cx="1131254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3200" dirty="0" smtClean="0"/>
              <a:t> </a:t>
            </a:r>
            <a:r>
              <a:rPr lang="ar-SA" sz="3200" b="1" dirty="0" smtClean="0">
                <a:solidFill>
                  <a:srgbClr val="0033CC"/>
                </a:solidFill>
              </a:rPr>
              <a:t>تطبيقات قواعد البيانات</a:t>
            </a:r>
            <a:r>
              <a:rPr lang="ar-SA" sz="3200" b="1" dirty="0" smtClean="0">
                <a:solidFill>
                  <a:srgbClr val="0033CC"/>
                </a:solidFill>
              </a:rPr>
              <a:t>.</a:t>
            </a:r>
            <a:endParaRPr lang="ar-SA" sz="3200" b="1" dirty="0">
              <a:solidFill>
                <a:srgbClr val="0033CC"/>
              </a:solidFill>
            </a:endParaRP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 </a:t>
            </a:r>
            <a:r>
              <a:rPr lang="ar-SA" sz="3200" dirty="0" smtClean="0"/>
              <a:t>تستخدم لعمل نشاط(انشاء، تعديل، قراءة، او حذف) من قاعدة بيانات المستخدم</a:t>
            </a:r>
            <a:r>
              <a:rPr lang="ar-SA" sz="3200" dirty="0" smtClean="0"/>
              <a:t>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16364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build="p"/>
      <p:bldP spid="36" grpId="0" build="p"/>
      <p:bldP spid="38" grpId="0" build="p"/>
      <p:bldP spid="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44" name="Picture 4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1" y="517890"/>
            <a:ext cx="2986232" cy="59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22" y="3060287"/>
            <a:ext cx="6864351" cy="344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3726741" y="917558"/>
            <a:ext cx="3345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/>
            <a:r>
              <a:rPr lang="ar-SA" sz="2800" dirty="0" smtClean="0">
                <a:solidFill>
                  <a:srgbClr val="000000"/>
                </a:solidFill>
              </a:rPr>
              <a:t>تقسيم لنموذج بيانات مؤسسة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009573" y="2562528"/>
            <a:ext cx="4142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r>
              <a:rPr lang="ar-SA" sz="2400" dirty="0">
                <a:solidFill>
                  <a:srgbClr val="000000"/>
                </a:solidFill>
              </a:rPr>
              <a:t>تقسيم </a:t>
            </a:r>
            <a:r>
              <a:rPr lang="ar-SA" sz="2400" dirty="0" err="1">
                <a:solidFill>
                  <a:srgbClr val="000000"/>
                </a:solidFill>
              </a:rPr>
              <a:t>نوذج</a:t>
            </a:r>
            <a:r>
              <a:rPr lang="ar-SA" sz="2400" dirty="0">
                <a:solidFill>
                  <a:srgbClr val="000000"/>
                </a:solidFill>
              </a:rPr>
              <a:t> بيانات على مستوى المشروع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901123" y="258351"/>
            <a:ext cx="106535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None/>
            </a:pPr>
            <a:r>
              <a:rPr lang="ar-SA" sz="2800" b="1" dirty="0" smtClean="0">
                <a:solidFill>
                  <a:srgbClr val="0033CC"/>
                </a:solidFill>
              </a:rPr>
              <a:t>مقارنة نماذج البيانات على مستوى المؤسسة ومستوى المشروع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892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8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4" y="411831"/>
            <a:ext cx="11086234" cy="6078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4675069" y="1130969"/>
            <a:ext cx="299466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ar-SA" sz="2400" dirty="0" smtClean="0">
                <a:latin typeface="Times New Roman" pitchFamily="18" charset="0"/>
              </a:rPr>
              <a:t>كل عميل يطلب عدة طلبات ولكن كل طلب يسلم يطلب من عميل واحد</a:t>
            </a:r>
            <a:endParaRPr lang="en-US" sz="2400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One-to-many relationship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385618" y="521369"/>
            <a:ext cx="3289451" cy="564497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03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4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6998"/>
            <a:ext cx="10681855" cy="600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696690" y="655828"/>
            <a:ext cx="25549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ar-SA" sz="2400" dirty="0" smtClean="0">
                <a:latin typeface="Times New Roman" pitchFamily="18" charset="0"/>
              </a:rPr>
              <a:t>كل طلب يحتوي طلبات فرعية، وكل طلب فرعي يتبع لطلب رئيس واحد</a:t>
            </a:r>
            <a:endParaRPr lang="en-US" sz="2400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 One-to-many relationship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1648691" y="3919126"/>
            <a:ext cx="8999431" cy="2209800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953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A6366-E2D1-42B2-B6CC-59FFD296D2AF}"/>
              </a:ext>
            </a:extLst>
          </p:cNvPr>
          <p:cNvSpPr txBox="1"/>
          <p:nvPr/>
        </p:nvSpPr>
        <p:spPr>
          <a:xfrm>
            <a:off x="6458857" y="271109"/>
            <a:ext cx="423699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أسلوب التقويم: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7F5DB1D-6709-458A-8E7F-E78066B3A119}"/>
              </a:ext>
            </a:extLst>
          </p:cNvPr>
          <p:cNvSpPr/>
          <p:nvPr/>
        </p:nvSpPr>
        <p:spPr>
          <a:xfrm>
            <a:off x="11056622" y="45112"/>
            <a:ext cx="1596685" cy="1498434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88E8847F-4DEE-4D69-BD9C-CD6C998D932A}"/>
              </a:ext>
            </a:extLst>
          </p:cNvPr>
          <p:cNvSpPr/>
          <p:nvPr/>
        </p:nvSpPr>
        <p:spPr>
          <a:xfrm>
            <a:off x="11167990" y="10789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A172AB4C-1084-4E39-A2D8-CFF2DB3ADFF9}"/>
              </a:ext>
            </a:extLst>
          </p:cNvPr>
          <p:cNvSpPr/>
          <p:nvPr/>
        </p:nvSpPr>
        <p:spPr>
          <a:xfrm>
            <a:off x="11167990" y="53771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2BB1DBA3-0BE8-459B-8D11-178F0E33925D}"/>
              </a:ext>
            </a:extLst>
          </p:cNvPr>
          <p:cNvSpPr/>
          <p:nvPr/>
        </p:nvSpPr>
        <p:spPr>
          <a:xfrm>
            <a:off x="11056622" y="4315251"/>
            <a:ext cx="1596685" cy="1498434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xmlns="" id="{889042EE-0C1A-40D4-9069-F06A56E791A9}"/>
              </a:ext>
            </a:extLst>
          </p:cNvPr>
          <p:cNvSpPr/>
          <p:nvPr/>
        </p:nvSpPr>
        <p:spPr>
          <a:xfrm>
            <a:off x="11167990" y="3287463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xmlns="" id="{5AECB096-2E98-4318-A09B-8418AEEA8CBD}"/>
              </a:ext>
            </a:extLst>
          </p:cNvPr>
          <p:cNvSpPr/>
          <p:nvPr/>
        </p:nvSpPr>
        <p:spPr>
          <a:xfrm>
            <a:off x="11056622" y="2195712"/>
            <a:ext cx="1596685" cy="1498434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4333406-BDB0-46F4-8829-D300610F5578}"/>
              </a:ext>
            </a:extLst>
          </p:cNvPr>
          <p:cNvSpPr txBox="1"/>
          <p:nvPr/>
        </p:nvSpPr>
        <p:spPr>
          <a:xfrm>
            <a:off x="320842" y="944948"/>
            <a:ext cx="105553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SA" sz="2800" dirty="0"/>
              <a:t>تقويم فصلي (تمارين ، سمنارات، واجبات)     10%.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6CCEB9F-AF21-4ED3-9878-EAB4FF4254F2}"/>
              </a:ext>
            </a:extLst>
          </p:cNvPr>
          <p:cNvSpPr txBox="1"/>
          <p:nvPr/>
        </p:nvSpPr>
        <p:spPr>
          <a:xfrm>
            <a:off x="320842" y="1528652"/>
            <a:ext cx="105553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SA" sz="2800" dirty="0"/>
              <a:t>الامتحان العملي    </a:t>
            </a:r>
            <a:r>
              <a:rPr lang="ar-SA" sz="2800" dirty="0" smtClean="0"/>
              <a:t>20</a:t>
            </a:r>
            <a:r>
              <a:rPr lang="ar-SA" sz="2800" dirty="0"/>
              <a:t>%.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9FEEBDE-2606-467B-9553-6B78E4C8EFDE}"/>
              </a:ext>
            </a:extLst>
          </p:cNvPr>
          <p:cNvSpPr txBox="1"/>
          <p:nvPr/>
        </p:nvSpPr>
        <p:spPr>
          <a:xfrm>
            <a:off x="320842" y="2195712"/>
            <a:ext cx="105553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SA" sz="2800" dirty="0"/>
              <a:t>الامتحان النهائي    </a:t>
            </a:r>
            <a:r>
              <a:rPr lang="ar-SA" sz="2800" dirty="0" smtClean="0"/>
              <a:t>70</a:t>
            </a:r>
            <a:r>
              <a:rPr lang="ar-SA" sz="2800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39834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6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7" y="326878"/>
            <a:ext cx="10975398" cy="617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357254" y="503171"/>
            <a:ext cx="263358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ar-SA" sz="2400" dirty="0" smtClean="0">
                <a:latin typeface="Times New Roman" pitchFamily="18" charset="0"/>
              </a:rPr>
              <a:t>كل منج يمكن ان يضمن في عدة طلبات فرعية، ولكن كل طلب فرعي يعني منج معين.    </a:t>
            </a:r>
            <a:endParaRPr lang="en-US" sz="2400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 One-to-many relationship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088765" y="529390"/>
            <a:ext cx="3094326" cy="5672206"/>
          </a:xfrm>
          <a:prstGeom prst="rect">
            <a:avLst/>
          </a:prstGeom>
          <a:noFill/>
          <a:ln w="25400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30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4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0" y="493177"/>
            <a:ext cx="10892279" cy="5950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4523546" y="887922"/>
            <a:ext cx="29760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ar-SA" sz="2400" dirty="0" smtClean="0">
                <a:latin typeface="Times New Roman" pitchFamily="18" charset="0"/>
              </a:rPr>
              <a:t>المنتج يضمن في </a:t>
            </a:r>
            <a:endParaRPr lang="en-US" sz="2400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 Many-to-many relationship</a:t>
            </a:r>
            <a:endParaRPr lang="en-US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02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4" name="Picture 5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5637"/>
            <a:ext cx="11125200" cy="60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4590453" y="818148"/>
            <a:ext cx="285869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ar-SA" sz="2400" dirty="0" smtClean="0">
                <a:latin typeface="Times New Roman" pitchFamily="18" charset="0"/>
              </a:rPr>
              <a:t>طلب واحد يتضمن عدة منتجات، ومنتج واحد يمكن أن يضمن في عدة طلبات</a:t>
            </a:r>
            <a:endParaRPr lang="en-US" sz="2400" dirty="0">
              <a:latin typeface="Times New Roman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sym typeface="Wingdings" pitchFamily="2" charset="2"/>
              </a:rPr>
              <a:t> Many-to-many relationship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 rot="19933526">
            <a:off x="939662" y="1511744"/>
            <a:ext cx="10090597" cy="3749443"/>
          </a:xfrm>
          <a:prstGeom prst="ellipse">
            <a:avLst/>
          </a:prstGeom>
          <a:noFill/>
          <a:ln w="254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71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6" name="Picture 4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79388"/>
            <a:ext cx="11497173" cy="652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892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109540" y="410761"/>
            <a:ext cx="11545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نظام إدارة قواعد البيانات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(Database Management System DBMS)</a:t>
            </a:r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103A03F-0F37-4989-B534-8A40CD01F069}"/>
              </a:ext>
            </a:extLst>
          </p:cNvPr>
          <p:cNvSpPr/>
          <p:nvPr/>
        </p:nvSpPr>
        <p:spPr>
          <a:xfrm>
            <a:off x="497922" y="1305778"/>
            <a:ext cx="10854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defRPr/>
            </a:pPr>
            <a:r>
              <a:rPr lang="ar-SA" sz="3200" dirty="0"/>
              <a:t>تسمى قواعد البيانات + نظم إدارة قواعد البيانات بنظم قواعد البيانات.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5F12D1-4384-41BE-8048-71ECF0FCCA6B}"/>
              </a:ext>
            </a:extLst>
          </p:cNvPr>
          <p:cNvSpPr/>
          <p:nvPr/>
        </p:nvSpPr>
        <p:spPr>
          <a:xfrm>
            <a:off x="-29978" y="2709728"/>
            <a:ext cx="118763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Clr>
                <a:schemeClr val="tx1"/>
              </a:buClr>
              <a:defRPr/>
            </a:pPr>
            <a:r>
              <a:rPr lang="ar-SA" sz="2800" dirty="0">
                <a:solidFill>
                  <a:srgbClr val="0070C0"/>
                </a:solidFill>
              </a:rPr>
              <a:t>(قواعد البيانات + نظم إدارة قواعد البيانات </a:t>
            </a:r>
            <a:r>
              <a:rPr lang="en-US" sz="2800" dirty="0">
                <a:solidFill>
                  <a:srgbClr val="0070C0"/>
                </a:solidFill>
              </a:rPr>
              <a:t>←</a:t>
            </a:r>
            <a:r>
              <a:rPr lang="ar-SA" sz="2800" dirty="0">
                <a:solidFill>
                  <a:srgbClr val="0070C0"/>
                </a:solidFill>
              </a:rPr>
              <a:t> نظم قواعد البيانات )</a:t>
            </a:r>
          </a:p>
          <a:p>
            <a:pPr lvl="1" algn="ctr">
              <a:buClr>
                <a:schemeClr val="tx1"/>
              </a:buClr>
              <a:defRPr/>
            </a:pPr>
            <a:r>
              <a:rPr lang="en-US" sz="3600" dirty="0">
                <a:solidFill>
                  <a:srgbClr val="0070C0"/>
                </a:solidFill>
              </a:rPr>
              <a:t>(  Database (DB)   +     DBMS  →    Database System (DBS)   )</a:t>
            </a:r>
          </a:p>
        </p:txBody>
      </p:sp>
    </p:spTree>
    <p:extLst>
      <p:ext uri="{BB962C8B-B14F-4D97-AF65-F5344CB8AC3E}">
        <p14:creationId xmlns:p14="http://schemas.microsoft.com/office/powerpoint/2010/main" val="10737478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xmlns="" id="{F91D9D5C-462C-4484-8507-3A7D3AE4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59" y="775452"/>
            <a:ext cx="10603894" cy="506087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ar-EG" sz="2400">
              <a:latin typeface="Times New Roman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xmlns="" id="{FFA0652B-6620-470B-AD7A-7F110945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84" y="1924132"/>
            <a:ext cx="6968274" cy="218168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ar-SA" sz="2400" b="1" dirty="0">
                <a:solidFill>
                  <a:srgbClr val="993300"/>
                </a:solidFill>
                <a:latin typeface="Times New Roman" pitchFamily="18" charset="0"/>
              </a:rPr>
              <a:t>نظم إدارة</a:t>
            </a:r>
          </a:p>
          <a:p>
            <a:pPr algn="r"/>
            <a:r>
              <a:rPr lang="ar-SA" sz="2400" b="1" dirty="0">
                <a:solidFill>
                  <a:srgbClr val="993300"/>
                </a:solidFill>
                <a:latin typeface="Times New Roman" pitchFamily="18" charset="0"/>
              </a:rPr>
              <a:t>قواعد البيانات</a:t>
            </a:r>
            <a:endParaRPr lang="en-US" sz="2400" b="1" dirty="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xmlns="" id="{BA759C4E-A117-4C25-937F-5BE9B2DC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726" y="919469"/>
            <a:ext cx="2625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sz="2400" dirty="0">
                <a:latin typeface="Times New Roman" pitchFamily="18" charset="0"/>
              </a:rPr>
              <a:t>نظم قواعد البيانات</a:t>
            </a:r>
            <a:endParaRPr lang="en-US" sz="2400" dirty="0">
              <a:latin typeface="Times New Roman" pitchFamily="18" charset="0"/>
            </a:endParaRPr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xmlns="" id="{68A47C91-208F-493E-92DC-8509D531CDCB}"/>
              </a:ext>
            </a:extLst>
          </p:cNvPr>
          <p:cNvGrpSpPr>
            <a:grpSpLocks/>
          </p:cNvGrpSpPr>
          <p:nvPr/>
        </p:nvGrpSpPr>
        <p:grpSpPr bwMode="auto">
          <a:xfrm>
            <a:off x="3656623" y="2152733"/>
            <a:ext cx="4645515" cy="1570812"/>
            <a:chOff x="1680" y="1440"/>
            <a:chExt cx="2208" cy="864"/>
          </a:xfrm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xmlns="" id="{3CC311B9-AD59-45A3-B996-D2C30A79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0"/>
              <a:ext cx="172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ar-SA" sz="2000" b="1" dirty="0">
                  <a:latin typeface="Times New Roman" pitchFamily="18" charset="0"/>
                </a:rPr>
                <a:t>برامج لتنفيذ التطبيقات والاستفسارات</a:t>
              </a:r>
              <a:endParaRPr lang="en-US" sz="2000" b="1" dirty="0">
                <a:latin typeface="Times New Roman" pitchFamily="18" charset="0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xmlns="" id="{3EBEC982-AAC7-4C8E-8533-8DF985A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68"/>
              <a:ext cx="2208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ar-SA" sz="2400">
                  <a:latin typeface="Times New Roman" pitchFamily="18" charset="0"/>
                </a:rPr>
                <a:t>برامج للتعامل مع البيانات المخزنة</a:t>
              </a:r>
              <a:endParaRPr lang="en-US" sz="2400" dirty="0">
                <a:latin typeface="Times New Roman" pitchFamily="18" charset="0"/>
              </a:endParaRPr>
            </a:p>
          </p:txBody>
        </p:sp>
        <p:cxnSp>
          <p:nvCxnSpPr>
            <p:cNvPr id="47" name="AutoShape 11">
              <a:extLst>
                <a:ext uri="{FF2B5EF4-FFF2-40B4-BE49-F238E27FC236}">
                  <a16:creationId xmlns:a16="http://schemas.microsoft.com/office/drawing/2014/main" xmlns="" id="{BBA57FC1-6C81-49E4-A956-9379BAEFB581}"/>
                </a:ext>
              </a:extLst>
            </p:cNvPr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2784" y="177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xmlns="" id="{E122E6AD-FAE5-4F14-9168-3C945506D1A8}"/>
              </a:ext>
            </a:extLst>
          </p:cNvPr>
          <p:cNvGrpSpPr>
            <a:grpSpLocks/>
          </p:cNvGrpSpPr>
          <p:nvPr/>
        </p:nvGrpSpPr>
        <p:grpSpPr bwMode="auto">
          <a:xfrm>
            <a:off x="4130962" y="323933"/>
            <a:ext cx="3888094" cy="1828978"/>
            <a:chOff x="1920" y="288"/>
            <a:chExt cx="1728" cy="1006"/>
          </a:xfrm>
        </p:grpSpPr>
        <p:grpSp>
          <p:nvGrpSpPr>
            <p:cNvPr id="49" name="Group 19">
              <a:extLst>
                <a:ext uri="{FF2B5EF4-FFF2-40B4-BE49-F238E27FC236}">
                  <a16:creationId xmlns:a16="http://schemas.microsoft.com/office/drawing/2014/main" xmlns="" id="{B1BEBBBE-3B4B-4AF1-927D-C88629237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768"/>
              <a:ext cx="1728" cy="526"/>
              <a:chOff x="1920" y="768"/>
              <a:chExt cx="1728" cy="526"/>
            </a:xfrm>
          </p:grpSpPr>
          <p:sp>
            <p:nvSpPr>
              <p:cNvPr id="52" name="Rectangle 4">
                <a:extLst>
                  <a:ext uri="{FF2B5EF4-FFF2-40B4-BE49-F238E27FC236}">
                    <a16:creationId xmlns:a16="http://schemas.microsoft.com/office/drawing/2014/main" xmlns="" id="{B4C1E182-7228-4CCD-9EE4-1A1E08DFB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768"/>
                <a:ext cx="1728" cy="336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ar-SA" sz="2400">
                    <a:latin typeface="Times New Roman" pitchFamily="18" charset="0"/>
                  </a:rPr>
                  <a:t>برامج تطبيقية/استفسارات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cxnSp>
            <p:nvCxnSpPr>
              <p:cNvPr id="53" name="AutoShape 12">
                <a:extLst>
                  <a:ext uri="{FF2B5EF4-FFF2-40B4-BE49-F238E27FC236}">
                    <a16:creationId xmlns:a16="http://schemas.microsoft.com/office/drawing/2014/main" xmlns="" id="{9131D156-0178-4991-8C53-363AFDE5FDFA}"/>
                  </a:ext>
                </a:extLst>
              </p:cNvPr>
              <p:cNvCxnSpPr>
                <a:cxnSpLocks noChangeShapeType="1"/>
                <a:stCxn id="52" idx="2"/>
                <a:endCxn id="45" idx="0"/>
              </p:cNvCxnSpPr>
              <p:nvPr/>
            </p:nvCxnSpPr>
            <p:spPr bwMode="auto">
              <a:xfrm flipH="1">
                <a:off x="2741" y="1104"/>
                <a:ext cx="43" cy="19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0" name="Line 13">
              <a:extLst>
                <a:ext uri="{FF2B5EF4-FFF2-40B4-BE49-F238E27FC236}">
                  <a16:creationId xmlns:a16="http://schemas.microsoft.com/office/drawing/2014/main" xmlns="" id="{75E1DFC3-ECC8-4924-80B2-2D71364C2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xmlns="" id="{B615B364-110F-4016-93D4-62E0952F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ar-SA" sz="2400">
                  <a:latin typeface="Times New Roman" pitchFamily="18" charset="0"/>
                  <a:cs typeface="Times New Roman" pitchFamily="18" charset="0"/>
                </a:rPr>
                <a:t>مستخدمون / برامج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21">
            <a:extLst>
              <a:ext uri="{FF2B5EF4-FFF2-40B4-BE49-F238E27FC236}">
                <a16:creationId xmlns:a16="http://schemas.microsoft.com/office/drawing/2014/main" xmlns="" id="{83B55529-5BB9-4677-882A-AF36F0927A66}"/>
              </a:ext>
            </a:extLst>
          </p:cNvPr>
          <p:cNvGrpSpPr>
            <a:grpSpLocks/>
          </p:cNvGrpSpPr>
          <p:nvPr/>
        </p:nvGrpSpPr>
        <p:grpSpPr bwMode="auto">
          <a:xfrm>
            <a:off x="3012745" y="3722770"/>
            <a:ext cx="6160357" cy="1787163"/>
            <a:chOff x="1392" y="2345"/>
            <a:chExt cx="2928" cy="858"/>
          </a:xfrm>
        </p:grpSpPr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xmlns="" id="{04F5AEE0-A183-4246-8EBF-1EE941A8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640"/>
              <a:ext cx="669" cy="563"/>
            </a:xfrm>
            <a:prstGeom prst="flowChartMagneticDisk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ar-SA" b="1" dirty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قواعد البيانات</a:t>
              </a:r>
            </a:p>
            <a:p>
              <a:pPr algn="ctr"/>
              <a:r>
                <a:rPr lang="ar-SA" b="1" dirty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المخزنة</a:t>
              </a:r>
              <a:endParaRPr lang="en-US" b="1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xmlns="" id="{D8041D34-D02B-418F-9715-EB9ED0613464}"/>
                </a:ext>
              </a:extLst>
            </p:cNvPr>
            <p:cNvCxnSpPr>
              <a:cxnSpLocks noChangeShapeType="1"/>
              <a:stCxn id="46" idx="2"/>
            </p:cNvCxnSpPr>
            <p:nvPr/>
          </p:nvCxnSpPr>
          <p:spPr bwMode="auto">
            <a:xfrm flipH="1">
              <a:off x="1923" y="2345"/>
              <a:ext cx="879" cy="3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xmlns="" id="{3BD774DB-57D4-4D4B-BCCD-BC490328DBCC}"/>
                </a:ext>
              </a:extLst>
            </p:cNvPr>
            <p:cNvCxnSpPr>
              <a:cxnSpLocks noChangeShapeType="1"/>
              <a:stCxn id="46" idx="2"/>
              <a:endCxn id="55" idx="1"/>
            </p:cNvCxnSpPr>
            <p:nvPr/>
          </p:nvCxnSpPr>
          <p:spPr bwMode="auto">
            <a:xfrm>
              <a:off x="2802" y="2345"/>
              <a:ext cx="1183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8" name="AutoShape 17">
              <a:extLst>
                <a:ext uri="{FF2B5EF4-FFF2-40B4-BE49-F238E27FC236}">
                  <a16:creationId xmlns:a16="http://schemas.microsoft.com/office/drawing/2014/main" xmlns="" id="{7EBDD55D-B642-4EF9-8C0C-340111A9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672" cy="563"/>
            </a:xfrm>
            <a:prstGeom prst="flowChartMagneticDisk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ar-SA" b="1" dirty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وصف </a:t>
              </a:r>
            </a:p>
            <a:p>
              <a:pPr algn="ctr"/>
              <a:r>
                <a:rPr lang="ar-SA" b="1" dirty="0">
                  <a:solidFill>
                    <a:srgbClr val="993300"/>
                  </a:solidFill>
                  <a:latin typeface="Times New Roman" pitchFamily="18" charset="0"/>
                  <a:cs typeface="Times New Roman" pitchFamily="18" charset="0"/>
                </a:rPr>
                <a:t>قواعد البيانات</a:t>
              </a:r>
            </a:p>
            <a:p>
              <a:pPr algn="ctr"/>
              <a:endParaRPr lang="en-US" sz="1600" dirty="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9" name="Text Box 18">
            <a:extLst>
              <a:ext uri="{FF2B5EF4-FFF2-40B4-BE49-F238E27FC236}">
                <a16:creationId xmlns:a16="http://schemas.microsoft.com/office/drawing/2014/main" xmlns="" id="{6614A01C-703C-4AB3-9F90-193D7CDB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16" y="5836326"/>
            <a:ext cx="632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ar-SA" sz="3600" dirty="0">
                <a:solidFill>
                  <a:srgbClr val="C00000"/>
                </a:solidFill>
                <a:latin typeface="+mj-lt"/>
                <a:ea typeface="+mj-ea"/>
                <a:cs typeface="Arial" charset="0"/>
              </a:rPr>
              <a:t>مخطط يوضح قواعد البيانات ونظم إدارتها</a:t>
            </a:r>
            <a:endParaRPr lang="en-US" sz="3600" dirty="0">
              <a:solidFill>
                <a:srgbClr val="C00000"/>
              </a:solidFill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53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  <p:bldP spid="37" grpId="0" animBg="1" autoUpdateAnimBg="0"/>
      <p:bldP spid="39" grpId="0" autoUpdateAnimBg="0"/>
      <p:bldP spid="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611934" y="394714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مستخدم قواعد البيانات: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497922" y="1086417"/>
            <a:ext cx="10854342" cy="4690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/>
              <a:t>مدير قواعد البيانات(</a:t>
            </a:r>
            <a:r>
              <a:rPr lang="en-US" sz="3600" b="1" u="sng" dirty="0"/>
              <a:t>DBA</a:t>
            </a:r>
            <a:r>
              <a:rPr lang="ar-SA" sz="3600" b="1" u="sng" dirty="0"/>
              <a:t>):</a:t>
            </a: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>
                <a:cs typeface="Arial" charset="0"/>
              </a:rPr>
              <a:t>هو الذي يقوم بإدارة قواعد البيانات والتحكم في صلاحيات العمل ومراقبة النظام وتحسين أداء قواعد البيانات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/>
              <a:t>مصمم قواعد البيانات (</a:t>
            </a:r>
            <a:r>
              <a:rPr lang="en-US" sz="3600" b="1" u="sng" dirty="0"/>
              <a:t>DB Designer</a:t>
            </a:r>
            <a:r>
              <a:rPr lang="ar-SA" sz="3600" b="1" u="sng" dirty="0"/>
              <a:t>):</a:t>
            </a: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>
                <a:cs typeface="Arial" charset="0"/>
              </a:rPr>
              <a:t>يقوم بتصميم قواعد البيانات ليتم إنشائها وبنائها بطريقة ذات كفاءة عالية طبقا لمتطلبات المستخدم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/>
              <a:t>مستخدم قواعد البيانات (</a:t>
            </a:r>
            <a:r>
              <a:rPr lang="en-US" sz="3600" b="1" u="sng" dirty="0"/>
              <a:t>End User</a:t>
            </a:r>
            <a:r>
              <a:rPr lang="ar-SA" sz="3600" b="1" u="sng" dirty="0"/>
              <a:t>):</a:t>
            </a:r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>
                <a:cs typeface="Arial" charset="0"/>
              </a:rPr>
              <a:t>بعض المستخدمين يكون لديهم الخبرة الكافية لإعداد الاستفسارات المطلوبة بلغة الاستفسارات، وبعض المستخدمين ليس لديهم الخبرة فيتم إنشاء برامج خاصة لهم يقومون بتشغيلها للحصول على المطلوب</a:t>
            </a:r>
            <a:endParaRPr lang="en-US" sz="32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14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611934" y="394714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مستخدم قواعد البيانات: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497922" y="1086417"/>
            <a:ext cx="1085434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  <a:defRPr/>
            </a:pPr>
            <a:r>
              <a:rPr lang="ar-SA" sz="4000" b="1" u="sng" dirty="0"/>
              <a:t>محلل النظم ومبرمج النظم(</a:t>
            </a:r>
            <a:r>
              <a:rPr lang="en-US" sz="4000" b="1" u="sng" dirty="0"/>
              <a:t>Analyst &amp; Programmer</a:t>
            </a:r>
            <a:r>
              <a:rPr lang="ar-SA" sz="4000" b="1" u="sng" dirty="0"/>
              <a:t>):</a:t>
            </a:r>
          </a:p>
          <a:p>
            <a:pPr lvl="1" algn="r" rtl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ar-SA" sz="3600" dirty="0">
                <a:cs typeface="Arial" charset="0"/>
              </a:rPr>
              <a:t>يقوم محلل النظم بتحديد متطلبات المستخدم وتطوير هذه المواصفات المطلوبة لتحديد المطلوب من قواعد البيانات</a:t>
            </a:r>
          </a:p>
          <a:p>
            <a:pPr lvl="1" algn="r" rtl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ar-SA" sz="3600" dirty="0">
                <a:cs typeface="Arial" charset="0"/>
              </a:rPr>
              <a:t>بينما يقوم مبرمج النظم بتنفيذ المتطلبات لإنشاء التطبيقات المناسبة</a:t>
            </a:r>
          </a:p>
          <a:p>
            <a:pPr lvl="1" algn="r" rtl="1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ar-SA" sz="3600" dirty="0">
                <a:cs typeface="Arial" charset="0"/>
              </a:rPr>
              <a:t>هندسة النظم هي عملية تحليل النظام بالإضافة لعملية إنشاء البرامج التطبيقية</a:t>
            </a:r>
          </a:p>
          <a:p>
            <a:pPr lvl="1" algn="ctr" rtl="1">
              <a:buClr>
                <a:schemeClr val="tx1"/>
              </a:buClr>
              <a:defRPr/>
            </a:pPr>
            <a:r>
              <a:rPr lang="ar-SA" sz="3600" dirty="0">
                <a:cs typeface="Arial" charset="0"/>
              </a:rPr>
              <a:t>(</a:t>
            </a:r>
            <a:r>
              <a:rPr lang="en-US" sz="3600" dirty="0">
                <a:cs typeface="Arial" charset="0"/>
              </a:rPr>
              <a:t>  </a:t>
            </a:r>
            <a:r>
              <a:rPr lang="ar-SA" sz="3600" dirty="0">
                <a:cs typeface="Arial" charset="0"/>
              </a:rPr>
              <a:t>محلل النظم</a:t>
            </a:r>
            <a:r>
              <a:rPr lang="en-US" sz="3600" dirty="0">
                <a:cs typeface="Arial" charset="0"/>
              </a:rPr>
              <a:t>  </a:t>
            </a:r>
            <a:r>
              <a:rPr lang="ar-SA" sz="3600" dirty="0">
                <a:cs typeface="Arial" charset="0"/>
              </a:rPr>
              <a:t> +</a:t>
            </a:r>
            <a:r>
              <a:rPr lang="en-US" sz="3600" dirty="0">
                <a:cs typeface="Arial" charset="0"/>
              </a:rPr>
              <a:t>  </a:t>
            </a:r>
            <a:r>
              <a:rPr lang="ar-SA" sz="3600" dirty="0">
                <a:cs typeface="Arial" charset="0"/>
              </a:rPr>
              <a:t> مبرمج النظم</a:t>
            </a:r>
            <a:r>
              <a:rPr lang="en-US" sz="3600" dirty="0">
                <a:cs typeface="Arial" charset="0"/>
              </a:rPr>
              <a:t>  </a:t>
            </a:r>
            <a:r>
              <a:rPr lang="ar-SA" sz="3600" dirty="0">
                <a:cs typeface="Arial" charset="0"/>
              </a:rPr>
              <a:t>  </a:t>
            </a:r>
            <a:r>
              <a:rPr lang="en-US" sz="3600" dirty="0">
                <a:cs typeface="Arial" charset="0"/>
              </a:rPr>
              <a:t>←  </a:t>
            </a:r>
            <a:r>
              <a:rPr lang="ar-SA" sz="3600" dirty="0">
                <a:cs typeface="Arial" charset="0"/>
              </a:rPr>
              <a:t> مهندس النظم</a:t>
            </a:r>
            <a:r>
              <a:rPr lang="en-US" sz="3600" dirty="0">
                <a:cs typeface="Arial" charset="0"/>
              </a:rPr>
              <a:t>  </a:t>
            </a:r>
            <a:r>
              <a:rPr lang="ar-SA" sz="3600" dirty="0">
                <a:cs typeface="Arial" charset="0"/>
              </a:rPr>
              <a:t> )</a:t>
            </a:r>
          </a:p>
          <a:p>
            <a:pPr lvl="1" algn="ctr">
              <a:buClr>
                <a:schemeClr val="tx1"/>
              </a:buClr>
              <a:defRPr/>
            </a:pPr>
            <a:r>
              <a:rPr lang="en-US" sz="3600" dirty="0">
                <a:cs typeface="Arial" charset="0"/>
              </a:rPr>
              <a:t>( Analyst   +     Programmer  →    Software Engineer)</a:t>
            </a:r>
          </a:p>
        </p:txBody>
      </p:sp>
    </p:spTree>
    <p:extLst>
      <p:ext uri="{BB962C8B-B14F-4D97-AF65-F5344CB8AC3E}">
        <p14:creationId xmlns:p14="http://schemas.microsoft.com/office/powerpoint/2010/main" val="1105247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D07ACB-0419-47D4-988E-FE7E5623AB27}"/>
              </a:ext>
            </a:extLst>
          </p:cNvPr>
          <p:cNvSpPr txBox="1"/>
          <p:nvPr/>
        </p:nvSpPr>
        <p:spPr>
          <a:xfrm>
            <a:off x="611934" y="394714"/>
            <a:ext cx="105663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أشخاص يتعاملون مع قواعد البيانات بطريقة غير مباشرة: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06DB02B-918F-44F4-8AA3-9B352AB9820D}"/>
              </a:ext>
            </a:extLst>
          </p:cNvPr>
          <p:cNvSpPr/>
          <p:nvPr/>
        </p:nvSpPr>
        <p:spPr>
          <a:xfrm>
            <a:off x="497922" y="1086417"/>
            <a:ext cx="10854342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200" dirty="0"/>
              <a:t>هؤلاء الأشخاص لا يهتمون بقواعد البيانات ذاتها ولكنهم يقدمون لمستخدم قواعد البيانات البيئة اللازمة لهم وهم:</a:t>
            </a:r>
            <a:endParaRPr lang="en-US" sz="2800" b="1" dirty="0"/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 err="1"/>
              <a:t>مصمموا</a:t>
            </a:r>
            <a:r>
              <a:rPr lang="ar-SA" sz="3600" b="1" u="sng" dirty="0"/>
              <a:t> </a:t>
            </a:r>
            <a:r>
              <a:rPr lang="ar-SA" sz="3600" b="1" u="sng" dirty="0" err="1"/>
              <a:t>ومنفذوا</a:t>
            </a:r>
            <a:r>
              <a:rPr lang="ar-SA" sz="3600" b="1" u="sng" dirty="0"/>
              <a:t> نظم إدارة قواعد البيانات</a:t>
            </a:r>
            <a:r>
              <a:rPr lang="en-US" sz="3600" b="1" u="sng" dirty="0"/>
              <a:t>:</a:t>
            </a:r>
            <a:endParaRPr lang="ar-SA" sz="3600" b="1" u="sng" dirty="0"/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2800" dirty="0">
                <a:cs typeface="Arial" charset="0"/>
              </a:rPr>
              <a:t>هم الذين يقومون بتصميم وتنفيذ نظم إدارة قواعد البيانات نفسها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 err="1"/>
              <a:t>مطوروا</a:t>
            </a:r>
            <a:r>
              <a:rPr lang="ar-SA" sz="3600" b="1" u="sng" dirty="0"/>
              <a:t> البرامج المساعدة</a:t>
            </a:r>
            <a:r>
              <a:rPr lang="en-US" sz="3600" b="1" u="sng" dirty="0"/>
              <a:t>:</a:t>
            </a:r>
            <a:endParaRPr lang="ar-SA" sz="3600" b="1" u="sng" dirty="0"/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2800" dirty="0">
                <a:cs typeface="Arial" charset="0"/>
              </a:rPr>
              <a:t>الذين يقومون بتطوير البرامج المساعدة مثل برامج تحليل النظم، تصميم النظم، إنشاء وتطوير التطبيقات، إنشاء التقارير وواجهات التطبيق</a:t>
            </a:r>
          </a:p>
          <a:p>
            <a:pPr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3600" b="1" u="sng" dirty="0"/>
              <a:t>المشغلون وأفراد الصيانة</a:t>
            </a:r>
            <a:r>
              <a:rPr lang="en-US" sz="3600" b="1" u="sng" dirty="0"/>
              <a:t>:</a:t>
            </a:r>
            <a:endParaRPr lang="ar-SA" sz="3600" b="1" u="sng" dirty="0"/>
          </a:p>
          <a:p>
            <a:pPr lvl="1" algn="r" rt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ar-SA" sz="2800" dirty="0">
                <a:cs typeface="Arial" charset="0"/>
              </a:rPr>
              <a:t>الذين يقومون بتشغيل النظم وإدارتها وصيانتها وكذلك صيانة البرامج والأجهزة المستخدمة في إنشاء وتطوير قواعد البيانات</a:t>
            </a:r>
          </a:p>
        </p:txBody>
      </p:sp>
    </p:spTree>
    <p:extLst>
      <p:ext uri="{BB962C8B-B14F-4D97-AF65-F5344CB8AC3E}">
        <p14:creationId xmlns:p14="http://schemas.microsoft.com/office/powerpoint/2010/main" val="12203833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623280" y="381381"/>
            <a:ext cx="857724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اهداف المحاضرة</a:t>
            </a:r>
            <a:endParaRPr lang="ar-SA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مربع نص 7"/>
          <p:cNvSpPr txBox="1"/>
          <p:nvPr/>
        </p:nvSpPr>
        <p:spPr>
          <a:xfrm>
            <a:off x="629247" y="1044873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تعريف المصطلحات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مربع نص 37"/>
          <p:cNvSpPr txBox="1"/>
          <p:nvPr/>
        </p:nvSpPr>
        <p:spPr>
          <a:xfrm>
            <a:off x="629247" y="1693671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توضيح تطور و</a:t>
            </a:r>
            <a:r>
              <a:rPr lang="ar-SA" sz="2800" dirty="0">
                <a:latin typeface="Arial" pitchFamily="34" charset="0"/>
                <a:cs typeface="Arial" pitchFamily="34" charset="0"/>
              </a:rPr>
              <a:t>أ</a:t>
            </a:r>
            <a:r>
              <a:rPr lang="ar-SA" sz="2800" dirty="0" smtClean="0">
                <a:latin typeface="Arial" pitchFamily="34" charset="0"/>
                <a:cs typeface="Arial" pitchFamily="34" charset="0"/>
              </a:rPr>
              <a:t>همية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629247" y="2342469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حدود عمليات الملفات التقليدية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مربع نص 44"/>
          <p:cNvSpPr txBox="1"/>
          <p:nvPr/>
        </p:nvSpPr>
        <p:spPr>
          <a:xfrm>
            <a:off x="629247" y="2991267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أنواع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629247" y="3640065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فوائد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629247" y="4288863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تكاليف ومخاطر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629247" y="4937661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مكونات بيئة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629247" y="5586459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تطور أنظمة قواعد البيانات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25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8" grpId="0"/>
      <p:bldP spid="38" grpId="0"/>
      <p:bldP spid="44" grpId="0"/>
      <p:bldP spid="45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/>
          <p:cNvSpPr txBox="1"/>
          <p:nvPr/>
        </p:nvSpPr>
        <p:spPr>
          <a:xfrm>
            <a:off x="629246" y="384449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قواعد البيانات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مربع نص 37"/>
          <p:cNvSpPr txBox="1"/>
          <p:nvPr/>
        </p:nvSpPr>
        <p:spPr>
          <a:xfrm>
            <a:off x="629245" y="973212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/>
              <a:t>هي مجموعة من عناصرِ البيانات المنطقية المرتبطة مع بعضها البعض بعلاقة </a:t>
            </a:r>
            <a:r>
              <a:rPr lang="ar-SA" sz="2800" dirty="0" smtClean="0"/>
              <a:t>معينة</a:t>
            </a:r>
            <a:r>
              <a:rPr lang="en-US" sz="2800" dirty="0" smtClean="0"/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مربع نص 43"/>
          <p:cNvSpPr txBox="1"/>
          <p:nvPr/>
        </p:nvSpPr>
        <p:spPr>
          <a:xfrm>
            <a:off x="644236" y="1551806"/>
            <a:ext cx="10903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defRPr/>
            </a:pPr>
            <a:r>
              <a:rPr lang="ar-SA" sz="2800" dirty="0"/>
              <a:t>هي اسلوب محدد لتنظيم المعلومات يبسط كيفية ادخالها و تعديلها و استخراجها في صورة ملائمة و مفهومة للمستخدم لمجموعة مشتركة من البيانات المترابطة </a:t>
            </a:r>
            <a:r>
              <a:rPr lang="ar-SA" sz="2800" dirty="0" smtClean="0"/>
              <a:t>والمتجانسة.</a:t>
            </a:r>
            <a:endParaRPr lang="ar-SA" sz="2800" dirty="0"/>
          </a:p>
        </p:txBody>
      </p:sp>
      <p:sp>
        <p:nvSpPr>
          <p:cNvPr id="45" name="مربع نص 44"/>
          <p:cNvSpPr txBox="1"/>
          <p:nvPr/>
        </p:nvSpPr>
        <p:spPr>
          <a:xfrm>
            <a:off x="636936" y="2489511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البيانات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مربع نص 46"/>
          <p:cNvSpPr txBox="1"/>
          <p:nvPr/>
        </p:nvSpPr>
        <p:spPr>
          <a:xfrm>
            <a:off x="747776" y="3018302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>
                <a:latin typeface="Arial" pitchFamily="34" charset="0"/>
                <a:cs typeface="Arial" pitchFamily="34" charset="0"/>
              </a:rPr>
              <a:t>تخزين تمثيل ذو معنى للكائنات والأحداث.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مربع نص 47"/>
          <p:cNvSpPr txBox="1"/>
          <p:nvPr/>
        </p:nvSpPr>
        <p:spPr>
          <a:xfrm>
            <a:off x="449137" y="3546264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منظم: الأرقام، النصوص، والتاريخ.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مربع نص 48"/>
          <p:cNvSpPr txBox="1"/>
          <p:nvPr/>
        </p:nvSpPr>
        <p:spPr>
          <a:xfrm>
            <a:off x="629247" y="4494301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المعلومات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مربع نص 49"/>
          <p:cNvSpPr txBox="1"/>
          <p:nvPr/>
        </p:nvSpPr>
        <p:spPr>
          <a:xfrm>
            <a:off x="629247" y="5046114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/>
              <a:t>هي البيانات التي تمت معالجتها </a:t>
            </a:r>
            <a:r>
              <a:rPr lang="ar-SA" sz="2800" dirty="0" smtClean="0"/>
              <a:t>ووضعها </a:t>
            </a:r>
            <a:r>
              <a:rPr lang="ar-SA" sz="2800" dirty="0"/>
              <a:t>في صورة ملائمة و مفهومة </a:t>
            </a:r>
            <a:r>
              <a:rPr lang="ar-SA" sz="2800" dirty="0" smtClean="0"/>
              <a:t>للمستخدم.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مربع نص 45"/>
          <p:cNvSpPr txBox="1"/>
          <p:nvPr/>
        </p:nvSpPr>
        <p:spPr>
          <a:xfrm>
            <a:off x="449137" y="4038026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itchFamily="34" charset="0"/>
              <a:buChar char="•"/>
            </a:pPr>
            <a:r>
              <a:rPr lang="ar-SA" sz="2800" dirty="0" smtClean="0">
                <a:latin typeface="Arial" pitchFamily="34" charset="0"/>
                <a:cs typeface="Arial" pitchFamily="34" charset="0"/>
              </a:rPr>
              <a:t>غير منظم: الصور، الفيديو، والمستندات.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مربع نص 50"/>
          <p:cNvSpPr txBox="1"/>
          <p:nvPr/>
        </p:nvSpPr>
        <p:spPr>
          <a:xfrm>
            <a:off x="629242" y="5505711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Metadata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629242" y="6057524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/>
              <a:t>هي البيانات التي </a:t>
            </a:r>
            <a:r>
              <a:rPr lang="ar-SA" sz="2800" dirty="0" smtClean="0"/>
              <a:t>تصف خصائص مستخدم البيانات.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01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44" grpId="0"/>
      <p:bldP spid="45" grpId="0"/>
      <p:bldP spid="47" grpId="0"/>
      <p:bldP spid="48" grpId="0"/>
      <p:bldP spid="49" grpId="0"/>
      <p:bldP spid="50" grpId="0"/>
      <p:bldP spid="46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/>
          <p:cNvSpPr txBox="1"/>
          <p:nvPr/>
        </p:nvSpPr>
        <p:spPr>
          <a:xfrm>
            <a:off x="629246" y="384449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تنظيم البيانات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629242" y="6057524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/>
              <a:t>وضع البيانات في تنظيم يسهل فهمه.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1052945"/>
            <a:ext cx="9199418" cy="50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1705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/>
          <p:cNvSpPr txBox="1"/>
          <p:nvPr/>
        </p:nvSpPr>
        <p:spPr>
          <a:xfrm>
            <a:off x="629246" y="384449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تلخيص البيانات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644236" y="5075735"/>
            <a:ext cx="1090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/>
              <a:t>العرض بالرسوم يحول البيانات إلى معلومات مفيدة يسهل للمدراء فهمها واتخاذ القرارات.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" name="Picture 5" descr="Nonam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0" y="830180"/>
            <a:ext cx="836295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1076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مربع نص 7"/>
          <p:cNvSpPr txBox="1"/>
          <p:nvPr/>
        </p:nvSpPr>
        <p:spPr>
          <a:xfrm>
            <a:off x="629246" y="384449"/>
            <a:ext cx="109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مثال ل </a:t>
            </a:r>
            <a:r>
              <a:rPr lang="en-US" sz="3200" b="1" dirty="0" err="1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Metadate</a:t>
            </a:r>
            <a:endParaRPr lang="en-US" sz="3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مربع نص 51"/>
          <p:cNvSpPr txBox="1"/>
          <p:nvPr/>
        </p:nvSpPr>
        <p:spPr>
          <a:xfrm>
            <a:off x="644236" y="5075735"/>
            <a:ext cx="10903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smtClean="0"/>
              <a:t>تصف خصائص أو مميزات البيانات وتتضمن نوع البيانات، حجم الحقل، القيم المسموحة، وصف البيانات.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4" descr="Nonam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942030"/>
            <a:ext cx="11034009" cy="389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485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B21266E-3247-4421-8EC6-89B010BC38C7}"/>
              </a:ext>
            </a:extLst>
          </p:cNvPr>
          <p:cNvSpPr txBox="1"/>
          <p:nvPr/>
        </p:nvSpPr>
        <p:spPr>
          <a:xfrm>
            <a:off x="2623280" y="381381"/>
            <a:ext cx="85772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نظم ملفات البيانات: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xmlns="" id="{74151086-5023-47B9-BF4F-82B0138F49A0}"/>
              </a:ext>
            </a:extLst>
          </p:cNvPr>
          <p:cNvSpPr txBox="1">
            <a:spLocks/>
          </p:cNvSpPr>
          <p:nvPr/>
        </p:nvSpPr>
        <p:spPr>
          <a:xfrm>
            <a:off x="541052" y="1138657"/>
            <a:ext cx="10854342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استخدام الملفات في تخزين البيانات</a:t>
            </a:r>
            <a:r>
              <a:rPr lang="ar-SA" sz="3600" dirty="0"/>
              <a:t>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xmlns="" id="{2E2DD6A7-9623-4051-912B-BBAE00AB658D}"/>
              </a:ext>
            </a:extLst>
          </p:cNvPr>
          <p:cNvSpPr txBox="1">
            <a:spLocks/>
          </p:cNvSpPr>
          <p:nvPr/>
        </p:nvSpPr>
        <p:spPr>
          <a:xfrm>
            <a:off x="541052" y="1787364"/>
            <a:ext cx="10854342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استخدام المبرمجون ملفات البيانات في تخزين المعلومات لفترة طويلة.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xmlns="" id="{4FBEDBBA-2FE9-49E7-8FF3-B1445CCCF19F}"/>
              </a:ext>
            </a:extLst>
          </p:cNvPr>
          <p:cNvSpPr txBox="1">
            <a:spLocks/>
          </p:cNvSpPr>
          <p:nvPr/>
        </p:nvSpPr>
        <p:spPr>
          <a:xfrm>
            <a:off x="541052" y="2433695"/>
            <a:ext cx="10854342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أدى استخدام الملفات إلى ظهور  بعض المشاكل والعيوب .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3ABF2FD6-AD3F-41B1-8A1A-30B0DDE1E0BE}"/>
              </a:ext>
            </a:extLst>
          </p:cNvPr>
          <p:cNvSpPr txBox="1">
            <a:spLocks/>
          </p:cNvSpPr>
          <p:nvPr/>
        </p:nvSpPr>
        <p:spPr>
          <a:xfrm>
            <a:off x="541052" y="3101171"/>
            <a:ext cx="10854342" cy="646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أدى إلى تطوير أسلوب التعامل مع الملفات وبذل الجهد والوقت. 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44CE0F2-E07B-46C2-A413-C70E952ECDE0}"/>
              </a:ext>
            </a:extLst>
          </p:cNvPr>
          <p:cNvSpPr txBox="1">
            <a:spLocks/>
          </p:cNvSpPr>
          <p:nvPr/>
        </p:nvSpPr>
        <p:spPr>
          <a:xfrm>
            <a:off x="541052" y="3777826"/>
            <a:ext cx="10854342" cy="15463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dirty="0"/>
              <a:t>في نظام معالجة البيانات كان كل </a:t>
            </a:r>
            <a:r>
              <a:rPr lang="ar-SA" sz="3200" b="1" dirty="0">
                <a:solidFill>
                  <a:srgbClr val="FF0000"/>
                </a:solidFill>
              </a:rPr>
              <a:t>برنامج</a:t>
            </a:r>
            <a:r>
              <a:rPr lang="ar-SA" sz="3200" dirty="0"/>
              <a:t> يصمم </a:t>
            </a:r>
            <a:r>
              <a:rPr lang="ar-SA" sz="3200" dirty="0" smtClean="0"/>
              <a:t>لأداء </a:t>
            </a:r>
            <a:r>
              <a:rPr lang="ar-SA" sz="3200" dirty="0"/>
              <a:t>غرض معين وله </a:t>
            </a:r>
            <a:r>
              <a:rPr lang="ar-SA" sz="3200" b="1" dirty="0">
                <a:solidFill>
                  <a:srgbClr val="FF0000"/>
                </a:solidFill>
              </a:rPr>
              <a:t>الملفات</a:t>
            </a:r>
            <a:r>
              <a:rPr lang="ar-SA" sz="3200" dirty="0"/>
              <a:t> الخاصة به ، دون وجود إطار عام يربط جميع البرامج او يسمح بإضافة برامج جديدة بسهولة.</a:t>
            </a:r>
          </a:p>
        </p:txBody>
      </p:sp>
    </p:spTree>
    <p:extLst>
      <p:ext uri="{BB962C8B-B14F-4D97-AF65-F5344CB8AC3E}">
        <p14:creationId xmlns:p14="http://schemas.microsoft.com/office/powerpoint/2010/main" val="3532357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xmlns="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xmlns="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xmlns="" id="{2E2DD6A7-9623-4051-912B-BBAE00AB658D}"/>
              </a:ext>
            </a:extLst>
          </p:cNvPr>
          <p:cNvSpPr txBox="1">
            <a:spLocks/>
          </p:cNvSpPr>
          <p:nvPr/>
        </p:nvSpPr>
        <p:spPr>
          <a:xfrm>
            <a:off x="543552" y="1294339"/>
            <a:ext cx="10854342" cy="14173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b="1" dirty="0">
                <a:solidFill>
                  <a:srgbClr val="C00000"/>
                </a:solidFill>
              </a:rPr>
              <a:t>ملف تتابعي: </a:t>
            </a:r>
            <a:r>
              <a:rPr lang="ar-SA" sz="3200" dirty="0"/>
              <a:t>يتم تخزين سجلات البيانات بشكل تتابعي بنفس ترتيب وصولها للملف سجل بعد سجل. لاسترجاع البيانات تجري عملية قراءة السجلات من اول سجل الى اخر سجل و بشكل تتابعي.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44CE0F2-E07B-46C2-A413-C70E952ECDE0}"/>
              </a:ext>
            </a:extLst>
          </p:cNvPr>
          <p:cNvSpPr txBox="1">
            <a:spLocks/>
          </p:cNvSpPr>
          <p:nvPr/>
        </p:nvSpPr>
        <p:spPr>
          <a:xfrm>
            <a:off x="543552" y="3121080"/>
            <a:ext cx="10854342" cy="1057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b="1" dirty="0">
                <a:solidFill>
                  <a:srgbClr val="C00000"/>
                </a:solidFill>
              </a:rPr>
              <a:t>ملف </a:t>
            </a:r>
            <a:r>
              <a:rPr lang="ar-SA" sz="3200" b="1" dirty="0" smtClean="0">
                <a:solidFill>
                  <a:srgbClr val="C00000"/>
                </a:solidFill>
              </a:rPr>
              <a:t>عشوائي: </a:t>
            </a:r>
            <a:r>
              <a:rPr lang="ar-SA" sz="3200" dirty="0"/>
              <a:t>يتم تخزين سجلات البيانات بشكل عشوائي مع معرفة موقع او عنوان كل سجل بيانات، و تتم قراءة البيانات مباشرة عن طريق العنوان.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256C202-D742-407F-809A-E70382B511A0}"/>
              </a:ext>
            </a:extLst>
          </p:cNvPr>
          <p:cNvSpPr txBox="1"/>
          <p:nvPr/>
        </p:nvSpPr>
        <p:spPr>
          <a:xfrm>
            <a:off x="2416642" y="507014"/>
            <a:ext cx="857724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أنواع الملفات: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38A03C92-37A5-4D5D-B63A-8A4CF210E140}"/>
              </a:ext>
            </a:extLst>
          </p:cNvPr>
          <p:cNvSpPr txBox="1">
            <a:spLocks/>
          </p:cNvSpPr>
          <p:nvPr/>
        </p:nvSpPr>
        <p:spPr>
          <a:xfrm>
            <a:off x="543552" y="4588165"/>
            <a:ext cx="10854342" cy="1057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Arial" charset="0"/>
              <a:buChar char="•"/>
              <a:defRPr/>
            </a:pPr>
            <a:r>
              <a:rPr lang="ar-SA" sz="3200" b="1" dirty="0">
                <a:solidFill>
                  <a:srgbClr val="C00000"/>
                </a:solidFill>
              </a:rPr>
              <a:t>ملف مفهرس: </a:t>
            </a:r>
            <a:r>
              <a:rPr lang="ar-SA" sz="3200" dirty="0"/>
              <a:t>يستخدم فهرس اشبه بفهرس الكتاب  من خلاله يتم الوصول الى اي سجل بيانات، يتم عمل الفهرس من خلال احد حقول البيانات.</a:t>
            </a:r>
          </a:p>
        </p:txBody>
      </p:sp>
    </p:spTree>
    <p:extLst>
      <p:ext uri="{BB962C8B-B14F-4D97-AF65-F5344CB8AC3E}">
        <p14:creationId xmlns:p14="http://schemas.microsoft.com/office/powerpoint/2010/main" val="1670290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1228</Words>
  <Application>Microsoft Office PowerPoint</Application>
  <PresentationFormat>مخصص</PresentationFormat>
  <Paragraphs>167</Paragraphs>
  <Slides>28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29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lyna_alamin@yahoo.com</dc:creator>
  <cp:lastModifiedBy>hamim</cp:lastModifiedBy>
  <cp:revision>131</cp:revision>
  <dcterms:created xsi:type="dcterms:W3CDTF">2021-03-27T11:01:59Z</dcterms:created>
  <dcterms:modified xsi:type="dcterms:W3CDTF">2025-07-06T06:42:15Z</dcterms:modified>
</cp:coreProperties>
</file>