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5" r:id="rId3"/>
    <p:sldId id="286" r:id="rId4"/>
    <p:sldId id="287" r:id="rId5"/>
    <p:sldId id="323" r:id="rId6"/>
    <p:sldId id="324" r:id="rId7"/>
    <p:sldId id="325" r:id="rId8"/>
    <p:sldId id="288" r:id="rId9"/>
    <p:sldId id="289" r:id="rId10"/>
    <p:sldId id="290" r:id="rId11"/>
    <p:sldId id="291" r:id="rId12"/>
    <p:sldId id="292" r:id="rId13"/>
    <p:sldId id="293" r:id="rId14"/>
    <p:sldId id="295" r:id="rId15"/>
    <p:sldId id="322" r:id="rId16"/>
    <p:sldId id="311" r:id="rId17"/>
    <p:sldId id="296" r:id="rId18"/>
    <p:sldId id="298" r:id="rId19"/>
    <p:sldId id="299" r:id="rId20"/>
    <p:sldId id="300" r:id="rId21"/>
    <p:sldId id="301" r:id="rId22"/>
    <p:sldId id="302" r:id="rId23"/>
    <p:sldId id="303" r:id="rId24"/>
    <p:sldId id="305" r:id="rId25"/>
    <p:sldId id="306" r:id="rId26"/>
    <p:sldId id="308" r:id="rId27"/>
    <p:sldId id="309" r:id="rId28"/>
    <p:sldId id="313" r:id="rId29"/>
    <p:sldId id="314" r:id="rId30"/>
    <p:sldId id="315" r:id="rId31"/>
    <p:sldId id="316" r:id="rId32"/>
    <p:sldId id="317" r:id="rId33"/>
    <p:sldId id="318" r:id="rId34"/>
    <p:sldId id="319" r:id="rId35"/>
    <p:sldId id="320" r:id="rId36"/>
    <p:sldId id="321" r:id="rId37"/>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8BBBF5"/>
    <a:srgbClr val="BBD5EF"/>
    <a:srgbClr val="65A1D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3657AA-5571-4DD8-86B3-72235350BA4C}" type="doc">
      <dgm:prSet loTypeId="urn:microsoft.com/office/officeart/2005/8/layout/vList5" loCatId="list" qsTypeId="urn:microsoft.com/office/officeart/2005/8/quickstyle/simple1" qsCatId="simple" csTypeId="urn:microsoft.com/office/officeart/2005/8/colors/colorful5" csCatId="colorful" phldr="1"/>
      <dgm:spPr/>
      <dgm:t>
        <a:bodyPr/>
        <a:lstStyle/>
        <a:p>
          <a:pPr rtl="1"/>
          <a:endParaRPr lang="ar-SA"/>
        </a:p>
      </dgm:t>
    </dgm:pt>
    <dgm:pt modelId="{EEA79802-E8A3-4D6A-8315-64713CD5A62F}">
      <dgm:prSet phldrT="[Text]" custT="1"/>
      <dgm:spPr/>
      <dgm:t>
        <a:bodyPr/>
        <a:lstStyle/>
        <a:p>
          <a:pPr rtl="1"/>
          <a:r>
            <a:rPr kumimoji="0" lang="ar-SA" sz="4000" u="none" strike="noStrike" cap="none" normalizeH="0" baseline="0">
              <a:ln/>
              <a:effectLst/>
            </a:rPr>
            <a:t>نموذج البيانات</a:t>
          </a:r>
          <a:endParaRPr lang="ar-SA" sz="4000" dirty="0"/>
        </a:p>
      </dgm:t>
    </dgm:pt>
    <dgm:pt modelId="{90D1C671-5C56-447F-800A-27249DA27DA3}" type="parTrans" cxnId="{80FED2B0-C02D-4073-9336-8BE1149788B9}">
      <dgm:prSet/>
      <dgm:spPr/>
      <dgm:t>
        <a:bodyPr/>
        <a:lstStyle/>
        <a:p>
          <a:pPr rtl="1"/>
          <a:endParaRPr lang="ar-SA"/>
        </a:p>
      </dgm:t>
    </dgm:pt>
    <dgm:pt modelId="{7B5F115D-F02F-49CF-A41C-6225FDDDD74E}" type="sibTrans" cxnId="{80FED2B0-C02D-4073-9336-8BE1149788B9}">
      <dgm:prSet/>
      <dgm:spPr/>
      <dgm:t>
        <a:bodyPr/>
        <a:lstStyle/>
        <a:p>
          <a:pPr rtl="1"/>
          <a:endParaRPr lang="ar-SA"/>
        </a:p>
      </dgm:t>
    </dgm:pt>
    <dgm:pt modelId="{665DE07A-196B-465A-8C56-5BFA4AE06660}">
      <dgm:prSet phldrT="[Text]" custT="1"/>
      <dgm:spPr/>
      <dgm:t>
        <a:bodyPr/>
        <a:lstStyle/>
        <a:p>
          <a:pPr rtl="1"/>
          <a:r>
            <a:rPr kumimoji="0" lang="ar-SA" sz="2000" u="none" strike="noStrike" cap="none" normalizeH="0" baseline="0">
              <a:ln/>
              <a:effectLst/>
            </a:rPr>
            <a:t>شبكي (</a:t>
          </a:r>
          <a:r>
            <a:rPr kumimoji="0" lang="en-US" sz="2000" u="none" strike="noStrike" cap="none" normalizeH="0" baseline="0">
              <a:ln/>
              <a:effectLst/>
            </a:rPr>
            <a:t>Network</a:t>
          </a:r>
          <a:r>
            <a:rPr kumimoji="0" lang="ar-SA" sz="2000" u="none" strike="noStrike" cap="none" normalizeH="0" baseline="0">
              <a:ln/>
              <a:effectLst/>
            </a:rPr>
            <a:t>)</a:t>
          </a:r>
          <a:endParaRPr lang="ar-SA" sz="2000" dirty="0"/>
        </a:p>
      </dgm:t>
    </dgm:pt>
    <dgm:pt modelId="{37D8A348-7AB0-484A-BDD2-1F6EB75FB7E9}" type="parTrans" cxnId="{907A8DC2-D22B-47AE-B741-29C7BBD5291B}">
      <dgm:prSet/>
      <dgm:spPr/>
      <dgm:t>
        <a:bodyPr/>
        <a:lstStyle/>
        <a:p>
          <a:pPr rtl="1"/>
          <a:endParaRPr lang="ar-SA"/>
        </a:p>
      </dgm:t>
    </dgm:pt>
    <dgm:pt modelId="{FF736A44-B0F1-4D5F-BACE-2D4C7AE254DF}" type="sibTrans" cxnId="{907A8DC2-D22B-47AE-B741-29C7BBD5291B}">
      <dgm:prSet/>
      <dgm:spPr/>
      <dgm:t>
        <a:bodyPr/>
        <a:lstStyle/>
        <a:p>
          <a:pPr rtl="1"/>
          <a:endParaRPr lang="ar-SA"/>
        </a:p>
      </dgm:t>
    </dgm:pt>
    <dgm:pt modelId="{FD68846B-9E19-44FB-B9E6-BA9A18C581DC}">
      <dgm:prSet phldrT="[Text]" custT="1"/>
      <dgm:spPr/>
      <dgm:t>
        <a:bodyPr/>
        <a:lstStyle/>
        <a:p>
          <a:pPr rtl="0"/>
          <a:r>
            <a:rPr kumimoji="0" lang="ar-SA" sz="4000" u="none" strike="noStrike" cap="none" normalizeH="0" baseline="0" dirty="0">
              <a:ln/>
              <a:effectLst/>
            </a:rPr>
            <a:t>عدد المستخدمين</a:t>
          </a:r>
          <a:endParaRPr lang="ar-SA" sz="4000" dirty="0"/>
        </a:p>
      </dgm:t>
    </dgm:pt>
    <dgm:pt modelId="{CD3ABEDE-7D58-4433-96E8-C77F2488BD2B}" type="parTrans" cxnId="{8F167393-83B4-44CD-A19E-2ABFF95DBAFC}">
      <dgm:prSet/>
      <dgm:spPr/>
      <dgm:t>
        <a:bodyPr/>
        <a:lstStyle/>
        <a:p>
          <a:pPr rtl="1"/>
          <a:endParaRPr lang="ar-SA"/>
        </a:p>
      </dgm:t>
    </dgm:pt>
    <dgm:pt modelId="{AD9CCA32-DA84-4B71-A6C6-810E3527F827}" type="sibTrans" cxnId="{8F167393-83B4-44CD-A19E-2ABFF95DBAFC}">
      <dgm:prSet/>
      <dgm:spPr/>
      <dgm:t>
        <a:bodyPr/>
        <a:lstStyle/>
        <a:p>
          <a:pPr rtl="1"/>
          <a:endParaRPr lang="ar-SA"/>
        </a:p>
      </dgm:t>
    </dgm:pt>
    <dgm:pt modelId="{AC6F5192-E1C0-47ED-A4B9-E8DC61E9F8ED}">
      <dgm:prSet phldrT="[Text]" custT="1"/>
      <dgm:spPr/>
      <dgm:t>
        <a:bodyPr/>
        <a:lstStyle/>
        <a:p>
          <a:pPr rtl="1"/>
          <a:r>
            <a:rPr kumimoji="0" lang="ar-SA" sz="2400" u="none" strike="noStrike" cap="none" normalizeH="0" baseline="0" dirty="0">
              <a:ln/>
              <a:effectLst/>
            </a:rPr>
            <a:t>مستخدم واحد (</a:t>
          </a:r>
          <a:r>
            <a:rPr kumimoji="0" lang="en-US" sz="2400" u="none" strike="noStrike" cap="none" normalizeH="0" baseline="0" dirty="0">
              <a:ln/>
              <a:effectLst/>
            </a:rPr>
            <a:t>Single </a:t>
          </a:r>
          <a:r>
            <a:rPr kumimoji="0" lang="en-US" sz="2400" u="none" strike="noStrike" cap="none" normalizeH="0" baseline="0" dirty="0" smtClean="0">
              <a:ln/>
              <a:effectLst/>
            </a:rPr>
            <a:t>User</a:t>
          </a:r>
          <a:r>
            <a:rPr kumimoji="0" lang="ar-SA" sz="2400" u="none" strike="noStrike" cap="none" normalizeH="0" baseline="0" dirty="0" smtClean="0">
              <a:ln/>
              <a:effectLst/>
            </a:rPr>
            <a:t>)-</a:t>
          </a:r>
          <a:r>
            <a:rPr kumimoji="0" lang="en-US" sz="2400" u="none" strike="noStrike" cap="none" normalizeH="0" baseline="0" dirty="0" smtClean="0">
              <a:ln/>
              <a:effectLst/>
            </a:rPr>
            <a:t> Personal DB </a:t>
          </a:r>
          <a:endParaRPr lang="ar-SA" sz="2400" dirty="0"/>
        </a:p>
      </dgm:t>
    </dgm:pt>
    <dgm:pt modelId="{6D6562C3-5125-43AE-BBD2-F8746A082BC9}" type="parTrans" cxnId="{889EC731-39C8-40D1-AAC3-76DC59703566}">
      <dgm:prSet/>
      <dgm:spPr/>
      <dgm:t>
        <a:bodyPr/>
        <a:lstStyle/>
        <a:p>
          <a:pPr rtl="1"/>
          <a:endParaRPr lang="ar-SA"/>
        </a:p>
      </dgm:t>
    </dgm:pt>
    <dgm:pt modelId="{C3CAA4FC-2F69-4D79-8E24-FF55FA9BD368}" type="sibTrans" cxnId="{889EC731-39C8-40D1-AAC3-76DC59703566}">
      <dgm:prSet/>
      <dgm:spPr/>
      <dgm:t>
        <a:bodyPr/>
        <a:lstStyle/>
        <a:p>
          <a:pPr rtl="1"/>
          <a:endParaRPr lang="ar-SA"/>
        </a:p>
      </dgm:t>
    </dgm:pt>
    <dgm:pt modelId="{404070B0-35C4-4271-BB4F-3A16B7C7DC9E}">
      <dgm:prSet phldrT="[Text]" custT="1"/>
      <dgm:spPr/>
      <dgm:t>
        <a:bodyPr/>
        <a:lstStyle/>
        <a:p>
          <a:pPr rtl="0"/>
          <a:r>
            <a:rPr kumimoji="0" lang="ar-SA" sz="4000" u="none" strike="noStrike" cap="none" normalizeH="0" baseline="0" dirty="0">
              <a:ln/>
              <a:effectLst/>
            </a:rPr>
            <a:t>عدد أماكن التشغيل</a:t>
          </a:r>
          <a:endParaRPr lang="ar-SA" sz="4000" dirty="0"/>
        </a:p>
      </dgm:t>
    </dgm:pt>
    <dgm:pt modelId="{0A98FCF3-1B3D-4623-B227-EF081E9EA854}" type="parTrans" cxnId="{7DA05DBC-3D70-4B4A-848D-41DFBFAA561E}">
      <dgm:prSet/>
      <dgm:spPr/>
      <dgm:t>
        <a:bodyPr/>
        <a:lstStyle/>
        <a:p>
          <a:pPr rtl="1"/>
          <a:endParaRPr lang="ar-SA"/>
        </a:p>
      </dgm:t>
    </dgm:pt>
    <dgm:pt modelId="{2BFE3653-6270-45A3-8BD1-6CCD0FD8124F}" type="sibTrans" cxnId="{7DA05DBC-3D70-4B4A-848D-41DFBFAA561E}">
      <dgm:prSet/>
      <dgm:spPr/>
      <dgm:t>
        <a:bodyPr/>
        <a:lstStyle/>
        <a:p>
          <a:pPr rtl="1"/>
          <a:endParaRPr lang="ar-SA"/>
        </a:p>
      </dgm:t>
    </dgm:pt>
    <dgm:pt modelId="{1F4A4420-CAF2-4B53-8B02-35CB3AFFB77F}">
      <dgm:prSet phldrT="[Text]"/>
      <dgm:spPr/>
      <dgm:t>
        <a:bodyPr/>
        <a:lstStyle/>
        <a:p>
          <a:pPr rtl="1"/>
          <a:r>
            <a:rPr kumimoji="0" lang="ar-SA" u="none" strike="noStrike" cap="none" normalizeH="0" baseline="0">
              <a:ln/>
              <a:effectLst/>
            </a:rPr>
            <a:t>مركزي (</a:t>
          </a:r>
          <a:r>
            <a:rPr kumimoji="0" lang="en-US" u="none" strike="noStrike" cap="none" normalizeH="0" baseline="0">
              <a:ln/>
              <a:effectLst/>
            </a:rPr>
            <a:t>Centralized</a:t>
          </a:r>
          <a:r>
            <a:rPr kumimoji="0" lang="ar-SA" u="none" strike="noStrike" cap="none" normalizeH="0" baseline="0">
              <a:ln/>
              <a:effectLst/>
            </a:rPr>
            <a:t>)</a:t>
          </a:r>
          <a:endParaRPr lang="ar-SA" dirty="0"/>
        </a:p>
      </dgm:t>
    </dgm:pt>
    <dgm:pt modelId="{A46D0F0E-5855-4355-A396-8E63AB7278B6}" type="parTrans" cxnId="{3C294534-8CCD-45CE-858B-2C79F211B6DA}">
      <dgm:prSet/>
      <dgm:spPr/>
      <dgm:t>
        <a:bodyPr/>
        <a:lstStyle/>
        <a:p>
          <a:pPr rtl="1"/>
          <a:endParaRPr lang="ar-SA"/>
        </a:p>
      </dgm:t>
    </dgm:pt>
    <dgm:pt modelId="{CF24EBF6-935C-4AE3-92C4-0FCBBC8D5C77}" type="sibTrans" cxnId="{3C294534-8CCD-45CE-858B-2C79F211B6DA}">
      <dgm:prSet/>
      <dgm:spPr/>
      <dgm:t>
        <a:bodyPr/>
        <a:lstStyle/>
        <a:p>
          <a:pPr rtl="1"/>
          <a:endParaRPr lang="ar-SA"/>
        </a:p>
      </dgm:t>
    </dgm:pt>
    <dgm:pt modelId="{12EC4E97-9017-44CC-8FED-380EC4088F47}">
      <dgm:prSet custT="1"/>
      <dgm:spPr/>
      <dgm:t>
        <a:bodyPr/>
        <a:lstStyle/>
        <a:p>
          <a:pPr rtl="1"/>
          <a:r>
            <a:rPr kumimoji="0" lang="ar-SA" sz="2000" u="none" strike="noStrike" cap="none" normalizeH="0" baseline="0" dirty="0">
              <a:ln/>
              <a:effectLst/>
            </a:rPr>
            <a:t>علائقي (</a:t>
          </a:r>
          <a:r>
            <a:rPr kumimoji="0" lang="en-US" sz="2000" u="none" strike="noStrike" cap="none" normalizeH="0" baseline="0" dirty="0">
              <a:ln/>
              <a:effectLst/>
            </a:rPr>
            <a:t>Relational</a:t>
          </a:r>
          <a:r>
            <a:rPr kumimoji="0" lang="ar-SA" sz="2000" u="none" strike="noStrike" cap="none" normalizeH="0" baseline="0" dirty="0">
              <a:ln/>
              <a:effectLst/>
            </a:rPr>
            <a:t>)</a:t>
          </a:r>
          <a:endParaRPr kumimoji="0" lang="en-US" sz="2000" b="1" i="0" u="none" strike="noStrike" cap="none" normalizeH="0" baseline="0" dirty="0">
            <a:ln/>
            <a:effectLst/>
            <a:latin typeface="Arial" pitchFamily="34" charset="0"/>
            <a:cs typeface="Arial" pitchFamily="34" charset="0"/>
          </a:endParaRPr>
        </a:p>
      </dgm:t>
    </dgm:pt>
    <dgm:pt modelId="{3CE2EF02-DC89-4318-9DD6-C85C23860AD3}" type="parTrans" cxnId="{54408542-C732-426E-A986-CFB15D92B761}">
      <dgm:prSet/>
      <dgm:spPr/>
      <dgm:t>
        <a:bodyPr/>
        <a:lstStyle/>
        <a:p>
          <a:pPr rtl="1"/>
          <a:endParaRPr lang="ar-SA"/>
        </a:p>
      </dgm:t>
    </dgm:pt>
    <dgm:pt modelId="{8DBE76A5-B572-4FC9-A82E-46C00C1A1F03}" type="sibTrans" cxnId="{54408542-C732-426E-A986-CFB15D92B761}">
      <dgm:prSet/>
      <dgm:spPr/>
      <dgm:t>
        <a:bodyPr/>
        <a:lstStyle/>
        <a:p>
          <a:pPr rtl="1"/>
          <a:endParaRPr lang="ar-SA"/>
        </a:p>
      </dgm:t>
    </dgm:pt>
    <dgm:pt modelId="{EF4843AE-6983-49F6-A109-ED93B0E239E6}">
      <dgm:prSet phldrT="[Text]" custT="1"/>
      <dgm:spPr/>
      <dgm:t>
        <a:bodyPr/>
        <a:lstStyle/>
        <a:p>
          <a:pPr rtl="1"/>
          <a:r>
            <a:rPr kumimoji="0" lang="ar-SA" sz="2000" u="none" strike="noStrike" cap="none" normalizeH="0" baseline="0">
              <a:ln/>
              <a:effectLst/>
            </a:rPr>
            <a:t> هرمي (</a:t>
          </a:r>
          <a:r>
            <a:rPr kumimoji="0" lang="en-US" sz="2000" u="none" strike="noStrike" cap="none" normalizeH="0" baseline="0">
              <a:ln/>
              <a:effectLst/>
            </a:rPr>
            <a:t>Hierarchical</a:t>
          </a:r>
          <a:r>
            <a:rPr kumimoji="0" lang="ar-SA" sz="2000" u="none" strike="noStrike" cap="none" normalizeH="0" baseline="0">
              <a:ln/>
              <a:effectLst/>
            </a:rPr>
            <a:t>)</a:t>
          </a:r>
          <a:r>
            <a:rPr kumimoji="0" lang="en-US" sz="2000" u="none" strike="noStrike" cap="none" normalizeH="0" baseline="0">
              <a:ln/>
              <a:effectLst/>
            </a:rPr>
            <a:t> </a:t>
          </a:r>
          <a:endParaRPr lang="ar-SA" sz="2000" dirty="0"/>
        </a:p>
      </dgm:t>
    </dgm:pt>
    <dgm:pt modelId="{EE37C1F5-7A9B-449E-A683-685E6C79E9EF}" type="parTrans" cxnId="{6969E8DD-5257-4884-8D89-16CFE0255A94}">
      <dgm:prSet/>
      <dgm:spPr/>
      <dgm:t>
        <a:bodyPr/>
        <a:lstStyle/>
        <a:p>
          <a:pPr rtl="1"/>
          <a:endParaRPr lang="ar-SA"/>
        </a:p>
      </dgm:t>
    </dgm:pt>
    <dgm:pt modelId="{4D530FCC-2AB2-403C-B478-C2B200ABFE1E}" type="sibTrans" cxnId="{6969E8DD-5257-4884-8D89-16CFE0255A94}">
      <dgm:prSet/>
      <dgm:spPr/>
      <dgm:t>
        <a:bodyPr/>
        <a:lstStyle/>
        <a:p>
          <a:pPr rtl="1"/>
          <a:endParaRPr lang="ar-SA"/>
        </a:p>
      </dgm:t>
    </dgm:pt>
    <dgm:pt modelId="{2A1C9B31-CCA8-4075-9D31-4CF6132CEC97}">
      <dgm:prSet custT="1"/>
      <dgm:spPr/>
      <dgm:t>
        <a:bodyPr/>
        <a:lstStyle/>
        <a:p>
          <a:pPr rtl="1"/>
          <a:r>
            <a:rPr kumimoji="0" lang="ar-SA" sz="2000" u="none" strike="noStrike" cap="none" normalizeH="0" baseline="0" dirty="0">
              <a:ln/>
              <a:effectLst/>
            </a:rPr>
            <a:t>شيئي علائقي (</a:t>
          </a:r>
          <a:r>
            <a:rPr kumimoji="0" lang="en-US" sz="2000" u="none" strike="noStrike" cap="none" normalizeH="0" baseline="0" dirty="0">
              <a:ln/>
              <a:effectLst/>
            </a:rPr>
            <a:t>Object Relational</a:t>
          </a:r>
          <a:r>
            <a:rPr kumimoji="0" lang="ar-SA" sz="2000" u="none" strike="noStrike" cap="none" normalizeH="0" baseline="0" dirty="0">
              <a:ln/>
              <a:effectLst/>
            </a:rPr>
            <a:t>)</a:t>
          </a:r>
          <a:endParaRPr kumimoji="0" lang="en-US" sz="2000" b="1" i="0" u="none" strike="noStrike" cap="none" normalizeH="0" baseline="0" dirty="0">
            <a:ln/>
            <a:effectLst/>
            <a:latin typeface="Arial" pitchFamily="34" charset="0"/>
            <a:cs typeface="Arial" pitchFamily="34" charset="0"/>
          </a:endParaRPr>
        </a:p>
      </dgm:t>
    </dgm:pt>
    <dgm:pt modelId="{51723F40-4CB1-4860-9C31-DA8E2ED0789B}" type="parTrans" cxnId="{E1A4F124-E382-4B05-8A46-AC34D326F58E}">
      <dgm:prSet/>
      <dgm:spPr/>
      <dgm:t>
        <a:bodyPr/>
        <a:lstStyle/>
        <a:p>
          <a:pPr rtl="1"/>
          <a:endParaRPr lang="ar-SA"/>
        </a:p>
      </dgm:t>
    </dgm:pt>
    <dgm:pt modelId="{981D88A2-B8F2-41B6-B775-E7CD57D81D5F}" type="sibTrans" cxnId="{E1A4F124-E382-4B05-8A46-AC34D326F58E}">
      <dgm:prSet/>
      <dgm:spPr/>
      <dgm:t>
        <a:bodyPr/>
        <a:lstStyle/>
        <a:p>
          <a:pPr rtl="1"/>
          <a:endParaRPr lang="ar-SA"/>
        </a:p>
      </dgm:t>
    </dgm:pt>
    <dgm:pt modelId="{221063DC-4F19-42A4-9F64-F58CB46C52CE}">
      <dgm:prSet phldrT="[Text]" custT="1"/>
      <dgm:spPr/>
      <dgm:t>
        <a:bodyPr/>
        <a:lstStyle/>
        <a:p>
          <a:pPr rtl="1"/>
          <a:r>
            <a:rPr kumimoji="0" lang="ar-SA" sz="2400" u="none" strike="noStrike" cap="none" normalizeH="0" baseline="0" dirty="0">
              <a:ln/>
              <a:effectLst/>
            </a:rPr>
            <a:t>متعدد المستخدمين (</a:t>
          </a:r>
          <a:r>
            <a:rPr kumimoji="0" lang="en-US" sz="2400" u="none" strike="noStrike" cap="none" normalizeH="0" baseline="0" dirty="0">
              <a:ln/>
              <a:effectLst/>
            </a:rPr>
            <a:t>Multi-users</a:t>
          </a:r>
          <a:r>
            <a:rPr kumimoji="0" lang="ar-SA" sz="2400" u="none" strike="noStrike" cap="none" normalizeH="0" baseline="0" dirty="0" smtClean="0">
              <a:ln/>
              <a:effectLst/>
            </a:rPr>
            <a:t>)</a:t>
          </a:r>
          <a:r>
            <a:rPr kumimoji="0" lang="en-US" sz="2400" u="none" strike="noStrike" cap="none" normalizeH="0" baseline="0" dirty="0" smtClean="0">
              <a:ln/>
              <a:effectLst/>
            </a:rPr>
            <a:t> Workgroup- </a:t>
          </a:r>
          <a:endParaRPr lang="ar-SA" sz="2400" dirty="0"/>
        </a:p>
      </dgm:t>
    </dgm:pt>
    <dgm:pt modelId="{D8DA57ED-93FA-477B-B0F4-8503E6880E50}" type="parTrans" cxnId="{FDD03A5D-4A4E-4009-818F-A1714DA021D8}">
      <dgm:prSet/>
      <dgm:spPr/>
      <dgm:t>
        <a:bodyPr/>
        <a:lstStyle/>
        <a:p>
          <a:pPr rtl="1"/>
          <a:endParaRPr lang="ar-SA"/>
        </a:p>
      </dgm:t>
    </dgm:pt>
    <dgm:pt modelId="{FAA14B05-88AC-42A9-924D-AFDA6CC569E3}" type="sibTrans" cxnId="{FDD03A5D-4A4E-4009-818F-A1714DA021D8}">
      <dgm:prSet/>
      <dgm:spPr/>
      <dgm:t>
        <a:bodyPr/>
        <a:lstStyle/>
        <a:p>
          <a:pPr rtl="1"/>
          <a:endParaRPr lang="ar-SA"/>
        </a:p>
      </dgm:t>
    </dgm:pt>
    <dgm:pt modelId="{01707B33-7D79-4950-BB0F-ACDE5DCAF65A}">
      <dgm:prSet phldrT="[Text]"/>
      <dgm:spPr/>
      <dgm:t>
        <a:bodyPr/>
        <a:lstStyle/>
        <a:p>
          <a:pPr rtl="1"/>
          <a:r>
            <a:rPr kumimoji="0" lang="ar-EG" u="none" strike="noStrike" cap="none" normalizeH="0" baseline="0" dirty="0">
              <a:ln/>
              <a:effectLst/>
            </a:rPr>
            <a:t> </a:t>
          </a:r>
          <a:r>
            <a:rPr kumimoji="0" lang="ar-SA" u="none" strike="noStrike" cap="none" normalizeH="0" baseline="0" dirty="0">
              <a:ln/>
              <a:effectLst/>
            </a:rPr>
            <a:t>الخادم/العميل (</a:t>
          </a:r>
          <a:r>
            <a:rPr kumimoji="0" lang="en-US" u="none" strike="noStrike" cap="none" normalizeH="0" baseline="0" dirty="0">
              <a:ln/>
              <a:effectLst/>
            </a:rPr>
            <a:t>Client-Server</a:t>
          </a:r>
          <a:r>
            <a:rPr kumimoji="0" lang="ar-SA" u="none" strike="noStrike" cap="none" normalizeH="0" baseline="0" dirty="0">
              <a:ln/>
              <a:effectLst/>
            </a:rPr>
            <a:t>)</a:t>
          </a:r>
          <a:endParaRPr lang="ar-SA" dirty="0"/>
        </a:p>
      </dgm:t>
    </dgm:pt>
    <dgm:pt modelId="{6854BF09-9855-40F2-95FA-C25BDAB5D1D0}" type="parTrans" cxnId="{207A68E1-5776-49DB-B1B0-5F61E273DC0A}">
      <dgm:prSet/>
      <dgm:spPr/>
      <dgm:t>
        <a:bodyPr/>
        <a:lstStyle/>
        <a:p>
          <a:pPr rtl="1"/>
          <a:endParaRPr lang="ar-SA"/>
        </a:p>
      </dgm:t>
    </dgm:pt>
    <dgm:pt modelId="{02C1EF85-03B2-44B5-935D-23BCBCB2EEC1}" type="sibTrans" cxnId="{207A68E1-5776-49DB-B1B0-5F61E273DC0A}">
      <dgm:prSet/>
      <dgm:spPr/>
      <dgm:t>
        <a:bodyPr/>
        <a:lstStyle/>
        <a:p>
          <a:pPr rtl="1"/>
          <a:endParaRPr lang="ar-SA"/>
        </a:p>
      </dgm:t>
    </dgm:pt>
    <dgm:pt modelId="{33690538-6F49-41B5-AD0C-CF380EC7DB72}">
      <dgm:prSet phldrT="[Text]"/>
      <dgm:spPr/>
      <dgm:t>
        <a:bodyPr/>
        <a:lstStyle/>
        <a:p>
          <a:pPr rtl="1"/>
          <a:r>
            <a:rPr kumimoji="0" lang="ar-SA" u="none" strike="noStrike" cap="none" normalizeH="0" baseline="0" dirty="0">
              <a:ln/>
              <a:effectLst/>
            </a:rPr>
            <a:t>موزع (</a:t>
          </a:r>
          <a:r>
            <a:rPr kumimoji="0" lang="en-US" u="none" strike="noStrike" cap="none" normalizeH="0" baseline="0" dirty="0">
              <a:ln/>
              <a:effectLst/>
            </a:rPr>
            <a:t>Distributed</a:t>
          </a:r>
          <a:r>
            <a:rPr kumimoji="0" lang="ar-SA" u="none" strike="noStrike" cap="none" normalizeH="0" baseline="0" dirty="0">
              <a:ln/>
              <a:effectLst/>
            </a:rPr>
            <a:t>) </a:t>
          </a:r>
          <a:endParaRPr lang="ar-SA" dirty="0"/>
        </a:p>
      </dgm:t>
    </dgm:pt>
    <dgm:pt modelId="{6964D197-C83A-429F-B292-DDF627FE1F5F}" type="parTrans" cxnId="{7111A248-70E4-4945-B21D-2A6FC214099A}">
      <dgm:prSet/>
      <dgm:spPr/>
      <dgm:t>
        <a:bodyPr/>
        <a:lstStyle/>
        <a:p>
          <a:pPr rtl="1"/>
          <a:endParaRPr lang="ar-SA"/>
        </a:p>
      </dgm:t>
    </dgm:pt>
    <dgm:pt modelId="{A17F9692-C8C3-4278-B45F-74F4ACF5F591}" type="sibTrans" cxnId="{7111A248-70E4-4945-B21D-2A6FC214099A}">
      <dgm:prSet/>
      <dgm:spPr/>
      <dgm:t>
        <a:bodyPr/>
        <a:lstStyle/>
        <a:p>
          <a:pPr rtl="1"/>
          <a:endParaRPr lang="ar-SA"/>
        </a:p>
      </dgm:t>
    </dgm:pt>
    <dgm:pt modelId="{CAF2B625-EC04-4496-985A-0D3B3E9D6343}">
      <dgm:prSet phldrT="[Text]" custT="1"/>
      <dgm:spPr/>
      <dgm:t>
        <a:bodyPr/>
        <a:lstStyle/>
        <a:p>
          <a:pPr rtl="1"/>
          <a:r>
            <a:rPr lang="ar-SA" sz="2400" dirty="0" smtClean="0"/>
            <a:t>الآف المستخدمين </a:t>
          </a:r>
          <a:r>
            <a:rPr lang="en-US" sz="2400" dirty="0" smtClean="0"/>
            <a:t>   Enterprise</a:t>
          </a:r>
          <a:r>
            <a:rPr lang="ar-SA" sz="2400" dirty="0" smtClean="0"/>
            <a:t> </a:t>
          </a:r>
          <a:endParaRPr lang="ar-SA" sz="2400" dirty="0"/>
        </a:p>
      </dgm:t>
    </dgm:pt>
    <dgm:pt modelId="{7C00F0C8-5D30-437F-AD11-8CF1611BA72C}" type="parTrans" cxnId="{1F575097-BF0F-478B-929C-70BAC98C211D}">
      <dgm:prSet/>
      <dgm:spPr/>
      <dgm:t>
        <a:bodyPr/>
        <a:lstStyle/>
        <a:p>
          <a:endParaRPr lang="en-US"/>
        </a:p>
      </dgm:t>
    </dgm:pt>
    <dgm:pt modelId="{D679C823-3294-4F61-A0CF-00C144B4A428}" type="sibTrans" cxnId="{1F575097-BF0F-478B-929C-70BAC98C211D}">
      <dgm:prSet/>
      <dgm:spPr/>
      <dgm:t>
        <a:bodyPr/>
        <a:lstStyle/>
        <a:p>
          <a:endParaRPr lang="en-US"/>
        </a:p>
      </dgm:t>
    </dgm:pt>
    <dgm:pt modelId="{F7E07252-B1A6-4560-8AE9-E215C829BFD0}">
      <dgm:prSet phldrT="[Text]" custT="1"/>
      <dgm:spPr/>
      <dgm:t>
        <a:bodyPr/>
        <a:lstStyle/>
        <a:p>
          <a:pPr rtl="1"/>
          <a:r>
            <a:rPr lang="ar-SA" sz="4000" dirty="0" smtClean="0"/>
            <a:t>زمن التشغيل</a:t>
          </a:r>
          <a:endParaRPr lang="ar-SA" sz="4000" dirty="0"/>
        </a:p>
      </dgm:t>
    </dgm:pt>
    <dgm:pt modelId="{259C20EC-2656-4FC6-AFAD-477B529C3816}" type="parTrans" cxnId="{406217F2-3243-4B2A-A99C-934AF7F8D904}">
      <dgm:prSet/>
      <dgm:spPr/>
      <dgm:t>
        <a:bodyPr/>
        <a:lstStyle/>
        <a:p>
          <a:endParaRPr lang="en-US"/>
        </a:p>
      </dgm:t>
    </dgm:pt>
    <dgm:pt modelId="{A99BB424-6613-4C70-AF10-3FC420B12034}" type="sibTrans" cxnId="{406217F2-3243-4B2A-A99C-934AF7F8D904}">
      <dgm:prSet/>
      <dgm:spPr/>
      <dgm:t>
        <a:bodyPr/>
        <a:lstStyle/>
        <a:p>
          <a:endParaRPr lang="en-US"/>
        </a:p>
      </dgm:t>
    </dgm:pt>
    <dgm:pt modelId="{29D83B77-F1BC-49B9-AC0A-855A94400898}">
      <dgm:prSet phldrT="[Text]" custT="1"/>
      <dgm:spPr/>
      <dgm:t>
        <a:bodyPr/>
        <a:lstStyle/>
        <a:p>
          <a:pPr rtl="1"/>
          <a:r>
            <a:rPr lang="ar-SA" sz="2400" dirty="0" smtClean="0"/>
            <a:t>الزمن الحالي</a:t>
          </a:r>
          <a:endParaRPr lang="ar-SA" sz="2400" dirty="0"/>
        </a:p>
      </dgm:t>
    </dgm:pt>
    <dgm:pt modelId="{8FA683CE-4C4E-449B-9210-25CFB9DD97AE}" type="parTrans" cxnId="{B56D4A79-CB82-4AFA-824A-717556C767F9}">
      <dgm:prSet/>
      <dgm:spPr/>
      <dgm:t>
        <a:bodyPr/>
        <a:lstStyle/>
        <a:p>
          <a:endParaRPr lang="en-US"/>
        </a:p>
      </dgm:t>
    </dgm:pt>
    <dgm:pt modelId="{C9BB3986-805D-47C4-9B96-47656205CD5D}" type="sibTrans" cxnId="{B56D4A79-CB82-4AFA-824A-717556C767F9}">
      <dgm:prSet/>
      <dgm:spPr/>
      <dgm:t>
        <a:bodyPr/>
        <a:lstStyle/>
        <a:p>
          <a:endParaRPr lang="en-US"/>
        </a:p>
      </dgm:t>
    </dgm:pt>
    <dgm:pt modelId="{FC12537F-AA9C-419A-838C-15832B9539FE}">
      <dgm:prSet phldrT="[Text]" custT="1"/>
      <dgm:spPr/>
      <dgm:t>
        <a:bodyPr/>
        <a:lstStyle/>
        <a:p>
          <a:pPr rtl="1"/>
          <a:r>
            <a:rPr lang="ar-SA" sz="2400" dirty="0" smtClean="0"/>
            <a:t>مستودعات البيانات </a:t>
          </a:r>
          <a:r>
            <a:rPr lang="en-US" sz="2400" dirty="0" smtClean="0"/>
            <a:t>(Warehouse Data)</a:t>
          </a:r>
          <a:endParaRPr lang="ar-SA" sz="2400" dirty="0"/>
        </a:p>
      </dgm:t>
    </dgm:pt>
    <dgm:pt modelId="{6002544C-ED41-4A47-B696-69D21DB9CC80}" type="parTrans" cxnId="{AC350CA0-EF08-4162-B685-E522F0D689E7}">
      <dgm:prSet/>
      <dgm:spPr/>
      <dgm:t>
        <a:bodyPr/>
        <a:lstStyle/>
        <a:p>
          <a:endParaRPr lang="en-US"/>
        </a:p>
      </dgm:t>
    </dgm:pt>
    <dgm:pt modelId="{660E060D-8FDF-4F09-8B3D-BFD610B4FDA0}" type="sibTrans" cxnId="{AC350CA0-EF08-4162-B685-E522F0D689E7}">
      <dgm:prSet/>
      <dgm:spPr/>
      <dgm:t>
        <a:bodyPr/>
        <a:lstStyle/>
        <a:p>
          <a:endParaRPr lang="en-US"/>
        </a:p>
      </dgm:t>
    </dgm:pt>
    <dgm:pt modelId="{0101DF49-89D8-4061-BC8D-A2FC2BEE38CC}" type="pres">
      <dgm:prSet presAssocID="{2E3657AA-5571-4DD8-86B3-72235350BA4C}" presName="Name0" presStyleCnt="0">
        <dgm:presLayoutVars>
          <dgm:dir val="rev"/>
          <dgm:animLvl val="lvl"/>
          <dgm:resizeHandles val="exact"/>
        </dgm:presLayoutVars>
      </dgm:prSet>
      <dgm:spPr/>
      <dgm:t>
        <a:bodyPr/>
        <a:lstStyle/>
        <a:p>
          <a:endParaRPr lang="en-US"/>
        </a:p>
      </dgm:t>
    </dgm:pt>
    <dgm:pt modelId="{4DA30ACC-B791-4FDB-94DA-9BD0A6E90743}" type="pres">
      <dgm:prSet presAssocID="{EEA79802-E8A3-4D6A-8315-64713CD5A62F}" presName="linNode" presStyleCnt="0"/>
      <dgm:spPr/>
    </dgm:pt>
    <dgm:pt modelId="{B6CC501E-20A6-486B-B216-9D011528E30D}" type="pres">
      <dgm:prSet presAssocID="{EEA79802-E8A3-4D6A-8315-64713CD5A62F}" presName="parentText" presStyleLbl="node1" presStyleIdx="0" presStyleCnt="4" custScaleY="79525" custLinFactNeighborX="55" custLinFactNeighborY="-5771">
        <dgm:presLayoutVars>
          <dgm:chMax val="1"/>
          <dgm:bulletEnabled val="1"/>
        </dgm:presLayoutVars>
      </dgm:prSet>
      <dgm:spPr/>
      <dgm:t>
        <a:bodyPr/>
        <a:lstStyle/>
        <a:p>
          <a:endParaRPr lang="en-US"/>
        </a:p>
      </dgm:t>
    </dgm:pt>
    <dgm:pt modelId="{D93837C1-A3CF-43EC-917F-E9F6C4642C66}" type="pres">
      <dgm:prSet presAssocID="{EEA79802-E8A3-4D6A-8315-64713CD5A62F}" presName="descendantText" presStyleLbl="alignAccFollowNode1" presStyleIdx="0" presStyleCnt="4">
        <dgm:presLayoutVars>
          <dgm:bulletEnabled val="1"/>
        </dgm:presLayoutVars>
      </dgm:prSet>
      <dgm:spPr/>
      <dgm:t>
        <a:bodyPr/>
        <a:lstStyle/>
        <a:p>
          <a:endParaRPr lang="en-US"/>
        </a:p>
      </dgm:t>
    </dgm:pt>
    <dgm:pt modelId="{3650E6B5-EEBA-43FD-A48B-A2B9D546E97B}" type="pres">
      <dgm:prSet presAssocID="{7B5F115D-F02F-49CF-A41C-6225FDDDD74E}" presName="sp" presStyleCnt="0"/>
      <dgm:spPr/>
    </dgm:pt>
    <dgm:pt modelId="{94FBDE8D-F61C-4B9F-984D-A3841A5191E7}" type="pres">
      <dgm:prSet presAssocID="{FD68846B-9E19-44FB-B9E6-BA9A18C581DC}" presName="linNode" presStyleCnt="0"/>
      <dgm:spPr/>
    </dgm:pt>
    <dgm:pt modelId="{10E1D50D-7311-4C61-9FB5-08D9ABC24B96}" type="pres">
      <dgm:prSet presAssocID="{FD68846B-9E19-44FB-B9E6-BA9A18C581DC}" presName="parentText" presStyleLbl="node1" presStyleIdx="1" presStyleCnt="4" custScaleY="80976">
        <dgm:presLayoutVars>
          <dgm:chMax val="1"/>
          <dgm:bulletEnabled val="1"/>
        </dgm:presLayoutVars>
      </dgm:prSet>
      <dgm:spPr/>
      <dgm:t>
        <a:bodyPr/>
        <a:lstStyle/>
        <a:p>
          <a:endParaRPr lang="en-US"/>
        </a:p>
      </dgm:t>
    </dgm:pt>
    <dgm:pt modelId="{CABAF4D4-02EA-4C59-976B-BBACBB8356A7}" type="pres">
      <dgm:prSet presAssocID="{FD68846B-9E19-44FB-B9E6-BA9A18C581DC}" presName="descendantText" presStyleLbl="alignAccFollowNode1" presStyleIdx="1" presStyleCnt="4">
        <dgm:presLayoutVars>
          <dgm:bulletEnabled val="1"/>
        </dgm:presLayoutVars>
      </dgm:prSet>
      <dgm:spPr/>
      <dgm:t>
        <a:bodyPr/>
        <a:lstStyle/>
        <a:p>
          <a:endParaRPr lang="en-US"/>
        </a:p>
      </dgm:t>
    </dgm:pt>
    <dgm:pt modelId="{51F90953-131E-4678-A3E4-EF78D4B0FD16}" type="pres">
      <dgm:prSet presAssocID="{AD9CCA32-DA84-4B71-A6C6-810E3527F827}" presName="sp" presStyleCnt="0"/>
      <dgm:spPr/>
    </dgm:pt>
    <dgm:pt modelId="{EB3B87BA-C282-457E-AC02-97F92CFB6137}" type="pres">
      <dgm:prSet presAssocID="{404070B0-35C4-4271-BB4F-3A16B7C7DC9E}" presName="linNode" presStyleCnt="0"/>
      <dgm:spPr/>
    </dgm:pt>
    <dgm:pt modelId="{9D1B6A71-D760-4032-82AA-D7B64C4E5227}" type="pres">
      <dgm:prSet presAssocID="{404070B0-35C4-4271-BB4F-3A16B7C7DC9E}" presName="parentText" presStyleLbl="node1" presStyleIdx="2" presStyleCnt="4" custScaleY="71798">
        <dgm:presLayoutVars>
          <dgm:chMax val="1"/>
          <dgm:bulletEnabled val="1"/>
        </dgm:presLayoutVars>
      </dgm:prSet>
      <dgm:spPr/>
      <dgm:t>
        <a:bodyPr/>
        <a:lstStyle/>
        <a:p>
          <a:endParaRPr lang="en-US"/>
        </a:p>
      </dgm:t>
    </dgm:pt>
    <dgm:pt modelId="{8A13107E-48E3-4B56-872A-AA4B8AFC4912}" type="pres">
      <dgm:prSet presAssocID="{404070B0-35C4-4271-BB4F-3A16B7C7DC9E}" presName="descendantText" presStyleLbl="alignAccFollowNode1" presStyleIdx="2" presStyleCnt="4">
        <dgm:presLayoutVars>
          <dgm:bulletEnabled val="1"/>
        </dgm:presLayoutVars>
      </dgm:prSet>
      <dgm:spPr/>
      <dgm:t>
        <a:bodyPr/>
        <a:lstStyle/>
        <a:p>
          <a:endParaRPr lang="en-US"/>
        </a:p>
      </dgm:t>
    </dgm:pt>
    <dgm:pt modelId="{D047E49C-EC18-4BEC-900F-D93B1F46C6DE}" type="pres">
      <dgm:prSet presAssocID="{2BFE3653-6270-45A3-8BD1-6CCD0FD8124F}" presName="sp" presStyleCnt="0"/>
      <dgm:spPr/>
    </dgm:pt>
    <dgm:pt modelId="{D34DDBB3-4550-45A0-B0C6-61B3B40F2F0D}" type="pres">
      <dgm:prSet presAssocID="{F7E07252-B1A6-4560-8AE9-E215C829BFD0}" presName="linNode" presStyleCnt="0"/>
      <dgm:spPr/>
    </dgm:pt>
    <dgm:pt modelId="{5FCA9455-C4D8-4BBF-8582-20957B94AC74}" type="pres">
      <dgm:prSet presAssocID="{F7E07252-B1A6-4560-8AE9-E215C829BFD0}" presName="parentText" presStyleLbl="node1" presStyleIdx="3" presStyleCnt="4" custScaleY="51477">
        <dgm:presLayoutVars>
          <dgm:chMax val="1"/>
          <dgm:bulletEnabled val="1"/>
        </dgm:presLayoutVars>
      </dgm:prSet>
      <dgm:spPr/>
      <dgm:t>
        <a:bodyPr/>
        <a:lstStyle/>
        <a:p>
          <a:endParaRPr lang="en-US"/>
        </a:p>
      </dgm:t>
    </dgm:pt>
    <dgm:pt modelId="{833A9156-46E7-4BEE-B3DD-F2FDB143A35C}" type="pres">
      <dgm:prSet presAssocID="{F7E07252-B1A6-4560-8AE9-E215C829BFD0}" presName="descendantText" presStyleLbl="alignAccFollowNode1" presStyleIdx="3" presStyleCnt="4" custScaleY="66435">
        <dgm:presLayoutVars>
          <dgm:bulletEnabled val="1"/>
        </dgm:presLayoutVars>
      </dgm:prSet>
      <dgm:spPr/>
      <dgm:t>
        <a:bodyPr/>
        <a:lstStyle/>
        <a:p>
          <a:endParaRPr lang="en-US"/>
        </a:p>
      </dgm:t>
    </dgm:pt>
  </dgm:ptLst>
  <dgm:cxnLst>
    <dgm:cxn modelId="{2CF4220B-5065-4E97-B096-62CBEB9BF53A}" type="presOf" srcId="{F7E07252-B1A6-4560-8AE9-E215C829BFD0}" destId="{5FCA9455-C4D8-4BBF-8582-20957B94AC74}" srcOrd="0" destOrd="0" presId="urn:microsoft.com/office/officeart/2005/8/layout/vList5"/>
    <dgm:cxn modelId="{61FC7BBB-7DD0-41C4-B992-29D1EF2427AA}" type="presOf" srcId="{1F4A4420-CAF2-4B53-8B02-35CB3AFFB77F}" destId="{8A13107E-48E3-4B56-872A-AA4B8AFC4912}" srcOrd="0" destOrd="0" presId="urn:microsoft.com/office/officeart/2005/8/layout/vList5"/>
    <dgm:cxn modelId="{36625946-A010-4284-B685-F7A567EBAAF5}" type="presOf" srcId="{33690538-6F49-41B5-AD0C-CF380EC7DB72}" destId="{8A13107E-48E3-4B56-872A-AA4B8AFC4912}" srcOrd="0" destOrd="2" presId="urn:microsoft.com/office/officeart/2005/8/layout/vList5"/>
    <dgm:cxn modelId="{7111A248-70E4-4945-B21D-2A6FC214099A}" srcId="{404070B0-35C4-4271-BB4F-3A16B7C7DC9E}" destId="{33690538-6F49-41B5-AD0C-CF380EC7DB72}" srcOrd="2" destOrd="0" parTransId="{6964D197-C83A-429F-B292-DDF627FE1F5F}" sibTransId="{A17F9692-C8C3-4278-B45F-74F4ACF5F591}"/>
    <dgm:cxn modelId="{E1A4F124-E382-4B05-8A46-AC34D326F58E}" srcId="{EEA79802-E8A3-4D6A-8315-64713CD5A62F}" destId="{2A1C9B31-CCA8-4075-9D31-4CF6132CEC97}" srcOrd="3" destOrd="0" parTransId="{51723F40-4CB1-4860-9C31-DA8E2ED0789B}" sibTransId="{981D88A2-B8F2-41B6-B775-E7CD57D81D5F}"/>
    <dgm:cxn modelId="{B3CD1AB9-D284-4D9F-9357-D9F1626EC586}" type="presOf" srcId="{12EC4E97-9017-44CC-8FED-380EC4088F47}" destId="{D93837C1-A3CF-43EC-917F-E9F6C4642C66}" srcOrd="0" destOrd="2" presId="urn:microsoft.com/office/officeart/2005/8/layout/vList5"/>
    <dgm:cxn modelId="{3C294534-8CCD-45CE-858B-2C79F211B6DA}" srcId="{404070B0-35C4-4271-BB4F-3A16B7C7DC9E}" destId="{1F4A4420-CAF2-4B53-8B02-35CB3AFFB77F}" srcOrd="0" destOrd="0" parTransId="{A46D0F0E-5855-4355-A396-8E63AB7278B6}" sibTransId="{CF24EBF6-935C-4AE3-92C4-0FCBBC8D5C77}"/>
    <dgm:cxn modelId="{AC350CA0-EF08-4162-B685-E522F0D689E7}" srcId="{F7E07252-B1A6-4560-8AE9-E215C829BFD0}" destId="{FC12537F-AA9C-419A-838C-15832B9539FE}" srcOrd="1" destOrd="0" parTransId="{6002544C-ED41-4A47-B696-69D21DB9CC80}" sibTransId="{660E060D-8FDF-4F09-8B3D-BFD610B4FDA0}"/>
    <dgm:cxn modelId="{E4AA4D56-C4AD-46E4-A152-C1D02280EEF6}" type="presOf" srcId="{FD68846B-9E19-44FB-B9E6-BA9A18C581DC}" destId="{10E1D50D-7311-4C61-9FB5-08D9ABC24B96}" srcOrd="0" destOrd="0" presId="urn:microsoft.com/office/officeart/2005/8/layout/vList5"/>
    <dgm:cxn modelId="{207A68E1-5776-49DB-B1B0-5F61E273DC0A}" srcId="{404070B0-35C4-4271-BB4F-3A16B7C7DC9E}" destId="{01707B33-7D79-4950-BB0F-ACDE5DCAF65A}" srcOrd="1" destOrd="0" parTransId="{6854BF09-9855-40F2-95FA-C25BDAB5D1D0}" sibTransId="{02C1EF85-03B2-44B5-935D-23BCBCB2EEC1}"/>
    <dgm:cxn modelId="{8F167393-83B4-44CD-A19E-2ABFF95DBAFC}" srcId="{2E3657AA-5571-4DD8-86B3-72235350BA4C}" destId="{FD68846B-9E19-44FB-B9E6-BA9A18C581DC}" srcOrd="1" destOrd="0" parTransId="{CD3ABEDE-7D58-4433-96E8-C77F2488BD2B}" sibTransId="{AD9CCA32-DA84-4B71-A6C6-810E3527F827}"/>
    <dgm:cxn modelId="{1F575097-BF0F-478B-929C-70BAC98C211D}" srcId="{FD68846B-9E19-44FB-B9E6-BA9A18C581DC}" destId="{CAF2B625-EC04-4496-985A-0D3B3E9D6343}" srcOrd="2" destOrd="0" parTransId="{7C00F0C8-5D30-437F-AD11-8CF1611BA72C}" sibTransId="{D679C823-3294-4F61-A0CF-00C144B4A428}"/>
    <dgm:cxn modelId="{3F24FC8C-3480-4DED-A782-F32E24FFC7CB}" type="presOf" srcId="{EF4843AE-6983-49F6-A109-ED93B0E239E6}" destId="{D93837C1-A3CF-43EC-917F-E9F6C4642C66}" srcOrd="0" destOrd="1" presId="urn:microsoft.com/office/officeart/2005/8/layout/vList5"/>
    <dgm:cxn modelId="{D398154D-DAF1-4BF3-B4FC-664EB351B496}" type="presOf" srcId="{665DE07A-196B-465A-8C56-5BFA4AE06660}" destId="{D93837C1-A3CF-43EC-917F-E9F6C4642C66}" srcOrd="0" destOrd="0" presId="urn:microsoft.com/office/officeart/2005/8/layout/vList5"/>
    <dgm:cxn modelId="{28668A4A-0272-4D43-A08F-89E41E168187}" type="presOf" srcId="{FC12537F-AA9C-419A-838C-15832B9539FE}" destId="{833A9156-46E7-4BEE-B3DD-F2FDB143A35C}" srcOrd="0" destOrd="1" presId="urn:microsoft.com/office/officeart/2005/8/layout/vList5"/>
    <dgm:cxn modelId="{8C9C6AAF-260E-44F0-8134-59BF5254B4AF}" type="presOf" srcId="{29D83B77-F1BC-49B9-AC0A-855A94400898}" destId="{833A9156-46E7-4BEE-B3DD-F2FDB143A35C}" srcOrd="0" destOrd="0" presId="urn:microsoft.com/office/officeart/2005/8/layout/vList5"/>
    <dgm:cxn modelId="{6BF68A14-935D-4158-BC34-53755CB0FB60}" type="presOf" srcId="{EEA79802-E8A3-4D6A-8315-64713CD5A62F}" destId="{B6CC501E-20A6-486B-B216-9D011528E30D}" srcOrd="0" destOrd="0" presId="urn:microsoft.com/office/officeart/2005/8/layout/vList5"/>
    <dgm:cxn modelId="{713B8255-43AB-4AF4-8FF0-43ECF3015368}" type="presOf" srcId="{01707B33-7D79-4950-BB0F-ACDE5DCAF65A}" destId="{8A13107E-48E3-4B56-872A-AA4B8AFC4912}" srcOrd="0" destOrd="1" presId="urn:microsoft.com/office/officeart/2005/8/layout/vList5"/>
    <dgm:cxn modelId="{68BA70DB-CF33-4235-917A-154C1A7BC323}" type="presOf" srcId="{2E3657AA-5571-4DD8-86B3-72235350BA4C}" destId="{0101DF49-89D8-4061-BC8D-A2FC2BEE38CC}" srcOrd="0" destOrd="0" presId="urn:microsoft.com/office/officeart/2005/8/layout/vList5"/>
    <dgm:cxn modelId="{406217F2-3243-4B2A-A99C-934AF7F8D904}" srcId="{2E3657AA-5571-4DD8-86B3-72235350BA4C}" destId="{F7E07252-B1A6-4560-8AE9-E215C829BFD0}" srcOrd="3" destOrd="0" parTransId="{259C20EC-2656-4FC6-AFAD-477B529C3816}" sibTransId="{A99BB424-6613-4C70-AF10-3FC420B12034}"/>
    <dgm:cxn modelId="{80D29A4E-94B4-4E00-949C-365535AC3775}" type="presOf" srcId="{221063DC-4F19-42A4-9F64-F58CB46C52CE}" destId="{CABAF4D4-02EA-4C59-976B-BBACBB8356A7}" srcOrd="0" destOrd="1" presId="urn:microsoft.com/office/officeart/2005/8/layout/vList5"/>
    <dgm:cxn modelId="{54408542-C732-426E-A986-CFB15D92B761}" srcId="{EEA79802-E8A3-4D6A-8315-64713CD5A62F}" destId="{12EC4E97-9017-44CC-8FED-380EC4088F47}" srcOrd="2" destOrd="0" parTransId="{3CE2EF02-DC89-4318-9DD6-C85C23860AD3}" sibTransId="{8DBE76A5-B572-4FC9-A82E-46C00C1A1F03}"/>
    <dgm:cxn modelId="{FA085300-CCCD-4D9D-A3E2-684D8ADA92BC}" type="presOf" srcId="{2A1C9B31-CCA8-4075-9D31-4CF6132CEC97}" destId="{D93837C1-A3CF-43EC-917F-E9F6C4642C66}" srcOrd="0" destOrd="3" presId="urn:microsoft.com/office/officeart/2005/8/layout/vList5"/>
    <dgm:cxn modelId="{6969E8DD-5257-4884-8D89-16CFE0255A94}" srcId="{EEA79802-E8A3-4D6A-8315-64713CD5A62F}" destId="{EF4843AE-6983-49F6-A109-ED93B0E239E6}" srcOrd="1" destOrd="0" parTransId="{EE37C1F5-7A9B-449E-A683-685E6C79E9EF}" sibTransId="{4D530FCC-2AB2-403C-B478-C2B200ABFE1E}"/>
    <dgm:cxn modelId="{7DA05DBC-3D70-4B4A-848D-41DFBFAA561E}" srcId="{2E3657AA-5571-4DD8-86B3-72235350BA4C}" destId="{404070B0-35C4-4271-BB4F-3A16B7C7DC9E}" srcOrd="2" destOrd="0" parTransId="{0A98FCF3-1B3D-4623-B227-EF081E9EA854}" sibTransId="{2BFE3653-6270-45A3-8BD1-6CCD0FD8124F}"/>
    <dgm:cxn modelId="{9A4004D0-5588-44E9-84FB-BE16C879207E}" type="presOf" srcId="{404070B0-35C4-4271-BB4F-3A16B7C7DC9E}" destId="{9D1B6A71-D760-4032-82AA-D7B64C4E5227}" srcOrd="0" destOrd="0" presId="urn:microsoft.com/office/officeart/2005/8/layout/vList5"/>
    <dgm:cxn modelId="{7B9378F9-7256-4661-9DCE-1B6C68DACBA4}" type="presOf" srcId="{CAF2B625-EC04-4496-985A-0D3B3E9D6343}" destId="{CABAF4D4-02EA-4C59-976B-BBACBB8356A7}" srcOrd="0" destOrd="2" presId="urn:microsoft.com/office/officeart/2005/8/layout/vList5"/>
    <dgm:cxn modelId="{FDD03A5D-4A4E-4009-818F-A1714DA021D8}" srcId="{FD68846B-9E19-44FB-B9E6-BA9A18C581DC}" destId="{221063DC-4F19-42A4-9F64-F58CB46C52CE}" srcOrd="1" destOrd="0" parTransId="{D8DA57ED-93FA-477B-B0F4-8503E6880E50}" sibTransId="{FAA14B05-88AC-42A9-924D-AFDA6CC569E3}"/>
    <dgm:cxn modelId="{907A8DC2-D22B-47AE-B741-29C7BBD5291B}" srcId="{EEA79802-E8A3-4D6A-8315-64713CD5A62F}" destId="{665DE07A-196B-465A-8C56-5BFA4AE06660}" srcOrd="0" destOrd="0" parTransId="{37D8A348-7AB0-484A-BDD2-1F6EB75FB7E9}" sibTransId="{FF736A44-B0F1-4D5F-BACE-2D4C7AE254DF}"/>
    <dgm:cxn modelId="{80FED2B0-C02D-4073-9336-8BE1149788B9}" srcId="{2E3657AA-5571-4DD8-86B3-72235350BA4C}" destId="{EEA79802-E8A3-4D6A-8315-64713CD5A62F}" srcOrd="0" destOrd="0" parTransId="{90D1C671-5C56-447F-800A-27249DA27DA3}" sibTransId="{7B5F115D-F02F-49CF-A41C-6225FDDDD74E}"/>
    <dgm:cxn modelId="{19B820A9-AC7B-40C3-879B-F88B12D57C6A}" type="presOf" srcId="{AC6F5192-E1C0-47ED-A4B9-E8DC61E9F8ED}" destId="{CABAF4D4-02EA-4C59-976B-BBACBB8356A7}" srcOrd="0" destOrd="0" presId="urn:microsoft.com/office/officeart/2005/8/layout/vList5"/>
    <dgm:cxn modelId="{889EC731-39C8-40D1-AAC3-76DC59703566}" srcId="{FD68846B-9E19-44FB-B9E6-BA9A18C581DC}" destId="{AC6F5192-E1C0-47ED-A4B9-E8DC61E9F8ED}" srcOrd="0" destOrd="0" parTransId="{6D6562C3-5125-43AE-BBD2-F8746A082BC9}" sibTransId="{C3CAA4FC-2F69-4D79-8E24-FF55FA9BD368}"/>
    <dgm:cxn modelId="{B56D4A79-CB82-4AFA-824A-717556C767F9}" srcId="{F7E07252-B1A6-4560-8AE9-E215C829BFD0}" destId="{29D83B77-F1BC-49B9-AC0A-855A94400898}" srcOrd="0" destOrd="0" parTransId="{8FA683CE-4C4E-449B-9210-25CFB9DD97AE}" sibTransId="{C9BB3986-805D-47C4-9B96-47656205CD5D}"/>
    <dgm:cxn modelId="{FC659A86-437A-4676-AE85-C22D5827983F}" type="presParOf" srcId="{0101DF49-89D8-4061-BC8D-A2FC2BEE38CC}" destId="{4DA30ACC-B791-4FDB-94DA-9BD0A6E90743}" srcOrd="0" destOrd="0" presId="urn:microsoft.com/office/officeart/2005/8/layout/vList5"/>
    <dgm:cxn modelId="{7F850BE1-416A-46A1-B21B-67689B070173}" type="presParOf" srcId="{4DA30ACC-B791-4FDB-94DA-9BD0A6E90743}" destId="{B6CC501E-20A6-486B-B216-9D011528E30D}" srcOrd="0" destOrd="0" presId="urn:microsoft.com/office/officeart/2005/8/layout/vList5"/>
    <dgm:cxn modelId="{3D9D2485-E9DF-43B2-801E-3A0930F12E70}" type="presParOf" srcId="{4DA30ACC-B791-4FDB-94DA-9BD0A6E90743}" destId="{D93837C1-A3CF-43EC-917F-E9F6C4642C66}" srcOrd="1" destOrd="0" presId="urn:microsoft.com/office/officeart/2005/8/layout/vList5"/>
    <dgm:cxn modelId="{AE212D03-B084-4087-8430-BEA944814DDC}" type="presParOf" srcId="{0101DF49-89D8-4061-BC8D-A2FC2BEE38CC}" destId="{3650E6B5-EEBA-43FD-A48B-A2B9D546E97B}" srcOrd="1" destOrd="0" presId="urn:microsoft.com/office/officeart/2005/8/layout/vList5"/>
    <dgm:cxn modelId="{FBFEFF6E-5362-4B7A-869A-4FDA942A83DF}" type="presParOf" srcId="{0101DF49-89D8-4061-BC8D-A2FC2BEE38CC}" destId="{94FBDE8D-F61C-4B9F-984D-A3841A5191E7}" srcOrd="2" destOrd="0" presId="urn:microsoft.com/office/officeart/2005/8/layout/vList5"/>
    <dgm:cxn modelId="{2AB07D45-AAD7-4B78-8770-EE18CB042277}" type="presParOf" srcId="{94FBDE8D-F61C-4B9F-984D-A3841A5191E7}" destId="{10E1D50D-7311-4C61-9FB5-08D9ABC24B96}" srcOrd="0" destOrd="0" presId="urn:microsoft.com/office/officeart/2005/8/layout/vList5"/>
    <dgm:cxn modelId="{11740E5D-2911-4EBC-9E6C-6A52BF65A82D}" type="presParOf" srcId="{94FBDE8D-F61C-4B9F-984D-A3841A5191E7}" destId="{CABAF4D4-02EA-4C59-976B-BBACBB8356A7}" srcOrd="1" destOrd="0" presId="urn:microsoft.com/office/officeart/2005/8/layout/vList5"/>
    <dgm:cxn modelId="{DCE78944-9C8C-4A96-BDF7-3079AD1B3E65}" type="presParOf" srcId="{0101DF49-89D8-4061-BC8D-A2FC2BEE38CC}" destId="{51F90953-131E-4678-A3E4-EF78D4B0FD16}" srcOrd="3" destOrd="0" presId="urn:microsoft.com/office/officeart/2005/8/layout/vList5"/>
    <dgm:cxn modelId="{C0046149-4B7F-4A6A-89C1-E5A15ACEB995}" type="presParOf" srcId="{0101DF49-89D8-4061-BC8D-A2FC2BEE38CC}" destId="{EB3B87BA-C282-457E-AC02-97F92CFB6137}" srcOrd="4" destOrd="0" presId="urn:microsoft.com/office/officeart/2005/8/layout/vList5"/>
    <dgm:cxn modelId="{EF382B31-6115-42CE-9A29-B5C8D8E65838}" type="presParOf" srcId="{EB3B87BA-C282-457E-AC02-97F92CFB6137}" destId="{9D1B6A71-D760-4032-82AA-D7B64C4E5227}" srcOrd="0" destOrd="0" presId="urn:microsoft.com/office/officeart/2005/8/layout/vList5"/>
    <dgm:cxn modelId="{234550DB-C090-4ACA-BCD6-26C15AB6E1B0}" type="presParOf" srcId="{EB3B87BA-C282-457E-AC02-97F92CFB6137}" destId="{8A13107E-48E3-4B56-872A-AA4B8AFC4912}" srcOrd="1" destOrd="0" presId="urn:microsoft.com/office/officeart/2005/8/layout/vList5"/>
    <dgm:cxn modelId="{DE8FC4AF-41CB-46F3-85CB-49D88108F5CC}" type="presParOf" srcId="{0101DF49-89D8-4061-BC8D-A2FC2BEE38CC}" destId="{D047E49C-EC18-4BEC-900F-D93B1F46C6DE}" srcOrd="5" destOrd="0" presId="urn:microsoft.com/office/officeart/2005/8/layout/vList5"/>
    <dgm:cxn modelId="{ADEEC600-F94E-4A92-BAA8-B32D8FA04489}" type="presParOf" srcId="{0101DF49-89D8-4061-BC8D-A2FC2BEE38CC}" destId="{D34DDBB3-4550-45A0-B0C6-61B3B40F2F0D}" srcOrd="6" destOrd="0" presId="urn:microsoft.com/office/officeart/2005/8/layout/vList5"/>
    <dgm:cxn modelId="{B4775415-91F5-42A4-8FCF-498AD57EA109}" type="presParOf" srcId="{D34DDBB3-4550-45A0-B0C6-61B3B40F2F0D}" destId="{5FCA9455-C4D8-4BBF-8582-20957B94AC74}" srcOrd="0" destOrd="0" presId="urn:microsoft.com/office/officeart/2005/8/layout/vList5"/>
    <dgm:cxn modelId="{CAE10448-46E2-42DC-A788-4112077A98EF}" type="presParOf" srcId="{D34DDBB3-4550-45A0-B0C6-61B3B40F2F0D}" destId="{833A9156-46E7-4BEE-B3DD-F2FDB143A35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837C1-A3CF-43EC-917F-E9F6C4642C66}">
      <dsp:nvSpPr>
        <dsp:cNvPr id="0" name=""/>
        <dsp:cNvSpPr/>
      </dsp:nvSpPr>
      <dsp:spPr>
        <a:xfrm rot="16200000">
          <a:off x="2629342" y="-2627236"/>
          <a:ext cx="1395186" cy="665387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06680" rIns="213360" bIns="106680" numCol="1" spcCol="1270" anchor="ctr" anchorCtr="0">
          <a:noAutofit/>
        </a:bodyPr>
        <a:lstStyle/>
        <a:p>
          <a:pPr marL="228600" lvl="1" indent="-228600" algn="r" defTabSz="889000" rtl="1">
            <a:lnSpc>
              <a:spcPct val="90000"/>
            </a:lnSpc>
            <a:spcBef>
              <a:spcPct val="0"/>
            </a:spcBef>
            <a:spcAft>
              <a:spcPct val="15000"/>
            </a:spcAft>
            <a:buChar char="••"/>
          </a:pPr>
          <a:r>
            <a:rPr kumimoji="0" lang="ar-SA" sz="2000" u="none" strike="noStrike" kern="1200" cap="none" normalizeH="0" baseline="0">
              <a:ln/>
              <a:effectLst/>
            </a:rPr>
            <a:t>شبكي (</a:t>
          </a:r>
          <a:r>
            <a:rPr kumimoji="0" lang="en-US" sz="2000" u="none" strike="noStrike" kern="1200" cap="none" normalizeH="0" baseline="0">
              <a:ln/>
              <a:effectLst/>
            </a:rPr>
            <a:t>Network</a:t>
          </a:r>
          <a:r>
            <a:rPr kumimoji="0" lang="ar-SA" sz="2000" u="none" strike="noStrike" kern="1200" cap="none" normalizeH="0" baseline="0">
              <a:ln/>
              <a:effectLst/>
            </a:rPr>
            <a:t>)</a:t>
          </a:r>
          <a:endParaRPr lang="ar-SA" sz="2000" kern="1200" dirty="0"/>
        </a:p>
        <a:p>
          <a:pPr marL="228600" lvl="1" indent="-228600" algn="r" defTabSz="889000" rtl="1">
            <a:lnSpc>
              <a:spcPct val="90000"/>
            </a:lnSpc>
            <a:spcBef>
              <a:spcPct val="0"/>
            </a:spcBef>
            <a:spcAft>
              <a:spcPct val="15000"/>
            </a:spcAft>
            <a:buChar char="••"/>
          </a:pPr>
          <a:r>
            <a:rPr kumimoji="0" lang="ar-SA" sz="2000" u="none" strike="noStrike" kern="1200" cap="none" normalizeH="0" baseline="0">
              <a:ln/>
              <a:effectLst/>
            </a:rPr>
            <a:t> هرمي (</a:t>
          </a:r>
          <a:r>
            <a:rPr kumimoji="0" lang="en-US" sz="2000" u="none" strike="noStrike" kern="1200" cap="none" normalizeH="0" baseline="0">
              <a:ln/>
              <a:effectLst/>
            </a:rPr>
            <a:t>Hierarchical</a:t>
          </a:r>
          <a:r>
            <a:rPr kumimoji="0" lang="ar-SA" sz="2000" u="none" strike="noStrike" kern="1200" cap="none" normalizeH="0" baseline="0">
              <a:ln/>
              <a:effectLst/>
            </a:rPr>
            <a:t>)</a:t>
          </a:r>
          <a:r>
            <a:rPr kumimoji="0" lang="en-US" sz="2000" u="none" strike="noStrike" kern="1200" cap="none" normalizeH="0" baseline="0">
              <a:ln/>
              <a:effectLst/>
            </a:rPr>
            <a:t> </a:t>
          </a:r>
          <a:endParaRPr lang="ar-SA" sz="2000" kern="1200" dirty="0"/>
        </a:p>
        <a:p>
          <a:pPr marL="228600" lvl="1" indent="-228600" algn="r" defTabSz="889000" rtl="1">
            <a:lnSpc>
              <a:spcPct val="90000"/>
            </a:lnSpc>
            <a:spcBef>
              <a:spcPct val="0"/>
            </a:spcBef>
            <a:spcAft>
              <a:spcPct val="15000"/>
            </a:spcAft>
            <a:buChar char="••"/>
          </a:pPr>
          <a:r>
            <a:rPr kumimoji="0" lang="ar-SA" sz="2000" u="none" strike="noStrike" kern="1200" cap="none" normalizeH="0" baseline="0" dirty="0">
              <a:ln/>
              <a:effectLst/>
            </a:rPr>
            <a:t>علائقي (</a:t>
          </a:r>
          <a:r>
            <a:rPr kumimoji="0" lang="en-US" sz="2000" u="none" strike="noStrike" kern="1200" cap="none" normalizeH="0" baseline="0" dirty="0">
              <a:ln/>
              <a:effectLst/>
            </a:rPr>
            <a:t>Relational</a:t>
          </a:r>
          <a:r>
            <a:rPr kumimoji="0" lang="ar-SA" sz="2000" u="none" strike="noStrike" kern="1200" cap="none" normalizeH="0" baseline="0" dirty="0">
              <a:ln/>
              <a:effectLst/>
            </a:rPr>
            <a:t>)</a:t>
          </a:r>
          <a:endParaRPr kumimoji="0" lang="en-US" sz="2000" b="1" i="0" u="none" strike="noStrike" kern="1200" cap="none" normalizeH="0" baseline="0" dirty="0">
            <a:ln/>
            <a:effectLst/>
            <a:latin typeface="Arial" pitchFamily="34" charset="0"/>
            <a:cs typeface="Arial" pitchFamily="34" charset="0"/>
          </a:endParaRPr>
        </a:p>
        <a:p>
          <a:pPr marL="228600" lvl="1" indent="-228600" algn="r" defTabSz="889000" rtl="1">
            <a:lnSpc>
              <a:spcPct val="90000"/>
            </a:lnSpc>
            <a:spcBef>
              <a:spcPct val="0"/>
            </a:spcBef>
            <a:spcAft>
              <a:spcPct val="15000"/>
            </a:spcAft>
            <a:buChar char="••"/>
          </a:pPr>
          <a:r>
            <a:rPr kumimoji="0" lang="ar-SA" sz="2000" u="none" strike="noStrike" kern="1200" cap="none" normalizeH="0" baseline="0" dirty="0">
              <a:ln/>
              <a:effectLst/>
            </a:rPr>
            <a:t>شيئي علائقي (</a:t>
          </a:r>
          <a:r>
            <a:rPr kumimoji="0" lang="en-US" sz="2000" u="none" strike="noStrike" kern="1200" cap="none" normalizeH="0" baseline="0" dirty="0">
              <a:ln/>
              <a:effectLst/>
            </a:rPr>
            <a:t>Object Relational</a:t>
          </a:r>
          <a:r>
            <a:rPr kumimoji="0" lang="ar-SA" sz="2000" u="none" strike="noStrike" kern="1200" cap="none" normalizeH="0" baseline="0" dirty="0">
              <a:ln/>
              <a:effectLst/>
            </a:rPr>
            <a:t>)</a:t>
          </a:r>
          <a:endParaRPr kumimoji="0" lang="en-US" sz="2000" b="1" i="0" u="none" strike="noStrike" kern="1200" cap="none" normalizeH="0" baseline="0" dirty="0">
            <a:ln/>
            <a:effectLst/>
            <a:latin typeface="Arial" pitchFamily="34" charset="0"/>
            <a:cs typeface="Arial" pitchFamily="34" charset="0"/>
          </a:endParaRPr>
        </a:p>
      </dsp:txBody>
      <dsp:txXfrm rot="5400000">
        <a:off x="68107" y="70213"/>
        <a:ext cx="6585765" cy="1258972"/>
      </dsp:txXfrm>
    </dsp:sp>
    <dsp:sp modelId="{B6CC501E-20A6-486B-B216-9D011528E30D}">
      <dsp:nvSpPr>
        <dsp:cNvPr id="0" name=""/>
        <dsp:cNvSpPr/>
      </dsp:nvSpPr>
      <dsp:spPr>
        <a:xfrm>
          <a:off x="6653871" y="0"/>
          <a:ext cx="3742803" cy="1386903"/>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1">
            <a:lnSpc>
              <a:spcPct val="90000"/>
            </a:lnSpc>
            <a:spcBef>
              <a:spcPct val="0"/>
            </a:spcBef>
            <a:spcAft>
              <a:spcPct val="35000"/>
            </a:spcAft>
          </a:pPr>
          <a:r>
            <a:rPr kumimoji="0" lang="ar-SA" sz="4000" u="none" strike="noStrike" kern="1200" cap="none" normalizeH="0" baseline="0">
              <a:ln/>
              <a:effectLst/>
            </a:rPr>
            <a:t>نموذج البيانات</a:t>
          </a:r>
          <a:endParaRPr lang="ar-SA" sz="4000" kern="1200" dirty="0"/>
        </a:p>
      </dsp:txBody>
      <dsp:txXfrm>
        <a:off x="6721574" y="67703"/>
        <a:ext cx="3607397" cy="1251497"/>
      </dsp:txXfrm>
    </dsp:sp>
    <dsp:sp modelId="{CABAF4D4-02EA-4C59-976B-BBACBB8356A7}">
      <dsp:nvSpPr>
        <dsp:cNvPr id="0" name=""/>
        <dsp:cNvSpPr/>
      </dsp:nvSpPr>
      <dsp:spPr>
        <a:xfrm rot="16200000">
          <a:off x="2629342" y="-1136339"/>
          <a:ext cx="1395186" cy="6653872"/>
        </a:xfrm>
        <a:prstGeom prst="round2SameRect">
          <a:avLst/>
        </a:prstGeom>
        <a:solidFill>
          <a:schemeClr val="accent5">
            <a:tint val="40000"/>
            <a:alpha val="90000"/>
            <a:hueOff val="-2246587"/>
            <a:satOff val="-7611"/>
            <a:lumOff val="-976"/>
            <a:alphaOff val="0"/>
          </a:schemeClr>
        </a:solidFill>
        <a:ln w="12700" cap="flat" cmpd="sng" algn="ctr">
          <a:solidFill>
            <a:schemeClr val="accent5">
              <a:tint val="40000"/>
              <a:alpha val="90000"/>
              <a:hueOff val="-2246587"/>
              <a:satOff val="-7611"/>
              <a:lumOff val="-97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3360" tIns="106680" rIns="213360" bIns="106680" numCol="1" spcCol="1270" anchor="ctr" anchorCtr="0">
          <a:noAutofit/>
        </a:bodyPr>
        <a:lstStyle/>
        <a:p>
          <a:pPr marL="228600" lvl="1" indent="-228600" algn="r" defTabSz="1066800" rtl="1">
            <a:lnSpc>
              <a:spcPct val="90000"/>
            </a:lnSpc>
            <a:spcBef>
              <a:spcPct val="0"/>
            </a:spcBef>
            <a:spcAft>
              <a:spcPct val="15000"/>
            </a:spcAft>
            <a:buChar char="••"/>
          </a:pPr>
          <a:r>
            <a:rPr kumimoji="0" lang="ar-SA" sz="2400" u="none" strike="noStrike" kern="1200" cap="none" normalizeH="0" baseline="0" dirty="0">
              <a:ln/>
              <a:effectLst/>
            </a:rPr>
            <a:t>مستخدم واحد (</a:t>
          </a:r>
          <a:r>
            <a:rPr kumimoji="0" lang="en-US" sz="2400" u="none" strike="noStrike" kern="1200" cap="none" normalizeH="0" baseline="0" dirty="0">
              <a:ln/>
              <a:effectLst/>
            </a:rPr>
            <a:t>Single </a:t>
          </a:r>
          <a:r>
            <a:rPr kumimoji="0" lang="en-US" sz="2400" u="none" strike="noStrike" kern="1200" cap="none" normalizeH="0" baseline="0" dirty="0" smtClean="0">
              <a:ln/>
              <a:effectLst/>
            </a:rPr>
            <a:t>User</a:t>
          </a:r>
          <a:r>
            <a:rPr kumimoji="0" lang="ar-SA" sz="2400" u="none" strike="noStrike" kern="1200" cap="none" normalizeH="0" baseline="0" dirty="0" smtClean="0">
              <a:ln/>
              <a:effectLst/>
            </a:rPr>
            <a:t>)-</a:t>
          </a:r>
          <a:r>
            <a:rPr kumimoji="0" lang="en-US" sz="2400" u="none" strike="noStrike" kern="1200" cap="none" normalizeH="0" baseline="0" dirty="0" smtClean="0">
              <a:ln/>
              <a:effectLst/>
            </a:rPr>
            <a:t> Personal DB </a:t>
          </a:r>
          <a:endParaRPr lang="ar-SA" sz="2400" kern="1200" dirty="0"/>
        </a:p>
        <a:p>
          <a:pPr marL="228600" lvl="1" indent="-228600" algn="r" defTabSz="1066800" rtl="1">
            <a:lnSpc>
              <a:spcPct val="90000"/>
            </a:lnSpc>
            <a:spcBef>
              <a:spcPct val="0"/>
            </a:spcBef>
            <a:spcAft>
              <a:spcPct val="15000"/>
            </a:spcAft>
            <a:buChar char="••"/>
          </a:pPr>
          <a:r>
            <a:rPr kumimoji="0" lang="ar-SA" sz="2400" u="none" strike="noStrike" kern="1200" cap="none" normalizeH="0" baseline="0" dirty="0">
              <a:ln/>
              <a:effectLst/>
            </a:rPr>
            <a:t>متعدد المستخدمين (</a:t>
          </a:r>
          <a:r>
            <a:rPr kumimoji="0" lang="en-US" sz="2400" u="none" strike="noStrike" kern="1200" cap="none" normalizeH="0" baseline="0" dirty="0">
              <a:ln/>
              <a:effectLst/>
            </a:rPr>
            <a:t>Multi-users</a:t>
          </a:r>
          <a:r>
            <a:rPr kumimoji="0" lang="ar-SA" sz="2400" u="none" strike="noStrike" kern="1200" cap="none" normalizeH="0" baseline="0" dirty="0" smtClean="0">
              <a:ln/>
              <a:effectLst/>
            </a:rPr>
            <a:t>)</a:t>
          </a:r>
          <a:r>
            <a:rPr kumimoji="0" lang="en-US" sz="2400" u="none" strike="noStrike" kern="1200" cap="none" normalizeH="0" baseline="0" dirty="0" smtClean="0">
              <a:ln/>
              <a:effectLst/>
            </a:rPr>
            <a:t> Workgroup- </a:t>
          </a:r>
          <a:endParaRPr lang="ar-SA" sz="2400" kern="1200" dirty="0"/>
        </a:p>
        <a:p>
          <a:pPr marL="228600" lvl="1" indent="-228600" algn="r" defTabSz="1066800" rtl="1">
            <a:lnSpc>
              <a:spcPct val="90000"/>
            </a:lnSpc>
            <a:spcBef>
              <a:spcPct val="0"/>
            </a:spcBef>
            <a:spcAft>
              <a:spcPct val="15000"/>
            </a:spcAft>
            <a:buChar char="••"/>
          </a:pPr>
          <a:r>
            <a:rPr lang="ar-SA" sz="2400" kern="1200" dirty="0" smtClean="0"/>
            <a:t>الآف المستخدمين </a:t>
          </a:r>
          <a:r>
            <a:rPr lang="en-US" sz="2400" kern="1200" dirty="0" smtClean="0"/>
            <a:t>   Enterprise</a:t>
          </a:r>
          <a:r>
            <a:rPr lang="ar-SA" sz="2400" kern="1200" dirty="0" smtClean="0"/>
            <a:t> </a:t>
          </a:r>
          <a:endParaRPr lang="ar-SA" sz="2400" kern="1200" dirty="0"/>
        </a:p>
      </dsp:txBody>
      <dsp:txXfrm rot="5400000">
        <a:off x="68107" y="1561110"/>
        <a:ext cx="6585765" cy="1258972"/>
      </dsp:txXfrm>
    </dsp:sp>
    <dsp:sp modelId="{10E1D50D-7311-4C61-9FB5-08D9ABC24B96}">
      <dsp:nvSpPr>
        <dsp:cNvPr id="0" name=""/>
        <dsp:cNvSpPr/>
      </dsp:nvSpPr>
      <dsp:spPr>
        <a:xfrm>
          <a:off x="6653872" y="1484492"/>
          <a:ext cx="3742803" cy="1412208"/>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kumimoji="0" lang="ar-SA" sz="4000" u="none" strike="noStrike" kern="1200" cap="none" normalizeH="0" baseline="0" dirty="0">
              <a:ln/>
              <a:effectLst/>
            </a:rPr>
            <a:t>عدد المستخدمين</a:t>
          </a:r>
          <a:endParaRPr lang="ar-SA" sz="4000" kern="1200" dirty="0"/>
        </a:p>
      </dsp:txBody>
      <dsp:txXfrm>
        <a:off x="6722810" y="1553430"/>
        <a:ext cx="3604927" cy="1274332"/>
      </dsp:txXfrm>
    </dsp:sp>
    <dsp:sp modelId="{8A13107E-48E3-4B56-872A-AA4B8AFC4912}">
      <dsp:nvSpPr>
        <dsp:cNvPr id="0" name=""/>
        <dsp:cNvSpPr/>
      </dsp:nvSpPr>
      <dsp:spPr>
        <a:xfrm rot="16200000">
          <a:off x="2629342" y="354557"/>
          <a:ext cx="1395186" cy="6653872"/>
        </a:xfrm>
        <a:prstGeom prst="round2SameRect">
          <a:avLst/>
        </a:prstGeom>
        <a:solidFill>
          <a:schemeClr val="accent5">
            <a:tint val="40000"/>
            <a:alpha val="90000"/>
            <a:hueOff val="-4493175"/>
            <a:satOff val="-15221"/>
            <a:lumOff val="-1952"/>
            <a:alphaOff val="0"/>
          </a:schemeClr>
        </a:solidFill>
        <a:ln w="12700" cap="flat" cmpd="sng" algn="ctr">
          <a:solidFill>
            <a:schemeClr val="accent5">
              <a:tint val="40000"/>
              <a:alpha val="90000"/>
              <a:hueOff val="-4493175"/>
              <a:satOff val="-15221"/>
              <a:lumOff val="-19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r" defTabSz="1111250" rtl="1">
            <a:lnSpc>
              <a:spcPct val="90000"/>
            </a:lnSpc>
            <a:spcBef>
              <a:spcPct val="0"/>
            </a:spcBef>
            <a:spcAft>
              <a:spcPct val="15000"/>
            </a:spcAft>
            <a:buChar char="••"/>
          </a:pPr>
          <a:r>
            <a:rPr kumimoji="0" lang="ar-SA" sz="2500" u="none" strike="noStrike" kern="1200" cap="none" normalizeH="0" baseline="0">
              <a:ln/>
              <a:effectLst/>
            </a:rPr>
            <a:t>مركزي (</a:t>
          </a:r>
          <a:r>
            <a:rPr kumimoji="0" lang="en-US" sz="2500" u="none" strike="noStrike" kern="1200" cap="none" normalizeH="0" baseline="0">
              <a:ln/>
              <a:effectLst/>
            </a:rPr>
            <a:t>Centralized</a:t>
          </a:r>
          <a:r>
            <a:rPr kumimoji="0" lang="ar-SA" sz="2500" u="none" strike="noStrike" kern="1200" cap="none" normalizeH="0" baseline="0">
              <a:ln/>
              <a:effectLst/>
            </a:rPr>
            <a:t>)</a:t>
          </a:r>
          <a:endParaRPr lang="ar-SA" sz="2500" kern="1200" dirty="0"/>
        </a:p>
        <a:p>
          <a:pPr marL="228600" lvl="1" indent="-228600" algn="r" defTabSz="1111250" rtl="1">
            <a:lnSpc>
              <a:spcPct val="90000"/>
            </a:lnSpc>
            <a:spcBef>
              <a:spcPct val="0"/>
            </a:spcBef>
            <a:spcAft>
              <a:spcPct val="15000"/>
            </a:spcAft>
            <a:buChar char="••"/>
          </a:pPr>
          <a:r>
            <a:rPr kumimoji="0" lang="ar-EG" sz="2500" u="none" strike="noStrike" kern="1200" cap="none" normalizeH="0" baseline="0" dirty="0">
              <a:ln/>
              <a:effectLst/>
            </a:rPr>
            <a:t> </a:t>
          </a:r>
          <a:r>
            <a:rPr kumimoji="0" lang="ar-SA" sz="2500" u="none" strike="noStrike" kern="1200" cap="none" normalizeH="0" baseline="0" dirty="0">
              <a:ln/>
              <a:effectLst/>
            </a:rPr>
            <a:t>الخادم/العميل (</a:t>
          </a:r>
          <a:r>
            <a:rPr kumimoji="0" lang="en-US" sz="2500" u="none" strike="noStrike" kern="1200" cap="none" normalizeH="0" baseline="0" dirty="0">
              <a:ln/>
              <a:effectLst/>
            </a:rPr>
            <a:t>Client-Server</a:t>
          </a:r>
          <a:r>
            <a:rPr kumimoji="0" lang="ar-SA" sz="2500" u="none" strike="noStrike" kern="1200" cap="none" normalizeH="0" baseline="0" dirty="0">
              <a:ln/>
              <a:effectLst/>
            </a:rPr>
            <a:t>)</a:t>
          </a:r>
          <a:endParaRPr lang="ar-SA" sz="2500" kern="1200" dirty="0"/>
        </a:p>
        <a:p>
          <a:pPr marL="228600" lvl="1" indent="-228600" algn="r" defTabSz="1111250" rtl="1">
            <a:lnSpc>
              <a:spcPct val="90000"/>
            </a:lnSpc>
            <a:spcBef>
              <a:spcPct val="0"/>
            </a:spcBef>
            <a:spcAft>
              <a:spcPct val="15000"/>
            </a:spcAft>
            <a:buChar char="••"/>
          </a:pPr>
          <a:r>
            <a:rPr kumimoji="0" lang="ar-SA" sz="2500" u="none" strike="noStrike" kern="1200" cap="none" normalizeH="0" baseline="0" dirty="0">
              <a:ln/>
              <a:effectLst/>
            </a:rPr>
            <a:t>موزع (</a:t>
          </a:r>
          <a:r>
            <a:rPr kumimoji="0" lang="en-US" sz="2500" u="none" strike="noStrike" kern="1200" cap="none" normalizeH="0" baseline="0" dirty="0">
              <a:ln/>
              <a:effectLst/>
            </a:rPr>
            <a:t>Distributed</a:t>
          </a:r>
          <a:r>
            <a:rPr kumimoji="0" lang="ar-SA" sz="2500" u="none" strike="noStrike" kern="1200" cap="none" normalizeH="0" baseline="0" dirty="0">
              <a:ln/>
              <a:effectLst/>
            </a:rPr>
            <a:t>) </a:t>
          </a:r>
          <a:endParaRPr lang="ar-SA" sz="2500" kern="1200" dirty="0"/>
        </a:p>
      </dsp:txBody>
      <dsp:txXfrm rot="5400000">
        <a:off x="68107" y="3052007"/>
        <a:ext cx="6585765" cy="1258972"/>
      </dsp:txXfrm>
    </dsp:sp>
    <dsp:sp modelId="{9D1B6A71-D760-4032-82AA-D7B64C4E5227}">
      <dsp:nvSpPr>
        <dsp:cNvPr id="0" name=""/>
        <dsp:cNvSpPr/>
      </dsp:nvSpPr>
      <dsp:spPr>
        <a:xfrm>
          <a:off x="6653872" y="3055420"/>
          <a:ext cx="3742803" cy="1252145"/>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0">
            <a:lnSpc>
              <a:spcPct val="90000"/>
            </a:lnSpc>
            <a:spcBef>
              <a:spcPct val="0"/>
            </a:spcBef>
            <a:spcAft>
              <a:spcPct val="35000"/>
            </a:spcAft>
          </a:pPr>
          <a:r>
            <a:rPr kumimoji="0" lang="ar-SA" sz="4000" u="none" strike="noStrike" kern="1200" cap="none" normalizeH="0" baseline="0" dirty="0">
              <a:ln/>
              <a:effectLst/>
            </a:rPr>
            <a:t>عدد أماكن التشغيل</a:t>
          </a:r>
          <a:endParaRPr lang="ar-SA" sz="4000" kern="1200" dirty="0"/>
        </a:p>
      </dsp:txBody>
      <dsp:txXfrm>
        <a:off x="6714997" y="3116545"/>
        <a:ext cx="3620553" cy="1129895"/>
      </dsp:txXfrm>
    </dsp:sp>
    <dsp:sp modelId="{833A9156-46E7-4BEE-B3DD-F2FDB143A35C}">
      <dsp:nvSpPr>
        <dsp:cNvPr id="0" name=""/>
        <dsp:cNvSpPr/>
      </dsp:nvSpPr>
      <dsp:spPr>
        <a:xfrm rot="16200000">
          <a:off x="2863489" y="1602796"/>
          <a:ext cx="926892" cy="6653872"/>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r" defTabSz="1066800" rtl="1">
            <a:lnSpc>
              <a:spcPct val="90000"/>
            </a:lnSpc>
            <a:spcBef>
              <a:spcPct val="0"/>
            </a:spcBef>
            <a:spcAft>
              <a:spcPct val="15000"/>
            </a:spcAft>
            <a:buChar char="••"/>
          </a:pPr>
          <a:r>
            <a:rPr lang="ar-SA" sz="2400" kern="1200" dirty="0" smtClean="0"/>
            <a:t>الزمن الحالي</a:t>
          </a:r>
          <a:endParaRPr lang="ar-SA" sz="2400" kern="1200" dirty="0"/>
        </a:p>
        <a:p>
          <a:pPr marL="228600" lvl="1" indent="-228600" algn="r" defTabSz="1066800" rtl="1">
            <a:lnSpc>
              <a:spcPct val="90000"/>
            </a:lnSpc>
            <a:spcBef>
              <a:spcPct val="0"/>
            </a:spcBef>
            <a:spcAft>
              <a:spcPct val="15000"/>
            </a:spcAft>
            <a:buChar char="••"/>
          </a:pPr>
          <a:r>
            <a:rPr lang="ar-SA" sz="2400" kern="1200" dirty="0" smtClean="0"/>
            <a:t>مستودعات البيانات </a:t>
          </a:r>
          <a:r>
            <a:rPr lang="en-US" sz="2400" kern="1200" dirty="0" smtClean="0"/>
            <a:t>(Warehouse Data)</a:t>
          </a:r>
          <a:endParaRPr lang="ar-SA" sz="2400" kern="1200" dirty="0"/>
        </a:p>
      </dsp:txBody>
      <dsp:txXfrm rot="5400000">
        <a:off x="45247" y="4511533"/>
        <a:ext cx="6608625" cy="836398"/>
      </dsp:txXfrm>
    </dsp:sp>
    <dsp:sp modelId="{5FCA9455-C4D8-4BBF-8582-20957B94AC74}">
      <dsp:nvSpPr>
        <dsp:cNvPr id="0" name=""/>
        <dsp:cNvSpPr/>
      </dsp:nvSpPr>
      <dsp:spPr>
        <a:xfrm>
          <a:off x="6653872" y="4480857"/>
          <a:ext cx="3742803" cy="89775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rtl="1">
            <a:lnSpc>
              <a:spcPct val="90000"/>
            </a:lnSpc>
            <a:spcBef>
              <a:spcPct val="0"/>
            </a:spcBef>
            <a:spcAft>
              <a:spcPct val="35000"/>
            </a:spcAft>
          </a:pPr>
          <a:r>
            <a:rPr lang="ar-SA" sz="4000" kern="1200" dirty="0" smtClean="0"/>
            <a:t>زمن التشغيل</a:t>
          </a:r>
          <a:endParaRPr lang="ar-SA" sz="4000" kern="1200" dirty="0"/>
        </a:p>
      </dsp:txBody>
      <dsp:txXfrm>
        <a:off x="6697697" y="4524682"/>
        <a:ext cx="3655153" cy="8101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6A570F-E9F9-45BF-999A-E1A82100C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 xmlns:a16="http://schemas.microsoft.com/office/drawing/2014/main" id="{134704FA-366B-4C6A-96B4-11A98123B1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 xmlns:a16="http://schemas.microsoft.com/office/drawing/2014/main" id="{B5A295FE-A42D-48A7-806F-A32F5D2A1D03}"/>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5" name="Footer Placeholder 4">
            <a:extLst>
              <a:ext uri="{FF2B5EF4-FFF2-40B4-BE49-F238E27FC236}">
                <a16:creationId xmlns="" xmlns:a16="http://schemas.microsoft.com/office/drawing/2014/main" id="{1DF70DAD-4FF5-4001-AD4C-B5AF8E074A2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89F14DC7-2CA1-4D14-B888-8528E922F12D}"/>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169241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716E4C-49F0-4207-AA93-DE8D747833AF}"/>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 xmlns:a16="http://schemas.microsoft.com/office/drawing/2014/main" id="{0FB4A3AF-7359-4BEC-9C08-CEDF3198EB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3B399C88-E8BD-4F91-9E7B-8100C409B65D}"/>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5" name="Footer Placeholder 4">
            <a:extLst>
              <a:ext uri="{FF2B5EF4-FFF2-40B4-BE49-F238E27FC236}">
                <a16:creationId xmlns="" xmlns:a16="http://schemas.microsoft.com/office/drawing/2014/main" id="{0F73F879-1033-4A97-A243-2CEEAC17B84E}"/>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4A95AE60-1EE8-4C68-B7AA-A46A04A3B0BF}"/>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267167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BBF7D236-C2B1-4C7B-AC74-1BA17AA3844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 xmlns:a16="http://schemas.microsoft.com/office/drawing/2014/main" id="{385349B6-D428-4BBE-B6AD-BB8080AAE6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913CBA00-5403-4E24-8A9B-078F32DCDCF2}"/>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5" name="Footer Placeholder 4">
            <a:extLst>
              <a:ext uri="{FF2B5EF4-FFF2-40B4-BE49-F238E27FC236}">
                <a16:creationId xmlns="" xmlns:a16="http://schemas.microsoft.com/office/drawing/2014/main" id="{BC352177-4421-4211-9523-A6057D2DDAAD}"/>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4E22F7FA-8E2B-47B5-8787-89575588DC1C}"/>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104992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79BCD2-CAEE-4A74-A60D-D66429D49C9A}"/>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 xmlns:a16="http://schemas.microsoft.com/office/drawing/2014/main" id="{69C574D4-0C6F-4ACC-86A4-89A5BEBB29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DB6B762B-74D4-426F-9F34-FCB3D97A35DA}"/>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5" name="Footer Placeholder 4">
            <a:extLst>
              <a:ext uri="{FF2B5EF4-FFF2-40B4-BE49-F238E27FC236}">
                <a16:creationId xmlns="" xmlns:a16="http://schemas.microsoft.com/office/drawing/2014/main" id="{18CA3D18-5520-41D3-AA5F-27B7BD8D06BF}"/>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E66F6CAB-9042-4D9B-9766-132BE69CF694}"/>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2051584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1128EF-27E8-4156-BE33-1AC76AF26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 xmlns:a16="http://schemas.microsoft.com/office/drawing/2014/main" id="{1C3267C3-575E-4869-B78F-350D442222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B64AFE6-697C-48CA-BF53-9AAAEA77F8D8}"/>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5" name="Footer Placeholder 4">
            <a:extLst>
              <a:ext uri="{FF2B5EF4-FFF2-40B4-BE49-F238E27FC236}">
                <a16:creationId xmlns="" xmlns:a16="http://schemas.microsoft.com/office/drawing/2014/main" id="{B15CEBAF-5D42-4CE2-9004-3BF0EC0B9515}"/>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 xmlns:a16="http://schemas.microsoft.com/office/drawing/2014/main" id="{52CFC729-41FA-4CF0-B0DF-287D6F704EB9}"/>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2106083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64F0F4-E50C-4615-98C5-192F28633803}"/>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 xmlns:a16="http://schemas.microsoft.com/office/drawing/2014/main" id="{DED542D9-7B5B-4798-BBE6-83AEBF11CA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 xmlns:a16="http://schemas.microsoft.com/office/drawing/2014/main" id="{FA121C55-919E-42B6-822B-F67715210E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 xmlns:a16="http://schemas.microsoft.com/office/drawing/2014/main" id="{F05AFA9E-FE27-45DD-A9ED-8F1A9C7F8B56}"/>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6" name="Footer Placeholder 5">
            <a:extLst>
              <a:ext uri="{FF2B5EF4-FFF2-40B4-BE49-F238E27FC236}">
                <a16:creationId xmlns="" xmlns:a16="http://schemas.microsoft.com/office/drawing/2014/main" id="{08FF29D7-9800-41BC-92DD-3675C00A700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 xmlns:a16="http://schemas.microsoft.com/office/drawing/2014/main" id="{FA32D05B-4B02-4EF1-89FA-84E88E46E252}"/>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166568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EFD04-30F6-44E6-9CFF-77A6F7552FF8}"/>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 xmlns:a16="http://schemas.microsoft.com/office/drawing/2014/main" id="{88EEF371-C948-4A0C-B871-42B68016C0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5B1A80D-D469-46AA-AA09-10C90A288D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 xmlns:a16="http://schemas.microsoft.com/office/drawing/2014/main" id="{59601FAC-E4D2-4863-A622-9AA54B3B4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1204931B-76B0-4ACE-99C7-314205D40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 xmlns:a16="http://schemas.microsoft.com/office/drawing/2014/main" id="{35133B3F-44E1-4113-BBA2-C10F2451213D}"/>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8" name="Footer Placeholder 7">
            <a:extLst>
              <a:ext uri="{FF2B5EF4-FFF2-40B4-BE49-F238E27FC236}">
                <a16:creationId xmlns="" xmlns:a16="http://schemas.microsoft.com/office/drawing/2014/main" id="{97C2DBF5-72EA-42FE-807D-462B457A41A9}"/>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 xmlns:a16="http://schemas.microsoft.com/office/drawing/2014/main" id="{BD993A94-7F34-4305-85F7-DC5D2754B923}"/>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244286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7FAC5D-7918-4F4B-8AC4-EBCDB3C5BDB2}"/>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 xmlns:a16="http://schemas.microsoft.com/office/drawing/2014/main" id="{0FE8921E-7DA5-47A1-BB20-42C30940C534}"/>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4" name="Footer Placeholder 3">
            <a:extLst>
              <a:ext uri="{FF2B5EF4-FFF2-40B4-BE49-F238E27FC236}">
                <a16:creationId xmlns="" xmlns:a16="http://schemas.microsoft.com/office/drawing/2014/main" id="{6528DD26-2F43-440C-8D43-67B94A12AA62}"/>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 xmlns:a16="http://schemas.microsoft.com/office/drawing/2014/main" id="{182E5EEC-3D64-4722-B1FC-8031AE1EE385}"/>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1229377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1B70319-D94C-4D91-87E9-6A0022567849}"/>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3" name="Footer Placeholder 2">
            <a:extLst>
              <a:ext uri="{FF2B5EF4-FFF2-40B4-BE49-F238E27FC236}">
                <a16:creationId xmlns="" xmlns:a16="http://schemas.microsoft.com/office/drawing/2014/main" id="{0075D4CF-FA6E-4B86-8578-B9C3BA833503}"/>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 xmlns:a16="http://schemas.microsoft.com/office/drawing/2014/main" id="{CE23FF50-C88A-4D58-93D3-11304C1AAEFB}"/>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24924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1C5B1F-880A-47D3-911C-80FAA63D8A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 xmlns:a16="http://schemas.microsoft.com/office/drawing/2014/main" id="{080F1445-D38C-4599-89FE-9F6CD882A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 xmlns:a16="http://schemas.microsoft.com/office/drawing/2014/main" id="{3BDFB5C3-1478-4B87-BEF0-E5D1C2F6D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ABDA07A-2B6E-4B02-B044-DD5A9BBDA636}"/>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6" name="Footer Placeholder 5">
            <a:extLst>
              <a:ext uri="{FF2B5EF4-FFF2-40B4-BE49-F238E27FC236}">
                <a16:creationId xmlns="" xmlns:a16="http://schemas.microsoft.com/office/drawing/2014/main" id="{8F6D900F-FD96-405E-A7F0-D8DA5088DB83}"/>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 xmlns:a16="http://schemas.microsoft.com/office/drawing/2014/main" id="{B229C54F-7D86-4B65-91C3-4541BCAEF536}"/>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3331491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9BCC95-ED0B-4DD0-AB72-9A6A11FDAF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 xmlns:a16="http://schemas.microsoft.com/office/drawing/2014/main" id="{A4ED5F0C-A31A-442F-8661-62B5D9F89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 xmlns:a16="http://schemas.microsoft.com/office/drawing/2014/main" id="{C9D748BF-0398-44F2-A6E3-4EA3822D9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EB51913-C268-40EB-B9FA-8F10EF7E41E5}"/>
              </a:ext>
            </a:extLst>
          </p:cNvPr>
          <p:cNvSpPr>
            <a:spLocks noGrp="1"/>
          </p:cNvSpPr>
          <p:nvPr>
            <p:ph type="dt" sz="half" idx="10"/>
          </p:nvPr>
        </p:nvSpPr>
        <p:spPr/>
        <p:txBody>
          <a:bodyPr/>
          <a:lstStyle/>
          <a:p>
            <a:fld id="{AE0DF575-2DDA-4F18-9A25-38C56F58F374}" type="datetimeFigureOut">
              <a:rPr lang="ar-SA" smtClean="0"/>
              <a:t>18/01/1447</a:t>
            </a:fld>
            <a:endParaRPr lang="ar-SA"/>
          </a:p>
        </p:txBody>
      </p:sp>
      <p:sp>
        <p:nvSpPr>
          <p:cNvPr id="6" name="Footer Placeholder 5">
            <a:extLst>
              <a:ext uri="{FF2B5EF4-FFF2-40B4-BE49-F238E27FC236}">
                <a16:creationId xmlns="" xmlns:a16="http://schemas.microsoft.com/office/drawing/2014/main" id="{310512EE-3302-48C5-8DBC-6F2E5CEDB2F2}"/>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 xmlns:a16="http://schemas.microsoft.com/office/drawing/2014/main" id="{53C0A304-2DB7-4B2A-A54C-64C3BE4F6D2C}"/>
              </a:ext>
            </a:extLst>
          </p:cNvPr>
          <p:cNvSpPr>
            <a:spLocks noGrp="1"/>
          </p:cNvSpPr>
          <p:nvPr>
            <p:ph type="sldNum" sz="quarter" idx="12"/>
          </p:nvPr>
        </p:nvSpPr>
        <p:spPr/>
        <p:txBody>
          <a:bodyPr/>
          <a:lstStyle/>
          <a:p>
            <a:fld id="{B541CEC3-3608-41C9-BD0D-BE557E7391F9}" type="slidenum">
              <a:rPr lang="ar-SA" smtClean="0"/>
              <a:t>‹#›</a:t>
            </a:fld>
            <a:endParaRPr lang="ar-SA"/>
          </a:p>
        </p:txBody>
      </p:sp>
    </p:spTree>
    <p:extLst>
      <p:ext uri="{BB962C8B-B14F-4D97-AF65-F5344CB8AC3E}">
        <p14:creationId xmlns:p14="http://schemas.microsoft.com/office/powerpoint/2010/main" val="294213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A77FFD0-6907-4897-8D72-C98BB43B96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 xmlns:a16="http://schemas.microsoft.com/office/drawing/2014/main" id="{E5256F76-5460-4520-9843-2758EAF7F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 xmlns:a16="http://schemas.microsoft.com/office/drawing/2014/main" id="{A74B65A6-08B5-4492-ADBC-FF801CC01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0DF575-2DDA-4F18-9A25-38C56F58F374}" type="datetimeFigureOut">
              <a:rPr lang="ar-SA" smtClean="0"/>
              <a:t>18/01/1447</a:t>
            </a:fld>
            <a:endParaRPr lang="ar-SA"/>
          </a:p>
        </p:txBody>
      </p:sp>
      <p:sp>
        <p:nvSpPr>
          <p:cNvPr id="5" name="Footer Placeholder 4">
            <a:extLst>
              <a:ext uri="{FF2B5EF4-FFF2-40B4-BE49-F238E27FC236}">
                <a16:creationId xmlns="" xmlns:a16="http://schemas.microsoft.com/office/drawing/2014/main" id="{FE39C06D-5662-4F54-9B77-7358812FAF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 xmlns:a16="http://schemas.microsoft.com/office/drawing/2014/main" id="{8A56EFA0-68EA-4AB6-9BDD-5AA5F7300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1CEC3-3608-41C9-BD0D-BE557E7391F9}" type="slidenum">
              <a:rPr lang="ar-SA" smtClean="0"/>
              <a:t>‹#›</a:t>
            </a:fld>
            <a:endParaRPr lang="ar-SA"/>
          </a:p>
        </p:txBody>
      </p:sp>
    </p:spTree>
    <p:extLst>
      <p:ext uri="{BB962C8B-B14F-4D97-AF65-F5344CB8AC3E}">
        <p14:creationId xmlns:p14="http://schemas.microsoft.com/office/powerpoint/2010/main" val="453462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1575;&#1604;&#1583;&#1608;&#1585;&#1577;%20&#1575;&#1604;&#1578;&#1583;&#1585;&#1610;&#1576;&#1610;&#1577;/19420.pdf"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mond 1">
            <a:extLst>
              <a:ext uri="{FF2B5EF4-FFF2-40B4-BE49-F238E27FC236}">
                <a16:creationId xmlns="" xmlns:a16="http://schemas.microsoft.com/office/drawing/2014/main" id="{C3F3AE3B-2F32-47ED-8022-CF171A76CF7E}"/>
              </a:ext>
            </a:extLst>
          </p:cNvPr>
          <p:cNvSpPr/>
          <p:nvPr/>
        </p:nvSpPr>
        <p:spPr>
          <a:xfrm>
            <a:off x="-667657" y="-189119"/>
            <a:ext cx="9908442" cy="7047119"/>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4" name="Diamond 3">
            <a:extLst>
              <a:ext uri="{FF2B5EF4-FFF2-40B4-BE49-F238E27FC236}">
                <a16:creationId xmlns="" xmlns:a16="http://schemas.microsoft.com/office/drawing/2014/main" id="{63C9E801-58FA-43B2-9AD5-195FF8A173D9}"/>
              </a:ext>
            </a:extLst>
          </p:cNvPr>
          <p:cNvSpPr/>
          <p:nvPr/>
        </p:nvSpPr>
        <p:spPr>
          <a:xfrm>
            <a:off x="8937059" y="2869809"/>
            <a:ext cx="3899096" cy="3873305"/>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sp>
        <p:nvSpPr>
          <p:cNvPr id="5" name="Diamond 4">
            <a:extLst>
              <a:ext uri="{FF2B5EF4-FFF2-40B4-BE49-F238E27FC236}">
                <a16:creationId xmlns="" xmlns:a16="http://schemas.microsoft.com/office/drawing/2014/main" id="{B7F5DB1D-6709-458A-8E7F-E78066B3A119}"/>
              </a:ext>
            </a:extLst>
          </p:cNvPr>
          <p:cNvSpPr/>
          <p:nvPr/>
        </p:nvSpPr>
        <p:spPr>
          <a:xfrm>
            <a:off x="7663933" y="-213360"/>
            <a:ext cx="3899096" cy="3873305"/>
          </a:xfrm>
          <a:prstGeom prst="diamond">
            <a:avLst/>
          </a:prstGeom>
          <a:solidFill>
            <a:schemeClr val="bg1"/>
          </a:solidFill>
          <a:ln w="38100">
            <a:solidFill>
              <a:srgbClr val="5B92FF"/>
            </a:solid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ln w="0"/>
              <a:solidFill>
                <a:schemeClr val="tx1"/>
              </a:solidFill>
              <a:effectLst>
                <a:outerShdw blurRad="38100" dist="19050" dir="2700000" algn="tl" rotWithShape="0">
                  <a:schemeClr val="dk1">
                    <a:alpha val="40000"/>
                  </a:schemeClr>
                </a:outerShdw>
              </a:effectLst>
            </a:endParaRPr>
          </a:p>
        </p:txBody>
      </p:sp>
      <p:pic>
        <p:nvPicPr>
          <p:cNvPr id="12" name="Picture 11">
            <a:extLst>
              <a:ext uri="{FF2B5EF4-FFF2-40B4-BE49-F238E27FC236}">
                <a16:creationId xmlns="" xmlns:a16="http://schemas.microsoft.com/office/drawing/2014/main" id="{469F528A-7E40-4422-A142-C81E3054CFD2}"/>
              </a:ext>
            </a:extLst>
          </p:cNvPr>
          <p:cNvPicPr>
            <a:picLocks noChangeAspect="1"/>
          </p:cNvPicPr>
          <p:nvPr/>
        </p:nvPicPr>
        <p:blipFill>
          <a:blip r:embed="rId2">
            <a:extLst>
              <a:ext uri="{28A0092B-C50C-407E-A947-70E740481C1C}">
                <a14:useLocalDpi xmlns:a14="http://schemas.microsoft.com/office/drawing/2010/main" val="0"/>
              </a:ext>
            </a:extLst>
          </a:blip>
          <a:srcRect l="-27345" t="-26648" r="-27345" b="-18736"/>
          <a:stretch>
            <a:fillRect/>
          </a:stretch>
        </p:blipFill>
        <p:spPr>
          <a:xfrm>
            <a:off x="6631830" y="1674564"/>
            <a:ext cx="3750137" cy="3508871"/>
          </a:xfrm>
          <a:custGeom>
            <a:avLst/>
            <a:gdLst>
              <a:gd name="connsiteX0" fmla="*/ 1657606 w 3315211"/>
              <a:gd name="connsiteY0" fmla="*/ 0 h 3101926"/>
              <a:gd name="connsiteX1" fmla="*/ 2265271 w 3315211"/>
              <a:gd name="connsiteY1" fmla="*/ 568571 h 3101926"/>
              <a:gd name="connsiteX2" fmla="*/ 2729167 w 3315211"/>
              <a:gd name="connsiteY2" fmla="*/ 568571 h 3101926"/>
              <a:gd name="connsiteX3" fmla="*/ 2729167 w 3315211"/>
              <a:gd name="connsiteY3" fmla="*/ 1002622 h 3101926"/>
              <a:gd name="connsiteX4" fmla="*/ 3315211 w 3315211"/>
              <a:gd name="connsiteY4" fmla="*/ 1550963 h 3101926"/>
              <a:gd name="connsiteX5" fmla="*/ 2729167 w 3315211"/>
              <a:gd name="connsiteY5" fmla="*/ 2099304 h 3101926"/>
              <a:gd name="connsiteX6" fmla="*/ 2729167 w 3315211"/>
              <a:gd name="connsiteY6" fmla="*/ 2702171 h 3101926"/>
              <a:gd name="connsiteX7" fmla="*/ 2084848 w 3315211"/>
              <a:gd name="connsiteY7" fmla="*/ 2702171 h 3101926"/>
              <a:gd name="connsiteX8" fmla="*/ 1657606 w 3315211"/>
              <a:gd name="connsiteY8" fmla="*/ 3101926 h 3101926"/>
              <a:gd name="connsiteX9" fmla="*/ 1230364 w 3315211"/>
              <a:gd name="connsiteY9" fmla="*/ 2702171 h 3101926"/>
              <a:gd name="connsiteX10" fmla="*/ 586042 w 3315211"/>
              <a:gd name="connsiteY10" fmla="*/ 2702171 h 3101926"/>
              <a:gd name="connsiteX11" fmla="*/ 586042 w 3315211"/>
              <a:gd name="connsiteY11" fmla="*/ 2099302 h 3101926"/>
              <a:gd name="connsiteX12" fmla="*/ 0 w 3315211"/>
              <a:gd name="connsiteY12" fmla="*/ 1550963 h 3101926"/>
              <a:gd name="connsiteX13" fmla="*/ 586042 w 3315211"/>
              <a:gd name="connsiteY13" fmla="*/ 1002624 h 3101926"/>
              <a:gd name="connsiteX14" fmla="*/ 586042 w 3315211"/>
              <a:gd name="connsiteY14" fmla="*/ 568571 h 3101926"/>
              <a:gd name="connsiteX15" fmla="*/ 1049941 w 3315211"/>
              <a:gd name="connsiteY15" fmla="*/ 568571 h 31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5211" h="3101926">
                <a:moveTo>
                  <a:pt x="1657606" y="0"/>
                </a:moveTo>
                <a:lnTo>
                  <a:pt x="2265271" y="568571"/>
                </a:lnTo>
                <a:lnTo>
                  <a:pt x="2729167" y="568571"/>
                </a:lnTo>
                <a:lnTo>
                  <a:pt x="2729167" y="1002622"/>
                </a:lnTo>
                <a:lnTo>
                  <a:pt x="3315211" y="1550963"/>
                </a:lnTo>
                <a:lnTo>
                  <a:pt x="2729167" y="2099304"/>
                </a:lnTo>
                <a:lnTo>
                  <a:pt x="2729167" y="2702171"/>
                </a:lnTo>
                <a:lnTo>
                  <a:pt x="2084848" y="2702171"/>
                </a:lnTo>
                <a:lnTo>
                  <a:pt x="1657606" y="3101926"/>
                </a:lnTo>
                <a:lnTo>
                  <a:pt x="1230364" y="2702171"/>
                </a:lnTo>
                <a:lnTo>
                  <a:pt x="586042" y="2702171"/>
                </a:lnTo>
                <a:lnTo>
                  <a:pt x="586042" y="2099302"/>
                </a:lnTo>
                <a:lnTo>
                  <a:pt x="0" y="1550963"/>
                </a:lnTo>
                <a:lnTo>
                  <a:pt x="586042" y="1002624"/>
                </a:lnTo>
                <a:lnTo>
                  <a:pt x="586042" y="568571"/>
                </a:lnTo>
                <a:lnTo>
                  <a:pt x="1049941" y="568571"/>
                </a:lnTo>
                <a:close/>
              </a:path>
            </a:pathLst>
          </a:custGeom>
          <a:solidFill>
            <a:srgbClr val="5B92FF"/>
          </a:solidFill>
          <a:ln w="76200">
            <a:solidFill>
              <a:srgbClr val="5B92FF"/>
            </a:solidFill>
          </a:ln>
          <a:effectLst>
            <a:glow rad="63500">
              <a:schemeClr val="accent1">
                <a:satMod val="175000"/>
                <a:alpha val="40000"/>
              </a:schemeClr>
            </a:glow>
            <a:outerShdw blurRad="76200" dist="25400" dir="13800000" sx="102000" sy="102000" rotWithShape="0">
              <a:schemeClr val="tx1">
                <a:alpha val="43000"/>
              </a:schemeClr>
            </a:outerShdw>
          </a:effectLst>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pic>
      <p:pic>
        <p:nvPicPr>
          <p:cNvPr id="11" name="Picture 10">
            <a:extLst>
              <a:ext uri="{FF2B5EF4-FFF2-40B4-BE49-F238E27FC236}">
                <a16:creationId xmlns="" xmlns:a16="http://schemas.microsoft.com/office/drawing/2014/main" id="{7E2D6C1D-6130-4865-9DE6-DD5397751AD8}"/>
              </a:ext>
            </a:extLst>
          </p:cNvPr>
          <p:cNvPicPr>
            <a:picLocks noChangeAspect="1"/>
          </p:cNvPicPr>
          <p:nvPr/>
        </p:nvPicPr>
        <p:blipFill>
          <a:blip r:embed="rId2">
            <a:extLst>
              <a:ext uri="{28A0092B-C50C-407E-A947-70E740481C1C}">
                <a14:useLocalDpi xmlns:a14="http://schemas.microsoft.com/office/drawing/2010/main" val="0"/>
              </a:ext>
            </a:extLst>
          </a:blip>
          <a:srcRect l="-27345" t="-26648" r="-27345" b="-18736"/>
          <a:stretch>
            <a:fillRect/>
          </a:stretch>
        </p:blipFill>
        <p:spPr>
          <a:xfrm>
            <a:off x="6837531" y="1885075"/>
            <a:ext cx="3315211" cy="3101926"/>
          </a:xfrm>
          <a:custGeom>
            <a:avLst/>
            <a:gdLst>
              <a:gd name="connsiteX0" fmla="*/ 1657606 w 3315211"/>
              <a:gd name="connsiteY0" fmla="*/ 0 h 3101926"/>
              <a:gd name="connsiteX1" fmla="*/ 2265271 w 3315211"/>
              <a:gd name="connsiteY1" fmla="*/ 568571 h 3101926"/>
              <a:gd name="connsiteX2" fmla="*/ 2729167 w 3315211"/>
              <a:gd name="connsiteY2" fmla="*/ 568571 h 3101926"/>
              <a:gd name="connsiteX3" fmla="*/ 2729167 w 3315211"/>
              <a:gd name="connsiteY3" fmla="*/ 1002622 h 3101926"/>
              <a:gd name="connsiteX4" fmla="*/ 3315211 w 3315211"/>
              <a:gd name="connsiteY4" fmla="*/ 1550963 h 3101926"/>
              <a:gd name="connsiteX5" fmla="*/ 2729167 w 3315211"/>
              <a:gd name="connsiteY5" fmla="*/ 2099304 h 3101926"/>
              <a:gd name="connsiteX6" fmla="*/ 2729167 w 3315211"/>
              <a:gd name="connsiteY6" fmla="*/ 2702171 h 3101926"/>
              <a:gd name="connsiteX7" fmla="*/ 2084848 w 3315211"/>
              <a:gd name="connsiteY7" fmla="*/ 2702171 h 3101926"/>
              <a:gd name="connsiteX8" fmla="*/ 1657606 w 3315211"/>
              <a:gd name="connsiteY8" fmla="*/ 3101926 h 3101926"/>
              <a:gd name="connsiteX9" fmla="*/ 1230364 w 3315211"/>
              <a:gd name="connsiteY9" fmla="*/ 2702171 h 3101926"/>
              <a:gd name="connsiteX10" fmla="*/ 586042 w 3315211"/>
              <a:gd name="connsiteY10" fmla="*/ 2702171 h 3101926"/>
              <a:gd name="connsiteX11" fmla="*/ 586042 w 3315211"/>
              <a:gd name="connsiteY11" fmla="*/ 2099302 h 3101926"/>
              <a:gd name="connsiteX12" fmla="*/ 0 w 3315211"/>
              <a:gd name="connsiteY12" fmla="*/ 1550963 h 3101926"/>
              <a:gd name="connsiteX13" fmla="*/ 586042 w 3315211"/>
              <a:gd name="connsiteY13" fmla="*/ 1002624 h 3101926"/>
              <a:gd name="connsiteX14" fmla="*/ 586042 w 3315211"/>
              <a:gd name="connsiteY14" fmla="*/ 568571 h 3101926"/>
              <a:gd name="connsiteX15" fmla="*/ 1049941 w 3315211"/>
              <a:gd name="connsiteY15" fmla="*/ 568571 h 310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15211" h="3101926">
                <a:moveTo>
                  <a:pt x="1657606" y="0"/>
                </a:moveTo>
                <a:lnTo>
                  <a:pt x="2265271" y="568571"/>
                </a:lnTo>
                <a:lnTo>
                  <a:pt x="2729167" y="568571"/>
                </a:lnTo>
                <a:lnTo>
                  <a:pt x="2729167" y="1002622"/>
                </a:lnTo>
                <a:lnTo>
                  <a:pt x="3315211" y="1550963"/>
                </a:lnTo>
                <a:lnTo>
                  <a:pt x="2729167" y="2099304"/>
                </a:lnTo>
                <a:lnTo>
                  <a:pt x="2729167" y="2702171"/>
                </a:lnTo>
                <a:lnTo>
                  <a:pt x="2084848" y="2702171"/>
                </a:lnTo>
                <a:lnTo>
                  <a:pt x="1657606" y="3101926"/>
                </a:lnTo>
                <a:lnTo>
                  <a:pt x="1230364" y="2702171"/>
                </a:lnTo>
                <a:lnTo>
                  <a:pt x="586042" y="2702171"/>
                </a:lnTo>
                <a:lnTo>
                  <a:pt x="586042" y="2099302"/>
                </a:lnTo>
                <a:lnTo>
                  <a:pt x="0" y="1550963"/>
                </a:lnTo>
                <a:lnTo>
                  <a:pt x="586042" y="1002624"/>
                </a:lnTo>
                <a:lnTo>
                  <a:pt x="586042" y="568571"/>
                </a:lnTo>
                <a:lnTo>
                  <a:pt x="1049941" y="568571"/>
                </a:lnTo>
                <a:close/>
              </a:path>
            </a:pathLst>
          </a:custGeom>
          <a:ln w="76200">
            <a:solidFill>
              <a:srgbClr val="5B92FF"/>
            </a:solidFill>
          </a:ln>
          <a:effectLst>
            <a:glow rad="63500">
              <a:schemeClr val="accent1">
                <a:satMod val="175000"/>
                <a:alpha val="40000"/>
              </a:schemeClr>
            </a:glow>
            <a:outerShdw blurRad="50800" dist="38100" dir="2700000" algn="tl" rotWithShape="0">
              <a:prstClr val="black">
                <a:alpha val="40000"/>
              </a:prstClr>
            </a:outerShdw>
          </a:effectLst>
          <a:scene3d>
            <a:camera prst="orthographicFront"/>
            <a:lightRig rig="threePt" dir="t"/>
          </a:scene3d>
          <a:sp3d>
            <a:bevelT w="114300" prst="artDeco"/>
          </a:sp3d>
        </p:spPr>
        <p:style>
          <a:lnRef idx="2">
            <a:schemeClr val="accent1"/>
          </a:lnRef>
          <a:fillRef idx="1">
            <a:schemeClr val="lt1"/>
          </a:fillRef>
          <a:effectRef idx="0">
            <a:schemeClr val="accent1"/>
          </a:effectRef>
          <a:fontRef idx="minor">
            <a:schemeClr val="dk1"/>
          </a:fontRef>
        </p:style>
      </p:pic>
      <p:sp>
        <p:nvSpPr>
          <p:cNvPr id="13" name="TextBox 12">
            <a:extLst>
              <a:ext uri="{FF2B5EF4-FFF2-40B4-BE49-F238E27FC236}">
                <a16:creationId xmlns="" xmlns:a16="http://schemas.microsoft.com/office/drawing/2014/main" id="{12BA6366-E2D1-42B2-B6CC-59FFD296D2AF}"/>
              </a:ext>
            </a:extLst>
          </p:cNvPr>
          <p:cNvSpPr txBox="1"/>
          <p:nvPr/>
        </p:nvSpPr>
        <p:spPr>
          <a:xfrm>
            <a:off x="921914" y="891195"/>
            <a:ext cx="6621762" cy="2854115"/>
          </a:xfrm>
          <a:prstGeom prst="rect">
            <a:avLst/>
          </a:prstGeom>
          <a:noFill/>
        </p:spPr>
        <p:txBody>
          <a:bodyPr wrap="square" rtlCol="1">
            <a:spAutoFit/>
          </a:bodyPr>
          <a:lstStyle/>
          <a:p>
            <a:pPr algn="ctr">
              <a:lnSpc>
                <a:spcPct val="115000"/>
              </a:lnSpc>
              <a:spcAft>
                <a:spcPts val="1000"/>
              </a:spcAft>
            </a:pPr>
            <a:r>
              <a:rPr lang="ar-SA"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جامعة دنقلا</a:t>
            </a:r>
            <a:endParaRPr lang="en-US" sz="20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Arial" panose="020B0604020202020204" pitchFamily="34" charset="0"/>
            </a:endParaRPr>
          </a:p>
          <a:p>
            <a:pPr algn="ctr">
              <a:lnSpc>
                <a:spcPct val="115000"/>
              </a:lnSpc>
              <a:spcAft>
                <a:spcPts val="1000"/>
              </a:spcAft>
            </a:pPr>
            <a:r>
              <a:rPr lang="ar-SA" sz="3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كلية علوم الحاسوب والتنمية البشرية</a:t>
            </a:r>
          </a:p>
          <a:p>
            <a:pPr algn="r" rtl="1"/>
            <a:r>
              <a:rPr lang="ar-SA" sz="4000" b="1" dirty="0">
                <a:solidFill>
                  <a:srgbClr val="002060"/>
                </a:solidFill>
                <a:effectLst>
                  <a:outerShdw blurRad="38100" dist="38100" dir="2700000" algn="tl">
                    <a:srgbClr val="000000">
                      <a:alpha val="43137"/>
                    </a:srgbClr>
                  </a:outerShdw>
                </a:effectLst>
              </a:rPr>
              <a:t>       نظم إدارة قواعد البيانات</a:t>
            </a:r>
          </a:p>
          <a:p>
            <a:pPr algn="r" rtl="1"/>
            <a:r>
              <a:rPr lang="ar-SA" sz="4000" b="1" dirty="0">
                <a:solidFill>
                  <a:srgbClr val="002060"/>
                </a:solidFill>
                <a:effectLst>
                  <a:outerShdw blurRad="38100" dist="38100" dir="2700000" algn="tl">
                    <a:srgbClr val="000000">
                      <a:alpha val="43137"/>
                    </a:srgbClr>
                  </a:outerShdw>
                </a:effectLst>
              </a:rPr>
              <a:t>   (</a:t>
            </a:r>
            <a:r>
              <a:rPr lang="en-US" sz="3200" b="1" dirty="0">
                <a:solidFill>
                  <a:srgbClr val="002060"/>
                </a:solidFill>
                <a:effectLst>
                  <a:outerShdw blurRad="38100" dist="38100" dir="2700000" algn="tl">
                    <a:srgbClr val="000000">
                      <a:alpha val="43137"/>
                    </a:srgbClr>
                  </a:outerShdw>
                </a:effectLst>
              </a:rPr>
              <a:t>Database Management Systems </a:t>
            </a:r>
            <a:r>
              <a:rPr lang="ar-SA" sz="4000" b="1" dirty="0">
                <a:solidFill>
                  <a:srgbClr val="002060"/>
                </a:solidFill>
                <a:effectLst>
                  <a:outerShdw blurRad="38100" dist="38100" dir="2700000" algn="tl">
                    <a:srgbClr val="000000">
                      <a:alpha val="43137"/>
                    </a:srgbClr>
                  </a:outerShdw>
                </a:effectLst>
              </a:rPr>
              <a:t>):</a:t>
            </a:r>
          </a:p>
        </p:txBody>
      </p:sp>
      <p:sp>
        <p:nvSpPr>
          <p:cNvPr id="14" name="Diamond 13">
            <a:extLst>
              <a:ext uri="{FF2B5EF4-FFF2-40B4-BE49-F238E27FC236}">
                <a16:creationId xmlns="" xmlns:a16="http://schemas.microsoft.com/office/drawing/2014/main" id="{88E8847F-4DEE-4D69-BD9C-CD6C998D932A}"/>
              </a:ext>
            </a:extLst>
          </p:cNvPr>
          <p:cNvSpPr/>
          <p:nvPr/>
        </p:nvSpPr>
        <p:spPr>
          <a:xfrm>
            <a:off x="10245385" y="1954124"/>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5" name="Diamond 14">
            <a:extLst>
              <a:ext uri="{FF2B5EF4-FFF2-40B4-BE49-F238E27FC236}">
                <a16:creationId xmlns="" xmlns:a16="http://schemas.microsoft.com/office/drawing/2014/main" id="{C6FD2D44-4A91-4A84-A785-088CC8D3F73E}"/>
              </a:ext>
            </a:extLst>
          </p:cNvPr>
          <p:cNvSpPr/>
          <p:nvPr/>
        </p:nvSpPr>
        <p:spPr>
          <a:xfrm>
            <a:off x="10218392" y="574938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7" name="TextBox 16">
            <a:extLst>
              <a:ext uri="{FF2B5EF4-FFF2-40B4-BE49-F238E27FC236}">
                <a16:creationId xmlns="" xmlns:a16="http://schemas.microsoft.com/office/drawing/2014/main" id="{E7F5742C-219F-4135-B479-A0BFD75B441A}"/>
              </a:ext>
            </a:extLst>
          </p:cNvPr>
          <p:cNvSpPr txBox="1"/>
          <p:nvPr/>
        </p:nvSpPr>
        <p:spPr>
          <a:xfrm>
            <a:off x="1535518" y="4448789"/>
            <a:ext cx="5124456" cy="584775"/>
          </a:xfrm>
          <a:prstGeom prst="rect">
            <a:avLst/>
          </a:prstGeom>
          <a:noFill/>
        </p:spPr>
        <p:txBody>
          <a:bodyPr wrap="square" rtlCol="1">
            <a:spAutoFit/>
          </a:bodyPr>
          <a:lstStyle/>
          <a:p>
            <a:pPr algn="just" rtl="1"/>
            <a:r>
              <a:rPr lang="ar-SA" sz="3200" b="1" dirty="0">
                <a:effectLst>
                  <a:outerShdw blurRad="38100" dist="38100" dir="2700000" algn="tl">
                    <a:srgbClr val="000000">
                      <a:alpha val="43137"/>
                    </a:srgbClr>
                  </a:outerShdw>
                </a:effectLst>
              </a:rPr>
              <a:t>التعريف بتنظيم إدارة قواعد البيانات</a:t>
            </a:r>
          </a:p>
        </p:txBody>
      </p:sp>
      <p:sp>
        <p:nvSpPr>
          <p:cNvPr id="18" name="TextBox 17">
            <a:extLst>
              <a:ext uri="{FF2B5EF4-FFF2-40B4-BE49-F238E27FC236}">
                <a16:creationId xmlns="" xmlns:a16="http://schemas.microsoft.com/office/drawing/2014/main" id="{6F7C7050-EFA4-4C24-A16B-8174EF387FA3}"/>
              </a:ext>
            </a:extLst>
          </p:cNvPr>
          <p:cNvSpPr txBox="1"/>
          <p:nvPr/>
        </p:nvSpPr>
        <p:spPr>
          <a:xfrm>
            <a:off x="782476" y="5230589"/>
            <a:ext cx="4239083" cy="523220"/>
          </a:xfrm>
          <a:prstGeom prst="rect">
            <a:avLst/>
          </a:prstGeom>
          <a:noFill/>
        </p:spPr>
        <p:txBody>
          <a:bodyPr wrap="square" rtlCol="1">
            <a:spAutoFit/>
          </a:bodyPr>
          <a:lstStyle/>
          <a:p>
            <a:pPr algn="just" rtl="1"/>
            <a:r>
              <a:rPr lang="ar-SA" sz="2800" dirty="0"/>
              <a:t>أ. لينا الأمين</a:t>
            </a:r>
          </a:p>
        </p:txBody>
      </p:sp>
      <p:sp>
        <p:nvSpPr>
          <p:cNvPr id="19" name="Oval 18" descr="icon new">
            <a:extLst>
              <a:ext uri="{FF2B5EF4-FFF2-40B4-BE49-F238E27FC236}">
                <a16:creationId xmlns="" xmlns:a16="http://schemas.microsoft.com/office/drawing/2014/main" id="{04E883CF-90E5-472D-AABC-BE82054C2E56}"/>
              </a:ext>
            </a:extLst>
          </p:cNvPr>
          <p:cNvSpPr>
            <a:spLocks noChangeArrowheads="1"/>
          </p:cNvSpPr>
          <p:nvPr/>
        </p:nvSpPr>
        <p:spPr bwMode="auto">
          <a:xfrm>
            <a:off x="8621527" y="325396"/>
            <a:ext cx="2080770" cy="1889861"/>
          </a:xfrm>
          <a:prstGeom prst="ellipse">
            <a:avLst/>
          </a:prstGeom>
          <a:blipFill dpi="0" rotWithShape="0">
            <a:blip r:embed="rId3"/>
            <a:srcRect/>
            <a:stretch>
              <a:fillRect/>
            </a:stretch>
          </a:bli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ar-SA"/>
          </a:p>
        </p:txBody>
      </p:sp>
      <p:sp>
        <p:nvSpPr>
          <p:cNvPr id="20" name="Oval 19">
            <a:extLst>
              <a:ext uri="{FF2B5EF4-FFF2-40B4-BE49-F238E27FC236}">
                <a16:creationId xmlns="" xmlns:a16="http://schemas.microsoft.com/office/drawing/2014/main" id="{0901AC8C-3DB8-4061-9A62-558E8BAFB476}"/>
              </a:ext>
            </a:extLst>
          </p:cNvPr>
          <p:cNvSpPr>
            <a:spLocks noChangeArrowheads="1"/>
          </p:cNvSpPr>
          <p:nvPr/>
        </p:nvSpPr>
        <p:spPr bwMode="auto">
          <a:xfrm>
            <a:off x="9803340" y="3584281"/>
            <a:ext cx="2416846" cy="2169528"/>
          </a:xfrm>
          <a:prstGeom prst="ellipse">
            <a:avLst/>
          </a:prstGeom>
          <a:blipFill dpi="0" rotWithShape="1">
            <a:blip r:embed="rId4"/>
            <a:srcRect/>
            <a:stretch>
              <a:fillRect/>
            </a:stretch>
          </a:blipFill>
          <a:ln>
            <a:noFill/>
          </a:ln>
          <a:extLst>
            <a:ext uri="{91240B29-F687-4F45-9708-019B960494DF}">
              <a14:hiddenLine xmlns:a14="http://schemas.microsoft.com/office/drawing/2010/main" w="25400">
                <a:solidFill>
                  <a:srgbClr val="000000"/>
                </a:solidFill>
                <a:round/>
                <a:headEnd/>
                <a:tailEnd/>
              </a14:hiddenLine>
            </a:ext>
          </a:extLst>
        </p:spPr>
        <p:txBody>
          <a:bodyPr rot="0" vert="horz" wrap="square" lIns="91440" tIns="45720" rIns="91440" bIns="45720" anchor="ctr" anchorCtr="0" upright="1">
            <a:noAutofit/>
          </a:bodyPr>
          <a:lstStyle/>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pPr marL="0" marR="0" algn="ctr">
              <a:lnSpc>
                <a:spcPct val="115000"/>
              </a:lnSpc>
              <a:spcBef>
                <a:spcPts val="0"/>
              </a:spcBef>
              <a:spcAft>
                <a:spcPts val="10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21" name="Diamond 20">
            <a:extLst>
              <a:ext uri="{FF2B5EF4-FFF2-40B4-BE49-F238E27FC236}">
                <a16:creationId xmlns="" xmlns:a16="http://schemas.microsoft.com/office/drawing/2014/main" id="{B70CBF82-A046-4207-99AE-8FEF289E1977}"/>
              </a:ext>
            </a:extLst>
          </p:cNvPr>
          <p:cNvSpPr/>
          <p:nvPr/>
        </p:nvSpPr>
        <p:spPr>
          <a:xfrm>
            <a:off x="-430917" y="3149297"/>
            <a:ext cx="1344637" cy="1451317"/>
          </a:xfrm>
          <a:prstGeom prst="diamond">
            <a:avLst/>
          </a:prstGeom>
          <a:solidFill>
            <a:srgbClr val="5B92FF"/>
          </a:solidFill>
          <a:ln>
            <a:solidFill>
              <a:srgbClr val="5B92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TextBox 21">
            <a:extLst>
              <a:ext uri="{FF2B5EF4-FFF2-40B4-BE49-F238E27FC236}">
                <a16:creationId xmlns="" xmlns:a16="http://schemas.microsoft.com/office/drawing/2014/main" id="{313F1F4E-0A54-44A9-BD71-6F469F7125AB}"/>
              </a:ext>
            </a:extLst>
          </p:cNvPr>
          <p:cNvSpPr txBox="1"/>
          <p:nvPr/>
        </p:nvSpPr>
        <p:spPr>
          <a:xfrm>
            <a:off x="339789" y="3787284"/>
            <a:ext cx="5124456" cy="584775"/>
          </a:xfrm>
          <a:prstGeom prst="rect">
            <a:avLst/>
          </a:prstGeom>
          <a:noFill/>
        </p:spPr>
        <p:txBody>
          <a:bodyPr wrap="square" rtlCol="1">
            <a:spAutoFit/>
          </a:bodyPr>
          <a:lstStyle/>
          <a:p>
            <a:pPr algn="just" rtl="1"/>
            <a:r>
              <a:rPr lang="ar-SA" sz="3200" b="1" dirty="0"/>
              <a:t>المحاضرة الثانية</a:t>
            </a:r>
          </a:p>
        </p:txBody>
      </p:sp>
    </p:spTree>
    <p:extLst>
      <p:ext uri="{BB962C8B-B14F-4D97-AF65-F5344CB8AC3E}">
        <p14:creationId xmlns:p14="http://schemas.microsoft.com/office/powerpoint/2010/main" val="496653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ircle(in)">
                                      <p:cBhvr>
                                        <p:cTn id="10" dur="2000"/>
                                        <p:tgtEl>
                                          <p:spTgt spid="4"/>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circle(in)">
                                      <p:cBhvr>
                                        <p:cTn id="16" dur="2000"/>
                                        <p:tgtEl>
                                          <p:spTgt spid="12"/>
                                        </p:tgtEl>
                                      </p:cBhvr>
                                    </p:animEffect>
                                  </p:childTnLst>
                                </p:cTn>
                              </p:par>
                              <p:par>
                                <p:cTn id="17" presetID="6" presetClass="entr" presetSubtype="16"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20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circle(in)">
                                      <p:cBhvr>
                                        <p:cTn id="25" dur="2000"/>
                                        <p:tgtEl>
                                          <p:spTgt spid="14"/>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circle(in)">
                                      <p:cBhvr>
                                        <p:cTn id="28" dur="2000"/>
                                        <p:tgtEl>
                                          <p:spTgt spid="15"/>
                                        </p:tgtEl>
                                      </p:cBhvr>
                                    </p:animEffect>
                                  </p:childTnLst>
                                </p:cTn>
                              </p:par>
                              <p:par>
                                <p:cTn id="29" presetID="6" presetClass="entr" presetSubtype="16"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ircle(in)">
                                      <p:cBhvr>
                                        <p:cTn id="31" dur="2000"/>
                                        <p:tgtEl>
                                          <p:spTgt spid="17"/>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circle(in)">
                                      <p:cBhvr>
                                        <p:cTn id="34" dur="2000"/>
                                        <p:tgtEl>
                                          <p:spTgt spid="18"/>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circle(in)">
                                      <p:cBhvr>
                                        <p:cTn id="37" dur="2000"/>
                                        <p:tgtEl>
                                          <p:spTgt spid="19"/>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circle(in)">
                                      <p:cBhvr>
                                        <p:cTn id="40" dur="2000"/>
                                        <p:tgtEl>
                                          <p:spTgt spid="20"/>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circle(in)">
                                      <p:cBhvr>
                                        <p:cTn id="43" dur="2000"/>
                                        <p:tgtEl>
                                          <p:spTgt spid="21"/>
                                        </p:tgtEl>
                                      </p:cBhvr>
                                    </p:animEffect>
                                  </p:childTnLst>
                                </p:cTn>
                              </p:par>
                              <p:par>
                                <p:cTn id="44" presetID="6" presetClass="entr" presetSubtype="16"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ircle(in)">
                                      <p:cBhvr>
                                        <p:cTn id="46"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3" grpId="0"/>
      <p:bldP spid="14" grpId="0" animBg="1"/>
      <p:bldP spid="15" grpId="0" animBg="1"/>
      <p:bldP spid="17" grpId="0"/>
      <p:bldP spid="18" grpId="0"/>
      <p:bldP spid="19" grpId="0" animBg="1"/>
      <p:bldP spid="20" grpId="0" animBg="1"/>
      <p:bldP spid="21" grpId="0" animBg="1"/>
      <p:bldP spid="2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623280" y="381381"/>
            <a:ext cx="8577244" cy="646331"/>
          </a:xfrm>
          <a:prstGeom prst="rect">
            <a:avLst/>
          </a:prstGeom>
          <a:noFill/>
        </p:spPr>
        <p:txBody>
          <a:bodyPr wrap="square" rtlCol="1">
            <a:spAutoFit/>
          </a:bodyPr>
          <a:lstStyle/>
          <a:p>
            <a:pPr algn="r" rtl="1"/>
            <a:r>
              <a:rPr lang="ar-SA" sz="3600" b="1" dirty="0">
                <a:solidFill>
                  <a:srgbClr val="002060"/>
                </a:solidFill>
                <a:effectLst>
                  <a:outerShdw blurRad="38100" dist="38100" dir="2700000" algn="tl">
                    <a:srgbClr val="000000">
                      <a:alpha val="43137"/>
                    </a:srgbClr>
                  </a:outerShdw>
                </a:effectLst>
              </a:rPr>
              <a:t>هيكلية نظم قواعد البيانات (</a:t>
            </a:r>
            <a:r>
              <a:rPr lang="en-US" sz="3600" b="1" dirty="0">
                <a:solidFill>
                  <a:srgbClr val="002060"/>
                </a:solidFill>
                <a:effectLst>
                  <a:outerShdw blurRad="38100" dist="38100" dir="2700000" algn="tl">
                    <a:srgbClr val="000000">
                      <a:alpha val="43137"/>
                    </a:srgbClr>
                  </a:outerShdw>
                </a:effectLst>
              </a:rPr>
              <a:t>DB Systems</a:t>
            </a:r>
            <a:r>
              <a:rPr lang="ar-SA" sz="3600" b="1" dirty="0">
                <a:solidFill>
                  <a:srgbClr val="002060"/>
                </a:solidFill>
                <a:effectLst>
                  <a:outerShdw blurRad="38100" dist="38100" dir="2700000" algn="tl">
                    <a:srgbClr val="000000">
                      <a:alpha val="43137"/>
                    </a:srgbClr>
                  </a:outerShdw>
                </a:effectLst>
              </a:rPr>
              <a:t>):</a:t>
            </a:r>
          </a:p>
        </p:txBody>
      </p:sp>
      <p:sp>
        <p:nvSpPr>
          <p:cNvPr id="36" name="Content Placeholder 2">
            <a:extLst>
              <a:ext uri="{FF2B5EF4-FFF2-40B4-BE49-F238E27FC236}">
                <a16:creationId xmlns="" xmlns:a16="http://schemas.microsoft.com/office/drawing/2014/main" id="{2E2DD6A7-9623-4051-912B-BBAE00AB658D}"/>
              </a:ext>
            </a:extLst>
          </p:cNvPr>
          <p:cNvSpPr txBox="1">
            <a:spLocks/>
          </p:cNvSpPr>
          <p:nvPr/>
        </p:nvSpPr>
        <p:spPr>
          <a:xfrm>
            <a:off x="497922" y="1270788"/>
            <a:ext cx="10854342" cy="304810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تحتوي نظم قواعد البيانات على ثلاث مستويات من المخططات وذلك لدعم الخواص التي يجب أن تقدمها نظم إدارة قواعد البيانات:</a:t>
            </a:r>
          </a:p>
          <a:p>
            <a:pPr marL="457200" indent="-457200" algn="just" rtl="1">
              <a:spcBef>
                <a:spcPct val="50000"/>
              </a:spcBef>
              <a:buFont typeface="+mj-lt"/>
              <a:buAutoNum type="arabicPeriod"/>
            </a:pPr>
            <a:r>
              <a:rPr lang="ar-SA" altLang="en-US" sz="3200" dirty="0">
                <a:solidFill>
                  <a:schemeClr val="accent6">
                    <a:lumMod val="25000"/>
                  </a:schemeClr>
                </a:solidFill>
                <a:cs typeface="Traditional Arabic" panose="02020603050405020304" pitchFamily="18" charset="-78"/>
              </a:rPr>
              <a:t>مستوى البيانات الخارجي (</a:t>
            </a:r>
            <a:r>
              <a:rPr lang="en-US" altLang="en-US" sz="3200" dirty="0">
                <a:solidFill>
                  <a:schemeClr val="accent6">
                    <a:lumMod val="25000"/>
                  </a:schemeClr>
                </a:solidFill>
                <a:cs typeface="Traditional Arabic" panose="02020603050405020304" pitchFamily="18" charset="-78"/>
              </a:rPr>
              <a:t>The External or View Level</a:t>
            </a:r>
            <a:r>
              <a:rPr lang="ar-SA" altLang="en-US" sz="3200" dirty="0">
                <a:solidFill>
                  <a:schemeClr val="accent6">
                    <a:lumMod val="25000"/>
                  </a:schemeClr>
                </a:solidFill>
                <a:cs typeface="Traditional Arabic" panose="02020603050405020304" pitchFamily="18" charset="-78"/>
              </a:rPr>
              <a:t>).</a:t>
            </a:r>
          </a:p>
          <a:p>
            <a:pPr marL="457200" indent="-457200" algn="just" rtl="1">
              <a:spcBef>
                <a:spcPct val="50000"/>
              </a:spcBef>
              <a:buFont typeface="+mj-lt"/>
              <a:buAutoNum type="arabicPeriod"/>
            </a:pPr>
            <a:r>
              <a:rPr lang="ar-SA" altLang="en-US" sz="3200" dirty="0">
                <a:solidFill>
                  <a:schemeClr val="accent6">
                    <a:lumMod val="25000"/>
                  </a:schemeClr>
                </a:solidFill>
                <a:cs typeface="Traditional Arabic" panose="02020603050405020304" pitchFamily="18" charset="-78"/>
              </a:rPr>
              <a:t>المستوى المفاهيمي (</a:t>
            </a:r>
            <a:r>
              <a:rPr lang="en-US" altLang="en-US" sz="3200" dirty="0">
                <a:solidFill>
                  <a:schemeClr val="accent6">
                    <a:lumMod val="25000"/>
                  </a:schemeClr>
                </a:solidFill>
                <a:cs typeface="Traditional Arabic" panose="02020603050405020304" pitchFamily="18" charset="-78"/>
              </a:rPr>
              <a:t>The Conceptual Level</a:t>
            </a:r>
            <a:r>
              <a:rPr lang="ar-SA" altLang="en-US" sz="3200" dirty="0">
                <a:solidFill>
                  <a:schemeClr val="accent6">
                    <a:lumMod val="25000"/>
                  </a:schemeClr>
                </a:solidFill>
                <a:cs typeface="Traditional Arabic" panose="02020603050405020304" pitchFamily="18" charset="-78"/>
              </a:rPr>
              <a:t>).</a:t>
            </a:r>
          </a:p>
          <a:p>
            <a:pPr marL="457200" indent="-457200" algn="just" rtl="1">
              <a:spcBef>
                <a:spcPct val="50000"/>
              </a:spcBef>
              <a:buFont typeface="+mj-lt"/>
              <a:buAutoNum type="arabicPeriod"/>
            </a:pPr>
            <a:r>
              <a:rPr lang="ar-SA" altLang="en-US" sz="3200" dirty="0">
                <a:solidFill>
                  <a:schemeClr val="accent6">
                    <a:lumMod val="25000"/>
                  </a:schemeClr>
                </a:solidFill>
                <a:cs typeface="Traditional Arabic" panose="02020603050405020304" pitchFamily="18" charset="-78"/>
              </a:rPr>
              <a:t>المستوي الداخلي (</a:t>
            </a:r>
            <a:r>
              <a:rPr lang="en-US" altLang="en-US" sz="3200" dirty="0">
                <a:solidFill>
                  <a:schemeClr val="accent6">
                    <a:lumMod val="25000"/>
                  </a:schemeClr>
                </a:solidFill>
                <a:cs typeface="Traditional Arabic" panose="02020603050405020304" pitchFamily="18" charset="-78"/>
              </a:rPr>
              <a:t>Internal Level</a:t>
            </a:r>
            <a:r>
              <a:rPr lang="ar-SA" altLang="en-US" sz="3200" dirty="0">
                <a:solidFill>
                  <a:schemeClr val="accent6">
                    <a:lumMod val="25000"/>
                  </a:schemeClr>
                </a:solidFill>
                <a:cs typeface="Traditional Arabic" panose="02020603050405020304" pitchFamily="18" charset="-78"/>
              </a:rPr>
              <a:t>).</a:t>
            </a:r>
            <a:endParaRPr lang="en-US" altLang="en-US" sz="3200"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29733260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fade">
                                      <p:cBhvr>
                                        <p:cTn id="12" dur="1000"/>
                                        <p:tgtEl>
                                          <p:spTgt spid="36">
                                            <p:txEl>
                                              <p:pRg st="0" end="0"/>
                                            </p:txEl>
                                          </p:spTgt>
                                        </p:tgtEl>
                                      </p:cBhvr>
                                    </p:animEffect>
                                    <p:anim calcmode="lin" valueType="num">
                                      <p:cBhvr>
                                        <p:cTn id="13"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
                                            <p:txEl>
                                              <p:pRg st="1" end="1"/>
                                            </p:txEl>
                                          </p:spTgt>
                                        </p:tgtEl>
                                        <p:attrNameLst>
                                          <p:attrName>style.visibility</p:attrName>
                                        </p:attrNameLst>
                                      </p:cBhvr>
                                      <p:to>
                                        <p:strVal val="visible"/>
                                      </p:to>
                                    </p:set>
                                    <p:animEffect transition="in" filter="fade">
                                      <p:cBhvr>
                                        <p:cTn id="19" dur="1000"/>
                                        <p:tgtEl>
                                          <p:spTgt spid="36">
                                            <p:txEl>
                                              <p:pRg st="1" end="1"/>
                                            </p:txEl>
                                          </p:spTgt>
                                        </p:tgtEl>
                                      </p:cBhvr>
                                    </p:animEffect>
                                    <p:anim calcmode="lin" valueType="num">
                                      <p:cBhvr>
                                        <p:cTn id="20" dur="10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6">
                                            <p:txEl>
                                              <p:pRg st="2" end="2"/>
                                            </p:txEl>
                                          </p:spTgt>
                                        </p:tgtEl>
                                        <p:attrNameLst>
                                          <p:attrName>style.visibility</p:attrName>
                                        </p:attrNameLst>
                                      </p:cBhvr>
                                      <p:to>
                                        <p:strVal val="visible"/>
                                      </p:to>
                                    </p:set>
                                    <p:animEffect transition="in" filter="fade">
                                      <p:cBhvr>
                                        <p:cTn id="26" dur="1000"/>
                                        <p:tgtEl>
                                          <p:spTgt spid="36">
                                            <p:txEl>
                                              <p:pRg st="2" end="2"/>
                                            </p:txEl>
                                          </p:spTgt>
                                        </p:tgtEl>
                                      </p:cBhvr>
                                    </p:animEffect>
                                    <p:anim calcmode="lin" valueType="num">
                                      <p:cBhvr>
                                        <p:cTn id="27" dur="1000" fill="hold"/>
                                        <p:tgtEl>
                                          <p:spTgt spid="3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6">
                                            <p:txEl>
                                              <p:pRg st="3" end="3"/>
                                            </p:txEl>
                                          </p:spTgt>
                                        </p:tgtEl>
                                        <p:attrNameLst>
                                          <p:attrName>style.visibility</p:attrName>
                                        </p:attrNameLst>
                                      </p:cBhvr>
                                      <p:to>
                                        <p:strVal val="visible"/>
                                      </p:to>
                                    </p:set>
                                    <p:animEffect transition="in" filter="fade">
                                      <p:cBhvr>
                                        <p:cTn id="33" dur="1000"/>
                                        <p:tgtEl>
                                          <p:spTgt spid="36">
                                            <p:txEl>
                                              <p:pRg st="3" end="3"/>
                                            </p:txEl>
                                          </p:spTgt>
                                        </p:tgtEl>
                                      </p:cBhvr>
                                    </p:animEffect>
                                    <p:anim calcmode="lin" valueType="num">
                                      <p:cBhvr>
                                        <p:cTn id="34" dur="1000" fill="hold"/>
                                        <p:tgtEl>
                                          <p:spTgt spid="3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6" name="Content Placeholder 2">
            <a:extLst>
              <a:ext uri="{FF2B5EF4-FFF2-40B4-BE49-F238E27FC236}">
                <a16:creationId xmlns="" xmlns:a16="http://schemas.microsoft.com/office/drawing/2014/main" id="{2E2DD6A7-9623-4051-912B-BBAE00AB658D}"/>
              </a:ext>
            </a:extLst>
          </p:cNvPr>
          <p:cNvSpPr txBox="1">
            <a:spLocks/>
          </p:cNvSpPr>
          <p:nvPr/>
        </p:nvSpPr>
        <p:spPr>
          <a:xfrm>
            <a:off x="653840" y="1610726"/>
            <a:ext cx="10854342" cy="35767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rtl="1">
              <a:spcBef>
                <a:spcPct val="50000"/>
              </a:spcBef>
              <a:buFont typeface="+mj-lt"/>
              <a:buAutoNum type="arabicPeriod"/>
            </a:pPr>
            <a:r>
              <a:rPr lang="ar-SA"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rPr>
              <a:t>مستوى البيانات الخارجي (</a:t>
            </a:r>
            <a:r>
              <a:rPr lang="en-US"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rPr>
              <a:t>The External or View Level</a:t>
            </a:r>
            <a:r>
              <a:rPr lang="ar-SA"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rPr>
              <a:t>):</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هو الجزء الذي يستهدف المستخدمين.</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التخاطب والاتصال واسترجاع البيانات.</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يستخدم برامج تطبيقية وبرامج رسومية او مباشر.</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مرحلة التحليل</a:t>
            </a:r>
            <a:r>
              <a:rPr lang="ar-SA" altLang="en-US" sz="3200" b="1" dirty="0">
                <a:solidFill>
                  <a:schemeClr val="accent6">
                    <a:lumMod val="25000"/>
                  </a:schemeClr>
                </a:solidFill>
                <a:cs typeface="Traditional Arabic" panose="02020603050405020304" pitchFamily="18" charset="-78"/>
              </a:rPr>
              <a:t>.</a:t>
            </a:r>
          </a:p>
        </p:txBody>
      </p:sp>
    </p:spTree>
    <p:extLst>
      <p:ext uri="{BB962C8B-B14F-4D97-AF65-F5344CB8AC3E}">
        <p14:creationId xmlns:p14="http://schemas.microsoft.com/office/powerpoint/2010/main" val="30863892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6">
                                            <p:txEl>
                                              <p:pRg st="1" end="1"/>
                                            </p:txEl>
                                          </p:spTgt>
                                        </p:tgtEl>
                                        <p:attrNameLst>
                                          <p:attrName>style.visibility</p:attrName>
                                        </p:attrNameLst>
                                      </p:cBhvr>
                                      <p:to>
                                        <p:strVal val="visible"/>
                                      </p:to>
                                    </p:set>
                                    <p:animEffect transition="in" filter="fade">
                                      <p:cBhvr>
                                        <p:cTn id="14" dur="1000"/>
                                        <p:tgtEl>
                                          <p:spTgt spid="36">
                                            <p:txEl>
                                              <p:pRg st="1" end="1"/>
                                            </p:txEl>
                                          </p:spTgt>
                                        </p:tgtEl>
                                      </p:cBhvr>
                                    </p:animEffect>
                                    <p:anim calcmode="lin" valueType="num">
                                      <p:cBhvr>
                                        <p:cTn id="15" dur="10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6">
                                            <p:txEl>
                                              <p:pRg st="2" end="2"/>
                                            </p:txEl>
                                          </p:spTgt>
                                        </p:tgtEl>
                                        <p:attrNameLst>
                                          <p:attrName>style.visibility</p:attrName>
                                        </p:attrNameLst>
                                      </p:cBhvr>
                                      <p:to>
                                        <p:strVal val="visible"/>
                                      </p:to>
                                    </p:set>
                                    <p:animEffect transition="in" filter="fade">
                                      <p:cBhvr>
                                        <p:cTn id="21" dur="1000"/>
                                        <p:tgtEl>
                                          <p:spTgt spid="36">
                                            <p:txEl>
                                              <p:pRg st="2" end="2"/>
                                            </p:txEl>
                                          </p:spTgt>
                                        </p:tgtEl>
                                      </p:cBhvr>
                                    </p:animEffect>
                                    <p:anim calcmode="lin" valueType="num">
                                      <p:cBhvr>
                                        <p:cTn id="22" dur="1000" fill="hold"/>
                                        <p:tgtEl>
                                          <p:spTgt spid="3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6">
                                            <p:txEl>
                                              <p:pRg st="3" end="3"/>
                                            </p:txEl>
                                          </p:spTgt>
                                        </p:tgtEl>
                                        <p:attrNameLst>
                                          <p:attrName>style.visibility</p:attrName>
                                        </p:attrNameLst>
                                      </p:cBhvr>
                                      <p:to>
                                        <p:strVal val="visible"/>
                                      </p:to>
                                    </p:set>
                                    <p:animEffect transition="in" filter="fade">
                                      <p:cBhvr>
                                        <p:cTn id="28" dur="1000"/>
                                        <p:tgtEl>
                                          <p:spTgt spid="36">
                                            <p:txEl>
                                              <p:pRg st="3" end="3"/>
                                            </p:txEl>
                                          </p:spTgt>
                                        </p:tgtEl>
                                      </p:cBhvr>
                                    </p:animEffect>
                                    <p:anim calcmode="lin" valueType="num">
                                      <p:cBhvr>
                                        <p:cTn id="29" dur="1000" fill="hold"/>
                                        <p:tgtEl>
                                          <p:spTgt spid="3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6">
                                            <p:txEl>
                                              <p:pRg st="4" end="4"/>
                                            </p:txEl>
                                          </p:spTgt>
                                        </p:tgtEl>
                                        <p:attrNameLst>
                                          <p:attrName>style.visibility</p:attrName>
                                        </p:attrNameLst>
                                      </p:cBhvr>
                                      <p:to>
                                        <p:strVal val="visible"/>
                                      </p:to>
                                    </p:set>
                                    <p:animEffect transition="in" filter="fade">
                                      <p:cBhvr>
                                        <p:cTn id="35" dur="1000"/>
                                        <p:tgtEl>
                                          <p:spTgt spid="36">
                                            <p:txEl>
                                              <p:pRg st="4" end="4"/>
                                            </p:txEl>
                                          </p:spTgt>
                                        </p:tgtEl>
                                      </p:cBhvr>
                                    </p:animEffect>
                                    <p:anim calcmode="lin" valueType="num">
                                      <p:cBhvr>
                                        <p:cTn id="36" dur="1000" fill="hold"/>
                                        <p:tgtEl>
                                          <p:spTgt spid="36">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6" name="Content Placeholder 2">
            <a:extLst>
              <a:ext uri="{FF2B5EF4-FFF2-40B4-BE49-F238E27FC236}">
                <a16:creationId xmlns="" xmlns:a16="http://schemas.microsoft.com/office/drawing/2014/main" id="{2E2DD6A7-9623-4051-912B-BBAE00AB658D}"/>
              </a:ext>
            </a:extLst>
          </p:cNvPr>
          <p:cNvSpPr txBox="1">
            <a:spLocks/>
          </p:cNvSpPr>
          <p:nvPr/>
        </p:nvSpPr>
        <p:spPr>
          <a:xfrm>
            <a:off x="668829" y="548412"/>
            <a:ext cx="10854342" cy="48157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rtl="1">
              <a:spcBef>
                <a:spcPct val="50000"/>
              </a:spcBef>
              <a:buFont typeface="+mj-lt"/>
              <a:buAutoNum type="arabicPeriod" startAt="2"/>
            </a:pPr>
            <a:r>
              <a:rPr lang="ar-SA"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rPr>
              <a:t>المستوى المفاهيمي (</a:t>
            </a:r>
            <a:r>
              <a:rPr lang="en-US"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rPr>
              <a:t>The Conceptual Level</a:t>
            </a:r>
            <a:r>
              <a:rPr lang="ar-SA"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rPr>
              <a:t>):</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يحتوي علي </a:t>
            </a:r>
            <a:r>
              <a:rPr lang="en-US" altLang="en-US" sz="3200" dirty="0">
                <a:solidFill>
                  <a:schemeClr val="accent6">
                    <a:lumMod val="25000"/>
                  </a:schemeClr>
                </a:solidFill>
                <a:cs typeface="Traditional Arabic" panose="02020603050405020304" pitchFamily="18" charset="-78"/>
              </a:rPr>
              <a:t> Conceptual Schema </a:t>
            </a:r>
            <a:r>
              <a:rPr lang="ar-SA" altLang="en-US" sz="3200" dirty="0">
                <a:solidFill>
                  <a:schemeClr val="accent6">
                    <a:lumMod val="25000"/>
                  </a:schemeClr>
                </a:solidFill>
                <a:cs typeface="Traditional Arabic" panose="02020603050405020304" pitchFamily="18" charset="-78"/>
              </a:rPr>
              <a:t>التي تصف بناء البيانات في قواعد البيانات – نموذج البيانات المنطقي.</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تقوم بإخفاء التفاصيل الخاصة بالبناء الفعلي للبيانات.</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تقوم بوصف الكيانات، نوع البيانات، العلاقات، القيود و كذلك العمليات التي يعرفها المستخدم.</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يمكن استخدام </a:t>
            </a:r>
            <a:r>
              <a:rPr lang="en-US" altLang="en-US" sz="3200" dirty="0">
                <a:solidFill>
                  <a:schemeClr val="accent6">
                    <a:lumMod val="25000"/>
                  </a:schemeClr>
                </a:solidFill>
                <a:cs typeface="Traditional Arabic" panose="02020603050405020304" pitchFamily="18" charset="-78"/>
              </a:rPr>
              <a:t> Conceptual data model  </a:t>
            </a:r>
            <a:r>
              <a:rPr lang="ar-SA" altLang="en-US" sz="3200" dirty="0">
                <a:solidFill>
                  <a:schemeClr val="accent6">
                    <a:lumMod val="25000"/>
                  </a:schemeClr>
                </a:solidFill>
                <a:cs typeface="Traditional Arabic" panose="02020603050405020304" pitchFamily="18" charset="-78"/>
              </a:rPr>
              <a:t>أو</a:t>
            </a:r>
            <a:r>
              <a:rPr lang="en-US" altLang="en-US" sz="3200" dirty="0">
                <a:solidFill>
                  <a:schemeClr val="accent6">
                    <a:lumMod val="25000"/>
                  </a:schemeClr>
                </a:solidFill>
                <a:cs typeface="Traditional Arabic" panose="02020603050405020304" pitchFamily="18" charset="-78"/>
              </a:rPr>
              <a:t>Representation data model  </a:t>
            </a:r>
            <a:r>
              <a:rPr lang="ar-SA" altLang="en-US" sz="3200" dirty="0">
                <a:solidFill>
                  <a:schemeClr val="accent6">
                    <a:lumMod val="25000"/>
                  </a:schemeClr>
                </a:solidFill>
                <a:cs typeface="Traditional Arabic" panose="02020603050405020304" pitchFamily="18" charset="-78"/>
              </a:rPr>
              <a:t> في بناء هذا المستوي و يطلق عليه مرحلة التصميم.</a:t>
            </a:r>
          </a:p>
        </p:txBody>
      </p:sp>
    </p:spTree>
    <p:extLst>
      <p:ext uri="{BB962C8B-B14F-4D97-AF65-F5344CB8AC3E}">
        <p14:creationId xmlns:p14="http://schemas.microsoft.com/office/powerpoint/2010/main" val="5207601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6" name="Content Placeholder 2">
            <a:extLst>
              <a:ext uri="{FF2B5EF4-FFF2-40B4-BE49-F238E27FC236}">
                <a16:creationId xmlns="" xmlns:a16="http://schemas.microsoft.com/office/drawing/2014/main" id="{2E2DD6A7-9623-4051-912B-BBAE00AB658D}"/>
              </a:ext>
            </a:extLst>
          </p:cNvPr>
          <p:cNvSpPr txBox="1">
            <a:spLocks/>
          </p:cNvSpPr>
          <p:nvPr/>
        </p:nvSpPr>
        <p:spPr>
          <a:xfrm>
            <a:off x="840855" y="1127039"/>
            <a:ext cx="10854342" cy="481571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rtl="1">
              <a:spcBef>
                <a:spcPct val="50000"/>
              </a:spcBef>
              <a:buFont typeface="+mj-lt"/>
              <a:buAutoNum type="arabicPeriod" startAt="3"/>
            </a:pPr>
            <a:r>
              <a:rPr lang="ar-SA" altLang="en-US" sz="3600" b="1" dirty="0">
                <a:solidFill>
                  <a:srgbClr val="C00000"/>
                </a:solidFill>
                <a:effectLst>
                  <a:outerShdw blurRad="38100" dist="38100" dir="2700000" algn="tl">
                    <a:srgbClr val="000000">
                      <a:alpha val="43137"/>
                    </a:srgbClr>
                  </a:outerShdw>
                </a:effectLst>
                <a:cs typeface="Traditional Arabic" panose="02020603050405020304" pitchFamily="18" charset="-78"/>
              </a:rPr>
              <a:t>المستوي الداخلي (</a:t>
            </a:r>
            <a:r>
              <a:rPr lang="en-US" altLang="en-US" sz="3600" b="1" dirty="0">
                <a:solidFill>
                  <a:srgbClr val="C00000"/>
                </a:solidFill>
                <a:effectLst>
                  <a:outerShdw blurRad="38100" dist="38100" dir="2700000" algn="tl">
                    <a:srgbClr val="000000">
                      <a:alpha val="43137"/>
                    </a:srgbClr>
                  </a:outerShdw>
                </a:effectLst>
                <a:cs typeface="Traditional Arabic" panose="02020603050405020304" pitchFamily="18" charset="-78"/>
              </a:rPr>
              <a:t>Internal Level</a:t>
            </a:r>
            <a:r>
              <a:rPr lang="ar-SA" altLang="en-US" sz="3600" b="1" dirty="0">
                <a:solidFill>
                  <a:srgbClr val="C00000"/>
                </a:solidFill>
                <a:effectLst>
                  <a:outerShdw blurRad="38100" dist="38100" dir="2700000" algn="tl">
                    <a:srgbClr val="000000">
                      <a:alpha val="43137"/>
                    </a:srgbClr>
                  </a:outerShdw>
                </a:effectLst>
                <a:cs typeface="Traditional Arabic" panose="02020603050405020304" pitchFamily="18" charset="-78"/>
              </a:rPr>
              <a:t>):</a:t>
            </a:r>
            <a:endParaRPr lang="ar-SA" altLang="en-US" sz="3200" b="1" dirty="0">
              <a:solidFill>
                <a:srgbClr val="C00000"/>
              </a:solidFill>
              <a:effectLst>
                <a:outerShdw blurRad="38100" dist="38100" dir="2700000" algn="tl">
                  <a:srgbClr val="000000">
                    <a:alpha val="43137"/>
                  </a:srgbClr>
                </a:outerShdw>
              </a:effectLst>
              <a:cs typeface="Traditional Arabic" panose="02020603050405020304" pitchFamily="18" charset="-78"/>
            </a:endParaRP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وهو يحتوي علي المخطط الداخلي والذي يقوم بوصف التخزين الفعلي لقواعد البيانات و عملية انشاء قاعدة البيانات.</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مرتبط بالأجهزة و البرامج.</a:t>
            </a:r>
          </a:p>
          <a:p>
            <a:pPr marL="914400" lvl="1" indent="-4572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هذا المخطط الداخلي يتم وصفه باستخدام نموذج (</a:t>
            </a:r>
            <a:r>
              <a:rPr lang="en-US" altLang="en-US" sz="3200" dirty="0">
                <a:solidFill>
                  <a:schemeClr val="accent6">
                    <a:lumMod val="25000"/>
                  </a:schemeClr>
                </a:solidFill>
                <a:cs typeface="Traditional Arabic" panose="02020603050405020304" pitchFamily="18" charset="-78"/>
              </a:rPr>
              <a:t>Physical Data Model</a:t>
            </a:r>
            <a:r>
              <a:rPr lang="ar-SA" altLang="en-US" sz="3200" dirty="0">
                <a:solidFill>
                  <a:schemeClr val="accent6">
                    <a:lumMod val="25000"/>
                  </a:schemeClr>
                </a:solidFill>
                <a:cs typeface="Traditional Arabic" panose="02020603050405020304" pitchFamily="18" charset="-78"/>
              </a:rPr>
              <a:t>)</a:t>
            </a:r>
            <a:r>
              <a:rPr lang="en-US" altLang="en-US" sz="3200"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الذي يركز على تمثيل و انشاء قواعد البيانات المصممة على جهاز الحاسب و يطلق عليه مرحلة التنفيذ</a:t>
            </a:r>
            <a:r>
              <a:rPr lang="ar-SA" altLang="en-US" sz="3200" b="1" dirty="0">
                <a:solidFill>
                  <a:schemeClr val="accent6">
                    <a:lumMod val="25000"/>
                  </a:schemeClr>
                </a:solidFill>
                <a:cs typeface="Traditional Arabic" panose="02020603050405020304" pitchFamily="18" charset="-78"/>
              </a:rPr>
              <a:t>.</a:t>
            </a:r>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2623280" y="381381"/>
            <a:ext cx="8577244" cy="646331"/>
          </a:xfrm>
          <a:prstGeom prst="rect">
            <a:avLst/>
          </a:prstGeom>
          <a:noFill/>
        </p:spPr>
        <p:txBody>
          <a:bodyPr wrap="square" rtlCol="1">
            <a:spAutoFit/>
          </a:bodyPr>
          <a:lstStyle/>
          <a:p>
            <a:pPr algn="r" rtl="1"/>
            <a:r>
              <a:rPr lang="ar-SA" sz="3600" b="1" dirty="0">
                <a:solidFill>
                  <a:srgbClr val="002060"/>
                </a:solidFill>
                <a:effectLst>
                  <a:outerShdw blurRad="38100" dist="38100" dir="2700000" algn="tl">
                    <a:srgbClr val="000000">
                      <a:alpha val="43137"/>
                    </a:srgbClr>
                  </a:outerShdw>
                </a:effectLst>
              </a:rPr>
              <a:t>هيكلية نظم قواعد البيانات (</a:t>
            </a:r>
            <a:r>
              <a:rPr lang="en-US" sz="3600" b="1" dirty="0">
                <a:solidFill>
                  <a:srgbClr val="002060"/>
                </a:solidFill>
                <a:effectLst>
                  <a:outerShdw blurRad="38100" dist="38100" dir="2700000" algn="tl">
                    <a:srgbClr val="000000">
                      <a:alpha val="43137"/>
                    </a:srgbClr>
                  </a:outerShdw>
                </a:effectLst>
              </a:rPr>
              <a:t>DB Systems</a:t>
            </a:r>
            <a:r>
              <a:rPr lang="ar-SA" sz="3600" b="1" dirty="0">
                <a:solidFill>
                  <a:srgbClr val="00206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8531521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71" name="TextBox 43">
            <a:extLst>
              <a:ext uri="{FF2B5EF4-FFF2-40B4-BE49-F238E27FC236}">
                <a16:creationId xmlns="" xmlns:a16="http://schemas.microsoft.com/office/drawing/2014/main" id="{A622D7A9-66A0-44F7-A1FD-6EEBEF01E711}"/>
              </a:ext>
            </a:extLst>
          </p:cNvPr>
          <p:cNvSpPr txBox="1"/>
          <p:nvPr/>
        </p:nvSpPr>
        <p:spPr>
          <a:xfrm>
            <a:off x="380999" y="130559"/>
            <a:ext cx="11170830" cy="584775"/>
          </a:xfrm>
          <a:prstGeom prst="rect">
            <a:avLst/>
          </a:prstGeom>
          <a:noFill/>
        </p:spPr>
        <p:txBody>
          <a:bodyPr wrap="square" rtlCol="1">
            <a:spAutoFit/>
          </a:bodyPr>
          <a:lstStyle/>
          <a:p>
            <a:pPr algn="r" rtl="1"/>
            <a:r>
              <a:rPr lang="ar-SA" altLang="en-US" sz="3200" b="1" dirty="0" smtClean="0">
                <a:solidFill>
                  <a:srgbClr val="002060"/>
                </a:solidFill>
                <a:effectLst>
                  <a:outerShdw blurRad="38100" dist="38100" dir="2700000" algn="tl">
                    <a:srgbClr val="000000">
                      <a:alpha val="43137"/>
                    </a:srgbClr>
                  </a:outerShdw>
                </a:effectLst>
              </a:rPr>
              <a:t>معمارية قواعد البيانات ذات الثلاث طبقات</a:t>
            </a:r>
            <a:r>
              <a:rPr lang="en-US" altLang="en-US" sz="3200" b="1" dirty="0" smtClean="0">
                <a:solidFill>
                  <a:srgbClr val="002060"/>
                </a:solidFill>
                <a:effectLst>
                  <a:outerShdw blurRad="38100" dist="38100" dir="2700000" algn="tl">
                    <a:srgbClr val="000000">
                      <a:alpha val="43137"/>
                    </a:srgbClr>
                  </a:outerShdw>
                </a:effectLst>
              </a:rPr>
              <a:t>The </a:t>
            </a:r>
            <a:r>
              <a:rPr lang="en-US" altLang="en-US" sz="3200" b="1" dirty="0">
                <a:solidFill>
                  <a:srgbClr val="002060"/>
                </a:solidFill>
                <a:effectLst>
                  <a:outerShdw blurRad="38100" dist="38100" dir="2700000" algn="tl">
                    <a:srgbClr val="000000">
                      <a:alpha val="43137"/>
                    </a:srgbClr>
                  </a:outerShdw>
                </a:effectLst>
              </a:rPr>
              <a:t>Three-Schema Architecture </a:t>
            </a:r>
            <a:endParaRPr lang="en-US" altLang="en-US" sz="3200" b="1" u="sng" dirty="0">
              <a:solidFill>
                <a:srgbClr val="C00000"/>
              </a:solidFill>
              <a:cs typeface="Traditional Arabic" panose="02020603050405020304" pitchFamily="18" charset="-78"/>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715334"/>
            <a:ext cx="11170830" cy="5984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88379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circle(in)">
                                      <p:cBhvr>
                                        <p:cTn id="7"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68" name="Text Box 8"/>
          <p:cNvSpPr txBox="1">
            <a:spLocks noChangeArrowheads="1"/>
          </p:cNvSpPr>
          <p:nvPr/>
        </p:nvSpPr>
        <p:spPr bwMode="auto">
          <a:xfrm>
            <a:off x="381000" y="1143000"/>
            <a:ext cx="244533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ar-SA" sz="2000" dirty="0" smtClean="0">
                <a:solidFill>
                  <a:srgbClr val="CC3300"/>
                </a:solidFill>
                <a:latin typeface="Times New Roman" pitchFamily="18" charset="0"/>
              </a:rPr>
              <a:t>عدة مستخدمين يستعرضون قواعد البيانات بطرق مختلفة</a:t>
            </a:r>
          </a:p>
          <a:p>
            <a:pPr eaLnBrk="1" hangingPunct="1"/>
            <a:r>
              <a:rPr lang="ar-SA" sz="2000" dirty="0" smtClean="0">
                <a:solidFill>
                  <a:srgbClr val="CC3300"/>
                </a:solidFill>
                <a:latin typeface="Times New Roman" pitchFamily="18" charset="0"/>
              </a:rPr>
              <a:t>هذا هو المستوى الخارجي</a:t>
            </a:r>
            <a:endParaRPr lang="en-US" sz="2000" dirty="0">
              <a:solidFill>
                <a:srgbClr val="CC3300"/>
              </a:solidFill>
              <a:latin typeface="Times New Roman" pitchFamily="18" charset="0"/>
            </a:endParaRPr>
          </a:p>
        </p:txBody>
      </p:sp>
      <p:sp>
        <p:nvSpPr>
          <p:cNvPr id="69" name="Text Box 14"/>
          <p:cNvSpPr txBox="1">
            <a:spLocks noChangeArrowheads="1"/>
          </p:cNvSpPr>
          <p:nvPr/>
        </p:nvSpPr>
        <p:spPr bwMode="auto">
          <a:xfrm>
            <a:off x="616532" y="4385276"/>
            <a:ext cx="19742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cs typeface="Arial" charset="0"/>
              </a:defRPr>
            </a:lvl1pPr>
            <a:lvl2pPr marL="742950" indent="-285750" eaLnBrk="0" hangingPunct="0">
              <a:defRPr>
                <a:solidFill>
                  <a:schemeClr val="tx1"/>
                </a:solidFill>
                <a:latin typeface="Tahoma" pitchFamily="34" charset="0"/>
                <a:cs typeface="Arial" charset="0"/>
              </a:defRPr>
            </a:lvl2pPr>
            <a:lvl3pPr marL="1143000" indent="-228600" eaLnBrk="0" hangingPunct="0">
              <a:defRPr>
                <a:solidFill>
                  <a:schemeClr val="tx1"/>
                </a:solidFill>
                <a:latin typeface="Tahoma" pitchFamily="34" charset="0"/>
                <a:cs typeface="Arial" charset="0"/>
              </a:defRPr>
            </a:lvl3pPr>
            <a:lvl4pPr marL="1600200" indent="-228600" eaLnBrk="0" hangingPunct="0">
              <a:defRPr>
                <a:solidFill>
                  <a:schemeClr val="tx1"/>
                </a:solidFill>
                <a:latin typeface="Tahoma" pitchFamily="34" charset="0"/>
                <a:cs typeface="Arial" charset="0"/>
              </a:defRPr>
            </a:lvl4pPr>
            <a:lvl5pPr marL="2057400" indent="-228600" eaLnBrk="0" hangingPunct="0">
              <a:defRPr>
                <a:solidFill>
                  <a:schemeClr val="tx1"/>
                </a:solidFill>
                <a:latin typeface="Tahoma" pitchFamily="34" charset="0"/>
                <a:cs typeface="Arial" charset="0"/>
              </a:defRPr>
            </a:lvl5pPr>
            <a:lvl6pPr marL="2514600" indent="-228600" eaLnBrk="0" fontAlgn="base" hangingPunct="0">
              <a:spcBef>
                <a:spcPct val="0"/>
              </a:spcBef>
              <a:spcAft>
                <a:spcPct val="0"/>
              </a:spcAft>
              <a:defRPr>
                <a:solidFill>
                  <a:schemeClr val="tx1"/>
                </a:solidFill>
                <a:latin typeface="Tahoma" pitchFamily="34" charset="0"/>
                <a:cs typeface="Arial" charset="0"/>
              </a:defRPr>
            </a:lvl6pPr>
            <a:lvl7pPr marL="2971800" indent="-228600" eaLnBrk="0" fontAlgn="base" hangingPunct="0">
              <a:spcBef>
                <a:spcPct val="0"/>
              </a:spcBef>
              <a:spcAft>
                <a:spcPct val="0"/>
              </a:spcAft>
              <a:defRPr>
                <a:solidFill>
                  <a:schemeClr val="tx1"/>
                </a:solidFill>
                <a:latin typeface="Tahoma" pitchFamily="34" charset="0"/>
                <a:cs typeface="Arial" charset="0"/>
              </a:defRPr>
            </a:lvl7pPr>
            <a:lvl8pPr marL="3429000" indent="-228600" eaLnBrk="0" fontAlgn="base" hangingPunct="0">
              <a:spcBef>
                <a:spcPct val="0"/>
              </a:spcBef>
              <a:spcAft>
                <a:spcPct val="0"/>
              </a:spcAft>
              <a:defRPr>
                <a:solidFill>
                  <a:schemeClr val="tx1"/>
                </a:solidFill>
                <a:latin typeface="Tahoma" pitchFamily="34" charset="0"/>
                <a:cs typeface="Arial" charset="0"/>
              </a:defRPr>
            </a:lvl8pPr>
            <a:lvl9pPr marL="3886200" indent="-228600" eaLnBrk="0" fontAlgn="base" hangingPunct="0">
              <a:spcBef>
                <a:spcPct val="0"/>
              </a:spcBef>
              <a:spcAft>
                <a:spcPct val="0"/>
              </a:spcAft>
              <a:defRPr>
                <a:solidFill>
                  <a:schemeClr val="tx1"/>
                </a:solidFill>
                <a:latin typeface="Tahoma" pitchFamily="34" charset="0"/>
                <a:cs typeface="Arial" charset="0"/>
              </a:defRPr>
            </a:lvl9pPr>
          </a:lstStyle>
          <a:p>
            <a:pPr eaLnBrk="1" hangingPunct="1"/>
            <a:r>
              <a:rPr lang="ar-SA" sz="2000" dirty="0" smtClean="0">
                <a:solidFill>
                  <a:srgbClr val="CC3300"/>
                </a:solidFill>
                <a:latin typeface="Times New Roman" pitchFamily="18" charset="0"/>
              </a:rPr>
              <a:t>المستوى الداخلي</a:t>
            </a:r>
          </a:p>
          <a:p>
            <a:pPr eaLnBrk="1" hangingPunct="1"/>
            <a:r>
              <a:rPr lang="ar-SA" sz="2000" dirty="0" smtClean="0">
                <a:solidFill>
                  <a:srgbClr val="CC3300"/>
                </a:solidFill>
                <a:latin typeface="Times New Roman" pitchFamily="18" charset="0"/>
              </a:rPr>
              <a:t>التصميم والتنفيذ </a:t>
            </a:r>
            <a:endParaRPr lang="en-US" sz="2000" dirty="0">
              <a:solidFill>
                <a:srgbClr val="CC3300"/>
              </a:solidFill>
              <a:latin typeface="Times New Roman" pitchFamily="18" charset="0"/>
            </a:endParaRPr>
          </a:p>
        </p:txBody>
      </p:sp>
      <p:pic>
        <p:nvPicPr>
          <p:cNvPr id="70" name="Picture 15" descr="CAP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6339" y="762005"/>
            <a:ext cx="8617527"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TextBox 43">
            <a:extLst>
              <a:ext uri="{FF2B5EF4-FFF2-40B4-BE49-F238E27FC236}">
                <a16:creationId xmlns="" xmlns:a16="http://schemas.microsoft.com/office/drawing/2014/main" id="{A622D7A9-66A0-44F7-A1FD-6EEBEF01E711}"/>
              </a:ext>
            </a:extLst>
          </p:cNvPr>
          <p:cNvSpPr txBox="1"/>
          <p:nvPr/>
        </p:nvSpPr>
        <p:spPr>
          <a:xfrm>
            <a:off x="380999" y="130559"/>
            <a:ext cx="11170830" cy="584775"/>
          </a:xfrm>
          <a:prstGeom prst="rect">
            <a:avLst/>
          </a:prstGeom>
          <a:noFill/>
        </p:spPr>
        <p:txBody>
          <a:bodyPr wrap="square" rtlCol="1">
            <a:spAutoFit/>
          </a:bodyPr>
          <a:lstStyle/>
          <a:p>
            <a:pPr algn="r" rtl="1"/>
            <a:r>
              <a:rPr lang="ar-SA" altLang="en-US" sz="3200" b="1" dirty="0">
                <a:solidFill>
                  <a:srgbClr val="002060"/>
                </a:solidFill>
                <a:effectLst>
                  <a:outerShdw blurRad="38100" dist="38100" dir="2700000" algn="tl">
                    <a:srgbClr val="000000">
                      <a:alpha val="43137"/>
                    </a:srgbClr>
                  </a:outerShdw>
                </a:effectLst>
              </a:rPr>
              <a:t>الثلاث مستويات لمخططات قواعد البيانات</a:t>
            </a:r>
            <a:r>
              <a:rPr lang="en-US" altLang="en-US" sz="3200" b="1" dirty="0">
                <a:solidFill>
                  <a:srgbClr val="002060"/>
                </a:solidFill>
                <a:effectLst>
                  <a:outerShdw blurRad="38100" dist="38100" dir="2700000" algn="tl">
                    <a:srgbClr val="000000">
                      <a:alpha val="43137"/>
                    </a:srgbClr>
                  </a:outerShdw>
                </a:effectLst>
              </a:rPr>
              <a:t>The Three-Schema Architecture </a:t>
            </a:r>
            <a:endParaRPr lang="en-US" altLang="en-US" sz="3200" b="1" u="sng" dirty="0">
              <a:solidFill>
                <a:srgbClr val="C00000"/>
              </a:solidFill>
              <a:cs typeface="Traditional Arabic" panose="02020603050405020304" pitchFamily="18" charset="-78"/>
            </a:endParaRPr>
          </a:p>
        </p:txBody>
      </p:sp>
    </p:spTree>
    <p:extLst>
      <p:ext uri="{BB962C8B-B14F-4D97-AF65-F5344CB8AC3E}">
        <p14:creationId xmlns:p14="http://schemas.microsoft.com/office/powerpoint/2010/main" val="31944897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heckerboard(across)">
                                      <p:cBhvr>
                                        <p:cTn id="7" dur="500"/>
                                        <p:tgtEl>
                                          <p:spTgt spid="6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checkerboard(across)">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
                                        </p:tgtEl>
                                        <p:attrNameLst>
                                          <p:attrName>style.visibility</p:attrName>
                                        </p:attrNameLst>
                                      </p:cBhvr>
                                      <p:to>
                                        <p:strVal val="visible"/>
                                      </p:to>
                                    </p:set>
                                    <p:animEffect transition="in" filter="circle(in)">
                                      <p:cBhvr>
                                        <p:cTn id="17" dur="2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utoUpdateAnimBg="0"/>
      <p:bldP spid="69" grpId="0" autoUpdateAnimBg="0"/>
      <p:bldP spid="7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r>
              <a:rPr lang="ar-SA" altLang="en-US" sz="3200" b="1" dirty="0">
                <a:solidFill>
                  <a:srgbClr val="002060"/>
                </a:solidFill>
                <a:effectLst>
                  <a:outerShdw blurRad="38100" dist="38100" dir="2700000" algn="tl">
                    <a:srgbClr val="000000">
                      <a:alpha val="43137"/>
                    </a:srgbClr>
                  </a:outerShdw>
                </a:effectLst>
              </a:rPr>
              <a:t>الثلاث مستويات لمخططات قواعد البيانات</a:t>
            </a:r>
            <a:r>
              <a:rPr lang="en-US" altLang="en-US" sz="3200" b="1" dirty="0">
                <a:solidFill>
                  <a:srgbClr val="002060"/>
                </a:solidFill>
                <a:effectLst>
                  <a:outerShdw blurRad="38100" dist="38100" dir="2700000" algn="tl">
                    <a:srgbClr val="000000">
                      <a:alpha val="43137"/>
                    </a:srgbClr>
                  </a:outerShdw>
                </a:effectLst>
              </a:rPr>
              <a:t>The Three-Schema Architecture </a:t>
            </a:r>
            <a:endParaRPr lang="en-US" altLang="en-US" sz="3200" b="1" u="sng" dirty="0">
              <a:solidFill>
                <a:srgbClr val="C00000"/>
              </a:solidFill>
              <a:cs typeface="Traditional Arabic" panose="02020603050405020304" pitchFamily="18" charset="-78"/>
            </a:endParaRPr>
          </a:p>
        </p:txBody>
      </p:sp>
      <p:grpSp>
        <p:nvGrpSpPr>
          <p:cNvPr id="35" name="Group 34">
            <a:extLst>
              <a:ext uri="{FF2B5EF4-FFF2-40B4-BE49-F238E27FC236}">
                <a16:creationId xmlns="" xmlns:a16="http://schemas.microsoft.com/office/drawing/2014/main" id="{A1F5C561-4673-4955-8675-0461F153FF90}"/>
              </a:ext>
            </a:extLst>
          </p:cNvPr>
          <p:cNvGrpSpPr/>
          <p:nvPr/>
        </p:nvGrpSpPr>
        <p:grpSpPr>
          <a:xfrm>
            <a:off x="1003099" y="929102"/>
            <a:ext cx="10337617" cy="5380777"/>
            <a:chOff x="91294" y="0"/>
            <a:chExt cx="8290706" cy="5486400"/>
          </a:xfrm>
        </p:grpSpPr>
        <p:cxnSp>
          <p:nvCxnSpPr>
            <p:cNvPr id="37" name="AutoShape 18">
              <a:extLst>
                <a:ext uri="{FF2B5EF4-FFF2-40B4-BE49-F238E27FC236}">
                  <a16:creationId xmlns="" xmlns:a16="http://schemas.microsoft.com/office/drawing/2014/main" id="{A296D1CF-C2CE-46D7-940B-3527B384B335}"/>
                </a:ext>
              </a:extLst>
            </p:cNvPr>
            <p:cNvCxnSpPr>
              <a:cxnSpLocks noChangeShapeType="1"/>
            </p:cNvCxnSpPr>
            <p:nvPr/>
          </p:nvCxnSpPr>
          <p:spPr bwMode="auto">
            <a:xfrm flipV="1">
              <a:off x="6781800" y="4724400"/>
              <a:ext cx="0" cy="228600"/>
            </a:xfrm>
            <a:prstGeom prst="straightConnector1">
              <a:avLst/>
            </a:prstGeom>
            <a:noFill/>
            <a:ln w="12700">
              <a:solidFill>
                <a:schemeClr val="tx1"/>
              </a:solidFill>
              <a:round/>
              <a:headEnd/>
              <a:tailEnd/>
            </a:ln>
          </p:spPr>
        </p:cxnSp>
        <p:grpSp>
          <p:nvGrpSpPr>
            <p:cNvPr id="38" name="Group 37">
              <a:extLst>
                <a:ext uri="{FF2B5EF4-FFF2-40B4-BE49-F238E27FC236}">
                  <a16:creationId xmlns="" xmlns:a16="http://schemas.microsoft.com/office/drawing/2014/main" id="{9CC7C9A4-4838-4FE6-BB5D-7AA96BDADAAC}"/>
                </a:ext>
              </a:extLst>
            </p:cNvPr>
            <p:cNvGrpSpPr/>
            <p:nvPr/>
          </p:nvGrpSpPr>
          <p:grpSpPr>
            <a:xfrm>
              <a:off x="91294" y="0"/>
              <a:ext cx="8290706" cy="5486400"/>
              <a:chOff x="91294" y="0"/>
              <a:chExt cx="8290706" cy="5486400"/>
            </a:xfrm>
          </p:grpSpPr>
          <p:sp>
            <p:nvSpPr>
              <p:cNvPr id="39" name="Text Box 8">
                <a:extLst>
                  <a:ext uri="{FF2B5EF4-FFF2-40B4-BE49-F238E27FC236}">
                    <a16:creationId xmlns="" xmlns:a16="http://schemas.microsoft.com/office/drawing/2014/main" id="{516FA627-8A04-47AF-A00E-F0E7DE8465DB}"/>
                  </a:ext>
                </a:extLst>
              </p:cNvPr>
              <p:cNvSpPr txBox="1">
                <a:spLocks noChangeArrowheads="1"/>
              </p:cNvSpPr>
              <p:nvPr/>
            </p:nvSpPr>
            <p:spPr bwMode="auto">
              <a:xfrm>
                <a:off x="152400" y="457200"/>
                <a:ext cx="1682750" cy="635053"/>
              </a:xfrm>
              <a:prstGeom prst="rect">
                <a:avLst/>
              </a:prstGeom>
              <a:noFill/>
              <a:ln w="9525">
                <a:noFill/>
                <a:miter lim="800000"/>
                <a:headEnd/>
                <a:tailEnd/>
              </a:ln>
            </p:spPr>
            <p:txBody>
              <a:bodyPr>
                <a:spAutoFit/>
              </a:bodyPr>
              <a:lstStyle/>
              <a:p>
                <a:pPr algn="ctr">
                  <a:lnSpc>
                    <a:spcPct val="75000"/>
                  </a:lnSpc>
                </a:pPr>
                <a:r>
                  <a:rPr lang="ar-SA" sz="1600">
                    <a:solidFill>
                      <a:schemeClr val="tx2"/>
                    </a:solidFill>
                    <a:latin typeface="Times New Roman" pitchFamily="18" charset="0"/>
                    <a:cs typeface="Times New Roman" pitchFamily="18" charset="0"/>
                  </a:rPr>
                  <a:t>المستوى الخارجي</a:t>
                </a:r>
                <a:endParaRPr lang="en-US" sz="1600">
                  <a:solidFill>
                    <a:schemeClr val="tx2"/>
                  </a:solidFill>
                  <a:latin typeface="Times New Roman" pitchFamily="18" charset="0"/>
                  <a:cs typeface="Times New Roman" pitchFamily="18" charset="0"/>
                </a:endParaRPr>
              </a:p>
              <a:p>
                <a:pPr algn="ctr">
                  <a:lnSpc>
                    <a:spcPct val="75000"/>
                  </a:lnSpc>
                </a:pPr>
                <a:r>
                  <a:rPr lang="en-US" sz="1600">
                    <a:solidFill>
                      <a:schemeClr val="tx2"/>
                    </a:solidFill>
                    <a:latin typeface="Times New Roman" pitchFamily="18" charset="0"/>
                    <a:cs typeface="Times New Roman" pitchFamily="18" charset="0"/>
                  </a:rPr>
                  <a:t>External Level</a:t>
                </a:r>
              </a:p>
            </p:txBody>
          </p:sp>
          <p:sp>
            <p:nvSpPr>
              <p:cNvPr id="45" name="Text Box 22">
                <a:extLst>
                  <a:ext uri="{FF2B5EF4-FFF2-40B4-BE49-F238E27FC236}">
                    <a16:creationId xmlns="" xmlns:a16="http://schemas.microsoft.com/office/drawing/2014/main" id="{F2E54B04-64F3-4D98-9171-FFF136E5CA25}"/>
                  </a:ext>
                </a:extLst>
              </p:cNvPr>
              <p:cNvSpPr txBox="1">
                <a:spLocks noChangeArrowheads="1"/>
              </p:cNvSpPr>
              <p:nvPr/>
            </p:nvSpPr>
            <p:spPr bwMode="auto">
              <a:xfrm>
                <a:off x="152400" y="3809999"/>
                <a:ext cx="1755775" cy="569176"/>
              </a:xfrm>
              <a:prstGeom prst="rect">
                <a:avLst/>
              </a:prstGeom>
              <a:noFill/>
              <a:ln w="9525">
                <a:noFill/>
                <a:miter lim="800000"/>
                <a:headEnd/>
                <a:tailEnd/>
              </a:ln>
            </p:spPr>
            <p:txBody>
              <a:bodyPr>
                <a:spAutoFit/>
              </a:bodyPr>
              <a:lstStyle/>
              <a:p>
                <a:pPr algn="ctr">
                  <a:lnSpc>
                    <a:spcPct val="75000"/>
                  </a:lnSpc>
                </a:pPr>
                <a:r>
                  <a:rPr lang="ar-SA" sz="1400">
                    <a:solidFill>
                      <a:schemeClr val="tx2"/>
                    </a:solidFill>
                    <a:latin typeface="Times New Roman" pitchFamily="18" charset="0"/>
                    <a:cs typeface="Times New Roman" pitchFamily="18" charset="0"/>
                  </a:rPr>
                  <a:t>المستوى الداخلي</a:t>
                </a:r>
                <a:endParaRPr lang="en-US" sz="1400">
                  <a:solidFill>
                    <a:schemeClr val="tx2"/>
                  </a:solidFill>
                  <a:latin typeface="Times New Roman" pitchFamily="18" charset="0"/>
                  <a:cs typeface="Times New Roman" pitchFamily="18" charset="0"/>
                </a:endParaRPr>
              </a:p>
              <a:p>
                <a:pPr algn="ctr">
                  <a:lnSpc>
                    <a:spcPct val="75000"/>
                  </a:lnSpc>
                </a:pPr>
                <a:r>
                  <a:rPr lang="en-US" sz="1400">
                    <a:solidFill>
                      <a:schemeClr val="tx2"/>
                    </a:solidFill>
                    <a:latin typeface="Times New Roman" pitchFamily="18" charset="0"/>
                    <a:cs typeface="Times New Roman" pitchFamily="18" charset="0"/>
                  </a:rPr>
                  <a:t>Internal Level</a:t>
                </a:r>
              </a:p>
            </p:txBody>
          </p:sp>
          <p:sp>
            <p:nvSpPr>
              <p:cNvPr id="46" name="Text Box 23">
                <a:extLst>
                  <a:ext uri="{FF2B5EF4-FFF2-40B4-BE49-F238E27FC236}">
                    <a16:creationId xmlns="" xmlns:a16="http://schemas.microsoft.com/office/drawing/2014/main" id="{4DD25C03-87D4-4B6A-9475-3B64D95E8A19}"/>
                  </a:ext>
                </a:extLst>
              </p:cNvPr>
              <p:cNvSpPr txBox="1">
                <a:spLocks noChangeArrowheads="1"/>
              </p:cNvSpPr>
              <p:nvPr/>
            </p:nvSpPr>
            <p:spPr bwMode="auto">
              <a:xfrm>
                <a:off x="91294" y="1845853"/>
                <a:ext cx="2403475" cy="569176"/>
              </a:xfrm>
              <a:prstGeom prst="rect">
                <a:avLst/>
              </a:prstGeom>
              <a:noFill/>
              <a:ln w="9525">
                <a:noFill/>
                <a:miter lim="800000"/>
                <a:headEnd/>
                <a:tailEnd/>
              </a:ln>
            </p:spPr>
            <p:txBody>
              <a:bodyPr>
                <a:spAutoFit/>
              </a:bodyPr>
              <a:lstStyle/>
              <a:p>
                <a:pPr algn="ctr">
                  <a:lnSpc>
                    <a:spcPct val="75000"/>
                  </a:lnSpc>
                </a:pPr>
                <a:r>
                  <a:rPr lang="ar-SA" sz="1400">
                    <a:solidFill>
                      <a:schemeClr val="tx2"/>
                    </a:solidFill>
                    <a:latin typeface="Times New Roman" pitchFamily="18" charset="0"/>
                    <a:cs typeface="Times New Roman" pitchFamily="18" charset="0"/>
                  </a:rPr>
                  <a:t>المستوى المفاهيمي</a:t>
                </a:r>
                <a:endParaRPr lang="en-US" sz="1400">
                  <a:solidFill>
                    <a:schemeClr val="tx2"/>
                  </a:solidFill>
                  <a:latin typeface="Times New Roman" pitchFamily="18" charset="0"/>
                  <a:cs typeface="Times New Roman" pitchFamily="18" charset="0"/>
                </a:endParaRPr>
              </a:p>
              <a:p>
                <a:pPr algn="ctr">
                  <a:lnSpc>
                    <a:spcPct val="75000"/>
                  </a:lnSpc>
                </a:pPr>
                <a:r>
                  <a:rPr lang="en-US" sz="1400">
                    <a:solidFill>
                      <a:schemeClr val="tx2"/>
                    </a:solidFill>
                    <a:latin typeface="Times New Roman" pitchFamily="18" charset="0"/>
                    <a:cs typeface="Times New Roman" pitchFamily="18" charset="0"/>
                  </a:rPr>
                  <a:t> Conceptual Level</a:t>
                </a:r>
              </a:p>
            </p:txBody>
          </p:sp>
          <p:sp>
            <p:nvSpPr>
              <p:cNvPr id="47" name="Text Box 25">
                <a:extLst>
                  <a:ext uri="{FF2B5EF4-FFF2-40B4-BE49-F238E27FC236}">
                    <a16:creationId xmlns="" xmlns:a16="http://schemas.microsoft.com/office/drawing/2014/main" id="{429007FA-E94C-4948-A75B-2D89C304679E}"/>
                  </a:ext>
                </a:extLst>
              </p:cNvPr>
              <p:cNvSpPr txBox="1">
                <a:spLocks noChangeArrowheads="1"/>
              </p:cNvSpPr>
              <p:nvPr/>
            </p:nvSpPr>
            <p:spPr bwMode="auto">
              <a:xfrm>
                <a:off x="4079842" y="2708595"/>
                <a:ext cx="2895600" cy="695660"/>
              </a:xfrm>
              <a:prstGeom prst="rect">
                <a:avLst/>
              </a:prstGeom>
              <a:noFill/>
              <a:ln w="12700">
                <a:noFill/>
                <a:miter lim="800000"/>
                <a:headEnd/>
                <a:tailEnd/>
              </a:ln>
            </p:spPr>
            <p:txBody>
              <a:bodyPr>
                <a:spAutoFit/>
              </a:bodyPr>
              <a:lstStyle/>
              <a:p>
                <a:pPr algn="ctr">
                  <a:lnSpc>
                    <a:spcPct val="75000"/>
                  </a:lnSpc>
                </a:pPr>
                <a:r>
                  <a:rPr lang="en-US" dirty="0">
                    <a:solidFill>
                      <a:schemeClr val="tx2"/>
                    </a:solidFill>
                    <a:latin typeface="Times New Roman" pitchFamily="18" charset="0"/>
                    <a:cs typeface="Times New Roman" pitchFamily="18" charset="0"/>
                  </a:rPr>
                  <a:t>Conceptual / Internal</a:t>
                </a:r>
              </a:p>
              <a:p>
                <a:pPr algn="ctr">
                  <a:lnSpc>
                    <a:spcPct val="75000"/>
                  </a:lnSpc>
                </a:pPr>
                <a:r>
                  <a:rPr lang="en-US" dirty="0">
                    <a:solidFill>
                      <a:schemeClr val="tx2"/>
                    </a:solidFill>
                    <a:latin typeface="Times New Roman" pitchFamily="18" charset="0"/>
                    <a:cs typeface="Times New Roman" pitchFamily="18" charset="0"/>
                  </a:rPr>
                  <a:t>mapping</a:t>
                </a:r>
              </a:p>
            </p:txBody>
          </p:sp>
          <p:grpSp>
            <p:nvGrpSpPr>
              <p:cNvPr id="48" name="Group 47">
                <a:extLst>
                  <a:ext uri="{FF2B5EF4-FFF2-40B4-BE49-F238E27FC236}">
                    <a16:creationId xmlns="" xmlns:a16="http://schemas.microsoft.com/office/drawing/2014/main" id="{74E688C3-9419-4612-A0BE-7B5E4C2D88BB}"/>
                  </a:ext>
                </a:extLst>
              </p:cNvPr>
              <p:cNvGrpSpPr/>
              <p:nvPr/>
            </p:nvGrpSpPr>
            <p:grpSpPr>
              <a:xfrm>
                <a:off x="2590800" y="0"/>
                <a:ext cx="5791200" cy="5486400"/>
                <a:chOff x="2590800" y="0"/>
                <a:chExt cx="5791200" cy="5486400"/>
              </a:xfrm>
            </p:grpSpPr>
            <p:sp>
              <p:nvSpPr>
                <p:cNvPr id="52" name="Rectangle 3">
                  <a:extLst>
                    <a:ext uri="{FF2B5EF4-FFF2-40B4-BE49-F238E27FC236}">
                      <a16:creationId xmlns="" xmlns:a16="http://schemas.microsoft.com/office/drawing/2014/main" id="{AE672562-7A9C-4B20-8D36-00F27D28363F}"/>
                    </a:ext>
                  </a:extLst>
                </p:cNvPr>
                <p:cNvSpPr>
                  <a:spLocks noChangeArrowheads="1"/>
                </p:cNvSpPr>
                <p:nvPr/>
              </p:nvSpPr>
              <p:spPr bwMode="auto">
                <a:xfrm>
                  <a:off x="2590800" y="457200"/>
                  <a:ext cx="1837184" cy="685800"/>
                </a:xfrm>
                <a:prstGeom prst="rect">
                  <a:avLst/>
                </a:prstGeom>
                <a:noFill/>
                <a:ln w="12700">
                  <a:solidFill>
                    <a:schemeClr val="tx1"/>
                  </a:solidFill>
                  <a:miter lim="800000"/>
                  <a:headEnd/>
                  <a:tailEnd/>
                </a:ln>
              </p:spPr>
              <p:txBody>
                <a:bodyPr wrap="none" anchor="ctr"/>
                <a:lstStyle/>
                <a:p>
                  <a:pPr algn="ctr">
                    <a:lnSpc>
                      <a:spcPct val="75000"/>
                    </a:lnSpc>
                  </a:pPr>
                  <a:r>
                    <a:rPr lang="ar-SA" sz="1600">
                      <a:solidFill>
                        <a:schemeClr val="tx2"/>
                      </a:solidFill>
                      <a:latin typeface="Times New Roman" pitchFamily="18" charset="0"/>
                      <a:cs typeface="Times New Roman" pitchFamily="18" charset="0"/>
                    </a:rPr>
                    <a:t>نموذج بيانات خارجي</a:t>
                  </a:r>
                  <a:endParaRPr lang="en-US" sz="1600">
                    <a:solidFill>
                      <a:schemeClr val="tx2"/>
                    </a:solidFill>
                    <a:latin typeface="Times New Roman" pitchFamily="18" charset="0"/>
                    <a:cs typeface="Times New Roman" pitchFamily="18" charset="0"/>
                  </a:endParaRPr>
                </a:p>
                <a:p>
                  <a:pPr algn="ctr">
                    <a:lnSpc>
                      <a:spcPct val="75000"/>
                    </a:lnSpc>
                  </a:pPr>
                  <a:r>
                    <a:rPr lang="ar-SA" sz="1600">
                      <a:solidFill>
                        <a:schemeClr val="tx2"/>
                      </a:solidFill>
                      <a:latin typeface="Times New Roman" pitchFamily="18" charset="0"/>
                      <a:cs typeface="Times New Roman" pitchFamily="18" charset="0"/>
                    </a:rPr>
                    <a:t>(مرحلة التحليل)</a:t>
                  </a:r>
                  <a:endParaRPr lang="en-US" sz="1600">
                    <a:solidFill>
                      <a:schemeClr val="tx2"/>
                    </a:solidFill>
                    <a:latin typeface="Times New Roman" pitchFamily="18" charset="0"/>
                    <a:cs typeface="Times New Roman" pitchFamily="18" charset="0"/>
                  </a:endParaRPr>
                </a:p>
              </p:txBody>
            </p:sp>
            <p:sp>
              <p:nvSpPr>
                <p:cNvPr id="53" name="Text Box 5">
                  <a:extLst>
                    <a:ext uri="{FF2B5EF4-FFF2-40B4-BE49-F238E27FC236}">
                      <a16:creationId xmlns="" xmlns:a16="http://schemas.microsoft.com/office/drawing/2014/main" id="{8F8E1E66-9B25-42EC-996E-0818C7E539CF}"/>
                    </a:ext>
                  </a:extLst>
                </p:cNvPr>
                <p:cNvSpPr txBox="1">
                  <a:spLocks noChangeArrowheads="1"/>
                </p:cNvSpPr>
                <p:nvPr/>
              </p:nvSpPr>
              <p:spPr bwMode="auto">
                <a:xfrm>
                  <a:off x="4724400" y="0"/>
                  <a:ext cx="1447801" cy="505935"/>
                </a:xfrm>
                <a:prstGeom prst="rect">
                  <a:avLst/>
                </a:prstGeom>
                <a:noFill/>
                <a:ln w="9525">
                  <a:noFill/>
                  <a:miter lim="800000"/>
                  <a:headEnd/>
                  <a:tailEnd/>
                </a:ln>
              </p:spPr>
              <p:txBody>
                <a:bodyPr>
                  <a:spAutoFit/>
                </a:bodyPr>
                <a:lstStyle/>
                <a:p>
                  <a:pPr algn="ctr">
                    <a:spcBef>
                      <a:spcPct val="50000"/>
                    </a:spcBef>
                  </a:pPr>
                  <a:r>
                    <a:rPr lang="ar-SA">
                      <a:solidFill>
                        <a:schemeClr val="tx2"/>
                      </a:solidFill>
                      <a:latin typeface="Times New Roman" pitchFamily="18" charset="0"/>
                      <a:cs typeface="Times New Roman" pitchFamily="18" charset="0"/>
                    </a:rPr>
                    <a:t>المستخدمين</a:t>
                  </a:r>
                  <a:endParaRPr lang="en-US">
                    <a:solidFill>
                      <a:schemeClr val="tx2"/>
                    </a:solidFill>
                    <a:latin typeface="Times New Roman" pitchFamily="18" charset="0"/>
                    <a:cs typeface="Times New Roman" pitchFamily="18" charset="0"/>
                  </a:endParaRPr>
                </a:p>
              </p:txBody>
            </p:sp>
            <p:grpSp>
              <p:nvGrpSpPr>
                <p:cNvPr id="54" name="Group 53">
                  <a:extLst>
                    <a:ext uri="{FF2B5EF4-FFF2-40B4-BE49-F238E27FC236}">
                      <a16:creationId xmlns="" xmlns:a16="http://schemas.microsoft.com/office/drawing/2014/main" id="{537ACA87-CC07-4A27-B32F-634D5279C966}"/>
                    </a:ext>
                  </a:extLst>
                </p:cNvPr>
                <p:cNvGrpSpPr/>
                <p:nvPr/>
              </p:nvGrpSpPr>
              <p:grpSpPr>
                <a:xfrm>
                  <a:off x="3509392" y="457200"/>
                  <a:ext cx="4872608" cy="5029200"/>
                  <a:chOff x="3509392" y="457200"/>
                  <a:chExt cx="4872608" cy="5029200"/>
                </a:xfrm>
              </p:grpSpPr>
              <p:sp>
                <p:nvSpPr>
                  <p:cNvPr id="56" name="Rectangle 7">
                    <a:extLst>
                      <a:ext uri="{FF2B5EF4-FFF2-40B4-BE49-F238E27FC236}">
                        <a16:creationId xmlns="" xmlns:a16="http://schemas.microsoft.com/office/drawing/2014/main" id="{D7E704B8-DD39-46C7-98D1-74CE986C5655}"/>
                      </a:ext>
                    </a:extLst>
                  </p:cNvPr>
                  <p:cNvSpPr>
                    <a:spLocks noChangeArrowheads="1"/>
                  </p:cNvSpPr>
                  <p:nvPr/>
                </p:nvSpPr>
                <p:spPr bwMode="auto">
                  <a:xfrm>
                    <a:off x="6781800" y="457200"/>
                    <a:ext cx="1600200" cy="685800"/>
                  </a:xfrm>
                  <a:prstGeom prst="rect">
                    <a:avLst/>
                  </a:prstGeom>
                  <a:noFill/>
                  <a:ln w="12700">
                    <a:solidFill>
                      <a:schemeClr val="tx1"/>
                    </a:solidFill>
                    <a:miter lim="800000"/>
                    <a:headEnd/>
                    <a:tailEnd/>
                  </a:ln>
                </p:spPr>
                <p:txBody>
                  <a:bodyPr wrap="none" anchor="ctr"/>
                  <a:lstStyle/>
                  <a:p>
                    <a:pPr algn="ctr">
                      <a:lnSpc>
                        <a:spcPct val="75000"/>
                      </a:lnSpc>
                    </a:pPr>
                    <a:r>
                      <a:rPr lang="en-US" sz="2000" dirty="0">
                        <a:solidFill>
                          <a:schemeClr val="tx2"/>
                        </a:solidFill>
                        <a:latin typeface="Times New Roman" pitchFamily="18" charset="0"/>
                        <a:cs typeface="Times New Roman" pitchFamily="18" charset="0"/>
                      </a:rPr>
                      <a:t>External</a:t>
                    </a:r>
                  </a:p>
                  <a:p>
                    <a:pPr algn="ctr">
                      <a:lnSpc>
                        <a:spcPct val="75000"/>
                      </a:lnSpc>
                    </a:pPr>
                    <a:r>
                      <a:rPr lang="en-US" sz="2000" dirty="0">
                        <a:solidFill>
                          <a:schemeClr val="tx2"/>
                        </a:solidFill>
                        <a:latin typeface="Times New Roman" pitchFamily="18" charset="0"/>
                        <a:cs typeface="Times New Roman" pitchFamily="18" charset="0"/>
                      </a:rPr>
                      <a:t> View</a:t>
                    </a:r>
                  </a:p>
                </p:txBody>
              </p:sp>
              <p:sp>
                <p:nvSpPr>
                  <p:cNvPr id="57" name="Rectangle 9">
                    <a:extLst>
                      <a:ext uri="{FF2B5EF4-FFF2-40B4-BE49-F238E27FC236}">
                        <a16:creationId xmlns="" xmlns:a16="http://schemas.microsoft.com/office/drawing/2014/main" id="{2E2E65E4-9FAC-4935-BABF-A4F2EF1C0A7F}"/>
                      </a:ext>
                    </a:extLst>
                  </p:cNvPr>
                  <p:cNvSpPr>
                    <a:spLocks noChangeArrowheads="1"/>
                  </p:cNvSpPr>
                  <p:nvPr/>
                </p:nvSpPr>
                <p:spPr bwMode="auto">
                  <a:xfrm>
                    <a:off x="3836464" y="1874146"/>
                    <a:ext cx="3276600" cy="779463"/>
                  </a:xfrm>
                  <a:prstGeom prst="rect">
                    <a:avLst/>
                  </a:prstGeom>
                  <a:noFill/>
                  <a:ln w="12700">
                    <a:solidFill>
                      <a:schemeClr val="tx1"/>
                    </a:solidFill>
                    <a:miter lim="800000"/>
                    <a:headEnd/>
                    <a:tailEnd/>
                  </a:ln>
                </p:spPr>
                <p:txBody>
                  <a:bodyPr wrap="none" anchor="ctr"/>
                  <a:lstStyle/>
                  <a:p>
                    <a:pPr algn="ctr"/>
                    <a:r>
                      <a:rPr lang="ar-SA" sz="2000" dirty="0">
                        <a:solidFill>
                          <a:schemeClr val="tx2"/>
                        </a:solidFill>
                        <a:latin typeface="Times New Roman" pitchFamily="18" charset="0"/>
                        <a:cs typeface="Times New Roman" pitchFamily="18" charset="0"/>
                      </a:rPr>
                      <a:t>تمثيل البيانات المفاهيمي</a:t>
                    </a:r>
                    <a:endParaRPr lang="en-US" sz="2000" dirty="0">
                      <a:solidFill>
                        <a:schemeClr val="tx2"/>
                      </a:solidFill>
                      <a:latin typeface="Times New Roman" pitchFamily="18" charset="0"/>
                      <a:cs typeface="Times New Roman" pitchFamily="18" charset="0"/>
                    </a:endParaRPr>
                  </a:p>
                  <a:p>
                    <a:pPr algn="ctr"/>
                    <a:r>
                      <a:rPr lang="ar-SA" sz="1600" dirty="0">
                        <a:solidFill>
                          <a:schemeClr val="tx2"/>
                        </a:solidFill>
                        <a:latin typeface="Times New Roman" pitchFamily="18" charset="0"/>
                        <a:cs typeface="Times New Roman" pitchFamily="18" charset="0"/>
                      </a:rPr>
                      <a:t>(مرحلة التصميم)</a:t>
                    </a:r>
                    <a:endParaRPr lang="en-US" sz="1600" dirty="0">
                      <a:solidFill>
                        <a:schemeClr val="tx2"/>
                      </a:solidFill>
                      <a:latin typeface="Times New Roman" pitchFamily="18" charset="0"/>
                      <a:cs typeface="Times New Roman" pitchFamily="18" charset="0"/>
                    </a:endParaRPr>
                  </a:p>
                </p:txBody>
              </p:sp>
              <p:sp>
                <p:nvSpPr>
                  <p:cNvPr id="58" name="Rectangle 10">
                    <a:extLst>
                      <a:ext uri="{FF2B5EF4-FFF2-40B4-BE49-F238E27FC236}">
                        <a16:creationId xmlns="" xmlns:a16="http://schemas.microsoft.com/office/drawing/2014/main" id="{4061B243-D2BC-495A-B4A3-403FB40911A6}"/>
                      </a:ext>
                    </a:extLst>
                  </p:cNvPr>
                  <p:cNvSpPr>
                    <a:spLocks noChangeArrowheads="1"/>
                  </p:cNvSpPr>
                  <p:nvPr/>
                </p:nvSpPr>
                <p:spPr bwMode="auto">
                  <a:xfrm>
                    <a:off x="3810000" y="3810000"/>
                    <a:ext cx="3276600" cy="720725"/>
                  </a:xfrm>
                  <a:prstGeom prst="rect">
                    <a:avLst/>
                  </a:prstGeom>
                  <a:noFill/>
                  <a:ln w="12700">
                    <a:solidFill>
                      <a:schemeClr val="tx1"/>
                    </a:solidFill>
                    <a:miter lim="800000"/>
                    <a:headEnd/>
                    <a:tailEnd/>
                  </a:ln>
                </p:spPr>
                <p:txBody>
                  <a:bodyPr wrap="none" anchor="ctr"/>
                  <a:lstStyle/>
                  <a:p>
                    <a:pPr algn="ctr"/>
                    <a:r>
                      <a:rPr lang="ar-SA" sz="2000" dirty="0">
                        <a:solidFill>
                          <a:schemeClr val="tx2"/>
                        </a:solidFill>
                        <a:latin typeface="Times New Roman" pitchFamily="18" charset="0"/>
                        <a:cs typeface="Times New Roman" pitchFamily="18" charset="0"/>
                      </a:rPr>
                      <a:t>تمثيل البيانات الداخلي</a:t>
                    </a:r>
                    <a:endParaRPr lang="en-US" sz="2000" dirty="0">
                      <a:solidFill>
                        <a:schemeClr val="tx2"/>
                      </a:solidFill>
                      <a:latin typeface="Times New Roman" pitchFamily="18" charset="0"/>
                      <a:cs typeface="Times New Roman" pitchFamily="18" charset="0"/>
                    </a:endParaRPr>
                  </a:p>
                  <a:p>
                    <a:pPr algn="ctr"/>
                    <a:r>
                      <a:rPr lang="ar-SA" sz="1600" dirty="0">
                        <a:solidFill>
                          <a:schemeClr val="tx2"/>
                        </a:solidFill>
                        <a:latin typeface="Times New Roman" pitchFamily="18" charset="0"/>
                        <a:cs typeface="Times New Roman" pitchFamily="18" charset="0"/>
                      </a:rPr>
                      <a:t>(مرحلة التنفيذ)</a:t>
                    </a:r>
                    <a:endParaRPr lang="en-US" sz="1600" dirty="0">
                      <a:solidFill>
                        <a:schemeClr val="tx2"/>
                      </a:solidFill>
                      <a:latin typeface="Times New Roman" pitchFamily="18" charset="0"/>
                      <a:cs typeface="Times New Roman" pitchFamily="18" charset="0"/>
                    </a:endParaRPr>
                  </a:p>
                </p:txBody>
              </p:sp>
              <p:grpSp>
                <p:nvGrpSpPr>
                  <p:cNvPr id="59" name="Group 58">
                    <a:extLst>
                      <a:ext uri="{FF2B5EF4-FFF2-40B4-BE49-F238E27FC236}">
                        <a16:creationId xmlns="" xmlns:a16="http://schemas.microsoft.com/office/drawing/2014/main" id="{68AC5DED-30D0-46D5-9214-21B8041D199E}"/>
                      </a:ext>
                    </a:extLst>
                  </p:cNvPr>
                  <p:cNvGrpSpPr/>
                  <p:nvPr/>
                </p:nvGrpSpPr>
                <p:grpSpPr>
                  <a:xfrm>
                    <a:off x="3810000" y="4724400"/>
                    <a:ext cx="3276600" cy="762000"/>
                    <a:chOff x="3810000" y="4724400"/>
                    <a:chExt cx="3276600" cy="762000"/>
                  </a:xfrm>
                </p:grpSpPr>
                <p:sp>
                  <p:nvSpPr>
                    <p:cNvPr id="64" name="AutoShape 11">
                      <a:extLst>
                        <a:ext uri="{FF2B5EF4-FFF2-40B4-BE49-F238E27FC236}">
                          <a16:creationId xmlns="" xmlns:a16="http://schemas.microsoft.com/office/drawing/2014/main" id="{473B0B1D-BC72-4255-8E10-593DB5C7AB32}"/>
                        </a:ext>
                      </a:extLst>
                    </p:cNvPr>
                    <p:cNvSpPr>
                      <a:spLocks noChangeArrowheads="1"/>
                    </p:cNvSpPr>
                    <p:nvPr/>
                  </p:nvSpPr>
                  <p:spPr bwMode="auto">
                    <a:xfrm>
                      <a:off x="3810000" y="4953000"/>
                      <a:ext cx="685800" cy="533400"/>
                    </a:xfrm>
                    <a:prstGeom prst="flowChartMagneticDisk">
                      <a:avLst/>
                    </a:prstGeom>
                    <a:noFill/>
                    <a:ln w="12700">
                      <a:solidFill>
                        <a:schemeClr val="tx1"/>
                      </a:solidFill>
                      <a:round/>
                      <a:headEnd/>
                      <a:tailEnd/>
                    </a:ln>
                  </p:spPr>
                  <p:txBody>
                    <a:bodyPr wrap="none" anchor="ctr"/>
                    <a:lstStyle/>
                    <a:p>
                      <a:pPr algn="ctr"/>
                      <a:r>
                        <a:rPr lang="en-US" sz="1400">
                          <a:solidFill>
                            <a:schemeClr val="tx2"/>
                          </a:solidFill>
                          <a:latin typeface="Times New Roman" pitchFamily="18" charset="0"/>
                          <a:cs typeface="Times New Roman" pitchFamily="18" charset="0"/>
                        </a:rPr>
                        <a:t>DB</a:t>
                      </a:r>
                    </a:p>
                  </p:txBody>
                </p:sp>
                <p:sp>
                  <p:nvSpPr>
                    <p:cNvPr id="65" name="AutoShape 12">
                      <a:extLst>
                        <a:ext uri="{FF2B5EF4-FFF2-40B4-BE49-F238E27FC236}">
                          <a16:creationId xmlns="" xmlns:a16="http://schemas.microsoft.com/office/drawing/2014/main" id="{245BBDCC-49F1-4588-B5A3-43371D8255A4}"/>
                        </a:ext>
                      </a:extLst>
                    </p:cNvPr>
                    <p:cNvSpPr>
                      <a:spLocks noChangeArrowheads="1"/>
                    </p:cNvSpPr>
                    <p:nvPr/>
                  </p:nvSpPr>
                  <p:spPr bwMode="auto">
                    <a:xfrm>
                      <a:off x="5105400" y="4953000"/>
                      <a:ext cx="685800" cy="533400"/>
                    </a:xfrm>
                    <a:prstGeom prst="flowChartMagneticDisk">
                      <a:avLst/>
                    </a:prstGeom>
                    <a:noFill/>
                    <a:ln w="12700">
                      <a:solidFill>
                        <a:schemeClr val="tx1"/>
                      </a:solidFill>
                      <a:round/>
                      <a:headEnd/>
                      <a:tailEnd/>
                    </a:ln>
                  </p:spPr>
                  <p:txBody>
                    <a:bodyPr wrap="none" anchor="ctr"/>
                    <a:lstStyle/>
                    <a:p>
                      <a:pPr algn="ctr"/>
                      <a:r>
                        <a:rPr lang="en-US" sz="1400">
                          <a:solidFill>
                            <a:schemeClr val="tx2"/>
                          </a:solidFill>
                          <a:latin typeface="Times New Roman" pitchFamily="18" charset="0"/>
                          <a:cs typeface="Times New Roman" pitchFamily="18" charset="0"/>
                        </a:rPr>
                        <a:t>DB</a:t>
                      </a:r>
                    </a:p>
                  </p:txBody>
                </p:sp>
                <p:sp>
                  <p:nvSpPr>
                    <p:cNvPr id="66" name="AutoShape 13">
                      <a:extLst>
                        <a:ext uri="{FF2B5EF4-FFF2-40B4-BE49-F238E27FC236}">
                          <a16:creationId xmlns="" xmlns:a16="http://schemas.microsoft.com/office/drawing/2014/main" id="{EACCB2C9-4154-4D0D-A0CF-803B049C85BD}"/>
                        </a:ext>
                      </a:extLst>
                    </p:cNvPr>
                    <p:cNvSpPr>
                      <a:spLocks noChangeArrowheads="1"/>
                    </p:cNvSpPr>
                    <p:nvPr/>
                  </p:nvSpPr>
                  <p:spPr bwMode="auto">
                    <a:xfrm>
                      <a:off x="6400800" y="4953000"/>
                      <a:ext cx="685800" cy="533400"/>
                    </a:xfrm>
                    <a:prstGeom prst="flowChartMagneticDisk">
                      <a:avLst/>
                    </a:prstGeom>
                    <a:noFill/>
                    <a:ln w="12700">
                      <a:solidFill>
                        <a:schemeClr val="tx1"/>
                      </a:solidFill>
                      <a:round/>
                      <a:headEnd/>
                      <a:tailEnd/>
                    </a:ln>
                  </p:spPr>
                  <p:txBody>
                    <a:bodyPr wrap="none" anchor="ctr"/>
                    <a:lstStyle/>
                    <a:p>
                      <a:pPr algn="ctr"/>
                      <a:r>
                        <a:rPr lang="en-US" sz="1400" dirty="0">
                          <a:solidFill>
                            <a:schemeClr val="tx2"/>
                          </a:solidFill>
                          <a:latin typeface="Times New Roman" pitchFamily="18" charset="0"/>
                          <a:cs typeface="Times New Roman" pitchFamily="18" charset="0"/>
                        </a:rPr>
                        <a:t>DB</a:t>
                      </a:r>
                    </a:p>
                  </p:txBody>
                </p:sp>
                <p:cxnSp>
                  <p:nvCxnSpPr>
                    <p:cNvPr id="67" name="AutoShape 16">
                      <a:extLst>
                        <a:ext uri="{FF2B5EF4-FFF2-40B4-BE49-F238E27FC236}">
                          <a16:creationId xmlns="" xmlns:a16="http://schemas.microsoft.com/office/drawing/2014/main" id="{6CEC30AE-1A05-49A9-9DCB-7D9A83305139}"/>
                        </a:ext>
                      </a:extLst>
                    </p:cNvPr>
                    <p:cNvCxnSpPr>
                      <a:cxnSpLocks noChangeShapeType="1"/>
                      <a:stCxn id="64" idx="1"/>
                    </p:cNvCxnSpPr>
                    <p:nvPr/>
                  </p:nvCxnSpPr>
                  <p:spPr bwMode="auto">
                    <a:xfrm rot="-5400000">
                      <a:off x="5353050" y="3524250"/>
                      <a:ext cx="228600" cy="2628900"/>
                    </a:xfrm>
                    <a:prstGeom prst="bentConnector2">
                      <a:avLst/>
                    </a:prstGeom>
                    <a:noFill/>
                    <a:ln w="12700">
                      <a:solidFill>
                        <a:schemeClr val="tx1"/>
                      </a:solidFill>
                      <a:miter lim="800000"/>
                      <a:headEnd/>
                      <a:tailEnd/>
                    </a:ln>
                  </p:spPr>
                </p:cxnSp>
              </p:grpSp>
              <p:cxnSp>
                <p:nvCxnSpPr>
                  <p:cNvPr id="60" name="AutoShape 19">
                    <a:extLst>
                      <a:ext uri="{FF2B5EF4-FFF2-40B4-BE49-F238E27FC236}">
                        <a16:creationId xmlns="" xmlns:a16="http://schemas.microsoft.com/office/drawing/2014/main" id="{3C2B6959-3A9F-4645-BD97-52A2E94811AD}"/>
                      </a:ext>
                    </a:extLst>
                  </p:cNvPr>
                  <p:cNvCxnSpPr>
                    <a:cxnSpLocks noChangeShapeType="1"/>
                    <a:stCxn id="58" idx="0"/>
                  </p:cNvCxnSpPr>
                  <p:nvPr/>
                </p:nvCxnSpPr>
                <p:spPr bwMode="auto">
                  <a:xfrm flipV="1">
                    <a:off x="5448300" y="3213100"/>
                    <a:ext cx="0" cy="596900"/>
                  </a:xfrm>
                  <a:prstGeom prst="straightConnector1">
                    <a:avLst/>
                  </a:prstGeom>
                  <a:noFill/>
                  <a:ln w="12700">
                    <a:solidFill>
                      <a:schemeClr val="tx1"/>
                    </a:solidFill>
                    <a:round/>
                    <a:headEnd type="triangle" w="med" len="med"/>
                    <a:tailEnd type="triangle" w="med" len="med"/>
                  </a:ln>
                </p:spPr>
              </p:cxnSp>
              <p:cxnSp>
                <p:nvCxnSpPr>
                  <p:cNvPr id="61" name="AutoShape 20">
                    <a:extLst>
                      <a:ext uri="{FF2B5EF4-FFF2-40B4-BE49-F238E27FC236}">
                        <a16:creationId xmlns="" xmlns:a16="http://schemas.microsoft.com/office/drawing/2014/main" id="{674CFD4B-C043-4114-B5AE-65928C62505E}"/>
                      </a:ext>
                    </a:extLst>
                  </p:cNvPr>
                  <p:cNvCxnSpPr>
                    <a:cxnSpLocks noChangeShapeType="1"/>
                    <a:stCxn id="52" idx="2"/>
                    <a:endCxn id="57" idx="0"/>
                  </p:cNvCxnSpPr>
                  <p:nvPr/>
                </p:nvCxnSpPr>
                <p:spPr bwMode="auto">
                  <a:xfrm>
                    <a:off x="3509392" y="1143000"/>
                    <a:ext cx="1965373" cy="731146"/>
                  </a:xfrm>
                  <a:prstGeom prst="straightConnector1">
                    <a:avLst/>
                  </a:prstGeom>
                  <a:noFill/>
                  <a:ln w="12700">
                    <a:solidFill>
                      <a:schemeClr val="tx1"/>
                    </a:solidFill>
                    <a:round/>
                    <a:headEnd type="triangle" w="med" len="med"/>
                    <a:tailEnd type="triangle" w="med" len="med"/>
                  </a:ln>
                </p:spPr>
              </p:cxnSp>
              <p:cxnSp>
                <p:nvCxnSpPr>
                  <p:cNvPr id="62" name="AutoShape 21">
                    <a:extLst>
                      <a:ext uri="{FF2B5EF4-FFF2-40B4-BE49-F238E27FC236}">
                        <a16:creationId xmlns="" xmlns:a16="http://schemas.microsoft.com/office/drawing/2014/main" id="{51E92D14-B07C-4A33-853B-BB931351B5AB}"/>
                      </a:ext>
                    </a:extLst>
                  </p:cNvPr>
                  <p:cNvCxnSpPr>
                    <a:cxnSpLocks noChangeShapeType="1"/>
                    <a:stCxn id="56" idx="2"/>
                    <a:endCxn id="57" idx="0"/>
                  </p:cNvCxnSpPr>
                  <p:nvPr/>
                </p:nvCxnSpPr>
                <p:spPr bwMode="auto">
                  <a:xfrm flipH="1">
                    <a:off x="5474765" y="1143000"/>
                    <a:ext cx="2107136" cy="731146"/>
                  </a:xfrm>
                  <a:prstGeom prst="straightConnector1">
                    <a:avLst/>
                  </a:prstGeom>
                  <a:noFill/>
                  <a:ln w="12700">
                    <a:solidFill>
                      <a:schemeClr val="tx1"/>
                    </a:solidFill>
                    <a:round/>
                    <a:headEnd type="triangle" w="med" len="med"/>
                    <a:tailEnd type="triangle" w="med" len="med"/>
                  </a:ln>
                </p:spPr>
              </p:cxnSp>
              <p:sp>
                <p:nvSpPr>
                  <p:cNvPr id="63" name="Text Box 24">
                    <a:extLst>
                      <a:ext uri="{FF2B5EF4-FFF2-40B4-BE49-F238E27FC236}">
                        <a16:creationId xmlns="" xmlns:a16="http://schemas.microsoft.com/office/drawing/2014/main" id="{01B64C9D-27FE-4F9F-84B8-C31D2240A292}"/>
                      </a:ext>
                    </a:extLst>
                  </p:cNvPr>
                  <p:cNvSpPr txBox="1">
                    <a:spLocks noChangeArrowheads="1"/>
                  </p:cNvSpPr>
                  <p:nvPr/>
                </p:nvSpPr>
                <p:spPr bwMode="auto">
                  <a:xfrm>
                    <a:off x="4116380" y="1257172"/>
                    <a:ext cx="2895600" cy="695660"/>
                  </a:xfrm>
                  <a:prstGeom prst="rect">
                    <a:avLst/>
                  </a:prstGeom>
                  <a:noFill/>
                  <a:ln w="12700">
                    <a:noFill/>
                    <a:miter lim="800000"/>
                    <a:headEnd/>
                    <a:tailEnd/>
                  </a:ln>
                </p:spPr>
                <p:txBody>
                  <a:bodyPr>
                    <a:spAutoFit/>
                  </a:bodyPr>
                  <a:lstStyle/>
                  <a:p>
                    <a:pPr algn="ctr">
                      <a:lnSpc>
                        <a:spcPct val="75000"/>
                      </a:lnSpc>
                    </a:pPr>
                    <a:r>
                      <a:rPr lang="en-US" dirty="0">
                        <a:solidFill>
                          <a:schemeClr val="tx2"/>
                        </a:solidFill>
                        <a:latin typeface="Times New Roman" pitchFamily="18" charset="0"/>
                        <a:cs typeface="Times New Roman" pitchFamily="18" charset="0"/>
                      </a:rPr>
                      <a:t>External/Conceptual</a:t>
                    </a:r>
                  </a:p>
                  <a:p>
                    <a:pPr algn="ctr">
                      <a:lnSpc>
                        <a:spcPct val="75000"/>
                      </a:lnSpc>
                    </a:pPr>
                    <a:r>
                      <a:rPr lang="en-US" dirty="0">
                        <a:solidFill>
                          <a:schemeClr val="tx2"/>
                        </a:solidFill>
                        <a:latin typeface="Times New Roman" pitchFamily="18" charset="0"/>
                        <a:cs typeface="Times New Roman" pitchFamily="18" charset="0"/>
                      </a:rPr>
                      <a:t>mapping</a:t>
                    </a:r>
                  </a:p>
                </p:txBody>
              </p:sp>
            </p:grpSp>
            <p:sp>
              <p:nvSpPr>
                <p:cNvPr id="55" name="Line 26">
                  <a:extLst>
                    <a:ext uri="{FF2B5EF4-FFF2-40B4-BE49-F238E27FC236}">
                      <a16:creationId xmlns="" xmlns:a16="http://schemas.microsoft.com/office/drawing/2014/main" id="{6B969FB5-2FC0-4AD5-8A5D-74CD51E54602}"/>
                    </a:ext>
                  </a:extLst>
                </p:cNvPr>
                <p:cNvSpPr>
                  <a:spLocks noChangeShapeType="1"/>
                </p:cNvSpPr>
                <p:nvPr/>
              </p:nvSpPr>
              <p:spPr bwMode="auto">
                <a:xfrm>
                  <a:off x="4953000" y="762000"/>
                  <a:ext cx="1295400" cy="0"/>
                </a:xfrm>
                <a:prstGeom prst="line">
                  <a:avLst/>
                </a:prstGeom>
                <a:noFill/>
                <a:ln w="38100" cap="rnd">
                  <a:solidFill>
                    <a:schemeClr val="tx1"/>
                  </a:solidFill>
                  <a:prstDash val="sysDot"/>
                  <a:round/>
                  <a:headEnd/>
                  <a:tailEnd/>
                </a:ln>
              </p:spPr>
              <p:txBody>
                <a:bodyPr wrap="none" anchor="ctr"/>
                <a:lstStyle/>
                <a:p>
                  <a:endParaRPr lang="ar-SA" sz="1400"/>
                </a:p>
              </p:txBody>
            </p:sp>
          </p:grpSp>
          <p:sp>
            <p:nvSpPr>
              <p:cNvPr id="49" name="Line 27">
                <a:extLst>
                  <a:ext uri="{FF2B5EF4-FFF2-40B4-BE49-F238E27FC236}">
                    <a16:creationId xmlns="" xmlns:a16="http://schemas.microsoft.com/office/drawing/2014/main" id="{9FF8B09A-790B-4511-A76D-206394F13864}"/>
                  </a:ext>
                </a:extLst>
              </p:cNvPr>
              <p:cNvSpPr>
                <a:spLocks noChangeShapeType="1"/>
              </p:cNvSpPr>
              <p:nvPr/>
            </p:nvSpPr>
            <p:spPr bwMode="auto">
              <a:xfrm>
                <a:off x="1524000" y="838200"/>
                <a:ext cx="914400" cy="0"/>
              </a:xfrm>
              <a:prstGeom prst="line">
                <a:avLst/>
              </a:prstGeom>
              <a:noFill/>
              <a:ln w="28575">
                <a:solidFill>
                  <a:schemeClr val="tx1"/>
                </a:solidFill>
                <a:round/>
                <a:headEnd/>
                <a:tailEnd type="triangle" w="med" len="med"/>
              </a:ln>
            </p:spPr>
            <p:txBody>
              <a:bodyPr wrap="none" anchor="ctr"/>
              <a:lstStyle/>
              <a:p>
                <a:endParaRPr lang="ar-SA" sz="1400"/>
              </a:p>
            </p:txBody>
          </p:sp>
          <p:sp>
            <p:nvSpPr>
              <p:cNvPr id="50" name="Line 28">
                <a:extLst>
                  <a:ext uri="{FF2B5EF4-FFF2-40B4-BE49-F238E27FC236}">
                    <a16:creationId xmlns="" xmlns:a16="http://schemas.microsoft.com/office/drawing/2014/main" id="{FC84A252-AA86-4835-BE22-89FF45D4036A}"/>
                  </a:ext>
                </a:extLst>
              </p:cNvPr>
              <p:cNvSpPr>
                <a:spLocks noChangeShapeType="1"/>
              </p:cNvSpPr>
              <p:nvPr/>
            </p:nvSpPr>
            <p:spPr bwMode="auto">
              <a:xfrm>
                <a:off x="1676400" y="4191000"/>
                <a:ext cx="1828800" cy="0"/>
              </a:xfrm>
              <a:prstGeom prst="line">
                <a:avLst/>
              </a:prstGeom>
              <a:noFill/>
              <a:ln w="28575">
                <a:solidFill>
                  <a:schemeClr val="tx1"/>
                </a:solidFill>
                <a:round/>
                <a:headEnd/>
                <a:tailEnd type="triangle" w="med" len="med"/>
              </a:ln>
            </p:spPr>
            <p:txBody>
              <a:bodyPr wrap="none" anchor="ctr"/>
              <a:lstStyle/>
              <a:p>
                <a:endParaRPr lang="ar-SA" sz="1400"/>
              </a:p>
            </p:txBody>
          </p:sp>
          <p:sp>
            <p:nvSpPr>
              <p:cNvPr id="51" name="Line 29">
                <a:extLst>
                  <a:ext uri="{FF2B5EF4-FFF2-40B4-BE49-F238E27FC236}">
                    <a16:creationId xmlns="" xmlns:a16="http://schemas.microsoft.com/office/drawing/2014/main" id="{036806DB-DDDA-4C8C-BDD8-B00A2504F808}"/>
                  </a:ext>
                </a:extLst>
              </p:cNvPr>
              <p:cNvSpPr>
                <a:spLocks noChangeShapeType="1"/>
              </p:cNvSpPr>
              <p:nvPr/>
            </p:nvSpPr>
            <p:spPr bwMode="auto">
              <a:xfrm>
                <a:off x="1767694" y="2303054"/>
                <a:ext cx="1600200" cy="0"/>
              </a:xfrm>
              <a:prstGeom prst="line">
                <a:avLst/>
              </a:prstGeom>
              <a:noFill/>
              <a:ln w="28575">
                <a:solidFill>
                  <a:schemeClr val="tx1"/>
                </a:solidFill>
                <a:round/>
                <a:headEnd/>
                <a:tailEnd type="triangle" w="med" len="med"/>
              </a:ln>
            </p:spPr>
            <p:txBody>
              <a:bodyPr wrap="none" anchor="ctr"/>
              <a:lstStyle/>
              <a:p>
                <a:endParaRPr lang="ar-SA" sz="1400"/>
              </a:p>
            </p:txBody>
          </p:sp>
        </p:grpSp>
      </p:grpSp>
    </p:spTree>
    <p:extLst>
      <p:ext uri="{BB962C8B-B14F-4D97-AF65-F5344CB8AC3E}">
        <p14:creationId xmlns:p14="http://schemas.microsoft.com/office/powerpoint/2010/main" val="10137469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ملاحظات علي الثلاث مستويات لمخططات نظم قواعد البيانات:</a:t>
            </a:r>
            <a:endParaRPr lang="en-US" altLang="en-US" sz="32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1028400"/>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dirty="0">
                <a:solidFill>
                  <a:schemeClr val="accent6">
                    <a:lumMod val="25000"/>
                  </a:schemeClr>
                </a:solidFill>
                <a:cs typeface="Traditional Arabic" panose="02020603050405020304" pitchFamily="18" charset="-78"/>
              </a:rPr>
              <a:t>تعتبر طريقة مناسبة وأداة سهلة للمستخدم ليفهم و يتخيل مستويات مخططات البيانات داخل نظم قواعد البيانات.</a:t>
            </a:r>
          </a:p>
          <a:p>
            <a:pPr marL="342900" indent="-342900" algn="just" rtl="1">
              <a:spcBef>
                <a:spcPct val="50000"/>
              </a:spcBef>
            </a:pPr>
            <a:r>
              <a:rPr lang="ar-SA" altLang="en-US" dirty="0">
                <a:solidFill>
                  <a:schemeClr val="accent6">
                    <a:lumMod val="25000"/>
                  </a:schemeClr>
                </a:solidFill>
                <a:cs typeface="Traditional Arabic" panose="02020603050405020304" pitchFamily="18" charset="-78"/>
              </a:rPr>
              <a:t>معظم نظم إدارة قواعد البيانات لا تفصل تماما بين المستويات الثلاث.</a:t>
            </a:r>
          </a:p>
          <a:p>
            <a:pPr marL="342900" indent="-342900" algn="just" rtl="1">
              <a:spcBef>
                <a:spcPct val="50000"/>
              </a:spcBef>
            </a:pPr>
            <a:r>
              <a:rPr lang="ar-SA" altLang="en-US" dirty="0">
                <a:solidFill>
                  <a:schemeClr val="accent6">
                    <a:lumMod val="25000"/>
                  </a:schemeClr>
                </a:solidFill>
                <a:cs typeface="Traditional Arabic" panose="02020603050405020304" pitchFamily="18" charset="-78"/>
              </a:rPr>
              <a:t>تقوم نظم إدارة قواعد البيانات بتحويل المخططات بين المستويات الثلاث وتحويل البيانات بين هذه المستويات (</a:t>
            </a:r>
            <a:r>
              <a:rPr lang="en-US" altLang="en-US" dirty="0">
                <a:solidFill>
                  <a:schemeClr val="accent6">
                    <a:lumMod val="25000"/>
                  </a:schemeClr>
                </a:solidFill>
                <a:cs typeface="Traditional Arabic" panose="02020603050405020304" pitchFamily="18" charset="-78"/>
              </a:rPr>
              <a:t>mapping</a:t>
            </a:r>
            <a:r>
              <a:rPr lang="ar-SA" altLang="en-US" dirty="0">
                <a:solidFill>
                  <a:schemeClr val="accent6">
                    <a:lumMod val="25000"/>
                  </a:schemeClr>
                </a:solidFill>
                <a:cs typeface="Traditional Arabic" panose="02020603050405020304" pitchFamily="18" charset="-78"/>
              </a:rPr>
              <a:t>).</a:t>
            </a:r>
            <a:endParaRPr lang="en-US" altLang="en-US" dirty="0">
              <a:solidFill>
                <a:schemeClr val="accent6">
                  <a:lumMod val="25000"/>
                </a:schemeClr>
              </a:solidFill>
              <a:cs typeface="Traditional Arabic" panose="02020603050405020304" pitchFamily="18" charset="-78"/>
            </a:endParaRPr>
          </a:p>
          <a:p>
            <a:pPr marL="342900" indent="-342900" algn="just" rtl="1">
              <a:spcBef>
                <a:spcPct val="50000"/>
              </a:spcBef>
            </a:pPr>
            <a:r>
              <a:rPr lang="ar-SA" altLang="en-US" dirty="0">
                <a:solidFill>
                  <a:schemeClr val="accent6">
                    <a:lumMod val="25000"/>
                  </a:schemeClr>
                </a:solidFill>
                <a:cs typeface="Traditional Arabic" panose="02020603050405020304" pitchFamily="18" charset="-78"/>
              </a:rPr>
              <a:t>التحويل بين المخططات (</a:t>
            </a:r>
            <a:r>
              <a:rPr lang="en-US" altLang="en-US" dirty="0">
                <a:solidFill>
                  <a:schemeClr val="accent6">
                    <a:lumMod val="25000"/>
                  </a:schemeClr>
                </a:solidFill>
                <a:cs typeface="Traditional Arabic" panose="02020603050405020304" pitchFamily="18" charset="-78"/>
              </a:rPr>
              <a:t>mapping</a:t>
            </a:r>
            <a:r>
              <a:rPr lang="ar-SA" altLang="en-US" dirty="0">
                <a:solidFill>
                  <a:schemeClr val="accent6">
                    <a:lumMod val="25000"/>
                  </a:schemeClr>
                </a:solidFill>
                <a:cs typeface="Traditional Arabic" panose="02020603050405020304" pitchFamily="18" charset="-78"/>
              </a:rPr>
              <a:t>)</a:t>
            </a:r>
            <a:r>
              <a:rPr lang="en-US" altLang="en-US" dirty="0">
                <a:solidFill>
                  <a:schemeClr val="accent6">
                    <a:lumMod val="25000"/>
                  </a:schemeClr>
                </a:solidFill>
                <a:cs typeface="Traditional Arabic" panose="02020603050405020304" pitchFamily="18" charset="-78"/>
              </a:rPr>
              <a:t> </a:t>
            </a:r>
            <a:r>
              <a:rPr lang="ar-SA" altLang="en-US" dirty="0">
                <a:solidFill>
                  <a:schemeClr val="accent6">
                    <a:lumMod val="25000"/>
                  </a:schemeClr>
                </a:solidFill>
                <a:cs typeface="Traditional Arabic" panose="02020603050405020304" pitchFamily="18" charset="-78"/>
              </a:rPr>
              <a:t>يعتبر عملية مستهلكة للوقت ولذلك فإن بعض نظم إدارة قواعد البيانات  لا تدعم المستوي الثالث (</a:t>
            </a:r>
            <a:r>
              <a:rPr lang="en-US" altLang="en-US" dirty="0">
                <a:solidFill>
                  <a:schemeClr val="accent6">
                    <a:lumMod val="25000"/>
                  </a:schemeClr>
                </a:solidFill>
                <a:cs typeface="Traditional Arabic" panose="02020603050405020304" pitchFamily="18" charset="-78"/>
              </a:rPr>
              <a:t>External Level</a:t>
            </a:r>
            <a:r>
              <a:rPr lang="ar-SA" altLang="en-US" dirty="0" smtClean="0">
                <a:solidFill>
                  <a:schemeClr val="accent6">
                    <a:lumMod val="25000"/>
                  </a:schemeClr>
                </a:solidFill>
                <a:cs typeface="Traditional Arabic" panose="02020603050405020304" pitchFamily="18" charset="-78"/>
              </a:rPr>
              <a:t>).</a:t>
            </a:r>
            <a:endParaRPr lang="en-US" altLang="en-US" dirty="0">
              <a:solidFill>
                <a:schemeClr val="accent6">
                  <a:lumMod val="25000"/>
                </a:schemeClr>
              </a:solidFill>
              <a:cs typeface="Traditional Arabic" panose="02020603050405020304" pitchFamily="18" charset="-78"/>
            </a:endParaRPr>
          </a:p>
          <a:p>
            <a:pPr marL="342900" indent="-342900" algn="just" rtl="1">
              <a:spcBef>
                <a:spcPct val="50000"/>
              </a:spcBef>
            </a:pPr>
            <a:r>
              <a:rPr lang="ar-SA" altLang="en-US" dirty="0">
                <a:solidFill>
                  <a:schemeClr val="accent6">
                    <a:lumMod val="25000"/>
                  </a:schemeClr>
                </a:solidFill>
                <a:cs typeface="Traditional Arabic" panose="02020603050405020304" pitchFamily="18" charset="-78"/>
              </a:rPr>
              <a:t>معظم نظم إدارة قواعد البيانات تحتوي علي المستوي الثالث (</a:t>
            </a:r>
            <a:r>
              <a:rPr lang="en-US" altLang="en-US" dirty="0">
                <a:solidFill>
                  <a:schemeClr val="accent6">
                    <a:lumMod val="25000"/>
                  </a:schemeClr>
                </a:solidFill>
                <a:cs typeface="Traditional Arabic" panose="02020603050405020304" pitchFamily="18" charset="-78"/>
              </a:rPr>
              <a:t>External level</a:t>
            </a:r>
            <a:r>
              <a:rPr lang="ar-SA" altLang="en-US" dirty="0">
                <a:solidFill>
                  <a:schemeClr val="accent6">
                    <a:lumMod val="25000"/>
                  </a:schemeClr>
                </a:solidFill>
                <a:cs typeface="Traditional Arabic" panose="02020603050405020304" pitchFamily="18" charset="-78"/>
              </a:rPr>
              <a:t>)</a:t>
            </a:r>
            <a:r>
              <a:rPr lang="en-US" altLang="en-US" dirty="0">
                <a:solidFill>
                  <a:schemeClr val="accent6">
                    <a:lumMod val="25000"/>
                  </a:schemeClr>
                </a:solidFill>
                <a:cs typeface="Traditional Arabic" panose="02020603050405020304" pitchFamily="18" charset="-78"/>
              </a:rPr>
              <a:t> </a:t>
            </a:r>
            <a:r>
              <a:rPr lang="ar-SA" altLang="en-US" dirty="0">
                <a:solidFill>
                  <a:schemeClr val="accent6">
                    <a:lumMod val="25000"/>
                  </a:schemeClr>
                </a:solidFill>
                <a:cs typeface="Traditional Arabic" panose="02020603050405020304" pitchFamily="18" charset="-78"/>
              </a:rPr>
              <a:t>داخل المستوي الثاني (</a:t>
            </a:r>
            <a:r>
              <a:rPr lang="en-US" altLang="en-US" dirty="0">
                <a:solidFill>
                  <a:schemeClr val="accent6">
                    <a:lumMod val="25000"/>
                  </a:schemeClr>
                </a:solidFill>
                <a:cs typeface="Traditional Arabic" panose="02020603050405020304" pitchFamily="18" charset="-78"/>
              </a:rPr>
              <a:t>Conceptual level</a:t>
            </a:r>
            <a:r>
              <a:rPr lang="ar-SA" altLang="en-US"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dirty="0">
                <a:solidFill>
                  <a:schemeClr val="accent6">
                    <a:lumMod val="25000"/>
                  </a:schemeClr>
                </a:solidFill>
                <a:cs typeface="Traditional Arabic" panose="02020603050405020304" pitchFamily="18" charset="-78"/>
              </a:rPr>
              <a:t>بعض نظم إدارة قواعد البيانات تحتوي علي التفاصيل الفعلية (</a:t>
            </a:r>
            <a:r>
              <a:rPr lang="en-US" altLang="en-US" dirty="0">
                <a:solidFill>
                  <a:schemeClr val="accent6">
                    <a:lumMod val="25000"/>
                  </a:schemeClr>
                </a:solidFill>
                <a:cs typeface="Traditional Arabic" panose="02020603050405020304" pitchFamily="18" charset="-78"/>
              </a:rPr>
              <a:t>Physical details</a:t>
            </a:r>
            <a:r>
              <a:rPr lang="ar-SA" altLang="en-US" dirty="0">
                <a:solidFill>
                  <a:schemeClr val="accent6">
                    <a:lumMod val="25000"/>
                  </a:schemeClr>
                </a:solidFill>
                <a:cs typeface="Traditional Arabic" panose="02020603050405020304" pitchFamily="18" charset="-78"/>
              </a:rPr>
              <a:t>)</a:t>
            </a:r>
            <a:r>
              <a:rPr lang="en-US" altLang="en-US" dirty="0">
                <a:solidFill>
                  <a:schemeClr val="accent6">
                    <a:lumMod val="25000"/>
                  </a:schemeClr>
                </a:solidFill>
                <a:cs typeface="Traditional Arabic" panose="02020603050405020304" pitchFamily="18" charset="-78"/>
              </a:rPr>
              <a:t> </a:t>
            </a:r>
            <a:r>
              <a:rPr lang="ar-SA" altLang="en-US" dirty="0">
                <a:solidFill>
                  <a:schemeClr val="accent6">
                    <a:lumMod val="25000"/>
                  </a:schemeClr>
                </a:solidFill>
                <a:cs typeface="Traditional Arabic" panose="02020603050405020304" pitchFamily="18" charset="-78"/>
              </a:rPr>
              <a:t>داخل المستوي الثاني (</a:t>
            </a:r>
            <a:r>
              <a:rPr lang="en-US" altLang="en-US" dirty="0">
                <a:solidFill>
                  <a:schemeClr val="accent6">
                    <a:lumMod val="25000"/>
                  </a:schemeClr>
                </a:solidFill>
                <a:cs typeface="Traditional Arabic" panose="02020603050405020304" pitchFamily="18" charset="-78"/>
              </a:rPr>
              <a:t>Conceptual level</a:t>
            </a:r>
            <a:r>
              <a:rPr lang="ar-SA" altLang="en-US" dirty="0" smtClean="0">
                <a:solidFill>
                  <a:schemeClr val="accent6">
                    <a:lumMod val="25000"/>
                  </a:schemeClr>
                </a:solidFill>
                <a:cs typeface="Traditional Arabic" panose="02020603050405020304" pitchFamily="18" charset="-78"/>
              </a:rPr>
              <a:t>).</a:t>
            </a:r>
            <a:endParaRPr lang="en-US" altLang="en-US"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6988586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8">
                                            <p:txEl>
                                              <p:pRg st="2" end="2"/>
                                            </p:txEl>
                                          </p:spTgt>
                                        </p:tgtEl>
                                        <p:attrNameLst>
                                          <p:attrName>style.visibility</p:attrName>
                                        </p:attrNameLst>
                                      </p:cBhvr>
                                      <p:to>
                                        <p:strVal val="visible"/>
                                      </p:to>
                                    </p:set>
                                    <p:animEffect transition="in" filter="fade">
                                      <p:cBhvr>
                                        <p:cTn id="26" dur="1000"/>
                                        <p:tgtEl>
                                          <p:spTgt spid="68">
                                            <p:txEl>
                                              <p:pRg st="2" end="2"/>
                                            </p:txEl>
                                          </p:spTgt>
                                        </p:tgtEl>
                                      </p:cBhvr>
                                    </p:animEffect>
                                    <p:anim calcmode="lin" valueType="num">
                                      <p:cBhvr>
                                        <p:cTn id="27"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8">
                                            <p:txEl>
                                              <p:pRg st="3" end="3"/>
                                            </p:txEl>
                                          </p:spTgt>
                                        </p:tgtEl>
                                        <p:attrNameLst>
                                          <p:attrName>style.visibility</p:attrName>
                                        </p:attrNameLst>
                                      </p:cBhvr>
                                      <p:to>
                                        <p:strVal val="visible"/>
                                      </p:to>
                                    </p:set>
                                    <p:animEffect transition="in" filter="fade">
                                      <p:cBhvr>
                                        <p:cTn id="33" dur="1000"/>
                                        <p:tgtEl>
                                          <p:spTgt spid="68">
                                            <p:txEl>
                                              <p:pRg st="3" end="3"/>
                                            </p:txEl>
                                          </p:spTgt>
                                        </p:tgtEl>
                                      </p:cBhvr>
                                    </p:animEffect>
                                    <p:anim calcmode="lin" valueType="num">
                                      <p:cBhvr>
                                        <p:cTn id="34"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8">
                                            <p:txEl>
                                              <p:pRg st="4" end="4"/>
                                            </p:txEl>
                                          </p:spTgt>
                                        </p:tgtEl>
                                        <p:attrNameLst>
                                          <p:attrName>style.visibility</p:attrName>
                                        </p:attrNameLst>
                                      </p:cBhvr>
                                      <p:to>
                                        <p:strVal val="visible"/>
                                      </p:to>
                                    </p:set>
                                    <p:animEffect transition="in" filter="fade">
                                      <p:cBhvr>
                                        <p:cTn id="40" dur="1000"/>
                                        <p:tgtEl>
                                          <p:spTgt spid="68">
                                            <p:txEl>
                                              <p:pRg st="4" end="4"/>
                                            </p:txEl>
                                          </p:spTgt>
                                        </p:tgtEl>
                                      </p:cBhvr>
                                    </p:animEffect>
                                    <p:anim calcmode="lin" valueType="num">
                                      <p:cBhvr>
                                        <p:cTn id="41" dur="1000" fill="hold"/>
                                        <p:tgtEl>
                                          <p:spTgt spid="6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8">
                                            <p:txEl>
                                              <p:pRg st="5" end="5"/>
                                            </p:txEl>
                                          </p:spTgt>
                                        </p:tgtEl>
                                        <p:attrNameLst>
                                          <p:attrName>style.visibility</p:attrName>
                                        </p:attrNameLst>
                                      </p:cBhvr>
                                      <p:to>
                                        <p:strVal val="visible"/>
                                      </p:to>
                                    </p:set>
                                    <p:animEffect transition="in" filter="fade">
                                      <p:cBhvr>
                                        <p:cTn id="47" dur="1000"/>
                                        <p:tgtEl>
                                          <p:spTgt spid="68">
                                            <p:txEl>
                                              <p:pRg st="5" end="5"/>
                                            </p:txEl>
                                          </p:spTgt>
                                        </p:tgtEl>
                                      </p:cBhvr>
                                    </p:animEffect>
                                    <p:anim calcmode="lin" valueType="num">
                                      <p:cBhvr>
                                        <p:cTn id="48" dur="1000" fill="hold"/>
                                        <p:tgtEl>
                                          <p:spTgt spid="68">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استقلالية البيانات (</a:t>
            </a:r>
            <a:r>
              <a:rPr lang="en-US" altLang="en-US" sz="3200" b="1" dirty="0">
                <a:solidFill>
                  <a:srgbClr val="002060"/>
                </a:solidFill>
                <a:effectLst>
                  <a:outerShdw blurRad="38100" dist="38100" dir="2700000" algn="tl">
                    <a:srgbClr val="000000">
                      <a:alpha val="43137"/>
                    </a:srgbClr>
                  </a:outerShdw>
                </a:effectLst>
              </a:rPr>
              <a:t>Data Independence</a:t>
            </a:r>
            <a:r>
              <a:rPr lang="ar-SA" altLang="en-US" sz="3200" b="1" dirty="0">
                <a:solidFill>
                  <a:srgbClr val="002060"/>
                </a:solidFill>
                <a:effectLst>
                  <a:outerShdw blurRad="38100" dist="38100" dir="2700000" algn="tl">
                    <a:srgbClr val="000000">
                      <a:alpha val="43137"/>
                    </a:srgbClr>
                  </a:outerShdw>
                </a:effectLst>
              </a:rPr>
              <a:t>):</a:t>
            </a:r>
            <a:endParaRPr lang="en-US" altLang="en-US" sz="32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1028400"/>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هي المقدرة علي تغيير مخطط البيانات في مستوي معين بدون وجوب تغير المخطط في المستويات الأخرى.</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عند تغيير المخطط في مستوى معين فإن الذي يتغير هو طرق التحويل (</a:t>
            </a:r>
            <a:r>
              <a:rPr lang="en-US" altLang="en-US" sz="3200" dirty="0">
                <a:solidFill>
                  <a:schemeClr val="accent6">
                    <a:lumMod val="25000"/>
                  </a:schemeClr>
                </a:solidFill>
                <a:cs typeface="Traditional Arabic" panose="02020603050405020304" pitchFamily="18" charset="-78"/>
              </a:rPr>
              <a:t>mapping</a:t>
            </a:r>
            <a:r>
              <a:rPr lang="ar-SA" altLang="en-US" sz="3200" dirty="0">
                <a:solidFill>
                  <a:schemeClr val="accent6">
                    <a:lumMod val="25000"/>
                  </a:schemeClr>
                </a:solidFill>
                <a:cs typeface="Traditional Arabic" panose="02020603050405020304" pitchFamily="18" charset="-78"/>
              </a:rPr>
              <a:t>)</a:t>
            </a:r>
            <a:r>
              <a:rPr lang="en-US" altLang="en-US" sz="3200"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بين المستويات</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يوجد نوعان من استقلالية البيانات وهما:</a:t>
            </a:r>
          </a:p>
          <a:p>
            <a:pPr marL="800100" lvl="1" indent="-3429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الاستقلال المنطقي (</a:t>
            </a:r>
            <a:r>
              <a:rPr lang="en-US" altLang="en-US" sz="3200" dirty="0">
                <a:solidFill>
                  <a:schemeClr val="accent6">
                    <a:lumMod val="25000"/>
                  </a:schemeClr>
                </a:solidFill>
                <a:cs typeface="Traditional Arabic" panose="02020603050405020304" pitchFamily="18" charset="-78"/>
              </a:rPr>
              <a:t>Logical Data Independence</a:t>
            </a:r>
            <a:r>
              <a:rPr lang="ar-SA" altLang="en-US" sz="3200" dirty="0">
                <a:solidFill>
                  <a:schemeClr val="accent6">
                    <a:lumMod val="25000"/>
                  </a:schemeClr>
                </a:solidFill>
                <a:cs typeface="Traditional Arabic" panose="02020603050405020304" pitchFamily="18" charset="-78"/>
              </a:rPr>
              <a:t>).</a:t>
            </a:r>
          </a:p>
          <a:p>
            <a:pPr marL="800100" lvl="1" indent="-342900" algn="just"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الاستقلال الفعلي (</a:t>
            </a:r>
            <a:r>
              <a:rPr lang="en-US" altLang="en-US" sz="3200" dirty="0">
                <a:solidFill>
                  <a:schemeClr val="accent6">
                    <a:lumMod val="25000"/>
                  </a:schemeClr>
                </a:solidFill>
                <a:cs typeface="Traditional Arabic" panose="02020603050405020304" pitchFamily="18" charset="-78"/>
              </a:rPr>
              <a:t>Physical Data Independence</a:t>
            </a:r>
            <a:r>
              <a:rPr lang="ar-SA" altLang="en-US" sz="3200" dirty="0">
                <a:solidFill>
                  <a:schemeClr val="accent6">
                    <a:lumMod val="25000"/>
                  </a:schemeClr>
                </a:solidFill>
                <a:cs typeface="Traditional Arabic" panose="02020603050405020304" pitchFamily="18" charset="-78"/>
              </a:rPr>
              <a:t>).</a:t>
            </a:r>
            <a:endParaRPr lang="en-US" altLang="en-US" sz="3200"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9971211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8">
                                            <p:txEl>
                                              <p:pRg st="2" end="2"/>
                                            </p:txEl>
                                          </p:spTgt>
                                        </p:tgtEl>
                                        <p:attrNameLst>
                                          <p:attrName>style.visibility</p:attrName>
                                        </p:attrNameLst>
                                      </p:cBhvr>
                                      <p:to>
                                        <p:strVal val="visible"/>
                                      </p:to>
                                    </p:set>
                                    <p:animEffect transition="in" filter="fade">
                                      <p:cBhvr>
                                        <p:cTn id="26" dur="1000"/>
                                        <p:tgtEl>
                                          <p:spTgt spid="68">
                                            <p:txEl>
                                              <p:pRg st="2" end="2"/>
                                            </p:txEl>
                                          </p:spTgt>
                                        </p:tgtEl>
                                      </p:cBhvr>
                                    </p:animEffect>
                                    <p:anim calcmode="lin" valueType="num">
                                      <p:cBhvr>
                                        <p:cTn id="27"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8">
                                            <p:txEl>
                                              <p:pRg st="3" end="3"/>
                                            </p:txEl>
                                          </p:spTgt>
                                        </p:tgtEl>
                                        <p:attrNameLst>
                                          <p:attrName>style.visibility</p:attrName>
                                        </p:attrNameLst>
                                      </p:cBhvr>
                                      <p:to>
                                        <p:strVal val="visible"/>
                                      </p:to>
                                    </p:set>
                                    <p:animEffect transition="in" filter="fade">
                                      <p:cBhvr>
                                        <p:cTn id="33" dur="1000"/>
                                        <p:tgtEl>
                                          <p:spTgt spid="68">
                                            <p:txEl>
                                              <p:pRg st="3" end="3"/>
                                            </p:txEl>
                                          </p:spTgt>
                                        </p:tgtEl>
                                      </p:cBhvr>
                                    </p:animEffect>
                                    <p:anim calcmode="lin" valueType="num">
                                      <p:cBhvr>
                                        <p:cTn id="34"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8">
                                            <p:txEl>
                                              <p:pRg st="4" end="4"/>
                                            </p:txEl>
                                          </p:spTgt>
                                        </p:tgtEl>
                                        <p:attrNameLst>
                                          <p:attrName>style.visibility</p:attrName>
                                        </p:attrNameLst>
                                      </p:cBhvr>
                                      <p:to>
                                        <p:strVal val="visible"/>
                                      </p:to>
                                    </p:set>
                                    <p:animEffect transition="in" filter="fade">
                                      <p:cBhvr>
                                        <p:cTn id="40" dur="1000"/>
                                        <p:tgtEl>
                                          <p:spTgt spid="68">
                                            <p:txEl>
                                              <p:pRg st="4" end="4"/>
                                            </p:txEl>
                                          </p:spTgt>
                                        </p:tgtEl>
                                      </p:cBhvr>
                                    </p:animEffect>
                                    <p:anim calcmode="lin" valueType="num">
                                      <p:cBhvr>
                                        <p:cTn id="41" dur="1000" fill="hold"/>
                                        <p:tgtEl>
                                          <p:spTgt spid="6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استقلالية البيانات (</a:t>
            </a:r>
            <a:r>
              <a:rPr lang="en-US" altLang="en-US" sz="3200" b="1" dirty="0">
                <a:solidFill>
                  <a:srgbClr val="002060"/>
                </a:solidFill>
                <a:effectLst>
                  <a:outerShdw blurRad="38100" dist="38100" dir="2700000" algn="tl">
                    <a:srgbClr val="000000">
                      <a:alpha val="43137"/>
                    </a:srgbClr>
                  </a:outerShdw>
                </a:effectLst>
              </a:rPr>
              <a:t>Data Independence</a:t>
            </a:r>
            <a:r>
              <a:rPr lang="ar-SA" altLang="en-US" sz="3200" b="1" dirty="0">
                <a:solidFill>
                  <a:srgbClr val="002060"/>
                </a:solidFill>
                <a:effectLst>
                  <a:outerShdw blurRad="38100" dist="38100" dir="2700000" algn="tl">
                    <a:srgbClr val="000000">
                      <a:alpha val="43137"/>
                    </a:srgbClr>
                  </a:outerShdw>
                </a:effectLst>
              </a:rPr>
              <a:t>):</a:t>
            </a:r>
            <a:endParaRPr lang="en-US" altLang="en-US" sz="32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1028400"/>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buFont typeface="Wingdings" panose="05000000000000000000" pitchFamily="2" charset="2"/>
              <a:buChar char="§"/>
            </a:pPr>
            <a:r>
              <a:rPr lang="ar-SA" altLang="en-US" sz="3200" b="1" dirty="0">
                <a:solidFill>
                  <a:srgbClr val="0033CC"/>
                </a:solidFill>
                <a:cs typeface="Traditional Arabic" panose="02020603050405020304" pitchFamily="18" charset="-78"/>
              </a:rPr>
              <a:t>الاستقلال المنطقي (</a:t>
            </a:r>
            <a:r>
              <a:rPr lang="en-US" altLang="en-US" sz="3200" b="1" dirty="0">
                <a:solidFill>
                  <a:srgbClr val="0033CC"/>
                </a:solidFill>
                <a:cs typeface="Traditional Arabic" panose="02020603050405020304" pitchFamily="18" charset="-78"/>
              </a:rPr>
              <a:t>Logical Data Independence</a:t>
            </a:r>
            <a:r>
              <a:rPr lang="ar-SA" altLang="en-US" sz="3200" b="1" dirty="0">
                <a:solidFill>
                  <a:srgbClr val="0033CC"/>
                </a:solidFill>
                <a:cs typeface="Traditional Arabic" panose="02020603050405020304" pitchFamily="18" charset="-78"/>
              </a:rPr>
              <a:t>): </a:t>
            </a:r>
          </a:p>
          <a:p>
            <a:pPr marL="800100" lvl="1" indent="-342900" algn="just" rtl="1">
              <a:spcBef>
                <a:spcPct val="50000"/>
              </a:spcBef>
              <a:buFont typeface="Courier New" panose="02070309020205020404" pitchFamily="49" charset="0"/>
              <a:buChar char="o"/>
            </a:pPr>
            <a:r>
              <a:rPr lang="ar-SA" altLang="en-US" sz="3200" dirty="0">
                <a:solidFill>
                  <a:schemeClr val="accent6">
                    <a:lumMod val="25000"/>
                  </a:schemeClr>
                </a:solidFill>
                <a:cs typeface="Traditional Arabic" panose="02020603050405020304" pitchFamily="18" charset="-78"/>
              </a:rPr>
              <a:t>هي المقدرة علي تغيير مخطط البيانات في المستوي الثاني (</a:t>
            </a:r>
            <a:r>
              <a:rPr lang="en-US" altLang="en-US" sz="3200" dirty="0">
                <a:solidFill>
                  <a:schemeClr val="accent6">
                    <a:lumMod val="25000"/>
                  </a:schemeClr>
                </a:solidFill>
                <a:cs typeface="Traditional Arabic" panose="02020603050405020304" pitchFamily="18" charset="-78"/>
              </a:rPr>
              <a:t>Conceptual Level</a:t>
            </a:r>
            <a:r>
              <a:rPr lang="ar-SA" altLang="en-US" sz="3200" dirty="0">
                <a:solidFill>
                  <a:schemeClr val="accent6">
                    <a:lumMod val="25000"/>
                  </a:schemeClr>
                </a:solidFill>
                <a:cs typeface="Traditional Arabic" panose="02020603050405020304" pitchFamily="18" charset="-78"/>
              </a:rPr>
              <a:t>)</a:t>
            </a:r>
            <a:r>
              <a:rPr lang="en-US" altLang="en-US" sz="3200"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بدون الحاجة إلى تغيير المخطط في المستوي الثالث (</a:t>
            </a:r>
            <a:r>
              <a:rPr lang="en-US" altLang="en-US" sz="3200" dirty="0">
                <a:solidFill>
                  <a:schemeClr val="accent6">
                    <a:lumMod val="25000"/>
                  </a:schemeClr>
                </a:solidFill>
                <a:cs typeface="Traditional Arabic" panose="02020603050405020304" pitchFamily="18" charset="-78"/>
              </a:rPr>
              <a:t>External Level</a:t>
            </a:r>
            <a:r>
              <a:rPr lang="ar-SA" altLang="en-US" sz="3200" dirty="0">
                <a:solidFill>
                  <a:schemeClr val="accent6">
                    <a:lumMod val="25000"/>
                  </a:schemeClr>
                </a:solidFill>
                <a:cs typeface="Traditional Arabic" panose="02020603050405020304" pitchFamily="18" charset="-78"/>
              </a:rPr>
              <a:t>)</a:t>
            </a:r>
            <a:r>
              <a:rPr lang="en-US" altLang="en-US" sz="3200"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وكذلك بدون تغيير البرامج التطبيقية.</a:t>
            </a:r>
          </a:p>
          <a:p>
            <a:pPr marL="800100" lvl="1" indent="-342900" algn="just" rtl="1">
              <a:spcBef>
                <a:spcPct val="50000"/>
              </a:spcBef>
              <a:buFont typeface="Courier New" panose="02070309020205020404" pitchFamily="49" charset="0"/>
              <a:buChar char="o"/>
            </a:pPr>
            <a:r>
              <a:rPr lang="ar-SA" altLang="en-US" sz="3200" dirty="0">
                <a:solidFill>
                  <a:schemeClr val="accent6">
                    <a:lumMod val="25000"/>
                  </a:schemeClr>
                </a:solidFill>
                <a:cs typeface="Traditional Arabic" panose="02020603050405020304" pitchFamily="18" charset="-78"/>
              </a:rPr>
              <a:t>يكون التغيير في المستوي الثاني لكي تستوعب قواعد البيانات التغيرات التي قد تحدث في المخطط نتيجة زيادة أو حذف عناصر بيانات.</a:t>
            </a:r>
          </a:p>
          <a:p>
            <a:pPr marL="800100" lvl="1" indent="-342900" algn="just" rtl="1">
              <a:spcBef>
                <a:spcPct val="50000"/>
              </a:spcBef>
              <a:buFont typeface="Courier New" panose="02070309020205020404" pitchFamily="49" charset="0"/>
              <a:buChar char="o"/>
            </a:pPr>
            <a:r>
              <a:rPr lang="ar-SA" altLang="en-US" sz="3200" dirty="0">
                <a:solidFill>
                  <a:schemeClr val="accent6">
                    <a:lumMod val="25000"/>
                  </a:schemeClr>
                </a:solidFill>
                <a:cs typeface="Traditional Arabic" panose="02020603050405020304" pitchFamily="18" charset="-78"/>
              </a:rPr>
              <a:t>التطبيقات التي تتعامل مع العناصر التي تغيرت هي فقط التي يتم تعديلها أما باقي التطبيقات فلا تتغير.</a:t>
            </a:r>
          </a:p>
          <a:p>
            <a:pPr marL="457200" lvl="1" indent="0" algn="just" rtl="1">
              <a:spcBef>
                <a:spcPct val="50000"/>
              </a:spcBef>
              <a:buNone/>
            </a:pPr>
            <a:endParaRPr lang="en-US" altLang="en-US" sz="3200"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32647433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8">
                                            <p:txEl>
                                              <p:pRg st="2" end="2"/>
                                            </p:txEl>
                                          </p:spTgt>
                                        </p:tgtEl>
                                        <p:attrNameLst>
                                          <p:attrName>style.visibility</p:attrName>
                                        </p:attrNameLst>
                                      </p:cBhvr>
                                      <p:to>
                                        <p:strVal val="visible"/>
                                      </p:to>
                                    </p:set>
                                    <p:animEffect transition="in" filter="fade">
                                      <p:cBhvr>
                                        <p:cTn id="26" dur="1000"/>
                                        <p:tgtEl>
                                          <p:spTgt spid="68">
                                            <p:txEl>
                                              <p:pRg st="2" end="2"/>
                                            </p:txEl>
                                          </p:spTgt>
                                        </p:tgtEl>
                                      </p:cBhvr>
                                    </p:animEffect>
                                    <p:anim calcmode="lin" valueType="num">
                                      <p:cBhvr>
                                        <p:cTn id="27"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8">
                                            <p:txEl>
                                              <p:pRg st="3" end="3"/>
                                            </p:txEl>
                                          </p:spTgt>
                                        </p:tgtEl>
                                        <p:attrNameLst>
                                          <p:attrName>style.visibility</p:attrName>
                                        </p:attrNameLst>
                                      </p:cBhvr>
                                      <p:to>
                                        <p:strVal val="visible"/>
                                      </p:to>
                                    </p:set>
                                    <p:animEffect transition="in" filter="fade">
                                      <p:cBhvr>
                                        <p:cTn id="33" dur="1000"/>
                                        <p:tgtEl>
                                          <p:spTgt spid="68">
                                            <p:txEl>
                                              <p:pRg st="3" end="3"/>
                                            </p:txEl>
                                          </p:spTgt>
                                        </p:tgtEl>
                                      </p:cBhvr>
                                    </p:animEffect>
                                    <p:anim calcmode="lin" valueType="num">
                                      <p:cBhvr>
                                        <p:cTn id="34"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458388" y="501004"/>
            <a:ext cx="8577244" cy="646331"/>
          </a:xfrm>
          <a:prstGeom prst="rect">
            <a:avLst/>
          </a:prstGeom>
          <a:noFill/>
        </p:spPr>
        <p:txBody>
          <a:bodyPr wrap="square" rtlCol="1">
            <a:spAutoFit/>
          </a:bodyPr>
          <a:lstStyle/>
          <a:p>
            <a:pPr algn="r">
              <a:spcBef>
                <a:spcPct val="50000"/>
              </a:spcBef>
            </a:pPr>
            <a:r>
              <a:rPr lang="ar-SA" altLang="en-US" sz="3600" b="1" spc="50" dirty="0">
                <a:ln w="11430"/>
                <a:solidFill>
                  <a:srgbClr val="0033CC"/>
                </a:solidFill>
                <a:latin typeface="Arial" pitchFamily="34" charset="0"/>
              </a:rPr>
              <a:t>مكونات بيئة نظم قواعد البيانات:</a:t>
            </a:r>
            <a:endParaRPr lang="en-US" altLang="en-US" sz="3600" b="1" spc="50" dirty="0">
              <a:ln w="11430"/>
              <a:solidFill>
                <a:srgbClr val="0033CC"/>
              </a:solidFill>
              <a:latin typeface="Arial" pitchFamily="34" charset="0"/>
            </a:endParaRPr>
          </a:p>
        </p:txBody>
      </p:sp>
      <p:sp>
        <p:nvSpPr>
          <p:cNvPr id="38" name="Content Placeholder 2">
            <a:extLst>
              <a:ext uri="{FF2B5EF4-FFF2-40B4-BE49-F238E27FC236}">
                <a16:creationId xmlns="" xmlns:a16="http://schemas.microsoft.com/office/drawing/2014/main" id="{74151086-5023-47B9-BF4F-82B0138F49A0}"/>
              </a:ext>
            </a:extLst>
          </p:cNvPr>
          <p:cNvSpPr txBox="1">
            <a:spLocks/>
          </p:cNvSpPr>
          <p:nvPr/>
        </p:nvSpPr>
        <p:spPr>
          <a:xfrm>
            <a:off x="990514" y="1309884"/>
            <a:ext cx="10276856" cy="467752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600" b="1" dirty="0">
                <a:solidFill>
                  <a:schemeClr val="accent6">
                    <a:lumMod val="25000"/>
                  </a:schemeClr>
                </a:solidFill>
                <a:cs typeface="Traditional Arabic" panose="02020603050405020304" pitchFamily="18" charset="-78"/>
              </a:rPr>
              <a:t> المكونات المادية: </a:t>
            </a:r>
            <a:r>
              <a:rPr lang="ar-SA" altLang="en-US" sz="3200" dirty="0">
                <a:solidFill>
                  <a:schemeClr val="accent6">
                    <a:lumMod val="25000"/>
                  </a:schemeClr>
                </a:solidFill>
                <a:cs typeface="Traditional Arabic" panose="02020603050405020304" pitchFamily="18" charset="-78"/>
              </a:rPr>
              <a:t>المكونات المادية من حواسيب وخوادم وأجهزة ومعدات</a:t>
            </a:r>
            <a:r>
              <a:rPr lang="ar-SA" altLang="en-US" sz="3600" b="1"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sz="3600" b="1" dirty="0">
                <a:solidFill>
                  <a:schemeClr val="accent6">
                    <a:lumMod val="25000"/>
                  </a:schemeClr>
                </a:solidFill>
                <a:cs typeface="Traditional Arabic" panose="02020603050405020304" pitchFamily="18" charset="-78"/>
              </a:rPr>
              <a:t>المكونات البرمجية: </a:t>
            </a:r>
            <a:r>
              <a:rPr lang="ar-SA" altLang="en-US" sz="3200" dirty="0">
                <a:solidFill>
                  <a:schemeClr val="accent6">
                    <a:lumMod val="25000"/>
                  </a:schemeClr>
                </a:solidFill>
                <a:cs typeface="Traditional Arabic" panose="02020603050405020304" pitchFamily="18" charset="-78"/>
              </a:rPr>
              <a:t>نظم البرمجة الخاصة بقواعد البيانات</a:t>
            </a:r>
            <a:r>
              <a:rPr lang="ar-SA" altLang="en-US" sz="3600" b="1"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sz="3600" b="1" dirty="0">
                <a:solidFill>
                  <a:schemeClr val="accent6">
                    <a:lumMod val="25000"/>
                  </a:schemeClr>
                </a:solidFill>
                <a:cs typeface="Traditional Arabic" panose="02020603050405020304" pitchFamily="18" charset="-78"/>
              </a:rPr>
              <a:t>البيانات: </a:t>
            </a:r>
            <a:r>
              <a:rPr lang="ar-SA" altLang="en-US" sz="3200" dirty="0">
                <a:solidFill>
                  <a:schemeClr val="accent6">
                    <a:lumMod val="25000"/>
                  </a:schemeClr>
                </a:solidFill>
                <a:cs typeface="Traditional Arabic" panose="02020603050405020304" pitchFamily="18" charset="-78"/>
              </a:rPr>
              <a:t>هي العنصر المركزي لقواعد البيانات</a:t>
            </a:r>
            <a:r>
              <a:rPr lang="ar-SA" altLang="en-US" sz="3600" b="1"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sz="3600" b="1" dirty="0">
                <a:solidFill>
                  <a:schemeClr val="accent6">
                    <a:lumMod val="25000"/>
                  </a:schemeClr>
                </a:solidFill>
                <a:cs typeface="Traditional Arabic" panose="02020603050405020304" pitchFamily="18" charset="-78"/>
              </a:rPr>
              <a:t>الإجراءات والعمليات: </a:t>
            </a:r>
            <a:r>
              <a:rPr lang="ar-SA" altLang="en-US" sz="3200" dirty="0">
                <a:solidFill>
                  <a:schemeClr val="accent6">
                    <a:lumMod val="25000"/>
                  </a:schemeClr>
                </a:solidFill>
                <a:cs typeface="Traditional Arabic" panose="02020603050405020304" pitchFamily="18" charset="-78"/>
              </a:rPr>
              <a:t>هي التعليمات التي تحكم التصميم واستخدام قواعد البيانات بالشكل الأفضل</a:t>
            </a:r>
            <a:r>
              <a:rPr lang="ar-SA" altLang="en-US" sz="3600" b="1"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sz="3600" b="1" dirty="0">
                <a:solidFill>
                  <a:schemeClr val="accent6">
                    <a:lumMod val="25000"/>
                  </a:schemeClr>
                </a:solidFill>
                <a:cs typeface="Traditional Arabic" panose="02020603050405020304" pitchFamily="18" charset="-78"/>
              </a:rPr>
              <a:t>المستخدمون: </a:t>
            </a:r>
            <a:r>
              <a:rPr lang="ar-SA" altLang="en-US" sz="3200" dirty="0">
                <a:solidFill>
                  <a:schemeClr val="accent6">
                    <a:lumMod val="25000"/>
                  </a:schemeClr>
                </a:solidFill>
                <a:cs typeface="Traditional Arabic" panose="02020603050405020304" pitchFamily="18" charset="-78"/>
              </a:rPr>
              <a:t>الأشخاص الذين يتعاملون مع قواعد البيانات</a:t>
            </a:r>
            <a:r>
              <a:rPr lang="ar-SA" altLang="en-US" sz="3600" b="1" dirty="0">
                <a:solidFill>
                  <a:schemeClr val="accent6">
                    <a:lumMod val="25000"/>
                  </a:schemeClr>
                </a:solidFill>
                <a:cs typeface="Traditional Arabic" panose="02020603050405020304" pitchFamily="18" charset="-78"/>
              </a:rPr>
              <a:t>.</a:t>
            </a:r>
          </a:p>
        </p:txBody>
      </p:sp>
    </p:spTree>
    <p:extLst>
      <p:ext uri="{BB962C8B-B14F-4D97-AF65-F5344CB8AC3E}">
        <p14:creationId xmlns:p14="http://schemas.microsoft.com/office/powerpoint/2010/main" val="340442766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1000"/>
                                        <p:tgtEl>
                                          <p:spTgt spid="38">
                                            <p:txEl>
                                              <p:pRg st="0" end="0"/>
                                            </p:txEl>
                                          </p:spTgt>
                                        </p:tgtEl>
                                      </p:cBhvr>
                                    </p:animEffect>
                                    <p:anim calcmode="lin" valueType="num">
                                      <p:cBhvr>
                                        <p:cTn id="13"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8">
                                            <p:txEl>
                                              <p:pRg st="1" end="1"/>
                                            </p:txEl>
                                          </p:spTgt>
                                        </p:tgtEl>
                                        <p:attrNameLst>
                                          <p:attrName>style.visibility</p:attrName>
                                        </p:attrNameLst>
                                      </p:cBhvr>
                                      <p:to>
                                        <p:strVal val="visible"/>
                                      </p:to>
                                    </p:set>
                                    <p:animEffect transition="in" filter="fade">
                                      <p:cBhvr>
                                        <p:cTn id="19" dur="1000"/>
                                        <p:tgtEl>
                                          <p:spTgt spid="38">
                                            <p:txEl>
                                              <p:pRg st="1" end="1"/>
                                            </p:txEl>
                                          </p:spTgt>
                                        </p:tgtEl>
                                      </p:cBhvr>
                                    </p:animEffect>
                                    <p:anim calcmode="lin" valueType="num">
                                      <p:cBhvr>
                                        <p:cTn id="20" dur="1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8">
                                            <p:txEl>
                                              <p:pRg st="2" end="2"/>
                                            </p:txEl>
                                          </p:spTgt>
                                        </p:tgtEl>
                                        <p:attrNameLst>
                                          <p:attrName>style.visibility</p:attrName>
                                        </p:attrNameLst>
                                      </p:cBhvr>
                                      <p:to>
                                        <p:strVal val="visible"/>
                                      </p:to>
                                    </p:set>
                                    <p:animEffect transition="in" filter="fade">
                                      <p:cBhvr>
                                        <p:cTn id="26" dur="1000"/>
                                        <p:tgtEl>
                                          <p:spTgt spid="38">
                                            <p:txEl>
                                              <p:pRg st="2" end="2"/>
                                            </p:txEl>
                                          </p:spTgt>
                                        </p:tgtEl>
                                      </p:cBhvr>
                                    </p:animEffect>
                                    <p:anim calcmode="lin" valueType="num">
                                      <p:cBhvr>
                                        <p:cTn id="27" dur="1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8">
                                            <p:txEl>
                                              <p:pRg st="3" end="3"/>
                                            </p:txEl>
                                          </p:spTgt>
                                        </p:tgtEl>
                                        <p:attrNameLst>
                                          <p:attrName>style.visibility</p:attrName>
                                        </p:attrNameLst>
                                      </p:cBhvr>
                                      <p:to>
                                        <p:strVal val="visible"/>
                                      </p:to>
                                    </p:set>
                                    <p:animEffect transition="in" filter="fade">
                                      <p:cBhvr>
                                        <p:cTn id="33" dur="1000"/>
                                        <p:tgtEl>
                                          <p:spTgt spid="38">
                                            <p:txEl>
                                              <p:pRg st="3" end="3"/>
                                            </p:txEl>
                                          </p:spTgt>
                                        </p:tgtEl>
                                      </p:cBhvr>
                                    </p:animEffect>
                                    <p:anim calcmode="lin" valueType="num">
                                      <p:cBhvr>
                                        <p:cTn id="34" dur="1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8">
                                            <p:txEl>
                                              <p:pRg st="4" end="4"/>
                                            </p:txEl>
                                          </p:spTgt>
                                        </p:tgtEl>
                                        <p:attrNameLst>
                                          <p:attrName>style.visibility</p:attrName>
                                        </p:attrNameLst>
                                      </p:cBhvr>
                                      <p:to>
                                        <p:strVal val="visible"/>
                                      </p:to>
                                    </p:set>
                                    <p:animEffect transition="in" filter="fade">
                                      <p:cBhvr>
                                        <p:cTn id="40" dur="1000"/>
                                        <p:tgtEl>
                                          <p:spTgt spid="38">
                                            <p:txEl>
                                              <p:pRg st="4" end="4"/>
                                            </p:txEl>
                                          </p:spTgt>
                                        </p:tgtEl>
                                      </p:cBhvr>
                                    </p:animEffect>
                                    <p:anim calcmode="lin" valueType="num">
                                      <p:cBhvr>
                                        <p:cTn id="41" dur="1000" fill="hold"/>
                                        <p:tgtEl>
                                          <p:spTgt spid="3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612999"/>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buFont typeface="Wingdings" panose="05000000000000000000" pitchFamily="2" charset="2"/>
              <a:buChar char="§"/>
            </a:pPr>
            <a:r>
              <a:rPr lang="ar-SA" altLang="en-US" sz="3200" b="1" dirty="0">
                <a:solidFill>
                  <a:srgbClr val="0033CC"/>
                </a:solidFill>
                <a:cs typeface="Traditional Arabic" panose="02020603050405020304" pitchFamily="18" charset="-78"/>
              </a:rPr>
              <a:t>الاستقلال الفعلي (</a:t>
            </a:r>
            <a:r>
              <a:rPr lang="en-US" altLang="en-US" sz="3200" b="1" dirty="0">
                <a:solidFill>
                  <a:srgbClr val="0033CC"/>
                </a:solidFill>
                <a:cs typeface="Traditional Arabic" panose="02020603050405020304" pitchFamily="18" charset="-78"/>
              </a:rPr>
              <a:t>Physical Data Independence</a:t>
            </a:r>
            <a:r>
              <a:rPr lang="ar-SA" altLang="en-US" sz="3200" b="1" dirty="0">
                <a:solidFill>
                  <a:srgbClr val="0033CC"/>
                </a:solidFill>
                <a:cs typeface="Traditional Arabic" panose="02020603050405020304" pitchFamily="18" charset="-78"/>
              </a:rPr>
              <a:t>):</a:t>
            </a:r>
          </a:p>
          <a:p>
            <a:pPr marL="800100" lvl="1" indent="-342900" algn="just" rtl="1">
              <a:spcBef>
                <a:spcPct val="50000"/>
              </a:spcBef>
              <a:buFont typeface="Courier New" panose="02070309020205020404" pitchFamily="49" charset="0"/>
              <a:buChar char="o"/>
            </a:pPr>
            <a:r>
              <a:rPr lang="ar-SA" altLang="en-US" sz="3200" dirty="0">
                <a:solidFill>
                  <a:schemeClr val="accent6">
                    <a:lumMod val="25000"/>
                  </a:schemeClr>
                </a:solidFill>
                <a:cs typeface="Traditional Arabic" panose="02020603050405020304" pitchFamily="18" charset="-78"/>
              </a:rPr>
              <a:t>هي المقدرة علي تغيير مخطط البيانات في المستوي الأول (</a:t>
            </a:r>
            <a:r>
              <a:rPr lang="en-US" altLang="en-US" sz="3200" dirty="0">
                <a:solidFill>
                  <a:schemeClr val="accent6">
                    <a:lumMod val="25000"/>
                  </a:schemeClr>
                </a:solidFill>
                <a:cs typeface="Traditional Arabic" panose="02020603050405020304" pitchFamily="18" charset="-78"/>
              </a:rPr>
              <a:t>Internal Level</a:t>
            </a:r>
            <a:r>
              <a:rPr lang="ar-SA" altLang="en-US" sz="3200" dirty="0">
                <a:solidFill>
                  <a:schemeClr val="accent6">
                    <a:lumMod val="25000"/>
                  </a:schemeClr>
                </a:solidFill>
                <a:cs typeface="Traditional Arabic" panose="02020603050405020304" pitchFamily="18" charset="-78"/>
              </a:rPr>
              <a:t>)</a:t>
            </a:r>
            <a:r>
              <a:rPr lang="en-US" altLang="en-US" sz="3200"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بدون الحاجة إلى تغير المخطط في المستوي الثاني (</a:t>
            </a:r>
            <a:r>
              <a:rPr lang="en-US" altLang="en-US" sz="3200" dirty="0">
                <a:solidFill>
                  <a:schemeClr val="accent6">
                    <a:lumMod val="25000"/>
                  </a:schemeClr>
                </a:solidFill>
                <a:cs typeface="Traditional Arabic" panose="02020603050405020304" pitchFamily="18" charset="-78"/>
              </a:rPr>
              <a:t>Conceptual Level</a:t>
            </a:r>
            <a:r>
              <a:rPr lang="ar-SA" altLang="en-US" sz="3200" dirty="0">
                <a:solidFill>
                  <a:schemeClr val="accent6">
                    <a:lumMod val="25000"/>
                  </a:schemeClr>
                </a:solidFill>
                <a:cs typeface="Traditional Arabic" panose="02020603050405020304" pitchFamily="18" charset="-78"/>
              </a:rPr>
              <a:t>).</a:t>
            </a:r>
          </a:p>
          <a:p>
            <a:pPr marL="800100" lvl="1" indent="-342900" algn="just" rtl="1">
              <a:spcBef>
                <a:spcPct val="50000"/>
              </a:spcBef>
              <a:buFont typeface="Courier New" panose="02070309020205020404" pitchFamily="49" charset="0"/>
              <a:buChar char="o"/>
            </a:pPr>
            <a:r>
              <a:rPr lang="ar-SA" altLang="en-US" sz="3200" dirty="0">
                <a:solidFill>
                  <a:schemeClr val="accent6">
                    <a:lumMod val="25000"/>
                  </a:schemeClr>
                </a:solidFill>
                <a:cs typeface="Traditional Arabic" panose="02020603050405020304" pitchFamily="18" charset="-78"/>
              </a:rPr>
              <a:t>يكون التغيير في المستوي الأول (</a:t>
            </a:r>
            <a:r>
              <a:rPr lang="en-US" altLang="en-US" sz="3200" dirty="0">
                <a:solidFill>
                  <a:schemeClr val="accent6">
                    <a:lumMod val="25000"/>
                  </a:schemeClr>
                </a:solidFill>
                <a:cs typeface="Traditional Arabic" panose="02020603050405020304" pitchFamily="18" charset="-78"/>
              </a:rPr>
              <a:t>Internal Level</a:t>
            </a:r>
            <a:r>
              <a:rPr lang="ar-SA" altLang="en-US" sz="3200" dirty="0">
                <a:solidFill>
                  <a:schemeClr val="accent6">
                    <a:lumMod val="25000"/>
                  </a:schemeClr>
                </a:solidFill>
                <a:cs typeface="Traditional Arabic" panose="02020603050405020304" pitchFamily="18" charset="-78"/>
              </a:rPr>
              <a:t>) بسبب التغيرات التي قد تحدث نتيجة استخدام أساليب جديدة في تنظيم الملفات من أجل تحسين أداء النظام.</a:t>
            </a:r>
          </a:p>
          <a:p>
            <a:pPr marL="800100" lvl="1" indent="-342900" algn="just" rtl="1">
              <a:spcBef>
                <a:spcPct val="50000"/>
              </a:spcBef>
              <a:buFont typeface="Courier New" panose="02070309020205020404" pitchFamily="49" charset="0"/>
              <a:buChar char="o"/>
            </a:pPr>
            <a:r>
              <a:rPr lang="ar-SA" altLang="en-US" sz="3200" dirty="0">
                <a:solidFill>
                  <a:schemeClr val="accent6">
                    <a:lumMod val="25000"/>
                  </a:schemeClr>
                </a:solidFill>
                <a:cs typeface="Traditional Arabic" panose="02020603050405020304" pitchFamily="18" charset="-78"/>
              </a:rPr>
              <a:t>التطبيقات التي تتعامل مع العناصر التي تغيرت هي فقط التي يتم تعديلها أما باقي التطبيقات فلا تتغير.</a:t>
            </a:r>
          </a:p>
          <a:p>
            <a:pPr marL="0" indent="0" algn="just" rtl="1">
              <a:spcBef>
                <a:spcPct val="50000"/>
              </a:spcBef>
              <a:buNone/>
            </a:pPr>
            <a:endParaRPr lang="ar-SA" altLang="en-US" sz="3200" b="1"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36896422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anim calcmode="lin" valueType="num">
                                      <p:cBhvr>
                                        <p:cTn id="8"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8">
                                            <p:txEl>
                                              <p:pRg st="1" end="1"/>
                                            </p:txEl>
                                          </p:spTgt>
                                        </p:tgtEl>
                                        <p:attrNameLst>
                                          <p:attrName>style.visibility</p:attrName>
                                        </p:attrNameLst>
                                      </p:cBhvr>
                                      <p:to>
                                        <p:strVal val="visible"/>
                                      </p:to>
                                    </p:set>
                                    <p:animEffect transition="in" filter="fade">
                                      <p:cBhvr>
                                        <p:cTn id="14" dur="1000"/>
                                        <p:tgtEl>
                                          <p:spTgt spid="68">
                                            <p:txEl>
                                              <p:pRg st="1" end="1"/>
                                            </p:txEl>
                                          </p:spTgt>
                                        </p:tgtEl>
                                      </p:cBhvr>
                                    </p:animEffect>
                                    <p:anim calcmode="lin" valueType="num">
                                      <p:cBhvr>
                                        <p:cTn id="15"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8">
                                            <p:txEl>
                                              <p:pRg st="2" end="2"/>
                                            </p:txEl>
                                          </p:spTgt>
                                        </p:tgtEl>
                                        <p:attrNameLst>
                                          <p:attrName>style.visibility</p:attrName>
                                        </p:attrNameLst>
                                      </p:cBhvr>
                                      <p:to>
                                        <p:strVal val="visible"/>
                                      </p:to>
                                    </p:set>
                                    <p:animEffect transition="in" filter="fade">
                                      <p:cBhvr>
                                        <p:cTn id="21" dur="1000"/>
                                        <p:tgtEl>
                                          <p:spTgt spid="68">
                                            <p:txEl>
                                              <p:pRg st="2" end="2"/>
                                            </p:txEl>
                                          </p:spTgt>
                                        </p:tgtEl>
                                      </p:cBhvr>
                                    </p:animEffect>
                                    <p:anim calcmode="lin" valueType="num">
                                      <p:cBhvr>
                                        <p:cTn id="22"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8">
                                            <p:txEl>
                                              <p:pRg st="3" end="3"/>
                                            </p:txEl>
                                          </p:spTgt>
                                        </p:tgtEl>
                                        <p:attrNameLst>
                                          <p:attrName>style.visibility</p:attrName>
                                        </p:attrNameLst>
                                      </p:cBhvr>
                                      <p:to>
                                        <p:strVal val="visible"/>
                                      </p:to>
                                    </p:set>
                                    <p:animEffect transition="in" filter="fade">
                                      <p:cBhvr>
                                        <p:cTn id="28" dur="1000"/>
                                        <p:tgtEl>
                                          <p:spTgt spid="68">
                                            <p:txEl>
                                              <p:pRg st="3" end="3"/>
                                            </p:txEl>
                                          </p:spTgt>
                                        </p:tgtEl>
                                      </p:cBhvr>
                                    </p:animEffect>
                                    <p:anim calcmode="lin" valueType="num">
                                      <p:cBhvr>
                                        <p:cTn id="29"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لغات نظم إدارة </a:t>
            </a:r>
            <a:r>
              <a:rPr lang="ar-SA" altLang="en-US" sz="3200" b="1">
                <a:solidFill>
                  <a:srgbClr val="002060"/>
                </a:solidFill>
                <a:effectLst>
                  <a:outerShdw blurRad="38100" dist="38100" dir="2700000" algn="tl">
                    <a:srgbClr val="000000">
                      <a:alpha val="43137"/>
                    </a:srgbClr>
                  </a:outerShdw>
                </a:effectLst>
              </a:rPr>
              <a:t>قواعد البيانات:</a:t>
            </a:r>
            <a:endParaRPr lang="en-US" altLang="en-US" sz="32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1028400"/>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لغة التعامل مع البيانات (</a:t>
            </a:r>
            <a:r>
              <a:rPr lang="en-US" altLang="en-US" sz="3200" dirty="0">
                <a:solidFill>
                  <a:schemeClr val="accent6">
                    <a:lumMod val="25000"/>
                  </a:schemeClr>
                </a:solidFill>
                <a:cs typeface="Traditional Arabic" panose="02020603050405020304" pitchFamily="18" charset="-78"/>
              </a:rPr>
              <a:t>Data Manipulation Language DML</a:t>
            </a:r>
            <a:r>
              <a:rPr lang="ar-SA" altLang="en-US" sz="3200" dirty="0">
                <a:solidFill>
                  <a:schemeClr val="accent6">
                    <a:lumMod val="25000"/>
                  </a:schemeClr>
                </a:solidFill>
                <a:cs typeface="Traditional Arabic" panose="02020603050405020304" pitchFamily="18" charset="-78"/>
              </a:rPr>
              <a:t>): تستخدم لاسترجاع وإدخال وحذف وتعديل البيانات.</a:t>
            </a:r>
          </a:p>
          <a:p>
            <a:pPr algn="just" rtl="1">
              <a:spcBef>
                <a:spcPct val="50000"/>
              </a:spcBef>
            </a:pPr>
            <a:r>
              <a:rPr lang="ar-SA" altLang="en-US" sz="3200" b="1" u="sng" dirty="0">
                <a:solidFill>
                  <a:srgbClr val="FF0000"/>
                </a:solidFill>
                <a:effectLst>
                  <a:outerShdw blurRad="38100" dist="38100" dir="2700000" algn="tl">
                    <a:srgbClr val="000000">
                      <a:alpha val="43137"/>
                    </a:srgbClr>
                  </a:outerShdw>
                </a:effectLst>
                <a:cs typeface="Traditional Arabic" panose="02020603050405020304" pitchFamily="18" charset="-78"/>
              </a:rPr>
              <a:t>ملاحظات على لغات قواعد البيانات:</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نظم إدارة قواعد البيانات الحالية تستخدم لغة واحدة شاملة تحتوي علي لغات </a:t>
            </a:r>
            <a:r>
              <a:rPr lang="en-US" altLang="en-US" sz="3200" dirty="0">
                <a:solidFill>
                  <a:schemeClr val="accent6">
                    <a:lumMod val="25000"/>
                  </a:schemeClr>
                </a:solidFill>
                <a:cs typeface="Traditional Arabic" panose="02020603050405020304" pitchFamily="18" charset="-78"/>
              </a:rPr>
              <a:t>DDL,VDL,DML</a:t>
            </a:r>
            <a:r>
              <a:rPr lang="ar-SA" altLang="en-US" sz="3200"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لغة الاستفسار الهيكلية (</a:t>
            </a:r>
            <a:r>
              <a:rPr lang="en-US" altLang="en-US" sz="3200" dirty="0">
                <a:solidFill>
                  <a:schemeClr val="accent6">
                    <a:lumMod val="25000"/>
                  </a:schemeClr>
                </a:solidFill>
                <a:cs typeface="Traditional Arabic" panose="02020603050405020304" pitchFamily="18" charset="-78"/>
              </a:rPr>
              <a:t>SQL) </a:t>
            </a:r>
            <a:r>
              <a:rPr lang="ar-SA" altLang="en-US" sz="3200" dirty="0">
                <a:solidFill>
                  <a:schemeClr val="accent6">
                    <a:lumMod val="25000"/>
                  </a:schemeClr>
                </a:solidFill>
                <a:cs typeface="Traditional Arabic" panose="02020603050405020304" pitchFamily="18" charset="-78"/>
              </a:rPr>
              <a:t>هي لغة تستخدم مع نموذج البيانات العلائقي و تحتوي علي لغات </a:t>
            </a:r>
            <a:r>
              <a:rPr lang="en-US" altLang="en-US" sz="3200" dirty="0">
                <a:solidFill>
                  <a:schemeClr val="accent6">
                    <a:lumMod val="25000"/>
                  </a:schemeClr>
                </a:solidFill>
                <a:cs typeface="Traditional Arabic" panose="02020603050405020304" pitchFamily="18" charset="-78"/>
              </a:rPr>
              <a:t>DDL,VDL,DML </a:t>
            </a:r>
            <a:r>
              <a:rPr lang="ar-SA" altLang="en-US" sz="3200" dirty="0">
                <a:solidFill>
                  <a:schemeClr val="accent6">
                    <a:lumMod val="25000"/>
                  </a:schemeClr>
                </a:solidFill>
                <a:cs typeface="Traditional Arabic" panose="02020603050405020304" pitchFamily="18" charset="-78"/>
              </a:rPr>
              <a:t> وكذلك الجمل الخاصة بتعديل مخطط البيانات.</a:t>
            </a:r>
          </a:p>
        </p:txBody>
      </p:sp>
    </p:spTree>
    <p:extLst>
      <p:ext uri="{BB962C8B-B14F-4D97-AF65-F5344CB8AC3E}">
        <p14:creationId xmlns:p14="http://schemas.microsoft.com/office/powerpoint/2010/main" val="4670330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8">
                                            <p:txEl>
                                              <p:pRg st="2" end="2"/>
                                            </p:txEl>
                                          </p:spTgt>
                                        </p:tgtEl>
                                        <p:attrNameLst>
                                          <p:attrName>style.visibility</p:attrName>
                                        </p:attrNameLst>
                                      </p:cBhvr>
                                      <p:to>
                                        <p:strVal val="visible"/>
                                      </p:to>
                                    </p:set>
                                    <p:animEffect transition="in" filter="fade">
                                      <p:cBhvr>
                                        <p:cTn id="26" dur="1000"/>
                                        <p:tgtEl>
                                          <p:spTgt spid="68">
                                            <p:txEl>
                                              <p:pRg st="2" end="2"/>
                                            </p:txEl>
                                          </p:spTgt>
                                        </p:tgtEl>
                                      </p:cBhvr>
                                    </p:animEffect>
                                    <p:anim calcmode="lin" valueType="num">
                                      <p:cBhvr>
                                        <p:cTn id="27"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8">
                                            <p:txEl>
                                              <p:pRg st="3" end="3"/>
                                            </p:txEl>
                                          </p:spTgt>
                                        </p:tgtEl>
                                        <p:attrNameLst>
                                          <p:attrName>style.visibility</p:attrName>
                                        </p:attrNameLst>
                                      </p:cBhvr>
                                      <p:to>
                                        <p:strVal val="visible"/>
                                      </p:to>
                                    </p:set>
                                    <p:animEffect transition="in" filter="fade">
                                      <p:cBhvr>
                                        <p:cTn id="33" dur="1000"/>
                                        <p:tgtEl>
                                          <p:spTgt spid="68">
                                            <p:txEl>
                                              <p:pRg st="3" end="3"/>
                                            </p:txEl>
                                          </p:spTgt>
                                        </p:tgtEl>
                                      </p:cBhvr>
                                    </p:animEffect>
                                    <p:anim calcmode="lin" valueType="num">
                                      <p:cBhvr>
                                        <p:cTn id="34"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بيئة نظم قواعد البيانات:</a:t>
            </a:r>
            <a:endParaRPr lang="en-US" altLang="en-US" sz="32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1028400"/>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r" rtl="1">
              <a:spcBef>
                <a:spcPct val="50000"/>
              </a:spcBef>
            </a:pPr>
            <a:r>
              <a:rPr lang="ar-SA" altLang="en-US" sz="3200" dirty="0">
                <a:solidFill>
                  <a:schemeClr val="accent6">
                    <a:lumMod val="25000"/>
                  </a:schemeClr>
                </a:solidFill>
                <a:cs typeface="Traditional Arabic" panose="02020603050405020304" pitchFamily="18" charset="-78"/>
              </a:rPr>
              <a:t>نظم إدارة قواعد البيانات هي نظم معقدة وتحتوي على العديد من الوحدات التي تدعم ما يحتاجه المستخدم من وظائف ومنها:</a:t>
            </a:r>
          </a:p>
          <a:p>
            <a:pPr marL="914400" lvl="1" indent="-457200" algn="r"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مترجم لغة تعريف البيانات (</a:t>
            </a:r>
            <a:r>
              <a:rPr lang="en-US" altLang="en-US" sz="3200" dirty="0">
                <a:solidFill>
                  <a:schemeClr val="accent6">
                    <a:lumMod val="25000"/>
                  </a:schemeClr>
                </a:solidFill>
                <a:cs typeface="Traditional Arabic" panose="02020603050405020304" pitchFamily="18" charset="-78"/>
              </a:rPr>
              <a:t>DDL Compiler</a:t>
            </a:r>
            <a:r>
              <a:rPr lang="ar-SA" altLang="en-US" sz="3200" dirty="0">
                <a:solidFill>
                  <a:schemeClr val="accent6">
                    <a:lumMod val="25000"/>
                  </a:schemeClr>
                </a:solidFill>
                <a:cs typeface="Traditional Arabic" panose="02020603050405020304" pitchFamily="18" charset="-78"/>
              </a:rPr>
              <a:t>): لترجمة تعريف مخطط البيانات والتأكد من صحته ثم تخزين هذا التعريف داخل فهرس النظام.</a:t>
            </a:r>
          </a:p>
          <a:p>
            <a:pPr marL="914400" lvl="1" indent="-457200" algn="r"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منفذ قواعد البيانات (</a:t>
            </a:r>
            <a:r>
              <a:rPr lang="en-US" altLang="en-US" sz="3200" dirty="0">
                <a:solidFill>
                  <a:schemeClr val="accent6">
                    <a:lumMod val="25000"/>
                  </a:schemeClr>
                </a:solidFill>
                <a:cs typeface="Traditional Arabic" panose="02020603050405020304" pitchFamily="18" charset="-78"/>
              </a:rPr>
              <a:t>Run-Time DB processor</a:t>
            </a:r>
            <a:r>
              <a:rPr lang="ar-SA" altLang="en-US" sz="3200" dirty="0">
                <a:solidFill>
                  <a:schemeClr val="accent6">
                    <a:lumMod val="25000"/>
                  </a:schemeClr>
                </a:solidFill>
                <a:cs typeface="Traditional Arabic" panose="02020603050405020304" pitchFamily="18" charset="-78"/>
              </a:rPr>
              <a:t>): يقوم بالتعامل مع قواعد البيانات عند تشغيل أي أمر خاص بقواعد البيانات.</a:t>
            </a:r>
          </a:p>
          <a:p>
            <a:pPr marL="914400" lvl="1" indent="-457200" algn="r" rtl="1">
              <a:spcBef>
                <a:spcPct val="50000"/>
              </a:spcBef>
              <a:buFont typeface="Wingdings" panose="05000000000000000000" pitchFamily="2" charset="2"/>
              <a:buChar char="§"/>
            </a:pPr>
            <a:r>
              <a:rPr lang="ar-SA" altLang="en-US" sz="3200" dirty="0">
                <a:solidFill>
                  <a:schemeClr val="accent6">
                    <a:lumMod val="25000"/>
                  </a:schemeClr>
                </a:solidFill>
                <a:cs typeface="Traditional Arabic" panose="02020603050405020304" pitchFamily="18" charset="-78"/>
              </a:rPr>
              <a:t>مترجم لغة الاستفسارات (</a:t>
            </a:r>
            <a:r>
              <a:rPr lang="en-US" altLang="en-US" sz="3200" dirty="0">
                <a:solidFill>
                  <a:schemeClr val="accent6">
                    <a:lumMod val="25000"/>
                  </a:schemeClr>
                </a:solidFill>
                <a:cs typeface="Traditional Arabic" panose="02020603050405020304" pitchFamily="18" charset="-78"/>
              </a:rPr>
              <a:t>Query Compiler</a:t>
            </a:r>
            <a:r>
              <a:rPr lang="ar-SA" altLang="en-US" sz="3200" dirty="0">
                <a:solidFill>
                  <a:schemeClr val="accent6">
                    <a:lumMod val="25000"/>
                  </a:schemeClr>
                </a:solidFill>
                <a:cs typeface="Traditional Arabic" panose="02020603050405020304" pitchFamily="18" charset="-78"/>
              </a:rPr>
              <a:t>): يتعامل مع الاستفسارات عن طريق فهم الأوامر وترجمتها ثم إرسالها إلى منفذ قواعد البيانات لتنفيذها.</a:t>
            </a:r>
          </a:p>
        </p:txBody>
      </p:sp>
    </p:spTree>
    <p:extLst>
      <p:ext uri="{BB962C8B-B14F-4D97-AF65-F5344CB8AC3E}">
        <p14:creationId xmlns:p14="http://schemas.microsoft.com/office/powerpoint/2010/main" val="154477005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8">
                                            <p:txEl>
                                              <p:pRg st="2" end="2"/>
                                            </p:txEl>
                                          </p:spTgt>
                                        </p:tgtEl>
                                        <p:attrNameLst>
                                          <p:attrName>style.visibility</p:attrName>
                                        </p:attrNameLst>
                                      </p:cBhvr>
                                      <p:to>
                                        <p:strVal val="visible"/>
                                      </p:to>
                                    </p:set>
                                    <p:animEffect transition="in" filter="fade">
                                      <p:cBhvr>
                                        <p:cTn id="26" dur="1000"/>
                                        <p:tgtEl>
                                          <p:spTgt spid="68">
                                            <p:txEl>
                                              <p:pRg st="2" end="2"/>
                                            </p:txEl>
                                          </p:spTgt>
                                        </p:tgtEl>
                                      </p:cBhvr>
                                    </p:animEffect>
                                    <p:anim calcmode="lin" valueType="num">
                                      <p:cBhvr>
                                        <p:cTn id="27"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8">
                                            <p:txEl>
                                              <p:pRg st="3" end="3"/>
                                            </p:txEl>
                                          </p:spTgt>
                                        </p:tgtEl>
                                        <p:attrNameLst>
                                          <p:attrName>style.visibility</p:attrName>
                                        </p:attrNameLst>
                                      </p:cBhvr>
                                      <p:to>
                                        <p:strVal val="visible"/>
                                      </p:to>
                                    </p:set>
                                    <p:animEffect transition="in" filter="fade">
                                      <p:cBhvr>
                                        <p:cTn id="33" dur="1000"/>
                                        <p:tgtEl>
                                          <p:spTgt spid="68">
                                            <p:txEl>
                                              <p:pRg st="3" end="3"/>
                                            </p:txEl>
                                          </p:spTgt>
                                        </p:tgtEl>
                                      </p:cBhvr>
                                    </p:animEffect>
                                    <p:anim calcmode="lin" valueType="num">
                                      <p:cBhvr>
                                        <p:cTn id="34"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298251"/>
            <a:ext cx="11170830" cy="646331"/>
          </a:xfrm>
          <a:prstGeom prst="rect">
            <a:avLst/>
          </a:prstGeom>
          <a:noFill/>
        </p:spPr>
        <p:txBody>
          <a:bodyPr wrap="square" rtlCol="1">
            <a:spAutoFit/>
          </a:bodyPr>
          <a:lstStyle/>
          <a:p>
            <a:pPr algn="r" rtl="1">
              <a:spcBef>
                <a:spcPct val="50000"/>
              </a:spcBef>
            </a:pPr>
            <a:r>
              <a:rPr lang="ar-SA" altLang="en-US" sz="3600" b="1" dirty="0">
                <a:solidFill>
                  <a:srgbClr val="002060"/>
                </a:solidFill>
                <a:effectLst>
                  <a:outerShdw blurRad="38100" dist="38100" dir="2700000" algn="tl">
                    <a:srgbClr val="000000">
                      <a:alpha val="43137"/>
                    </a:srgbClr>
                  </a:outerShdw>
                </a:effectLst>
              </a:rPr>
              <a:t>خدمات تقدمها نظم إدارة قواعد البيانات:</a:t>
            </a:r>
            <a:endParaRPr lang="en-US" altLang="en-US" sz="36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931416"/>
            <a:ext cx="10854342" cy="35022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تقوم بعض  نظم إدارة قواعد البيانات بتقديم خدمات إضافية تساعد المستخدم في إدارة نظم قواعد البيانات مثل:</a:t>
            </a:r>
          </a:p>
          <a:p>
            <a:pPr marL="800100" lvl="1" indent="-342900" algn="just" rtl="1">
              <a:spcBef>
                <a:spcPct val="50000"/>
              </a:spcBef>
              <a:buFont typeface="Wingdings" panose="05000000000000000000" pitchFamily="2" charset="2"/>
              <a:buChar char="§"/>
            </a:pPr>
            <a:r>
              <a:rPr lang="ar-SA" altLang="en-US" sz="3200" b="1" dirty="0">
                <a:solidFill>
                  <a:schemeClr val="accent6">
                    <a:lumMod val="25000"/>
                  </a:schemeClr>
                </a:solidFill>
                <a:cs typeface="Traditional Arabic" panose="02020603050405020304" pitchFamily="18" charset="-78"/>
              </a:rPr>
              <a:t>تحميل البيانات (</a:t>
            </a:r>
            <a:r>
              <a:rPr lang="en-US" altLang="en-US" sz="3200" b="1" dirty="0">
                <a:solidFill>
                  <a:schemeClr val="accent6">
                    <a:lumMod val="25000"/>
                  </a:schemeClr>
                </a:solidFill>
                <a:cs typeface="Traditional Arabic" panose="02020603050405020304" pitchFamily="18" charset="-78"/>
              </a:rPr>
              <a:t>Loading</a:t>
            </a:r>
            <a:r>
              <a:rPr lang="ar-SA" altLang="en-US" sz="3200" b="1"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وهي عبارة عن عملية تحويل البيانات الموجودة سابقا في النظم القديمة الي شكل ملائم للتصميم الجديد بدون الحاجة الي إعادة إدخالها يدويا والذي يكون غير ممكن عمليا في كثير من الحالات. ويوجد بعض الأدوات المساعدة والتي تقوم بتحويل البيانات من الشكل القديم التي كانت عليه الي الشكل الجديد و الملائم لقواعد البيانات المصممة حديثا.</a:t>
            </a:r>
          </a:p>
        </p:txBody>
      </p:sp>
      <p:sp>
        <p:nvSpPr>
          <p:cNvPr id="35" name="Content Placeholder 2">
            <a:extLst>
              <a:ext uri="{FF2B5EF4-FFF2-40B4-BE49-F238E27FC236}">
                <a16:creationId xmlns="" xmlns:a16="http://schemas.microsoft.com/office/drawing/2014/main" id="{441CE352-9A7F-45B4-8A87-5933203B2AC1}"/>
              </a:ext>
            </a:extLst>
          </p:cNvPr>
          <p:cNvSpPr txBox="1">
            <a:spLocks/>
          </p:cNvSpPr>
          <p:nvPr/>
        </p:nvSpPr>
        <p:spPr>
          <a:xfrm>
            <a:off x="497922" y="4426652"/>
            <a:ext cx="10854342" cy="10760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lgn="just" rtl="1">
              <a:spcBef>
                <a:spcPct val="50000"/>
              </a:spcBef>
              <a:buFont typeface="Wingdings" panose="05000000000000000000" pitchFamily="2" charset="2"/>
              <a:buChar char="§"/>
            </a:pPr>
            <a:r>
              <a:rPr lang="ar-SA" altLang="en-US" sz="3200" b="1" dirty="0">
                <a:solidFill>
                  <a:schemeClr val="accent6">
                    <a:lumMod val="25000"/>
                  </a:schemeClr>
                </a:solidFill>
                <a:cs typeface="Traditional Arabic" panose="02020603050405020304" pitchFamily="18" charset="-78"/>
              </a:rPr>
              <a:t>النسخ الاحتياطية (</a:t>
            </a:r>
            <a:r>
              <a:rPr lang="en-US" altLang="en-US" sz="3200" b="1" dirty="0">
                <a:solidFill>
                  <a:schemeClr val="accent6">
                    <a:lumMod val="25000"/>
                  </a:schemeClr>
                </a:solidFill>
                <a:cs typeface="Traditional Arabic" panose="02020603050405020304" pitchFamily="18" charset="-78"/>
              </a:rPr>
              <a:t>Backup</a:t>
            </a:r>
            <a:r>
              <a:rPr lang="ar-SA" altLang="en-US" sz="3200" b="1"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وهي عملية إنشاء نسخ احتياطية للبيانات الموجودة بهدف تأمين البيانات من الأعطال التي قد تؤدي لضياعها.</a:t>
            </a:r>
          </a:p>
        </p:txBody>
      </p:sp>
      <p:sp>
        <p:nvSpPr>
          <p:cNvPr id="36" name="Content Placeholder 2">
            <a:extLst>
              <a:ext uri="{FF2B5EF4-FFF2-40B4-BE49-F238E27FC236}">
                <a16:creationId xmlns="" xmlns:a16="http://schemas.microsoft.com/office/drawing/2014/main" id="{8768DF83-D2A3-45E4-B67D-105A7A194D7A}"/>
              </a:ext>
            </a:extLst>
          </p:cNvPr>
          <p:cNvSpPr txBox="1">
            <a:spLocks/>
          </p:cNvSpPr>
          <p:nvPr/>
        </p:nvSpPr>
        <p:spPr>
          <a:xfrm>
            <a:off x="566227" y="5507396"/>
            <a:ext cx="10854342" cy="119442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lgn="just" rtl="1">
              <a:spcBef>
                <a:spcPct val="50000"/>
              </a:spcBef>
              <a:buFont typeface="Wingdings" panose="05000000000000000000" pitchFamily="2" charset="2"/>
              <a:buChar char="§"/>
            </a:pPr>
            <a:r>
              <a:rPr lang="ar-SA" altLang="en-US" sz="3200" b="1" dirty="0">
                <a:solidFill>
                  <a:schemeClr val="accent6">
                    <a:lumMod val="25000"/>
                  </a:schemeClr>
                </a:solidFill>
                <a:cs typeface="Traditional Arabic" panose="02020603050405020304" pitchFamily="18" charset="-78"/>
              </a:rPr>
              <a:t>تنظيم الملفات (</a:t>
            </a:r>
            <a:r>
              <a:rPr lang="en-US" altLang="en-US" sz="3200" b="1" dirty="0">
                <a:solidFill>
                  <a:schemeClr val="accent6">
                    <a:lumMod val="25000"/>
                  </a:schemeClr>
                </a:solidFill>
                <a:cs typeface="Traditional Arabic" panose="02020603050405020304" pitchFamily="18" charset="-78"/>
              </a:rPr>
              <a:t>File reorganization</a:t>
            </a:r>
            <a:r>
              <a:rPr lang="ar-SA" altLang="en-US" sz="3200" b="1"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هي عملية إعادة تنظيم الملفات علي أسطوانات التخزين بهدف تحسين أداء النظام.</a:t>
            </a:r>
          </a:p>
        </p:txBody>
      </p:sp>
    </p:spTree>
    <p:extLst>
      <p:ext uri="{BB962C8B-B14F-4D97-AF65-F5344CB8AC3E}">
        <p14:creationId xmlns:p14="http://schemas.microsoft.com/office/powerpoint/2010/main" val="14387255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5">
                                            <p:txEl>
                                              <p:pRg st="0" end="0"/>
                                            </p:txEl>
                                          </p:spTgt>
                                        </p:tgtEl>
                                        <p:attrNameLst>
                                          <p:attrName>style.visibility</p:attrName>
                                        </p:attrNameLst>
                                      </p:cBhvr>
                                      <p:to>
                                        <p:strVal val="visible"/>
                                      </p:to>
                                    </p:set>
                                    <p:animEffect transition="in" filter="fade">
                                      <p:cBhvr>
                                        <p:cTn id="26" dur="1000"/>
                                        <p:tgtEl>
                                          <p:spTgt spid="35">
                                            <p:txEl>
                                              <p:pRg st="0" end="0"/>
                                            </p:txEl>
                                          </p:spTgt>
                                        </p:tgtEl>
                                      </p:cBhvr>
                                    </p:animEffect>
                                    <p:anim calcmode="lin" valueType="num">
                                      <p:cBhvr>
                                        <p:cTn id="27"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6">
                                            <p:txEl>
                                              <p:pRg st="0" end="0"/>
                                            </p:txEl>
                                          </p:spTgt>
                                        </p:tgtEl>
                                        <p:attrNameLst>
                                          <p:attrName>style.visibility</p:attrName>
                                        </p:attrNameLst>
                                      </p:cBhvr>
                                      <p:to>
                                        <p:strVal val="visible"/>
                                      </p:to>
                                    </p:set>
                                    <p:animEffect transition="in" filter="fade">
                                      <p:cBhvr>
                                        <p:cTn id="33" dur="1000"/>
                                        <p:tgtEl>
                                          <p:spTgt spid="36">
                                            <p:txEl>
                                              <p:pRg st="0" end="0"/>
                                            </p:txEl>
                                          </p:spTgt>
                                        </p:tgtEl>
                                      </p:cBhvr>
                                    </p:animEffect>
                                    <p:anim calcmode="lin" valueType="num">
                                      <p:cBhvr>
                                        <p:cTn id="34"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5" name="Content Placeholder 2">
            <a:extLst>
              <a:ext uri="{FF2B5EF4-FFF2-40B4-BE49-F238E27FC236}">
                <a16:creationId xmlns="" xmlns:a16="http://schemas.microsoft.com/office/drawing/2014/main" id="{441CE352-9A7F-45B4-8A87-5933203B2AC1}"/>
              </a:ext>
            </a:extLst>
          </p:cNvPr>
          <p:cNvSpPr txBox="1">
            <a:spLocks/>
          </p:cNvSpPr>
          <p:nvPr/>
        </p:nvSpPr>
        <p:spPr>
          <a:xfrm>
            <a:off x="540594" y="517912"/>
            <a:ext cx="10854342" cy="160007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00100" lvl="1" indent="-342900" algn="just" rtl="1">
              <a:spcBef>
                <a:spcPct val="50000"/>
              </a:spcBef>
              <a:buFont typeface="Wingdings" panose="05000000000000000000" pitchFamily="2" charset="2"/>
              <a:buChar char="§"/>
            </a:pPr>
            <a:r>
              <a:rPr lang="ar-SA" altLang="en-US" sz="3200" b="1" dirty="0">
                <a:solidFill>
                  <a:schemeClr val="accent6">
                    <a:lumMod val="25000"/>
                  </a:schemeClr>
                </a:solidFill>
                <a:cs typeface="Traditional Arabic" panose="02020603050405020304" pitchFamily="18" charset="-78"/>
              </a:rPr>
              <a:t>مراقبة الأداء (</a:t>
            </a:r>
            <a:r>
              <a:rPr lang="en-US" altLang="en-US" sz="3200" b="1" dirty="0">
                <a:solidFill>
                  <a:schemeClr val="accent6">
                    <a:lumMod val="25000"/>
                  </a:schemeClr>
                </a:solidFill>
                <a:cs typeface="Traditional Arabic" panose="02020603050405020304" pitchFamily="18" charset="-78"/>
              </a:rPr>
              <a:t>Performance monitoring</a:t>
            </a:r>
            <a:r>
              <a:rPr lang="ar-SA" altLang="en-US" sz="3200" b="1"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تستخدم لمراقبة وتسجيل أداء قواعد البيانات وبذلك تقدم لمدير قواعد البيانات (</a:t>
            </a:r>
            <a:r>
              <a:rPr lang="en-US" altLang="en-US" sz="3200" dirty="0">
                <a:solidFill>
                  <a:schemeClr val="accent6">
                    <a:lumMod val="25000"/>
                  </a:schemeClr>
                </a:solidFill>
                <a:cs typeface="Traditional Arabic" panose="02020603050405020304" pitchFamily="18" charset="-78"/>
              </a:rPr>
              <a:t>DBA</a:t>
            </a:r>
            <a:r>
              <a:rPr lang="ar-SA" altLang="en-US" sz="3200" dirty="0">
                <a:solidFill>
                  <a:schemeClr val="accent6">
                    <a:lumMod val="25000"/>
                  </a:schemeClr>
                </a:solidFill>
                <a:cs typeface="Traditional Arabic" panose="02020603050405020304" pitchFamily="18" charset="-78"/>
              </a:rPr>
              <a:t>)</a:t>
            </a:r>
            <a:r>
              <a:rPr lang="en-US" altLang="en-US" sz="3200" dirty="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الإحصائيات اللازمة لتحليل أداء النظام ودراسة كيفية تحسينه (بعض النظم تقدم أيضا حلول لرفع الأداء).</a:t>
            </a:r>
          </a:p>
        </p:txBody>
      </p:sp>
    </p:spTree>
    <p:extLst>
      <p:ext uri="{BB962C8B-B14F-4D97-AF65-F5344CB8AC3E}">
        <p14:creationId xmlns:p14="http://schemas.microsoft.com/office/powerpoint/2010/main" val="317378726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fade">
                                      <p:cBhvr>
                                        <p:cTn id="7" dur="1000"/>
                                        <p:tgtEl>
                                          <p:spTgt spid="35">
                                            <p:txEl>
                                              <p:pRg st="0" end="0"/>
                                            </p:txEl>
                                          </p:spTgt>
                                        </p:tgtEl>
                                      </p:cBhvr>
                                    </p:animEffect>
                                    <p:anim calcmode="lin" valueType="num">
                                      <p:cBhvr>
                                        <p:cTn id="8" dur="100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أدوات تدعم عمل مستخدم قواعد البيانات:</a:t>
            </a:r>
            <a:endParaRPr lang="en-US" altLang="en-US" sz="3200" b="1" dirty="0">
              <a:solidFill>
                <a:srgbClr val="002060"/>
              </a:solidFill>
              <a:effectLst>
                <a:outerShdw blurRad="38100" dist="38100" dir="2700000" algn="tl">
                  <a:srgbClr val="000000">
                    <a:alpha val="43137"/>
                  </a:srgbClr>
                </a:outerShdw>
              </a:effectLst>
            </a:endParaRPr>
          </a:p>
        </p:txBody>
      </p:sp>
      <p:sp>
        <p:nvSpPr>
          <p:cNvPr id="68" name="Content Placeholder 2">
            <a:extLst>
              <a:ext uri="{FF2B5EF4-FFF2-40B4-BE49-F238E27FC236}">
                <a16:creationId xmlns="" xmlns:a16="http://schemas.microsoft.com/office/drawing/2014/main" id="{8768DF83-D2A3-45E4-B67D-105A7A194D7A}"/>
              </a:ext>
            </a:extLst>
          </p:cNvPr>
          <p:cNvSpPr txBox="1">
            <a:spLocks/>
          </p:cNvSpPr>
          <p:nvPr/>
        </p:nvSpPr>
        <p:spPr>
          <a:xfrm>
            <a:off x="623348" y="1028401"/>
            <a:ext cx="10854342" cy="38070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r" rtl="1">
              <a:spcBef>
                <a:spcPct val="50000"/>
              </a:spcBef>
            </a:pPr>
            <a:r>
              <a:rPr lang="ar-SA" altLang="en-US" sz="3200" b="1" dirty="0">
                <a:solidFill>
                  <a:schemeClr val="accent6">
                    <a:lumMod val="25000"/>
                  </a:schemeClr>
                </a:solidFill>
                <a:cs typeface="Traditional Arabic" panose="02020603050405020304" pitchFamily="18" charset="-78"/>
              </a:rPr>
              <a:t>أدوات مساعدة هندسة النظم (</a:t>
            </a:r>
            <a:r>
              <a:rPr lang="en-US" altLang="en-US" sz="3200" b="1" dirty="0">
                <a:solidFill>
                  <a:schemeClr val="accent6">
                    <a:lumMod val="25000"/>
                  </a:schemeClr>
                </a:solidFill>
                <a:cs typeface="Traditional Arabic" panose="02020603050405020304" pitchFamily="18" charset="-78"/>
              </a:rPr>
              <a:t>CASE tools</a:t>
            </a:r>
            <a:r>
              <a:rPr lang="ar-SA" altLang="en-US" sz="3200" b="1" dirty="0">
                <a:solidFill>
                  <a:schemeClr val="accent6">
                    <a:lumMod val="25000"/>
                  </a:schemeClr>
                </a:solidFill>
                <a:cs typeface="Traditional Arabic" panose="02020603050405020304" pitchFamily="18" charset="-78"/>
              </a:rPr>
              <a:t>): </a:t>
            </a:r>
            <a:endParaRPr lang="en-US" altLang="en-US" sz="3200" b="1" dirty="0" smtClean="0">
              <a:solidFill>
                <a:schemeClr val="accent6">
                  <a:lumMod val="25000"/>
                </a:schemeClr>
              </a:solidFill>
              <a:cs typeface="Traditional Arabic" panose="02020603050405020304" pitchFamily="18" charset="-78"/>
            </a:endParaRPr>
          </a:p>
          <a:p>
            <a:pPr marL="0" indent="0" algn="r" rtl="1">
              <a:spcBef>
                <a:spcPct val="50000"/>
              </a:spcBef>
              <a:buNone/>
            </a:pPr>
            <a:r>
              <a:rPr lang="en-US" altLang="en-US" sz="3200" b="1" dirty="0">
                <a:solidFill>
                  <a:schemeClr val="accent6">
                    <a:lumMod val="25000"/>
                  </a:schemeClr>
                </a:solidFill>
                <a:cs typeface="Traditional Arabic" panose="02020603050405020304" pitchFamily="18" charset="-78"/>
              </a:rPr>
              <a:t>	</a:t>
            </a:r>
            <a:r>
              <a:rPr lang="ar-SA" altLang="en-US" sz="3200" dirty="0" smtClean="0">
                <a:solidFill>
                  <a:schemeClr val="accent6">
                    <a:lumMod val="25000"/>
                  </a:schemeClr>
                </a:solidFill>
                <a:cs typeface="Traditional Arabic" panose="02020603050405020304" pitchFamily="18" charset="-78"/>
              </a:rPr>
              <a:t>تستخدم </a:t>
            </a:r>
            <a:r>
              <a:rPr lang="ar-SA" altLang="en-US" sz="3200" dirty="0">
                <a:solidFill>
                  <a:schemeClr val="accent6">
                    <a:lumMod val="25000"/>
                  </a:schemeClr>
                </a:solidFill>
                <a:cs typeface="Traditional Arabic" panose="02020603050405020304" pitchFamily="18" charset="-78"/>
              </a:rPr>
              <a:t>في مراحل تصميم قواعد البيانات ويوجد العديد من الأدوات التي تقوم بتنفيذ الكثير من المراحل التي يمر بها تصميم النظام</a:t>
            </a:r>
            <a:r>
              <a:rPr lang="ar-SA" altLang="en-US" sz="3200" b="1" dirty="0">
                <a:solidFill>
                  <a:schemeClr val="accent6">
                    <a:lumMod val="25000"/>
                  </a:schemeClr>
                </a:solidFill>
                <a:cs typeface="Traditional Arabic" panose="02020603050405020304" pitchFamily="18" charset="-78"/>
              </a:rPr>
              <a:t>.</a:t>
            </a:r>
          </a:p>
          <a:p>
            <a:pPr marL="342900" indent="-342900" algn="r" rtl="1">
              <a:spcBef>
                <a:spcPct val="50000"/>
              </a:spcBef>
            </a:pPr>
            <a:r>
              <a:rPr lang="ar-SA" altLang="en-US" sz="3200" b="1" dirty="0">
                <a:solidFill>
                  <a:schemeClr val="accent6">
                    <a:lumMod val="25000"/>
                  </a:schemeClr>
                </a:solidFill>
                <a:cs typeface="Traditional Arabic" panose="02020603050405020304" pitchFamily="18" charset="-78"/>
              </a:rPr>
              <a:t>أدوات تطوير النظم</a:t>
            </a:r>
            <a:r>
              <a:rPr lang="ar-SA" altLang="en-US" sz="3200" b="1" dirty="0" smtClean="0">
                <a:solidFill>
                  <a:schemeClr val="accent6">
                    <a:lumMod val="25000"/>
                  </a:schemeClr>
                </a:solidFill>
                <a:cs typeface="Traditional Arabic" panose="02020603050405020304" pitchFamily="18" charset="-78"/>
              </a:rPr>
              <a:t>:</a:t>
            </a:r>
            <a:endParaRPr lang="en-US" altLang="en-US" sz="3200" b="1" dirty="0" smtClean="0">
              <a:solidFill>
                <a:schemeClr val="accent6">
                  <a:lumMod val="25000"/>
                </a:schemeClr>
              </a:solidFill>
              <a:cs typeface="Traditional Arabic" panose="02020603050405020304" pitchFamily="18" charset="-78"/>
            </a:endParaRPr>
          </a:p>
          <a:p>
            <a:pPr marL="0" indent="0" algn="r" rtl="1">
              <a:spcBef>
                <a:spcPct val="50000"/>
              </a:spcBef>
              <a:buNone/>
            </a:pPr>
            <a:r>
              <a:rPr lang="en-US" altLang="en-US" sz="3200" b="1" dirty="0">
                <a:solidFill>
                  <a:schemeClr val="accent6">
                    <a:lumMod val="25000"/>
                  </a:schemeClr>
                </a:solidFill>
                <a:cs typeface="Traditional Arabic" panose="02020603050405020304" pitchFamily="18" charset="-78"/>
              </a:rPr>
              <a:t>	</a:t>
            </a:r>
            <a:r>
              <a:rPr lang="ar-SA" altLang="en-US" sz="3200" b="1" dirty="0" smtClean="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تستخدم عند تطوير نظم قواعد البيانات سواء أكانت لتصميم قواعد البيانات أو واجهات التعامل مع المستخدم أو تعديل وإنشاء الاستفسارات علي البيانات وكذلك أثناء إنشاء البرامج التطبيقية.</a:t>
            </a:r>
          </a:p>
          <a:p>
            <a:pPr marL="342900" indent="-342900" algn="r" rtl="1">
              <a:spcBef>
                <a:spcPct val="50000"/>
              </a:spcBef>
            </a:pPr>
            <a:r>
              <a:rPr lang="ar-SA" altLang="en-US" sz="3200" b="1" dirty="0">
                <a:solidFill>
                  <a:schemeClr val="accent6">
                    <a:lumMod val="25000"/>
                  </a:schemeClr>
                </a:solidFill>
                <a:cs typeface="Traditional Arabic" panose="02020603050405020304" pitchFamily="18" charset="-78"/>
              </a:rPr>
              <a:t>برامج الاتصال عبر الشبكات</a:t>
            </a:r>
            <a:r>
              <a:rPr lang="ar-SA" altLang="en-US" sz="3200" b="1" dirty="0" smtClean="0">
                <a:solidFill>
                  <a:schemeClr val="accent6">
                    <a:lumMod val="25000"/>
                  </a:schemeClr>
                </a:solidFill>
                <a:cs typeface="Traditional Arabic" panose="02020603050405020304" pitchFamily="18" charset="-78"/>
              </a:rPr>
              <a:t>:</a:t>
            </a:r>
            <a:endParaRPr lang="en-US" altLang="en-US" sz="3200" b="1" dirty="0" smtClean="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200" b="1" dirty="0" smtClean="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وتستخدم لتقديم إمكانية التعامل مع قواعد البيانات عبر الشبكات.</a:t>
            </a:r>
          </a:p>
        </p:txBody>
      </p:sp>
    </p:spTree>
    <p:extLst>
      <p:ext uri="{BB962C8B-B14F-4D97-AF65-F5344CB8AC3E}">
        <p14:creationId xmlns:p14="http://schemas.microsoft.com/office/powerpoint/2010/main" val="276449212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68">
                                            <p:txEl>
                                              <p:pRg st="0" end="0"/>
                                            </p:txEl>
                                          </p:spTgt>
                                        </p:tgtEl>
                                        <p:attrNameLst>
                                          <p:attrName>style.visibility</p:attrName>
                                        </p:attrNameLst>
                                      </p:cBhvr>
                                      <p:to>
                                        <p:strVal val="visible"/>
                                      </p:to>
                                    </p:set>
                                    <p:animEffect transition="in" filter="fade">
                                      <p:cBhvr>
                                        <p:cTn id="12" dur="1000"/>
                                        <p:tgtEl>
                                          <p:spTgt spid="68">
                                            <p:txEl>
                                              <p:pRg st="0" end="0"/>
                                            </p:txEl>
                                          </p:spTgt>
                                        </p:tgtEl>
                                      </p:cBhvr>
                                    </p:animEffect>
                                    <p:anim calcmode="lin" valueType="num">
                                      <p:cBhvr>
                                        <p:cTn id="13" dur="1000" fill="hold"/>
                                        <p:tgtEl>
                                          <p:spTgt spid="6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8">
                                            <p:txEl>
                                              <p:pRg st="1" end="1"/>
                                            </p:txEl>
                                          </p:spTgt>
                                        </p:tgtEl>
                                        <p:attrNameLst>
                                          <p:attrName>style.visibility</p:attrName>
                                        </p:attrNameLst>
                                      </p:cBhvr>
                                      <p:to>
                                        <p:strVal val="visible"/>
                                      </p:to>
                                    </p:set>
                                    <p:animEffect transition="in" filter="fade">
                                      <p:cBhvr>
                                        <p:cTn id="19" dur="1000"/>
                                        <p:tgtEl>
                                          <p:spTgt spid="68">
                                            <p:txEl>
                                              <p:pRg st="1" end="1"/>
                                            </p:txEl>
                                          </p:spTgt>
                                        </p:tgtEl>
                                      </p:cBhvr>
                                    </p:animEffect>
                                    <p:anim calcmode="lin" valueType="num">
                                      <p:cBhvr>
                                        <p:cTn id="20" dur="1000" fill="hold"/>
                                        <p:tgtEl>
                                          <p:spTgt spid="6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8">
                                            <p:txEl>
                                              <p:pRg st="2" end="2"/>
                                            </p:txEl>
                                          </p:spTgt>
                                        </p:tgtEl>
                                        <p:attrNameLst>
                                          <p:attrName>style.visibility</p:attrName>
                                        </p:attrNameLst>
                                      </p:cBhvr>
                                      <p:to>
                                        <p:strVal val="visible"/>
                                      </p:to>
                                    </p:set>
                                    <p:animEffect transition="in" filter="fade">
                                      <p:cBhvr>
                                        <p:cTn id="26" dur="1000"/>
                                        <p:tgtEl>
                                          <p:spTgt spid="68">
                                            <p:txEl>
                                              <p:pRg st="2" end="2"/>
                                            </p:txEl>
                                          </p:spTgt>
                                        </p:tgtEl>
                                      </p:cBhvr>
                                    </p:animEffect>
                                    <p:anim calcmode="lin" valueType="num">
                                      <p:cBhvr>
                                        <p:cTn id="27" dur="1000" fill="hold"/>
                                        <p:tgtEl>
                                          <p:spTgt spid="6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68">
                                            <p:txEl>
                                              <p:pRg st="3" end="3"/>
                                            </p:txEl>
                                          </p:spTgt>
                                        </p:tgtEl>
                                        <p:attrNameLst>
                                          <p:attrName>style.visibility</p:attrName>
                                        </p:attrNameLst>
                                      </p:cBhvr>
                                      <p:to>
                                        <p:strVal val="visible"/>
                                      </p:to>
                                    </p:set>
                                    <p:animEffect transition="in" filter="fade">
                                      <p:cBhvr>
                                        <p:cTn id="33" dur="1000"/>
                                        <p:tgtEl>
                                          <p:spTgt spid="68">
                                            <p:txEl>
                                              <p:pRg st="3" end="3"/>
                                            </p:txEl>
                                          </p:spTgt>
                                        </p:tgtEl>
                                      </p:cBhvr>
                                    </p:animEffect>
                                    <p:anim calcmode="lin" valueType="num">
                                      <p:cBhvr>
                                        <p:cTn id="34" dur="1000" fill="hold"/>
                                        <p:tgtEl>
                                          <p:spTgt spid="6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68">
                                            <p:txEl>
                                              <p:pRg st="4" end="4"/>
                                            </p:txEl>
                                          </p:spTgt>
                                        </p:tgtEl>
                                        <p:attrNameLst>
                                          <p:attrName>style.visibility</p:attrName>
                                        </p:attrNameLst>
                                      </p:cBhvr>
                                      <p:to>
                                        <p:strVal val="visible"/>
                                      </p:to>
                                    </p:set>
                                    <p:animEffect transition="in" filter="fade">
                                      <p:cBhvr>
                                        <p:cTn id="40" dur="1000"/>
                                        <p:tgtEl>
                                          <p:spTgt spid="68">
                                            <p:txEl>
                                              <p:pRg st="4" end="4"/>
                                            </p:txEl>
                                          </p:spTgt>
                                        </p:tgtEl>
                                      </p:cBhvr>
                                    </p:animEffect>
                                    <p:anim calcmode="lin" valueType="num">
                                      <p:cBhvr>
                                        <p:cTn id="41" dur="1000" fill="hold"/>
                                        <p:tgtEl>
                                          <p:spTgt spid="68">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68">
                                            <p:txEl>
                                              <p:pRg st="5" end="5"/>
                                            </p:txEl>
                                          </p:spTgt>
                                        </p:tgtEl>
                                        <p:attrNameLst>
                                          <p:attrName>style.visibility</p:attrName>
                                        </p:attrNameLst>
                                      </p:cBhvr>
                                      <p:to>
                                        <p:strVal val="visible"/>
                                      </p:to>
                                    </p:set>
                                    <p:animEffect transition="in" filter="fade">
                                      <p:cBhvr>
                                        <p:cTn id="47" dur="1000"/>
                                        <p:tgtEl>
                                          <p:spTgt spid="68">
                                            <p:txEl>
                                              <p:pRg st="5" end="5"/>
                                            </p:txEl>
                                          </p:spTgt>
                                        </p:tgtEl>
                                      </p:cBhvr>
                                    </p:animEffect>
                                    <p:anim calcmode="lin" valueType="num">
                                      <p:cBhvr>
                                        <p:cTn id="48" dur="1000" fill="hold"/>
                                        <p:tgtEl>
                                          <p:spTgt spid="68">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6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44" name="TextBox 43">
            <a:extLst>
              <a:ext uri="{FF2B5EF4-FFF2-40B4-BE49-F238E27FC236}">
                <a16:creationId xmlns="" xmlns:a16="http://schemas.microsoft.com/office/drawing/2014/main" id="{A622D7A9-66A0-44F7-A1FD-6EEBEF01E711}"/>
              </a:ext>
            </a:extLst>
          </p:cNvPr>
          <p:cNvSpPr txBox="1"/>
          <p:nvPr/>
        </p:nvSpPr>
        <p:spPr>
          <a:xfrm>
            <a:off x="407983" y="381381"/>
            <a:ext cx="11170830" cy="584775"/>
          </a:xfrm>
          <a:prstGeom prst="rect">
            <a:avLst/>
          </a:prstGeom>
          <a:noFill/>
        </p:spPr>
        <p:txBody>
          <a:bodyPr wrap="square" rtlCol="1">
            <a:spAutoFit/>
          </a:bodyPr>
          <a:lstStyle/>
          <a:p>
            <a:pPr algn="r" rtl="1">
              <a:spcBef>
                <a:spcPct val="50000"/>
              </a:spcBef>
            </a:pPr>
            <a:r>
              <a:rPr lang="ar-SA" altLang="en-US" sz="3200" b="1" dirty="0">
                <a:solidFill>
                  <a:srgbClr val="002060"/>
                </a:solidFill>
                <a:effectLst>
                  <a:outerShdw blurRad="38100" dist="38100" dir="2700000" algn="tl">
                    <a:srgbClr val="000000">
                      <a:alpha val="43137"/>
                    </a:srgbClr>
                  </a:outerShdw>
                </a:effectLst>
              </a:rPr>
              <a:t>الوظائف الأساسية لنظم إدارة قواعد البيانات:</a:t>
            </a:r>
            <a:endParaRPr lang="en-US" altLang="en-US" sz="3200" b="1" dirty="0">
              <a:solidFill>
                <a:srgbClr val="002060"/>
              </a:solidFill>
              <a:effectLst>
                <a:outerShdw blurRad="38100" dist="38100" dir="2700000" algn="tl">
                  <a:srgbClr val="000000">
                    <a:alpha val="43137"/>
                  </a:srgbClr>
                </a:outerShdw>
              </a:effectLst>
            </a:endParaRPr>
          </a:p>
        </p:txBody>
      </p:sp>
      <p:sp>
        <p:nvSpPr>
          <p:cNvPr id="7" name="Rectangle 6">
            <a:extLst>
              <a:ext uri="{FF2B5EF4-FFF2-40B4-BE49-F238E27FC236}">
                <a16:creationId xmlns="" xmlns:a16="http://schemas.microsoft.com/office/drawing/2014/main" id="{49A501CE-EC52-4DCE-9A3F-59BBA8B6C4C5}"/>
              </a:ext>
            </a:extLst>
          </p:cNvPr>
          <p:cNvSpPr/>
          <p:nvPr/>
        </p:nvSpPr>
        <p:spPr>
          <a:xfrm>
            <a:off x="407983" y="1043587"/>
            <a:ext cx="10894601" cy="954107"/>
          </a:xfrm>
          <a:prstGeom prst="rect">
            <a:avLst/>
          </a:prstGeom>
        </p:spPr>
        <p:txBody>
          <a:bodyPr wrap="square">
            <a:spAutoFit/>
          </a:bodyPr>
          <a:lstStyle/>
          <a:p>
            <a:pPr algn="r" rtl="1"/>
            <a:r>
              <a:rPr lang="ar-SA" sz="2800" dirty="0">
                <a:solidFill>
                  <a:srgbClr val="000000"/>
                </a:solidFill>
                <a:latin typeface="SimplifiedArabic"/>
              </a:rPr>
              <a:t>تتمتع نظم إدارة قواعد البيانات بخصائص ومميزات عديدة ، هذه المميزات تتيح للمسـتخدم</a:t>
            </a:r>
            <a:br>
              <a:rPr lang="ar-SA" sz="2800" dirty="0">
                <a:solidFill>
                  <a:srgbClr val="000000"/>
                </a:solidFill>
                <a:latin typeface="SimplifiedArabic"/>
              </a:rPr>
            </a:br>
            <a:r>
              <a:rPr lang="ar-SA" sz="2800" dirty="0">
                <a:solidFill>
                  <a:srgbClr val="000000"/>
                </a:solidFill>
                <a:latin typeface="SimplifiedArabic"/>
              </a:rPr>
              <a:t>عمليات عديدة وفعالة لتشـغيل وحدات البيانات .من هذه العمليات الآتي:</a:t>
            </a:r>
            <a:endParaRPr lang="ar-SA" sz="2800" dirty="0"/>
          </a:p>
        </p:txBody>
      </p:sp>
      <p:sp>
        <p:nvSpPr>
          <p:cNvPr id="36" name="Rectangle 35">
            <a:extLst>
              <a:ext uri="{FF2B5EF4-FFF2-40B4-BE49-F238E27FC236}">
                <a16:creationId xmlns="" xmlns:a16="http://schemas.microsoft.com/office/drawing/2014/main" id="{5692431D-C82D-436C-8EE7-F27B7249125A}"/>
              </a:ext>
            </a:extLst>
          </p:cNvPr>
          <p:cNvSpPr/>
          <p:nvPr/>
        </p:nvSpPr>
        <p:spPr>
          <a:xfrm>
            <a:off x="407983" y="2064137"/>
            <a:ext cx="10894601" cy="2246769"/>
          </a:xfrm>
          <a:prstGeom prst="rect">
            <a:avLst/>
          </a:prstGeom>
        </p:spPr>
        <p:txBody>
          <a:bodyPr wrap="square">
            <a:spAutoFit/>
          </a:bodyPr>
          <a:lstStyle/>
          <a:p>
            <a:pPr marL="457200" indent="-457200" algn="r" rtl="1">
              <a:buFont typeface="Arial" panose="020B0604020202020204" pitchFamily="34" charset="0"/>
              <a:buChar char="•"/>
            </a:pPr>
            <a:r>
              <a:rPr lang="ar-SA" sz="2800" b="1" dirty="0"/>
              <a:t>إنشاء قاعدة بيانات جديدة : </a:t>
            </a:r>
            <a:r>
              <a:rPr lang="ar-SA" sz="2800" dirty="0"/>
              <a:t>ي</a:t>
            </a:r>
            <a:r>
              <a:rPr lang="ar-SA" sz="2800" dirty="0" smtClean="0"/>
              <a:t>قوم </a:t>
            </a:r>
            <a:r>
              <a:rPr lang="ar-SA" sz="2800" dirty="0"/>
              <a:t>نظام إدارة قاعدة البيانات </a:t>
            </a:r>
            <a:r>
              <a:rPr lang="ar-SA" sz="2800" dirty="0" smtClean="0"/>
              <a:t>(</a:t>
            </a:r>
            <a:r>
              <a:rPr lang="en-US" sz="2800" dirty="0" smtClean="0"/>
              <a:t>DBMS</a:t>
            </a:r>
            <a:r>
              <a:rPr lang="ar-SA" sz="2800" dirty="0"/>
              <a:t> ) عند إنـشاء قاعـدة بيانات جديدة بتخصيص مساحة تخزينية على القرص لقاعدة البيانات كما يربط المساحة التخزينية بالبرامج الموجودة في النظام .</a:t>
            </a:r>
            <a:r>
              <a:rPr lang="ar-SA" dirty="0"/>
              <a:t> </a:t>
            </a:r>
          </a:p>
          <a:p>
            <a:pPr algn="r" rtl="1"/>
            <a:r>
              <a:rPr lang="ar-SA" sz="2800" dirty="0"/>
              <a:t>    كذلك يتيح للمستخدم توصيف قاعدة البيانات من حيث الملفات والعلاقات والحقول داخل </a:t>
            </a:r>
            <a:r>
              <a:rPr lang="ar-SA" sz="2800" dirty="0" smtClean="0"/>
              <a:t>كـل</a:t>
            </a:r>
          </a:p>
          <a:p>
            <a:pPr algn="r" rtl="1"/>
            <a:r>
              <a:rPr lang="ar-SA" sz="2800" dirty="0"/>
              <a:t>ملف .وذلك بالإضافة إلى تحديد اسم الحقل وطوله ونوعه</a:t>
            </a:r>
          </a:p>
        </p:txBody>
      </p:sp>
      <p:sp>
        <p:nvSpPr>
          <p:cNvPr id="37" name="Rectangle 36">
            <a:extLst>
              <a:ext uri="{FF2B5EF4-FFF2-40B4-BE49-F238E27FC236}">
                <a16:creationId xmlns="" xmlns:a16="http://schemas.microsoft.com/office/drawing/2014/main" id="{EEBD1D48-4D7E-4477-BFDD-2C7DEB242B1B}"/>
              </a:ext>
            </a:extLst>
          </p:cNvPr>
          <p:cNvSpPr/>
          <p:nvPr/>
        </p:nvSpPr>
        <p:spPr>
          <a:xfrm>
            <a:off x="497922" y="4494761"/>
            <a:ext cx="10894601" cy="1354217"/>
          </a:xfrm>
          <a:prstGeom prst="rect">
            <a:avLst/>
          </a:prstGeom>
        </p:spPr>
        <p:txBody>
          <a:bodyPr wrap="square">
            <a:spAutoFit/>
          </a:bodyPr>
          <a:lstStyle/>
          <a:p>
            <a:pPr marL="457200" indent="-457200" algn="r" rtl="1">
              <a:buFont typeface="Arial" panose="020B0604020202020204" pitchFamily="34" charset="0"/>
              <a:buChar char="•"/>
            </a:pPr>
            <a:r>
              <a:rPr lang="ar-SA" sz="2800" b="1" dirty="0"/>
              <a:t>إضافة سجلات جديدة :</a:t>
            </a:r>
            <a:r>
              <a:rPr lang="ar-SA" sz="2800" dirty="0"/>
              <a:t>تتيح نظم إدارة قواعد البيانات للمستخدم إضافة سجلات جديـدة إلـى</a:t>
            </a:r>
            <a:br>
              <a:rPr lang="ar-SA" sz="2800" dirty="0"/>
            </a:br>
            <a:r>
              <a:rPr lang="ar-SA" sz="2800" dirty="0"/>
              <a:t>قاعدة البيانات ويختلف الأمر المستخدم في ذلك حسب كل نظام</a:t>
            </a:r>
            <a:r>
              <a:rPr lang="ar-SA" sz="4000" dirty="0"/>
              <a:t>.</a:t>
            </a:r>
            <a:r>
              <a:rPr lang="ar-SA" sz="5400" dirty="0"/>
              <a:t> </a:t>
            </a:r>
          </a:p>
        </p:txBody>
      </p:sp>
    </p:spTree>
    <p:extLst>
      <p:ext uri="{BB962C8B-B14F-4D97-AF65-F5344CB8AC3E}">
        <p14:creationId xmlns:p14="http://schemas.microsoft.com/office/powerpoint/2010/main" val="1288662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circle(in)">
                                      <p:cBhvr>
                                        <p:cTn id="7" dur="20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1000"/>
                                        <p:tgtEl>
                                          <p:spTgt spid="7">
                                            <p:txEl>
                                              <p:pRg st="0" end="0"/>
                                            </p:txEl>
                                          </p:spTgt>
                                        </p:tgtEl>
                                      </p:cBhvr>
                                    </p:animEffect>
                                    <p:anim calcmode="lin" valueType="num">
                                      <p:cBhvr>
                                        <p:cTn id="13"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
                                            <p:txEl>
                                              <p:pRg st="0" end="0"/>
                                            </p:txEl>
                                          </p:spTgt>
                                        </p:tgtEl>
                                        <p:attrNameLst>
                                          <p:attrName>style.visibility</p:attrName>
                                        </p:attrNameLst>
                                      </p:cBhvr>
                                      <p:to>
                                        <p:strVal val="visible"/>
                                      </p:to>
                                    </p:set>
                                    <p:animEffect transition="in" filter="fade">
                                      <p:cBhvr>
                                        <p:cTn id="19" dur="1000"/>
                                        <p:tgtEl>
                                          <p:spTgt spid="36">
                                            <p:txEl>
                                              <p:pRg st="0" end="0"/>
                                            </p:txEl>
                                          </p:spTgt>
                                        </p:tgtEl>
                                      </p:cBhvr>
                                    </p:animEffect>
                                    <p:anim calcmode="lin" valueType="num">
                                      <p:cBhvr>
                                        <p:cTn id="20"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6">
                                            <p:txEl>
                                              <p:pRg st="1" end="1"/>
                                            </p:txEl>
                                          </p:spTgt>
                                        </p:tgtEl>
                                        <p:attrNameLst>
                                          <p:attrName>style.visibility</p:attrName>
                                        </p:attrNameLst>
                                      </p:cBhvr>
                                      <p:to>
                                        <p:strVal val="visible"/>
                                      </p:to>
                                    </p:set>
                                    <p:animEffect transition="in" filter="fade">
                                      <p:cBhvr>
                                        <p:cTn id="26" dur="1000"/>
                                        <p:tgtEl>
                                          <p:spTgt spid="36">
                                            <p:txEl>
                                              <p:pRg st="1" end="1"/>
                                            </p:txEl>
                                          </p:spTgt>
                                        </p:tgtEl>
                                      </p:cBhvr>
                                    </p:animEffect>
                                    <p:anim calcmode="lin" valueType="num">
                                      <p:cBhvr>
                                        <p:cTn id="27" dur="10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6">
                                            <p:txEl>
                                              <p:pRg st="2" end="2"/>
                                            </p:txEl>
                                          </p:spTgt>
                                        </p:tgtEl>
                                        <p:attrNameLst>
                                          <p:attrName>style.visibility</p:attrName>
                                        </p:attrNameLst>
                                      </p:cBhvr>
                                      <p:to>
                                        <p:strVal val="visible"/>
                                      </p:to>
                                    </p:set>
                                    <p:animEffect transition="in" filter="fade">
                                      <p:cBhvr>
                                        <p:cTn id="33" dur="1000"/>
                                        <p:tgtEl>
                                          <p:spTgt spid="36">
                                            <p:txEl>
                                              <p:pRg st="2" end="2"/>
                                            </p:txEl>
                                          </p:spTgt>
                                        </p:tgtEl>
                                      </p:cBhvr>
                                    </p:animEffect>
                                    <p:anim calcmode="lin" valueType="num">
                                      <p:cBhvr>
                                        <p:cTn id="34" dur="1000" fill="hold"/>
                                        <p:tgtEl>
                                          <p:spTgt spid="3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7">
                                            <p:txEl>
                                              <p:pRg st="0" end="0"/>
                                            </p:txEl>
                                          </p:spTgt>
                                        </p:tgtEl>
                                        <p:attrNameLst>
                                          <p:attrName>style.visibility</p:attrName>
                                        </p:attrNameLst>
                                      </p:cBhvr>
                                      <p:to>
                                        <p:strVal val="visible"/>
                                      </p:to>
                                    </p:set>
                                    <p:animEffect transition="in" filter="fade">
                                      <p:cBhvr>
                                        <p:cTn id="40" dur="1000"/>
                                        <p:tgtEl>
                                          <p:spTgt spid="37">
                                            <p:txEl>
                                              <p:pRg st="0" end="0"/>
                                            </p:txEl>
                                          </p:spTgt>
                                        </p:tgtEl>
                                      </p:cBhvr>
                                    </p:animEffect>
                                    <p:anim calcmode="lin" valueType="num">
                                      <p:cBhvr>
                                        <p:cTn id="41"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42" dur="10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6" name="Rectangle 35">
            <a:extLst>
              <a:ext uri="{FF2B5EF4-FFF2-40B4-BE49-F238E27FC236}">
                <a16:creationId xmlns="" xmlns:a16="http://schemas.microsoft.com/office/drawing/2014/main" id="{5692431D-C82D-436C-8EE7-F27B7249125A}"/>
              </a:ext>
            </a:extLst>
          </p:cNvPr>
          <p:cNvSpPr/>
          <p:nvPr/>
        </p:nvSpPr>
        <p:spPr>
          <a:xfrm>
            <a:off x="497921" y="702785"/>
            <a:ext cx="10894601" cy="1815882"/>
          </a:xfrm>
          <a:prstGeom prst="rect">
            <a:avLst/>
          </a:prstGeom>
        </p:spPr>
        <p:txBody>
          <a:bodyPr wrap="square">
            <a:spAutoFit/>
          </a:bodyPr>
          <a:lstStyle/>
          <a:p>
            <a:pPr marL="457200" indent="-457200" algn="r" rtl="1">
              <a:buFont typeface="Arial" panose="020B0604020202020204" pitchFamily="34" charset="0"/>
              <a:buChar char="•"/>
            </a:pPr>
            <a:r>
              <a:rPr lang="ar-SA" sz="2800" b="1" dirty="0"/>
              <a:t>تصحيح البيانات : </a:t>
            </a:r>
            <a:r>
              <a:rPr lang="ar-SA" sz="2800" dirty="0"/>
              <a:t>تتيح نظم إدارة قواعد البيانات إمكانية تصحيح بيانات أي سجل ، كـذلك</a:t>
            </a:r>
            <a:br>
              <a:rPr lang="ar-SA" sz="2800" dirty="0"/>
            </a:br>
            <a:r>
              <a:rPr lang="ar-SA" sz="2800" dirty="0"/>
              <a:t>تتيح أي نظام للمستخدم تحديد السجل أو السجلات المطلوب تعديلها ، وتتميز نظم إدارة قواعـد البيانات بقدرتها على تعديل حقل معين في عدد من السجلات أو في كل السـجلات فـي نفـس الوقت.</a:t>
            </a:r>
            <a:endParaRPr lang="ar-SA" sz="7200" dirty="0"/>
          </a:p>
        </p:txBody>
      </p:sp>
      <p:sp>
        <p:nvSpPr>
          <p:cNvPr id="37" name="Rectangle 36">
            <a:extLst>
              <a:ext uri="{FF2B5EF4-FFF2-40B4-BE49-F238E27FC236}">
                <a16:creationId xmlns="" xmlns:a16="http://schemas.microsoft.com/office/drawing/2014/main" id="{EEBD1D48-4D7E-4477-BFDD-2C7DEB242B1B}"/>
              </a:ext>
            </a:extLst>
          </p:cNvPr>
          <p:cNvSpPr/>
          <p:nvPr/>
        </p:nvSpPr>
        <p:spPr>
          <a:xfrm>
            <a:off x="497919" y="2496509"/>
            <a:ext cx="10789920" cy="1384995"/>
          </a:xfrm>
          <a:prstGeom prst="rect">
            <a:avLst/>
          </a:prstGeom>
        </p:spPr>
        <p:txBody>
          <a:bodyPr wrap="square">
            <a:spAutoFit/>
          </a:bodyPr>
          <a:lstStyle/>
          <a:p>
            <a:pPr marL="91440" indent="-91440" algn="just" rtl="1">
              <a:buFont typeface="Arial" panose="020B0604020202020204" pitchFamily="34" charset="0"/>
              <a:buChar char="•"/>
            </a:pPr>
            <a:r>
              <a:rPr lang="ar-SA" sz="2800" b="1" dirty="0"/>
              <a:t>فرز البيانات : </a:t>
            </a:r>
            <a:r>
              <a:rPr lang="ar-SA" sz="2800" dirty="0"/>
              <a:t>معظم نظم إدارة قواعد البيانات تتيح للمستخدم طريقتين لترتيب السجلات وهما</a:t>
            </a:r>
            <a:br>
              <a:rPr lang="ar-SA" sz="2800" dirty="0"/>
            </a:br>
            <a:r>
              <a:rPr lang="ar-SA" sz="2800" dirty="0"/>
              <a:t>طريقة </a:t>
            </a:r>
            <a:r>
              <a:rPr lang="ar-SA" sz="2800" dirty="0" smtClean="0"/>
              <a:t>الفرز </a:t>
            </a:r>
            <a:r>
              <a:rPr lang="ar-SA" sz="2800" dirty="0"/>
              <a:t>(</a:t>
            </a:r>
            <a:r>
              <a:rPr lang="en-US" sz="2800" dirty="0" smtClean="0"/>
              <a:t>Storing</a:t>
            </a:r>
            <a:r>
              <a:rPr lang="ar-SA" sz="2800" dirty="0" smtClean="0"/>
              <a:t>) </a:t>
            </a:r>
            <a:r>
              <a:rPr lang="ar-SA" sz="2800" dirty="0"/>
              <a:t>وطريقة </a:t>
            </a:r>
            <a:r>
              <a:rPr lang="ar-SA" sz="2800" dirty="0" smtClean="0"/>
              <a:t>الفهرسة </a:t>
            </a:r>
            <a:r>
              <a:rPr lang="ar-SA" sz="2800" dirty="0"/>
              <a:t>(</a:t>
            </a:r>
            <a:r>
              <a:rPr lang="en-US" sz="2800" dirty="0" smtClean="0"/>
              <a:t>Indexing</a:t>
            </a:r>
            <a:r>
              <a:rPr lang="ar-SA" sz="2800" dirty="0" smtClean="0"/>
              <a:t>) </a:t>
            </a:r>
            <a:r>
              <a:rPr lang="ar-SA" sz="2800" dirty="0"/>
              <a:t>وطريقة الفرز تؤدي إلى تغيير المواقع الفعلية للسجلات في الملف وترتيبها حسب بيانات حقل معين </a:t>
            </a:r>
          </a:p>
        </p:txBody>
      </p:sp>
      <p:sp>
        <p:nvSpPr>
          <p:cNvPr id="38" name="Rectangle 37">
            <a:extLst>
              <a:ext uri="{FF2B5EF4-FFF2-40B4-BE49-F238E27FC236}">
                <a16:creationId xmlns="" xmlns:a16="http://schemas.microsoft.com/office/drawing/2014/main" id="{1169B0BD-80B2-4097-AF5E-A54F0D96C2B4}"/>
              </a:ext>
            </a:extLst>
          </p:cNvPr>
          <p:cNvSpPr/>
          <p:nvPr/>
        </p:nvSpPr>
        <p:spPr>
          <a:xfrm>
            <a:off x="497921" y="4087337"/>
            <a:ext cx="10789920" cy="1138773"/>
          </a:xfrm>
          <a:prstGeom prst="rect">
            <a:avLst/>
          </a:prstGeom>
        </p:spPr>
        <p:txBody>
          <a:bodyPr wrap="square">
            <a:spAutoFit/>
          </a:bodyPr>
          <a:lstStyle/>
          <a:p>
            <a:pPr marL="91440" indent="-91440" algn="just" rtl="1">
              <a:buFont typeface="Arial" panose="020B0604020202020204" pitchFamily="34" charset="0"/>
              <a:buChar char="•"/>
            </a:pPr>
            <a:r>
              <a:rPr lang="ar-SA" sz="2800" b="1" dirty="0"/>
              <a:t>البحث عن بيانات محددة : </a:t>
            </a:r>
            <a:r>
              <a:rPr lang="ar-SA" sz="2800" dirty="0"/>
              <a:t>يلي عملية </a:t>
            </a:r>
            <a:r>
              <a:rPr lang="ar-SA" sz="2800" dirty="0" smtClean="0"/>
              <a:t>الفرز (</a:t>
            </a:r>
            <a:r>
              <a:rPr lang="en-US" sz="2800" dirty="0" smtClean="0"/>
              <a:t>Storing</a:t>
            </a:r>
            <a:r>
              <a:rPr lang="ar-SA" sz="2800" dirty="0" smtClean="0"/>
              <a:t>) </a:t>
            </a:r>
            <a:r>
              <a:rPr lang="ar-SA" sz="2800" dirty="0"/>
              <a:t>عادة عملية البحـث </a:t>
            </a:r>
            <a:r>
              <a:rPr lang="ar-SA" sz="2800" dirty="0" smtClean="0"/>
              <a:t>(</a:t>
            </a:r>
            <a:r>
              <a:rPr lang="en-US" sz="2800" dirty="0" smtClean="0"/>
              <a:t>Searching</a:t>
            </a:r>
            <a:r>
              <a:rPr lang="ar-SA" sz="2800" dirty="0" smtClean="0"/>
              <a:t>) عـن</a:t>
            </a:r>
            <a:r>
              <a:rPr lang="ar-SA" sz="2800" dirty="0"/>
              <a:t> </a:t>
            </a:r>
            <a:r>
              <a:rPr lang="ar-SA" sz="2800" dirty="0" smtClean="0"/>
              <a:t>وحدة </a:t>
            </a:r>
            <a:r>
              <a:rPr lang="ar-SA" sz="2800" dirty="0"/>
              <a:t>بيانات محددة ، وذلك باستخدام معادلات منطقية لتحديد شروط </a:t>
            </a:r>
            <a:r>
              <a:rPr lang="ar-SA" sz="2800" dirty="0" smtClean="0"/>
              <a:t>البحث.</a:t>
            </a:r>
            <a:r>
              <a:rPr lang="ar-SA" sz="4000" dirty="0" smtClean="0"/>
              <a:t> </a:t>
            </a:r>
            <a:endParaRPr lang="ar-SA" sz="4000" dirty="0"/>
          </a:p>
        </p:txBody>
      </p:sp>
      <p:sp>
        <p:nvSpPr>
          <p:cNvPr id="39" name="Rectangle 35">
            <a:extLst>
              <a:ext uri="{FF2B5EF4-FFF2-40B4-BE49-F238E27FC236}">
                <a16:creationId xmlns="" xmlns:a16="http://schemas.microsoft.com/office/drawing/2014/main" id="{5692431D-C82D-436C-8EE7-F27B7249125A}"/>
              </a:ext>
            </a:extLst>
          </p:cNvPr>
          <p:cNvSpPr/>
          <p:nvPr/>
        </p:nvSpPr>
        <p:spPr>
          <a:xfrm>
            <a:off x="497921" y="5363613"/>
            <a:ext cx="10894601" cy="1138773"/>
          </a:xfrm>
          <a:prstGeom prst="rect">
            <a:avLst/>
          </a:prstGeom>
        </p:spPr>
        <p:txBody>
          <a:bodyPr wrap="square">
            <a:spAutoFit/>
          </a:bodyPr>
          <a:lstStyle/>
          <a:p>
            <a:pPr marL="457200" indent="-457200" algn="r" rtl="1">
              <a:buFont typeface="Arial" panose="020B0604020202020204" pitchFamily="34" charset="0"/>
              <a:buChar char="•"/>
            </a:pPr>
            <a:r>
              <a:rPr lang="ar-SA" sz="2800" b="1" dirty="0"/>
              <a:t>طباعة التقارير: </a:t>
            </a:r>
            <a:r>
              <a:rPr lang="ar-SA" sz="2800" dirty="0"/>
              <a:t>التقرير هو قائمة البيانات المطلوب استرجاعها من قاعدة البيانات على الشاشة أو الطابعة</a:t>
            </a:r>
            <a:r>
              <a:rPr lang="ar-SA" sz="4000" dirty="0"/>
              <a:t>.</a:t>
            </a:r>
            <a:endParaRPr lang="ar-SA" sz="9600" dirty="0"/>
          </a:p>
        </p:txBody>
      </p:sp>
    </p:spTree>
    <p:extLst>
      <p:ext uri="{BB962C8B-B14F-4D97-AF65-F5344CB8AC3E}">
        <p14:creationId xmlns:p14="http://schemas.microsoft.com/office/powerpoint/2010/main" val="278570229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1000"/>
                                        <p:tgtEl>
                                          <p:spTgt spid="36">
                                            <p:txEl>
                                              <p:pRg st="0" end="0"/>
                                            </p:txEl>
                                          </p:spTgt>
                                        </p:tgtEl>
                                      </p:cBhvr>
                                    </p:animEffect>
                                    <p:anim calcmode="lin" valueType="num">
                                      <p:cBhvr>
                                        <p:cTn id="8"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7">
                                            <p:txEl>
                                              <p:pRg st="0" end="0"/>
                                            </p:txEl>
                                          </p:spTgt>
                                        </p:tgtEl>
                                        <p:attrNameLst>
                                          <p:attrName>style.visibility</p:attrName>
                                        </p:attrNameLst>
                                      </p:cBhvr>
                                      <p:to>
                                        <p:strVal val="visible"/>
                                      </p:to>
                                    </p:set>
                                    <p:animEffect transition="in" filter="fade">
                                      <p:cBhvr>
                                        <p:cTn id="14" dur="1000"/>
                                        <p:tgtEl>
                                          <p:spTgt spid="37">
                                            <p:txEl>
                                              <p:pRg st="0" end="0"/>
                                            </p:txEl>
                                          </p:spTgt>
                                        </p:tgtEl>
                                      </p:cBhvr>
                                    </p:animEffect>
                                    <p:anim calcmode="lin" valueType="num">
                                      <p:cBhvr>
                                        <p:cTn id="15" dur="1000" fill="hold"/>
                                        <p:tgtEl>
                                          <p:spTgt spid="3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xEl>
                                              <p:pRg st="0" end="0"/>
                                            </p:txEl>
                                          </p:spTgt>
                                        </p:tgtEl>
                                        <p:attrNameLst>
                                          <p:attrName>style.visibility</p:attrName>
                                        </p:attrNameLst>
                                      </p:cBhvr>
                                      <p:to>
                                        <p:strVal val="visible"/>
                                      </p:to>
                                    </p:set>
                                    <p:animEffect transition="in" filter="fade">
                                      <p:cBhvr>
                                        <p:cTn id="21" dur="1000"/>
                                        <p:tgtEl>
                                          <p:spTgt spid="38">
                                            <p:txEl>
                                              <p:pRg st="0" end="0"/>
                                            </p:txEl>
                                          </p:spTgt>
                                        </p:tgtEl>
                                      </p:cBhvr>
                                    </p:animEffect>
                                    <p:anim calcmode="lin" valueType="num">
                                      <p:cBhvr>
                                        <p:cTn id="22"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9">
                                            <p:txEl>
                                              <p:pRg st="0" end="0"/>
                                            </p:txEl>
                                          </p:spTgt>
                                        </p:tgtEl>
                                        <p:attrNameLst>
                                          <p:attrName>style.visibility</p:attrName>
                                        </p:attrNameLst>
                                      </p:cBhvr>
                                      <p:to>
                                        <p:strVal val="visible"/>
                                      </p:to>
                                    </p:set>
                                    <p:animEffect transition="in" filter="fade">
                                      <p:cBhvr>
                                        <p:cTn id="28" dur="1000"/>
                                        <p:tgtEl>
                                          <p:spTgt spid="39">
                                            <p:txEl>
                                              <p:pRg st="0" end="0"/>
                                            </p:txEl>
                                          </p:spTgt>
                                        </p:tgtEl>
                                      </p:cBhvr>
                                    </p:animEffect>
                                    <p:anim calcmode="lin" valueType="num">
                                      <p:cBhvr>
                                        <p:cTn id="29"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3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7" name="تمرير أفقي 6"/>
          <p:cNvSpPr/>
          <p:nvPr/>
        </p:nvSpPr>
        <p:spPr>
          <a:xfrm>
            <a:off x="2286000" y="1356278"/>
            <a:ext cx="7999865" cy="3696777"/>
          </a:xfrm>
          <a:prstGeom prst="horizontalScroll">
            <a:avLst/>
          </a:prstGeom>
          <a:effectLst>
            <a:outerShdw blurRad="50800" dist="38100" dir="5400000" algn="t" rotWithShape="0">
              <a:prstClr val="black">
                <a:alpha val="40000"/>
              </a:prstClr>
            </a:outerShdw>
          </a:effectLst>
        </p:spPr>
        <p:style>
          <a:lnRef idx="0">
            <a:schemeClr val="accent1"/>
          </a:lnRef>
          <a:fillRef idx="3">
            <a:schemeClr val="accent1"/>
          </a:fillRef>
          <a:effectRef idx="3">
            <a:schemeClr val="accent1"/>
          </a:effectRef>
          <a:fontRef idx="minor">
            <a:schemeClr val="lt1"/>
          </a:fontRef>
        </p:style>
        <p:txBody>
          <a:bodyPr rtlCol="0" anchor="ctr"/>
          <a:lstStyle/>
          <a:p>
            <a:pPr algn="ctr" rtl="1"/>
            <a:r>
              <a:rPr lang="ar-SA"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عملي</a:t>
            </a:r>
          </a:p>
          <a:p>
            <a:pPr algn="ctr" rtl="1"/>
            <a:r>
              <a:rPr lang="ar-SA"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لغة </a:t>
            </a:r>
            <a:r>
              <a:rPr lang="en-US" sz="60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pl</a:t>
            </a:r>
            <a:r>
              <a:rPr lang="en-US" sz="60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a:t>
            </a:r>
            <a:r>
              <a:rPr lang="en-US" sz="6000" b="1" dirty="0" err="1"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rPr>
              <a:t>sql</a:t>
            </a:r>
            <a:endParaRPr lang="en-US" sz="60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Tree>
    <p:extLst>
      <p:ext uri="{BB962C8B-B14F-4D97-AF65-F5344CB8AC3E}">
        <p14:creationId xmlns:p14="http://schemas.microsoft.com/office/powerpoint/2010/main" val="743374801"/>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C3DF446C-26BD-453E-A535-0C0AD4A8A39F}"/>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2" name="Rectangle 11">
            <a:hlinkClick r:id="rId2" action="ppaction://hlinkfile"/>
            <a:extLst>
              <a:ext uri="{FF2B5EF4-FFF2-40B4-BE49-F238E27FC236}">
                <a16:creationId xmlns="" xmlns:a16="http://schemas.microsoft.com/office/drawing/2014/main" id="{EDA672AB-904C-4364-A3D9-FE754AF915C1}"/>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3" name="Oval 12">
            <a:extLst>
              <a:ext uri="{FF2B5EF4-FFF2-40B4-BE49-F238E27FC236}">
                <a16:creationId xmlns="" xmlns:a16="http://schemas.microsoft.com/office/drawing/2014/main" id="{C5BFB1D0-065D-4B92-8A2C-656AA3135AC1}"/>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4" name="Oval 13">
            <a:extLst>
              <a:ext uri="{FF2B5EF4-FFF2-40B4-BE49-F238E27FC236}">
                <a16:creationId xmlns="" xmlns:a16="http://schemas.microsoft.com/office/drawing/2014/main" id="{85466BA4-AFF1-4164-8323-A4F0C7133E05}"/>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18474D74-F75B-491E-892D-0363B21B2139}"/>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5DC59C54-B554-403A-A0F6-D38781A92513}"/>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Oval 16">
            <a:extLst>
              <a:ext uri="{FF2B5EF4-FFF2-40B4-BE49-F238E27FC236}">
                <a16:creationId xmlns="" xmlns:a16="http://schemas.microsoft.com/office/drawing/2014/main" id="{4F27493D-3514-4584-A766-84FEC25A615A}"/>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8" name="Oval 17">
            <a:extLst>
              <a:ext uri="{FF2B5EF4-FFF2-40B4-BE49-F238E27FC236}">
                <a16:creationId xmlns="" xmlns:a16="http://schemas.microsoft.com/office/drawing/2014/main" id="{91D09ACA-59BF-4558-8480-3EF87F528F6D}"/>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7E9C217B-B72A-44AC-902A-B6852204AA52}"/>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FD34C4BA-7B03-4519-A90C-23202583EC31}"/>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Oval 20">
            <a:extLst>
              <a:ext uri="{FF2B5EF4-FFF2-40B4-BE49-F238E27FC236}">
                <a16:creationId xmlns="" xmlns:a16="http://schemas.microsoft.com/office/drawing/2014/main" id="{55C69B88-7C29-40F3-B2FD-A5422229C57A}"/>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638CDD89-08CD-47D0-BFCB-A020CE23A738}"/>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E4C7F1B6-B2B9-4986-8B26-189B9B660AE9}"/>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4" name="Oval 23">
            <a:extLst>
              <a:ext uri="{FF2B5EF4-FFF2-40B4-BE49-F238E27FC236}">
                <a16:creationId xmlns="" xmlns:a16="http://schemas.microsoft.com/office/drawing/2014/main" id="{D3895B84-20D7-42BF-9057-8A416E68EA75}"/>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D207B31B-CFA1-4099-9464-3F228249EFBE}"/>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97957E4C-2DAB-440F-92D8-83589A27D30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7" name="Rectangle 26">
            <a:extLst>
              <a:ext uri="{FF2B5EF4-FFF2-40B4-BE49-F238E27FC236}">
                <a16:creationId xmlns="" xmlns:a16="http://schemas.microsoft.com/office/drawing/2014/main" id="{5343CA69-502D-4AE4-8567-6D14A08CA1D4}"/>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8" name="Rectangle 27">
            <a:extLst>
              <a:ext uri="{FF2B5EF4-FFF2-40B4-BE49-F238E27FC236}">
                <a16:creationId xmlns="" xmlns:a16="http://schemas.microsoft.com/office/drawing/2014/main" id="{8AB3E370-0955-4905-9DE1-0F9C1D154ED6}"/>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a:extLst>
              <a:ext uri="{FF2B5EF4-FFF2-40B4-BE49-F238E27FC236}">
                <a16:creationId xmlns="" xmlns:a16="http://schemas.microsoft.com/office/drawing/2014/main" id="{1C1AED70-EB7C-45FF-8473-23C33AF77A42}"/>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Rectangle 29">
            <a:extLst>
              <a:ext uri="{FF2B5EF4-FFF2-40B4-BE49-F238E27FC236}">
                <a16:creationId xmlns="" xmlns:a16="http://schemas.microsoft.com/office/drawing/2014/main" id="{5C48722B-DD15-4EA4-B1A2-F98D38E8994E}"/>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Rectangle 30">
            <a:extLst>
              <a:ext uri="{FF2B5EF4-FFF2-40B4-BE49-F238E27FC236}">
                <a16:creationId xmlns="" xmlns:a16="http://schemas.microsoft.com/office/drawing/2014/main" id="{DA034791-8FA1-40F6-B921-9F6A28751D23}"/>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2" name="Oval 31">
            <a:extLst>
              <a:ext uri="{FF2B5EF4-FFF2-40B4-BE49-F238E27FC236}">
                <a16:creationId xmlns="" xmlns:a16="http://schemas.microsoft.com/office/drawing/2014/main" id="{3770D149-38EC-4731-BC4E-F6CE7D5E3AF3}"/>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 xmlns:a16="http://schemas.microsoft.com/office/drawing/2014/main" id="{EA2D3A8E-C2F5-4522-BF32-8674092DA82E}"/>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A7368B20-7323-4CDA-948F-D6B2AE03D6F8}"/>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 xmlns:a16="http://schemas.microsoft.com/office/drawing/2014/main" id="{834E0469-4824-4E3C-BEC5-2250C97ECD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 xmlns:a16="http://schemas.microsoft.com/office/drawing/2014/main" id="{195F70E7-ED78-4DAE-B3E7-C11D3E2E06D9}"/>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B73C9BCD-9FCC-4008-B3C0-DBA68E59DAB7}"/>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409160F2-51DD-402B-95DF-B70BF2495005}"/>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842D6638-1313-4E82-95A4-DCB9BAE54A42}"/>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342A7E2F-3DE9-48A8-B5E1-5B93B0BE0F8B}"/>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18A7788B-F504-47AA-8663-5890B744F908}"/>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A047D919-E019-497C-B491-801CBD14FFDC}"/>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F353C88A-475E-43C4-AA34-E23E4020BEE4}"/>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7A8E08D2-9D33-445B-A827-8CDD487391B9}"/>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69D2B1D2-7149-49A4-91BD-E2C7E1DD9FB1}"/>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FC126D01-417B-449A-B141-52D23144968D}"/>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Oval 46">
            <a:extLst>
              <a:ext uri="{FF2B5EF4-FFF2-40B4-BE49-F238E27FC236}">
                <a16:creationId xmlns="" xmlns:a16="http://schemas.microsoft.com/office/drawing/2014/main" id="{8B488AF5-0DBC-4DB9-A34F-836D1A848530}"/>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8" name="Minus Sign 47">
            <a:extLst>
              <a:ext uri="{FF2B5EF4-FFF2-40B4-BE49-F238E27FC236}">
                <a16:creationId xmlns="" xmlns:a16="http://schemas.microsoft.com/office/drawing/2014/main" id="{DD018C6D-2D5F-450B-8888-21853EE6D08B}"/>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531F3220-E562-4702-8024-C81DAE70CF1E}"/>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Oval 49">
            <a:extLst>
              <a:ext uri="{FF2B5EF4-FFF2-40B4-BE49-F238E27FC236}">
                <a16:creationId xmlns="" xmlns:a16="http://schemas.microsoft.com/office/drawing/2014/main" id="{FF9DB627-67EB-46E4-AD01-A2049EBC900B}"/>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1" name="Minus Sign 50">
            <a:extLst>
              <a:ext uri="{FF2B5EF4-FFF2-40B4-BE49-F238E27FC236}">
                <a16:creationId xmlns="" xmlns:a16="http://schemas.microsoft.com/office/drawing/2014/main" id="{97220D0F-12DA-4EB4-9CE9-F8DF66CC68D4}"/>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6F6B59E3-BE84-4D5A-8754-B03DE6C5F3D1}"/>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Oval 52">
            <a:extLst>
              <a:ext uri="{FF2B5EF4-FFF2-40B4-BE49-F238E27FC236}">
                <a16:creationId xmlns="" xmlns:a16="http://schemas.microsoft.com/office/drawing/2014/main" id="{19E934B0-FF8E-45A6-BB2F-839BDFF2E0A5}"/>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4" name="Minus Sign 53">
            <a:extLst>
              <a:ext uri="{FF2B5EF4-FFF2-40B4-BE49-F238E27FC236}">
                <a16:creationId xmlns="" xmlns:a16="http://schemas.microsoft.com/office/drawing/2014/main" id="{07ADBC19-CD43-41C4-A374-1B4DE4280B45}"/>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5" name="Minus Sign 54">
            <a:extLst>
              <a:ext uri="{FF2B5EF4-FFF2-40B4-BE49-F238E27FC236}">
                <a16:creationId xmlns="" xmlns:a16="http://schemas.microsoft.com/office/drawing/2014/main" id="{A7413F9D-AEA3-4023-B8AC-885AA92D0741}"/>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 name="TextBox 1"/>
          <p:cNvSpPr txBox="1"/>
          <p:nvPr/>
        </p:nvSpPr>
        <p:spPr>
          <a:xfrm>
            <a:off x="9349817" y="224089"/>
            <a:ext cx="2157963" cy="584775"/>
          </a:xfrm>
          <a:prstGeom prst="rect">
            <a:avLst/>
          </a:prstGeom>
          <a:noFill/>
        </p:spPr>
        <p:txBody>
          <a:bodyPr wrap="none" rtlCol="0">
            <a:spAutoFit/>
          </a:bodyPr>
          <a:lstStyle/>
          <a:p>
            <a:pPr algn="r" rtl="1"/>
            <a:r>
              <a:rPr lang="ar-SA" sz="3200" b="1" dirty="0">
                <a:ln w="0"/>
                <a:solidFill>
                  <a:srgbClr val="002060"/>
                </a:solidFill>
                <a:effectLst>
                  <a:outerShdw blurRad="38100" dist="19050" dir="2700000" algn="tl" rotWithShape="0">
                    <a:schemeClr val="dk1">
                      <a:alpha val="40000"/>
                    </a:schemeClr>
                  </a:outerShdw>
                </a:effectLst>
              </a:rPr>
              <a:t>لغة </a:t>
            </a:r>
            <a:r>
              <a:rPr lang="en-US" sz="3200" b="1" dirty="0">
                <a:ln w="0"/>
                <a:solidFill>
                  <a:srgbClr val="002060"/>
                </a:solidFill>
                <a:effectLst>
                  <a:outerShdw blurRad="38100" dist="19050" dir="2700000" algn="tl" rotWithShape="0">
                    <a:schemeClr val="dk1">
                      <a:alpha val="40000"/>
                    </a:schemeClr>
                  </a:outerShdw>
                </a:effectLst>
              </a:rPr>
              <a:t>PL / SQL</a:t>
            </a:r>
            <a:r>
              <a:rPr lang="ar-SA" sz="3200" b="1" dirty="0">
                <a:ln w="0"/>
                <a:solidFill>
                  <a:srgbClr val="002060"/>
                </a:solidFill>
                <a:effectLst>
                  <a:outerShdw blurRad="38100" dist="19050" dir="2700000" algn="tl" rotWithShape="0">
                    <a:schemeClr val="dk1">
                      <a:alpha val="40000"/>
                    </a:schemeClr>
                  </a:outerShdw>
                </a:effectLst>
              </a:rPr>
              <a:t>:</a:t>
            </a:r>
            <a:endParaRPr lang="en-US" sz="3200" b="1" dirty="0">
              <a:ln w="0"/>
              <a:solidFill>
                <a:srgbClr val="002060"/>
              </a:solidFill>
              <a:effectLst>
                <a:outerShdw blurRad="38100" dist="19050" dir="2700000" algn="tl" rotWithShape="0">
                  <a:schemeClr val="dk1">
                    <a:alpha val="40000"/>
                  </a:schemeClr>
                </a:outerShdw>
              </a:effectLst>
            </a:endParaRPr>
          </a:p>
        </p:txBody>
      </p:sp>
      <p:sp>
        <p:nvSpPr>
          <p:cNvPr id="3" name="TextBox 2"/>
          <p:cNvSpPr txBox="1"/>
          <p:nvPr/>
        </p:nvSpPr>
        <p:spPr>
          <a:xfrm>
            <a:off x="279788" y="811848"/>
            <a:ext cx="11421956" cy="954107"/>
          </a:xfrm>
          <a:prstGeom prst="rect">
            <a:avLst/>
          </a:prstGeom>
          <a:noFill/>
        </p:spPr>
        <p:txBody>
          <a:bodyPr wrap="square" rtlCol="0">
            <a:spAutoFit/>
          </a:bodyPr>
          <a:lstStyle/>
          <a:p>
            <a:pPr algn="just" rtl="1"/>
            <a:r>
              <a:rPr lang="ar-SA" sz="2800" dirty="0"/>
              <a:t>هي اختصار ل </a:t>
            </a:r>
            <a:r>
              <a:rPr lang="en-US" sz="2800" dirty="0"/>
              <a:t>Procedural language / Structured Query Language </a:t>
            </a:r>
            <a:r>
              <a:rPr lang="ar-SA" sz="2800" dirty="0"/>
              <a:t> وتعني لغة  إجرائية أو لغة الإجراءات .</a:t>
            </a:r>
            <a:endParaRPr lang="en-US" sz="2800" dirty="0"/>
          </a:p>
        </p:txBody>
      </p:sp>
      <p:sp>
        <p:nvSpPr>
          <p:cNvPr id="4" name="TextBox 3"/>
          <p:cNvSpPr txBox="1"/>
          <p:nvPr/>
        </p:nvSpPr>
        <p:spPr>
          <a:xfrm>
            <a:off x="283571" y="1757191"/>
            <a:ext cx="11418173" cy="523220"/>
          </a:xfrm>
          <a:prstGeom prst="rect">
            <a:avLst/>
          </a:prstGeom>
          <a:noFill/>
        </p:spPr>
        <p:txBody>
          <a:bodyPr wrap="square" rtlCol="0">
            <a:spAutoFit/>
          </a:bodyPr>
          <a:lstStyle/>
          <a:p>
            <a:pPr algn="just" rtl="1"/>
            <a:r>
              <a:rPr lang="ar-SA" sz="2800" dirty="0"/>
              <a:t>هي امتداد للغة </a:t>
            </a:r>
            <a:r>
              <a:rPr lang="en-US" sz="2800" dirty="0"/>
              <a:t>SQL</a:t>
            </a:r>
            <a:r>
              <a:rPr lang="ar-SA" sz="2800" dirty="0"/>
              <a:t> بإضافة مميزات لغة البرمجة الإجرائية. </a:t>
            </a:r>
            <a:endParaRPr lang="en-US" sz="2800" dirty="0"/>
          </a:p>
        </p:txBody>
      </p:sp>
      <p:sp>
        <p:nvSpPr>
          <p:cNvPr id="5" name="Rectangle 4"/>
          <p:cNvSpPr/>
          <p:nvPr/>
        </p:nvSpPr>
        <p:spPr>
          <a:xfrm>
            <a:off x="279787" y="2238912"/>
            <a:ext cx="11421957" cy="954107"/>
          </a:xfrm>
          <a:prstGeom prst="rect">
            <a:avLst/>
          </a:prstGeom>
        </p:spPr>
        <p:txBody>
          <a:bodyPr wrap="square">
            <a:spAutoFit/>
          </a:bodyPr>
          <a:lstStyle/>
          <a:p>
            <a:pPr algn="just" rtl="1"/>
            <a:r>
              <a:rPr lang="ar-SA" sz="2800" dirty="0"/>
              <a:t>تعتبر لغة البرمجة الخاصة بقواعد البيانات اوراكل فقط أي هي لغة تم تطويرها من قبل شركة اوراكل من اجل برمجة قواعد بياناتها وهي مثلها مثل أي لغة برمجة أخرى مثل </a:t>
            </a:r>
            <a:r>
              <a:rPr lang="en-US" sz="2800" dirty="0"/>
              <a:t>C++ , Java</a:t>
            </a:r>
            <a:r>
              <a:rPr lang="ar-SA" sz="2800" dirty="0"/>
              <a:t> </a:t>
            </a:r>
            <a:endParaRPr lang="en-US" sz="2800" dirty="0"/>
          </a:p>
        </p:txBody>
      </p:sp>
      <p:sp>
        <p:nvSpPr>
          <p:cNvPr id="6" name="TextBox 5"/>
          <p:cNvSpPr txBox="1"/>
          <p:nvPr/>
        </p:nvSpPr>
        <p:spPr>
          <a:xfrm>
            <a:off x="7915130" y="3225754"/>
            <a:ext cx="3592650" cy="584775"/>
          </a:xfrm>
          <a:prstGeom prst="rect">
            <a:avLst/>
          </a:prstGeom>
          <a:noFill/>
        </p:spPr>
        <p:txBody>
          <a:bodyPr wrap="none" rtlCol="0">
            <a:spAutoFit/>
          </a:bodyPr>
          <a:lstStyle/>
          <a:p>
            <a:pPr algn="r" rtl="1"/>
            <a:r>
              <a:rPr lang="ar-SA" sz="3200" b="1" dirty="0">
                <a:ln w="0"/>
                <a:solidFill>
                  <a:srgbClr val="002060"/>
                </a:solidFill>
                <a:effectLst>
                  <a:outerShdw blurRad="38100" dist="19050" dir="2700000" algn="tl" rotWithShape="0">
                    <a:schemeClr val="dk1">
                      <a:alpha val="40000"/>
                    </a:schemeClr>
                  </a:outerShdw>
                </a:effectLst>
              </a:rPr>
              <a:t>استعمالات لغة </a:t>
            </a:r>
            <a:r>
              <a:rPr lang="en-US" sz="3200" b="1" dirty="0">
                <a:ln w="0"/>
                <a:solidFill>
                  <a:srgbClr val="002060"/>
                </a:solidFill>
                <a:effectLst>
                  <a:outerShdw blurRad="38100" dist="19050" dir="2700000" algn="tl" rotWithShape="0">
                    <a:schemeClr val="dk1">
                      <a:alpha val="40000"/>
                    </a:schemeClr>
                  </a:outerShdw>
                </a:effectLst>
              </a:rPr>
              <a:t>PL / SQL</a:t>
            </a:r>
            <a:r>
              <a:rPr lang="ar-SA" sz="3200" b="1" dirty="0">
                <a:ln w="0"/>
                <a:solidFill>
                  <a:srgbClr val="002060"/>
                </a:solidFill>
                <a:effectLst>
                  <a:outerShdw blurRad="38100" dist="19050" dir="2700000" algn="tl" rotWithShape="0">
                    <a:schemeClr val="dk1">
                      <a:alpha val="40000"/>
                    </a:schemeClr>
                  </a:outerShdw>
                </a:effectLst>
              </a:rPr>
              <a:t>:</a:t>
            </a:r>
            <a:endParaRPr lang="en-US" sz="3200" b="1" dirty="0">
              <a:ln w="0"/>
              <a:solidFill>
                <a:srgbClr val="002060"/>
              </a:solidFill>
              <a:effectLst>
                <a:outerShdw blurRad="38100" dist="19050" dir="2700000" algn="tl" rotWithShape="0">
                  <a:schemeClr val="dk1">
                    <a:alpha val="40000"/>
                  </a:schemeClr>
                </a:outerShdw>
              </a:effectLst>
            </a:endParaRPr>
          </a:p>
        </p:txBody>
      </p:sp>
      <p:sp>
        <p:nvSpPr>
          <p:cNvPr id="7" name="TextBox 6"/>
          <p:cNvSpPr txBox="1"/>
          <p:nvPr/>
        </p:nvSpPr>
        <p:spPr>
          <a:xfrm>
            <a:off x="279783" y="3810529"/>
            <a:ext cx="11421957"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لبناء مخزن </a:t>
            </a:r>
            <a:r>
              <a:rPr lang="en-US" sz="2800" dirty="0"/>
              <a:t>procedures</a:t>
            </a:r>
            <a:r>
              <a:rPr lang="ar-SA" sz="2800" dirty="0"/>
              <a:t>.</a:t>
            </a:r>
            <a:endParaRPr lang="en-US" sz="2800" dirty="0"/>
          </a:p>
        </p:txBody>
      </p:sp>
      <p:sp>
        <p:nvSpPr>
          <p:cNvPr id="8" name="TextBox 7"/>
          <p:cNvSpPr txBox="1"/>
          <p:nvPr/>
        </p:nvSpPr>
        <p:spPr>
          <a:xfrm>
            <a:off x="279787" y="4324985"/>
            <a:ext cx="11421952"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لإنشاء </a:t>
            </a:r>
            <a:r>
              <a:rPr lang="en-US" sz="2800" dirty="0"/>
              <a:t>database triggers</a:t>
            </a:r>
            <a:r>
              <a:rPr lang="ar-SA" sz="2800" dirty="0"/>
              <a:t>.</a:t>
            </a:r>
            <a:endParaRPr lang="en-US" sz="2800" dirty="0"/>
          </a:p>
        </p:txBody>
      </p:sp>
      <p:sp>
        <p:nvSpPr>
          <p:cNvPr id="9" name="TextBox 8"/>
          <p:cNvSpPr txBox="1"/>
          <p:nvPr/>
        </p:nvSpPr>
        <p:spPr>
          <a:xfrm>
            <a:off x="279782" y="4857129"/>
            <a:ext cx="11421957"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لتطبيق منطق جانب العميل في تطبيقات الأوراكل ديفلبر.</a:t>
            </a:r>
            <a:endParaRPr lang="en-US" sz="2800" dirty="0"/>
          </a:p>
        </p:txBody>
      </p:sp>
      <p:sp>
        <p:nvSpPr>
          <p:cNvPr id="10" name="TextBox 9"/>
          <p:cNvSpPr txBox="1"/>
          <p:nvPr/>
        </p:nvSpPr>
        <p:spPr>
          <a:xfrm>
            <a:off x="279782" y="5380189"/>
            <a:ext cx="11421959"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لربط الصفحة الرئيسية في للموقع مع قواعد البيانات.</a:t>
            </a:r>
            <a:endParaRPr lang="en-US" sz="2800" dirty="0"/>
          </a:p>
        </p:txBody>
      </p:sp>
    </p:spTree>
    <p:extLst>
      <p:ext uri="{BB962C8B-B14F-4D97-AF65-F5344CB8AC3E}">
        <p14:creationId xmlns:p14="http://schemas.microsoft.com/office/powerpoint/2010/main" val="23783877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623280" y="187411"/>
            <a:ext cx="8577244" cy="646331"/>
          </a:xfrm>
          <a:prstGeom prst="rect">
            <a:avLst/>
          </a:prstGeom>
          <a:noFill/>
        </p:spPr>
        <p:txBody>
          <a:bodyPr wrap="square" rtlCol="1">
            <a:spAutoFit/>
          </a:bodyPr>
          <a:lstStyle/>
          <a:p>
            <a:pPr algn="r" rtl="1"/>
            <a:r>
              <a:rPr lang="ar-SA" sz="3600" b="1" dirty="0" smtClean="0">
                <a:solidFill>
                  <a:srgbClr val="002060"/>
                </a:solidFill>
                <a:effectLst>
                  <a:outerShdw blurRad="38100" dist="38100" dir="2700000" algn="tl">
                    <a:srgbClr val="000000">
                      <a:alpha val="43137"/>
                    </a:srgbClr>
                  </a:outerShdw>
                </a:effectLst>
              </a:rPr>
              <a:t>انواع </a:t>
            </a:r>
            <a:r>
              <a:rPr lang="ar-SA" sz="3600" b="1" dirty="0">
                <a:solidFill>
                  <a:srgbClr val="002060"/>
                </a:solidFill>
                <a:effectLst>
                  <a:outerShdw blurRad="38100" dist="38100" dir="2700000" algn="tl">
                    <a:srgbClr val="000000">
                      <a:alpha val="43137"/>
                    </a:srgbClr>
                  </a:outerShdw>
                </a:effectLst>
              </a:rPr>
              <a:t>قواعد البيانات:</a:t>
            </a:r>
          </a:p>
        </p:txBody>
      </p:sp>
      <p:sp>
        <p:nvSpPr>
          <p:cNvPr id="38" name="Content Placeholder 2">
            <a:extLst>
              <a:ext uri="{FF2B5EF4-FFF2-40B4-BE49-F238E27FC236}">
                <a16:creationId xmlns="" xmlns:a16="http://schemas.microsoft.com/office/drawing/2014/main" id="{74151086-5023-47B9-BF4F-82B0138F49A0}"/>
              </a:ext>
            </a:extLst>
          </p:cNvPr>
          <p:cNvSpPr txBox="1">
            <a:spLocks/>
          </p:cNvSpPr>
          <p:nvPr/>
        </p:nvSpPr>
        <p:spPr>
          <a:xfrm>
            <a:off x="346182" y="638742"/>
            <a:ext cx="10854342" cy="663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rtl="1">
              <a:spcBef>
                <a:spcPct val="50000"/>
              </a:spcBef>
              <a:buNone/>
            </a:pPr>
            <a:r>
              <a:rPr lang="ar-SA" altLang="en-US" sz="3200" dirty="0" smtClean="0">
                <a:solidFill>
                  <a:schemeClr val="accent6">
                    <a:lumMod val="25000"/>
                  </a:schemeClr>
                </a:solidFill>
                <a:cs typeface="Traditional Arabic" panose="02020603050405020304" pitchFamily="18" charset="-78"/>
              </a:rPr>
              <a:t>تصنف قواعد البيانات من عدة زوايا، ويمكن تقسيمها من حيث:</a:t>
            </a:r>
          </a:p>
        </p:txBody>
      </p:sp>
      <p:graphicFrame>
        <p:nvGraphicFramePr>
          <p:cNvPr id="35" name="Diagram 48">
            <a:extLst>
              <a:ext uri="{FF2B5EF4-FFF2-40B4-BE49-F238E27FC236}">
                <a16:creationId xmlns="" xmlns:a16="http://schemas.microsoft.com/office/drawing/2014/main" id="{E12C9114-24B6-40F2-BA2C-B83C18EB5717}"/>
              </a:ext>
            </a:extLst>
          </p:cNvPr>
          <p:cNvGraphicFramePr/>
          <p:nvPr>
            <p:extLst>
              <p:ext uri="{D42A27DB-BD31-4B8C-83A1-F6EECF244321}">
                <p14:modId xmlns:p14="http://schemas.microsoft.com/office/powerpoint/2010/main" val="3554319837"/>
              </p:ext>
            </p:extLst>
          </p:nvPr>
        </p:nvGraphicFramePr>
        <p:xfrm>
          <a:off x="623681" y="1304167"/>
          <a:ext cx="10396675" cy="53952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739702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1000"/>
                                        <p:tgtEl>
                                          <p:spTgt spid="38">
                                            <p:txEl>
                                              <p:pRg st="0" end="0"/>
                                            </p:txEl>
                                          </p:spTgt>
                                        </p:tgtEl>
                                      </p:cBhvr>
                                    </p:animEffect>
                                    <p:anim calcmode="lin" valueType="num">
                                      <p:cBhvr>
                                        <p:cTn id="13"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2463CFD3-7C9D-48E8-8BE1-943BC2C53DD1}"/>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3" name="Rectangle 12">
            <a:hlinkClick r:id="rId2" action="ppaction://hlinkfile"/>
            <a:extLst>
              <a:ext uri="{FF2B5EF4-FFF2-40B4-BE49-F238E27FC236}">
                <a16:creationId xmlns="" xmlns:a16="http://schemas.microsoft.com/office/drawing/2014/main" id="{BCF06857-E5D6-4CD2-B4BF-E9DB03C09416}"/>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4" name="Oval 13">
            <a:extLst>
              <a:ext uri="{FF2B5EF4-FFF2-40B4-BE49-F238E27FC236}">
                <a16:creationId xmlns="" xmlns:a16="http://schemas.microsoft.com/office/drawing/2014/main" id="{343E006E-1768-44C1-B3AD-5B516D3AC4D9}"/>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8BA861B3-3F96-40B3-B687-C001CBF2546D}"/>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7AAE69D7-C017-4E00-9599-10112C7C102E}"/>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Oval 16">
            <a:extLst>
              <a:ext uri="{FF2B5EF4-FFF2-40B4-BE49-F238E27FC236}">
                <a16:creationId xmlns="" xmlns:a16="http://schemas.microsoft.com/office/drawing/2014/main" id="{FB39005B-7C3B-4D0A-9D42-0D9833944D9F}"/>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8" name="Oval 17">
            <a:extLst>
              <a:ext uri="{FF2B5EF4-FFF2-40B4-BE49-F238E27FC236}">
                <a16:creationId xmlns="" xmlns:a16="http://schemas.microsoft.com/office/drawing/2014/main" id="{898C8A84-5EA5-4BF5-91F1-66CFE3F2FB20}"/>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9" name="Oval 18">
            <a:extLst>
              <a:ext uri="{FF2B5EF4-FFF2-40B4-BE49-F238E27FC236}">
                <a16:creationId xmlns="" xmlns:a16="http://schemas.microsoft.com/office/drawing/2014/main" id="{1B57959E-9655-4653-A288-C02328DAE2C0}"/>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5B7094D-DA89-4375-8135-1400DB07A9B9}"/>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Minus Sign 20">
            <a:extLst>
              <a:ext uri="{FF2B5EF4-FFF2-40B4-BE49-F238E27FC236}">
                <a16:creationId xmlns="" xmlns:a16="http://schemas.microsoft.com/office/drawing/2014/main" id="{0485C0FE-E2DB-4E79-A568-890EF6D9AF0E}"/>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2" name="Oval 21">
            <a:extLst>
              <a:ext uri="{FF2B5EF4-FFF2-40B4-BE49-F238E27FC236}">
                <a16:creationId xmlns="" xmlns:a16="http://schemas.microsoft.com/office/drawing/2014/main" id="{AF139599-B64B-4D8D-A816-E1ABC91092C7}"/>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E34BFD89-3A0E-4616-81F2-83C2FE4FE6E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359EAB8D-7B12-4713-ABE3-B5E77DE46DDF}"/>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Oval 24">
            <a:extLst>
              <a:ext uri="{FF2B5EF4-FFF2-40B4-BE49-F238E27FC236}">
                <a16:creationId xmlns="" xmlns:a16="http://schemas.microsoft.com/office/drawing/2014/main" id="{C4075FD5-5D08-484E-9BD7-E695FF313AA0}"/>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55C20B89-6FE6-4EFC-8580-C778F1D1492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9825E791-09B9-4371-B370-7BF033764DE8}"/>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Rectangle 27">
            <a:extLst>
              <a:ext uri="{FF2B5EF4-FFF2-40B4-BE49-F238E27FC236}">
                <a16:creationId xmlns="" xmlns:a16="http://schemas.microsoft.com/office/drawing/2014/main" id="{A7DF6347-CCF1-44A3-BF7A-7687F6438017}"/>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a:extLst>
              <a:ext uri="{FF2B5EF4-FFF2-40B4-BE49-F238E27FC236}">
                <a16:creationId xmlns="" xmlns:a16="http://schemas.microsoft.com/office/drawing/2014/main" id="{1C77AC18-3719-4D06-9ADA-845B07849EA8}"/>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Rectangle 29">
            <a:extLst>
              <a:ext uri="{FF2B5EF4-FFF2-40B4-BE49-F238E27FC236}">
                <a16:creationId xmlns="" xmlns:a16="http://schemas.microsoft.com/office/drawing/2014/main" id="{E11F1D36-2BAF-4A47-851E-22BBFE7A2732}"/>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Rectangle 30">
            <a:extLst>
              <a:ext uri="{FF2B5EF4-FFF2-40B4-BE49-F238E27FC236}">
                <a16:creationId xmlns="" xmlns:a16="http://schemas.microsoft.com/office/drawing/2014/main" id="{3C6BC406-DE22-466F-9FA8-B1FF24F33967}"/>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2" name="Rectangle 31">
            <a:extLst>
              <a:ext uri="{FF2B5EF4-FFF2-40B4-BE49-F238E27FC236}">
                <a16:creationId xmlns="" xmlns:a16="http://schemas.microsoft.com/office/drawing/2014/main" id="{F524A7C9-F787-4187-A97A-6AB9611F590B}"/>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3" name="Oval 32">
            <a:extLst>
              <a:ext uri="{FF2B5EF4-FFF2-40B4-BE49-F238E27FC236}">
                <a16:creationId xmlns="" xmlns:a16="http://schemas.microsoft.com/office/drawing/2014/main" id="{BADE30C2-3DE7-4A8A-B118-CE5C73B6EB8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F75CC8C9-BE42-4328-802A-E00D27FF949D}"/>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Minus Sign 34">
            <a:extLst>
              <a:ext uri="{FF2B5EF4-FFF2-40B4-BE49-F238E27FC236}">
                <a16:creationId xmlns="" xmlns:a16="http://schemas.microsoft.com/office/drawing/2014/main" id="{07FD2909-FBF7-4665-BFE9-E55CFBC642AF}"/>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6" name="Oval 35">
            <a:extLst>
              <a:ext uri="{FF2B5EF4-FFF2-40B4-BE49-F238E27FC236}">
                <a16:creationId xmlns="" xmlns:a16="http://schemas.microsoft.com/office/drawing/2014/main" id="{0B090901-B654-412B-B343-DBDC8854539C}"/>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BF1A8A16-47CB-4C9D-9DA8-0F8AAE5A13E8}"/>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Minus Sign 37">
            <a:extLst>
              <a:ext uri="{FF2B5EF4-FFF2-40B4-BE49-F238E27FC236}">
                <a16:creationId xmlns="" xmlns:a16="http://schemas.microsoft.com/office/drawing/2014/main" id="{4BACFF70-70D4-47DD-B06B-91CED7885E23}"/>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9" name="Oval 38">
            <a:extLst>
              <a:ext uri="{FF2B5EF4-FFF2-40B4-BE49-F238E27FC236}">
                <a16:creationId xmlns="" xmlns:a16="http://schemas.microsoft.com/office/drawing/2014/main" id="{3F75C5A3-0F65-4B0F-B761-DD2DA4E49549}"/>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3815C58E-9756-4AF5-AF97-F328939A567E}"/>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Minus Sign 40">
            <a:extLst>
              <a:ext uri="{FF2B5EF4-FFF2-40B4-BE49-F238E27FC236}">
                <a16:creationId xmlns="" xmlns:a16="http://schemas.microsoft.com/office/drawing/2014/main" id="{FFD42320-1DE0-4A13-80B2-3702FF89C87A}"/>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FA755B16-D14C-4328-B65A-3A7C47EE7B82}"/>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35456614-858E-48C8-BCAE-151F8AC3C5C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Minus Sign 43">
            <a:extLst>
              <a:ext uri="{FF2B5EF4-FFF2-40B4-BE49-F238E27FC236}">
                <a16:creationId xmlns="" xmlns:a16="http://schemas.microsoft.com/office/drawing/2014/main" id="{E71617B7-3B20-4F42-96F6-108DC1241004}"/>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5" name="Oval 44">
            <a:extLst>
              <a:ext uri="{FF2B5EF4-FFF2-40B4-BE49-F238E27FC236}">
                <a16:creationId xmlns="" xmlns:a16="http://schemas.microsoft.com/office/drawing/2014/main" id="{95843006-724F-47CD-B4C1-1257E0D6524D}"/>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74098B7B-739E-4AAF-BBDB-0C99C7C65055}"/>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Minus Sign 46">
            <a:extLst>
              <a:ext uri="{FF2B5EF4-FFF2-40B4-BE49-F238E27FC236}">
                <a16:creationId xmlns="" xmlns:a16="http://schemas.microsoft.com/office/drawing/2014/main" id="{2A38D96D-2D2B-4201-ADC1-7CF3BB06D560}"/>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Oval 47">
            <a:extLst>
              <a:ext uri="{FF2B5EF4-FFF2-40B4-BE49-F238E27FC236}">
                <a16:creationId xmlns="" xmlns:a16="http://schemas.microsoft.com/office/drawing/2014/main" id="{D882F539-8A49-4EA2-8183-2D7F298B8264}"/>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04149A4E-DC52-4F19-B9DD-0CB4028814EB}"/>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Minus Sign 49">
            <a:extLst>
              <a:ext uri="{FF2B5EF4-FFF2-40B4-BE49-F238E27FC236}">
                <a16:creationId xmlns="" xmlns:a16="http://schemas.microsoft.com/office/drawing/2014/main" id="{DDFB8E31-C207-42F3-88FE-D8A09D412EFE}"/>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1" name="Oval 50">
            <a:extLst>
              <a:ext uri="{FF2B5EF4-FFF2-40B4-BE49-F238E27FC236}">
                <a16:creationId xmlns="" xmlns:a16="http://schemas.microsoft.com/office/drawing/2014/main" id="{99B13DE1-EB5F-422A-84F9-861DA6FB3D24}"/>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7C36AB49-409D-42DD-A09D-E81A93CE0AB2}"/>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Minus Sign 52">
            <a:extLst>
              <a:ext uri="{FF2B5EF4-FFF2-40B4-BE49-F238E27FC236}">
                <a16:creationId xmlns="" xmlns:a16="http://schemas.microsoft.com/office/drawing/2014/main" id="{E17AFD2F-6040-4D0A-AA95-4E0CE4F3BBF1}"/>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4" name="Oval 53">
            <a:extLst>
              <a:ext uri="{FF2B5EF4-FFF2-40B4-BE49-F238E27FC236}">
                <a16:creationId xmlns="" xmlns:a16="http://schemas.microsoft.com/office/drawing/2014/main" id="{B507FC26-0C01-4F54-AA87-9519C79AD786}"/>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5" name="Minus Sign 54">
            <a:extLst>
              <a:ext uri="{FF2B5EF4-FFF2-40B4-BE49-F238E27FC236}">
                <a16:creationId xmlns="" xmlns:a16="http://schemas.microsoft.com/office/drawing/2014/main" id="{4309AA13-A2F8-4F23-96DD-E07E321AE603}"/>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6" name="Minus Sign 55">
            <a:extLst>
              <a:ext uri="{FF2B5EF4-FFF2-40B4-BE49-F238E27FC236}">
                <a16:creationId xmlns="" xmlns:a16="http://schemas.microsoft.com/office/drawing/2014/main" id="{9154884C-0B5C-4DFF-B40A-FF68E2F1E375}"/>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 name="TextBox 1"/>
          <p:cNvSpPr txBox="1"/>
          <p:nvPr/>
        </p:nvSpPr>
        <p:spPr>
          <a:xfrm>
            <a:off x="8747564" y="224089"/>
            <a:ext cx="2730236" cy="584775"/>
          </a:xfrm>
          <a:prstGeom prst="rect">
            <a:avLst/>
          </a:prstGeom>
          <a:noFill/>
        </p:spPr>
        <p:txBody>
          <a:bodyPr wrap="none" rtlCol="0">
            <a:spAutoFit/>
          </a:bodyPr>
          <a:lstStyle/>
          <a:p>
            <a:pPr algn="r" rtl="1"/>
            <a:r>
              <a:rPr lang="ar-SA" sz="3200" b="1" dirty="0">
                <a:ln w="0"/>
                <a:solidFill>
                  <a:srgbClr val="002060"/>
                </a:solidFill>
                <a:effectLst>
                  <a:outerShdw blurRad="38100" dist="19050" dir="2700000" algn="tl" rotWithShape="0">
                    <a:schemeClr val="dk1">
                      <a:alpha val="40000"/>
                    </a:schemeClr>
                  </a:outerShdw>
                </a:effectLst>
              </a:rPr>
              <a:t>مميزات </a:t>
            </a:r>
            <a:r>
              <a:rPr lang="en-US" sz="3200" b="1" dirty="0">
                <a:ln w="0"/>
                <a:solidFill>
                  <a:srgbClr val="002060"/>
                </a:solidFill>
                <a:effectLst>
                  <a:outerShdw blurRad="38100" dist="19050" dir="2700000" algn="tl" rotWithShape="0">
                    <a:schemeClr val="dk1">
                      <a:alpha val="40000"/>
                    </a:schemeClr>
                  </a:outerShdw>
                </a:effectLst>
              </a:rPr>
              <a:t>PL / SQL</a:t>
            </a:r>
            <a:r>
              <a:rPr lang="ar-SA" sz="3200" b="1" dirty="0">
                <a:ln w="0"/>
                <a:solidFill>
                  <a:srgbClr val="002060"/>
                </a:solidFill>
                <a:effectLst>
                  <a:outerShdw blurRad="38100" dist="19050" dir="2700000" algn="tl" rotWithShape="0">
                    <a:schemeClr val="dk1">
                      <a:alpha val="40000"/>
                    </a:schemeClr>
                  </a:outerShdw>
                </a:effectLst>
              </a:rPr>
              <a:t>:</a:t>
            </a:r>
            <a:endParaRPr lang="en-US" sz="3200" b="1" dirty="0">
              <a:ln w="0"/>
              <a:solidFill>
                <a:srgbClr val="002060"/>
              </a:solidFill>
              <a:effectLst>
                <a:outerShdw blurRad="38100" dist="19050" dir="2700000" algn="tl" rotWithShape="0">
                  <a:schemeClr val="dk1">
                    <a:alpha val="40000"/>
                  </a:schemeClr>
                </a:outerShdw>
              </a:effectLst>
            </a:endParaRPr>
          </a:p>
        </p:txBody>
      </p:sp>
      <p:sp>
        <p:nvSpPr>
          <p:cNvPr id="3" name="TextBox 2"/>
          <p:cNvSpPr txBox="1"/>
          <p:nvPr/>
        </p:nvSpPr>
        <p:spPr>
          <a:xfrm>
            <a:off x="434718" y="848009"/>
            <a:ext cx="11237043" cy="523220"/>
          </a:xfrm>
          <a:prstGeom prst="rect">
            <a:avLst/>
          </a:prstGeom>
          <a:noFill/>
        </p:spPr>
        <p:txBody>
          <a:bodyPr wrap="square" rtlCol="0">
            <a:spAutoFit/>
          </a:bodyPr>
          <a:lstStyle/>
          <a:p>
            <a:pPr algn="just" rtl="1"/>
            <a:r>
              <a:rPr lang="ar-SA" sz="2800" b="1" dirty="0">
                <a:solidFill>
                  <a:srgbClr val="0070C0"/>
                </a:solidFill>
              </a:rPr>
              <a:t>تطور البرامج </a:t>
            </a:r>
            <a:r>
              <a:rPr lang="en-US" sz="2800" b="1" dirty="0">
                <a:solidFill>
                  <a:srgbClr val="0070C0"/>
                </a:solidFill>
              </a:rPr>
              <a:t>Modularized</a:t>
            </a:r>
            <a:r>
              <a:rPr lang="ar-SA" sz="2800" b="1" dirty="0">
                <a:solidFill>
                  <a:srgbClr val="0070C0"/>
                </a:solidFill>
              </a:rPr>
              <a:t>:</a:t>
            </a:r>
            <a:endParaRPr lang="en-US" sz="2800" b="1" dirty="0">
              <a:solidFill>
                <a:srgbClr val="0070C0"/>
              </a:solidFill>
            </a:endParaRPr>
          </a:p>
        </p:txBody>
      </p:sp>
      <p:sp>
        <p:nvSpPr>
          <p:cNvPr id="4" name="TextBox 3"/>
          <p:cNvSpPr txBox="1"/>
          <p:nvPr/>
        </p:nvSpPr>
        <p:spPr>
          <a:xfrm>
            <a:off x="434718" y="1420479"/>
            <a:ext cx="11237043"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حيث تستطيع وضع أكثر من وحدة برمجية داخل بعضها </a:t>
            </a:r>
            <a:r>
              <a:rPr lang="en-US" sz="2800" dirty="0"/>
              <a:t>(Nested Blocks)</a:t>
            </a:r>
            <a:r>
              <a:rPr lang="ar-SA" sz="2800" dirty="0"/>
              <a:t>.</a:t>
            </a:r>
            <a:endParaRPr lang="en-US" sz="2800" dirty="0"/>
          </a:p>
        </p:txBody>
      </p:sp>
      <p:sp>
        <p:nvSpPr>
          <p:cNvPr id="5" name="TextBox 4"/>
          <p:cNvSpPr txBox="1"/>
          <p:nvPr/>
        </p:nvSpPr>
        <p:spPr>
          <a:xfrm>
            <a:off x="434718" y="2119898"/>
            <a:ext cx="11237043"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الاستفادة من الخبرات والاكواد السابقة بجمعها في شكل مكتبات يمكن الاستفادة منها .</a:t>
            </a:r>
            <a:endParaRPr lang="en-US" sz="2800" dirty="0"/>
          </a:p>
        </p:txBody>
      </p:sp>
      <p:sp>
        <p:nvSpPr>
          <p:cNvPr id="6" name="TextBox 5"/>
          <p:cNvSpPr txBox="1"/>
          <p:nvPr/>
        </p:nvSpPr>
        <p:spPr>
          <a:xfrm>
            <a:off x="60414" y="2759463"/>
            <a:ext cx="11611347" cy="523220"/>
          </a:xfrm>
          <a:prstGeom prst="rect">
            <a:avLst/>
          </a:prstGeom>
          <a:noFill/>
        </p:spPr>
        <p:txBody>
          <a:bodyPr wrap="square" rtlCol="0">
            <a:spAutoFit/>
          </a:bodyPr>
          <a:lstStyle/>
          <a:p>
            <a:pPr algn="just" rtl="1"/>
            <a:r>
              <a:rPr lang="ar-SA" sz="2800" b="1" dirty="0">
                <a:solidFill>
                  <a:srgbClr val="0070C0"/>
                </a:solidFill>
              </a:rPr>
              <a:t>التكامل </a:t>
            </a:r>
            <a:r>
              <a:rPr lang="en-US" sz="2800" b="1" dirty="0">
                <a:solidFill>
                  <a:srgbClr val="0070C0"/>
                </a:solidFill>
              </a:rPr>
              <a:t>Integration</a:t>
            </a:r>
            <a:r>
              <a:rPr lang="ar-SA" sz="2800" b="1" dirty="0">
                <a:solidFill>
                  <a:srgbClr val="0070C0"/>
                </a:solidFill>
              </a:rPr>
              <a:t>:</a:t>
            </a:r>
            <a:endParaRPr lang="en-US" sz="2800" b="1" dirty="0">
              <a:solidFill>
                <a:srgbClr val="0070C0"/>
              </a:solidFill>
            </a:endParaRPr>
          </a:p>
        </p:txBody>
      </p:sp>
      <p:sp>
        <p:nvSpPr>
          <p:cNvPr id="7" name="TextBox 6"/>
          <p:cNvSpPr txBox="1"/>
          <p:nvPr/>
        </p:nvSpPr>
        <p:spPr>
          <a:xfrm>
            <a:off x="434718" y="3367922"/>
            <a:ext cx="11237044"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يتكامل مع منتجات أوراكل مثل </a:t>
            </a:r>
            <a:r>
              <a:rPr lang="en-US" sz="2800" dirty="0"/>
              <a:t>Jdeveloper</a:t>
            </a:r>
            <a:r>
              <a:rPr lang="ar-SA" sz="2800" dirty="0"/>
              <a:t>.</a:t>
            </a:r>
            <a:endParaRPr lang="en-US" sz="2800" dirty="0"/>
          </a:p>
        </p:txBody>
      </p:sp>
      <p:sp>
        <p:nvSpPr>
          <p:cNvPr id="8" name="TextBox 7"/>
          <p:cNvSpPr txBox="1"/>
          <p:nvPr/>
        </p:nvSpPr>
        <p:spPr>
          <a:xfrm>
            <a:off x="60416" y="4081046"/>
            <a:ext cx="11611347" cy="523220"/>
          </a:xfrm>
          <a:prstGeom prst="rect">
            <a:avLst/>
          </a:prstGeom>
          <a:noFill/>
        </p:spPr>
        <p:txBody>
          <a:bodyPr wrap="square" rtlCol="0">
            <a:spAutoFit/>
          </a:bodyPr>
          <a:lstStyle/>
          <a:p>
            <a:pPr algn="just" rtl="1"/>
            <a:r>
              <a:rPr lang="ar-SA" sz="2800" b="1" dirty="0">
                <a:solidFill>
                  <a:srgbClr val="0070C0"/>
                </a:solidFill>
              </a:rPr>
              <a:t>المرونة </a:t>
            </a:r>
            <a:r>
              <a:rPr lang="en-US" sz="2800" b="1" dirty="0">
                <a:solidFill>
                  <a:srgbClr val="0070C0"/>
                </a:solidFill>
              </a:rPr>
              <a:t>Portability</a:t>
            </a:r>
            <a:r>
              <a:rPr lang="ar-SA" sz="2800" b="1" dirty="0">
                <a:solidFill>
                  <a:srgbClr val="0070C0"/>
                </a:solidFill>
              </a:rPr>
              <a:t>:</a:t>
            </a:r>
            <a:endParaRPr lang="en-US" sz="2800" b="1" dirty="0">
              <a:solidFill>
                <a:srgbClr val="0070C0"/>
              </a:solidFill>
            </a:endParaRPr>
          </a:p>
        </p:txBody>
      </p:sp>
      <p:sp>
        <p:nvSpPr>
          <p:cNvPr id="9" name="TextBox 8"/>
          <p:cNvSpPr txBox="1"/>
          <p:nvPr/>
        </p:nvSpPr>
        <p:spPr>
          <a:xfrm>
            <a:off x="60416" y="4639811"/>
            <a:ext cx="11611347"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حيث تستطيع كتابة الكود على أي منصة أو نظام تشغيل </a:t>
            </a:r>
            <a:r>
              <a:rPr lang="en-US" sz="2800" dirty="0"/>
              <a:t>(Platform or Operating System)</a:t>
            </a:r>
            <a:r>
              <a:rPr lang="ar-SA" sz="2800" dirty="0"/>
              <a:t>.</a:t>
            </a:r>
            <a:endParaRPr lang="en-US" sz="2800" dirty="0"/>
          </a:p>
        </p:txBody>
      </p:sp>
      <p:sp>
        <p:nvSpPr>
          <p:cNvPr id="10" name="TextBox 9"/>
          <p:cNvSpPr txBox="1"/>
          <p:nvPr/>
        </p:nvSpPr>
        <p:spPr>
          <a:xfrm>
            <a:off x="60416" y="5198576"/>
            <a:ext cx="11611347" cy="523220"/>
          </a:xfrm>
          <a:prstGeom prst="rect">
            <a:avLst/>
          </a:prstGeom>
          <a:noFill/>
        </p:spPr>
        <p:txBody>
          <a:bodyPr wrap="square" rtlCol="0">
            <a:spAutoFit/>
          </a:bodyPr>
          <a:lstStyle/>
          <a:p>
            <a:pPr algn="just" rtl="1"/>
            <a:r>
              <a:rPr lang="ar-SA" sz="2800" b="1" dirty="0">
                <a:solidFill>
                  <a:srgbClr val="0070C0"/>
                </a:solidFill>
              </a:rPr>
              <a:t>معالجة الأخطاء </a:t>
            </a:r>
            <a:r>
              <a:rPr lang="en-US" sz="2800" b="1" dirty="0">
                <a:solidFill>
                  <a:srgbClr val="0070C0"/>
                </a:solidFill>
              </a:rPr>
              <a:t>Exception</a:t>
            </a:r>
            <a:r>
              <a:rPr lang="ar-SA" sz="2800" b="1" dirty="0">
                <a:solidFill>
                  <a:srgbClr val="0070C0"/>
                </a:solidFill>
              </a:rPr>
              <a:t>:</a:t>
            </a:r>
            <a:endParaRPr lang="en-US" sz="2800" b="1" dirty="0">
              <a:solidFill>
                <a:srgbClr val="0070C0"/>
              </a:solidFill>
            </a:endParaRPr>
          </a:p>
        </p:txBody>
      </p:sp>
      <p:sp>
        <p:nvSpPr>
          <p:cNvPr id="11" name="TextBox 10"/>
          <p:cNvSpPr txBox="1"/>
          <p:nvPr/>
        </p:nvSpPr>
        <p:spPr>
          <a:xfrm>
            <a:off x="434718" y="5725396"/>
            <a:ext cx="11237046" cy="523220"/>
          </a:xfrm>
          <a:prstGeom prst="rect">
            <a:avLst/>
          </a:prstGeom>
          <a:noFill/>
        </p:spPr>
        <p:txBody>
          <a:bodyPr wrap="square" rtlCol="0">
            <a:spAutoFit/>
          </a:bodyPr>
          <a:lstStyle/>
          <a:p>
            <a:pPr marL="457200" indent="-457200" algn="just" rtl="1">
              <a:buFont typeface="Arial" panose="020B0604020202020204" pitchFamily="34" charset="0"/>
              <a:buChar char="•"/>
            </a:pPr>
            <a:r>
              <a:rPr lang="ar-SA" sz="2800" dirty="0"/>
              <a:t>حيث تستطيع معالجة الأخطاء وإظهارها بالشكل الذي نريده.</a:t>
            </a:r>
            <a:endParaRPr lang="en-US" sz="2800" dirty="0"/>
          </a:p>
        </p:txBody>
      </p:sp>
    </p:spTree>
    <p:extLst>
      <p:ext uri="{BB962C8B-B14F-4D97-AF65-F5344CB8AC3E}">
        <p14:creationId xmlns:p14="http://schemas.microsoft.com/office/powerpoint/2010/main" val="13546025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fade">
                                      <p:cBhvr>
                                        <p:cTn id="63" dur="1000"/>
                                        <p:tgtEl>
                                          <p:spTgt spid="10"/>
                                        </p:tgtEl>
                                      </p:cBhvr>
                                    </p:animEffect>
                                    <p:anim calcmode="lin" valueType="num">
                                      <p:cBhvr>
                                        <p:cTn id="64" dur="1000" fill="hold"/>
                                        <p:tgtEl>
                                          <p:spTgt spid="10"/>
                                        </p:tgtEl>
                                        <p:attrNameLst>
                                          <p:attrName>ppt_x</p:attrName>
                                        </p:attrNameLst>
                                      </p:cBhvr>
                                      <p:tavLst>
                                        <p:tav tm="0">
                                          <p:val>
                                            <p:strVal val="#ppt_x"/>
                                          </p:val>
                                        </p:tav>
                                        <p:tav tm="100000">
                                          <p:val>
                                            <p:strVal val="#ppt_x"/>
                                          </p:val>
                                        </p:tav>
                                      </p:tavLst>
                                    </p:anim>
                                    <p:anim calcmode="lin" valueType="num">
                                      <p:cBhvr>
                                        <p:cTn id="6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P spid="10" grpId="0"/>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 xmlns:a16="http://schemas.microsoft.com/office/drawing/2014/main" id="{05F72A2C-AEB6-4DC3-8603-26623086629A}"/>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8" name="Rectangle 17">
            <a:hlinkClick r:id="rId2" action="ppaction://hlinkfile"/>
            <a:extLst>
              <a:ext uri="{FF2B5EF4-FFF2-40B4-BE49-F238E27FC236}">
                <a16:creationId xmlns="" xmlns:a16="http://schemas.microsoft.com/office/drawing/2014/main" id="{66119947-F3D2-4048-AA1B-529A38E01648}"/>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9" name="Oval 18">
            <a:extLst>
              <a:ext uri="{FF2B5EF4-FFF2-40B4-BE49-F238E27FC236}">
                <a16:creationId xmlns="" xmlns:a16="http://schemas.microsoft.com/office/drawing/2014/main" id="{03652483-2BE3-4FD6-B7B5-D893A0C1332C}"/>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Oval 19">
            <a:extLst>
              <a:ext uri="{FF2B5EF4-FFF2-40B4-BE49-F238E27FC236}">
                <a16:creationId xmlns="" xmlns:a16="http://schemas.microsoft.com/office/drawing/2014/main" id="{D919C586-E1A2-4590-BADF-D5EB583AD62A}"/>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1" name="Oval 20">
            <a:extLst>
              <a:ext uri="{FF2B5EF4-FFF2-40B4-BE49-F238E27FC236}">
                <a16:creationId xmlns="" xmlns:a16="http://schemas.microsoft.com/office/drawing/2014/main" id="{340185D2-676D-471B-B563-2E757A325EB1}"/>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2" name="Oval 21">
            <a:extLst>
              <a:ext uri="{FF2B5EF4-FFF2-40B4-BE49-F238E27FC236}">
                <a16:creationId xmlns="" xmlns:a16="http://schemas.microsoft.com/office/drawing/2014/main" id="{FAA014B0-78CD-493A-A6A0-177C7E98A29A}"/>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3" name="Oval 22">
            <a:extLst>
              <a:ext uri="{FF2B5EF4-FFF2-40B4-BE49-F238E27FC236}">
                <a16:creationId xmlns="" xmlns:a16="http://schemas.microsoft.com/office/drawing/2014/main" id="{781B4073-725B-4EAC-8920-2422BFDA3942}"/>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Oval 23">
            <a:extLst>
              <a:ext uri="{FF2B5EF4-FFF2-40B4-BE49-F238E27FC236}">
                <a16:creationId xmlns="" xmlns:a16="http://schemas.microsoft.com/office/drawing/2014/main" id="{4AA1E118-D3AB-4D70-91EF-63926F5D6959}"/>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C7DCA218-B51C-4158-9C65-ED7E8BFA24FA}"/>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FC3B23CF-2E92-4EB6-AC67-4718EA557CAD}"/>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7" name="Oval 26">
            <a:extLst>
              <a:ext uri="{FF2B5EF4-FFF2-40B4-BE49-F238E27FC236}">
                <a16:creationId xmlns="" xmlns:a16="http://schemas.microsoft.com/office/drawing/2014/main" id="{20AB077E-C043-4BEE-91EB-73D2B7220FCA}"/>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1DD676A6-AE62-472F-80C2-E925917D4C87}"/>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871735B7-3FB4-4A5B-9158-FF295053C626}"/>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0" name="Oval 29">
            <a:extLst>
              <a:ext uri="{FF2B5EF4-FFF2-40B4-BE49-F238E27FC236}">
                <a16:creationId xmlns="" xmlns:a16="http://schemas.microsoft.com/office/drawing/2014/main" id="{5043797F-7498-4A40-A094-B6491B3A619E}"/>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C43B559A-545C-498C-A377-B5CA3A6EE568}"/>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CB2B2E3-14B9-46CE-A6D3-CC92A4FFA84C}"/>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3" name="Rectangle 32">
            <a:extLst>
              <a:ext uri="{FF2B5EF4-FFF2-40B4-BE49-F238E27FC236}">
                <a16:creationId xmlns="" xmlns:a16="http://schemas.microsoft.com/office/drawing/2014/main" id="{6359C6E2-7093-4773-8DAD-2D1A8793A12A}"/>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4" name="Rectangle 33">
            <a:extLst>
              <a:ext uri="{FF2B5EF4-FFF2-40B4-BE49-F238E27FC236}">
                <a16:creationId xmlns="" xmlns:a16="http://schemas.microsoft.com/office/drawing/2014/main" id="{1CF17B52-0F56-4D9A-AD80-D9E77B0E167A}"/>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5" name="Rectangle 34">
            <a:extLst>
              <a:ext uri="{FF2B5EF4-FFF2-40B4-BE49-F238E27FC236}">
                <a16:creationId xmlns="" xmlns:a16="http://schemas.microsoft.com/office/drawing/2014/main" id="{E3E79359-AD32-4EEB-AB12-D23785E56635}"/>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6" name="Rectangle 35">
            <a:extLst>
              <a:ext uri="{FF2B5EF4-FFF2-40B4-BE49-F238E27FC236}">
                <a16:creationId xmlns="" xmlns:a16="http://schemas.microsoft.com/office/drawing/2014/main" id="{AD2FA1DA-2484-476B-B178-956F44C6641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7" name="Rectangle 36">
            <a:extLst>
              <a:ext uri="{FF2B5EF4-FFF2-40B4-BE49-F238E27FC236}">
                <a16:creationId xmlns="" xmlns:a16="http://schemas.microsoft.com/office/drawing/2014/main" id="{D659842D-99F8-487A-8418-31737867E52C}"/>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8" name="Oval 37">
            <a:extLst>
              <a:ext uri="{FF2B5EF4-FFF2-40B4-BE49-F238E27FC236}">
                <a16:creationId xmlns="" xmlns:a16="http://schemas.microsoft.com/office/drawing/2014/main" id="{D5C3F286-67B1-41A0-8654-058315037D3D}"/>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 xmlns:a16="http://schemas.microsoft.com/office/drawing/2014/main" id="{A74F7EFA-824D-438C-9408-FFEB719DA776}"/>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3642A01D-4801-4E4C-ACC7-44FA66CBF4D1}"/>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044A7BC7-B1E7-40AD-9C2F-EC67C6C349E1}"/>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 xmlns:a16="http://schemas.microsoft.com/office/drawing/2014/main" id="{3F6C7A46-600E-4573-9E02-69CCFAF5113C}"/>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BA14BCCA-38E5-45CF-BBC0-25456678D707}"/>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1499EDB1-7879-4747-BD71-DCEDD42779B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A76DA694-1440-4909-A3D8-8C12277841B6}"/>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237B73F3-FA28-4237-8398-22459A52A6FF}"/>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Oval 46">
            <a:extLst>
              <a:ext uri="{FF2B5EF4-FFF2-40B4-BE49-F238E27FC236}">
                <a16:creationId xmlns="" xmlns:a16="http://schemas.microsoft.com/office/drawing/2014/main" id="{CE492AF3-65F5-403E-B453-83FE2C8631F0}"/>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8" name="Minus Sign 47">
            <a:extLst>
              <a:ext uri="{FF2B5EF4-FFF2-40B4-BE49-F238E27FC236}">
                <a16:creationId xmlns="" xmlns:a16="http://schemas.microsoft.com/office/drawing/2014/main" id="{2D87E365-DF6F-4B55-9F99-48F97BE9784C}"/>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DFC5EEB3-DD31-48E2-A6F9-90A5A08298DE}"/>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Oval 49">
            <a:extLst>
              <a:ext uri="{FF2B5EF4-FFF2-40B4-BE49-F238E27FC236}">
                <a16:creationId xmlns="" xmlns:a16="http://schemas.microsoft.com/office/drawing/2014/main" id="{3CDFDA9C-5B5A-4FF8-97AF-7B4530F9B87A}"/>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1" name="Minus Sign 50">
            <a:extLst>
              <a:ext uri="{FF2B5EF4-FFF2-40B4-BE49-F238E27FC236}">
                <a16:creationId xmlns="" xmlns:a16="http://schemas.microsoft.com/office/drawing/2014/main" id="{5887F4AB-008A-423C-A460-55C79FCC4AFA}"/>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ED049C73-CFC3-4A92-B332-BE2C30538D0A}"/>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Oval 52">
            <a:extLst>
              <a:ext uri="{FF2B5EF4-FFF2-40B4-BE49-F238E27FC236}">
                <a16:creationId xmlns="" xmlns:a16="http://schemas.microsoft.com/office/drawing/2014/main" id="{D603C677-8A58-4AFC-96E0-682F298F43C4}"/>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4" name="Minus Sign 53">
            <a:extLst>
              <a:ext uri="{FF2B5EF4-FFF2-40B4-BE49-F238E27FC236}">
                <a16:creationId xmlns="" xmlns:a16="http://schemas.microsoft.com/office/drawing/2014/main" id="{72B360FE-2D96-4FA3-9087-2E49D09B9E2B}"/>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5" name="Minus Sign 54">
            <a:extLst>
              <a:ext uri="{FF2B5EF4-FFF2-40B4-BE49-F238E27FC236}">
                <a16:creationId xmlns="" xmlns:a16="http://schemas.microsoft.com/office/drawing/2014/main" id="{C88181E4-7CF1-4A0D-B151-7F6570DBB5E3}"/>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6" name="Oval 55">
            <a:extLst>
              <a:ext uri="{FF2B5EF4-FFF2-40B4-BE49-F238E27FC236}">
                <a16:creationId xmlns="" xmlns:a16="http://schemas.microsoft.com/office/drawing/2014/main" id="{BCB77AA9-B477-4B2B-AE85-5226AA6E864D}"/>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7" name="Minus Sign 56">
            <a:extLst>
              <a:ext uri="{FF2B5EF4-FFF2-40B4-BE49-F238E27FC236}">
                <a16:creationId xmlns="" xmlns:a16="http://schemas.microsoft.com/office/drawing/2014/main" id="{F4B5105E-0F43-4062-84EC-7E5E180DC093}"/>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8" name="Minus Sign 57">
            <a:extLst>
              <a:ext uri="{FF2B5EF4-FFF2-40B4-BE49-F238E27FC236}">
                <a16:creationId xmlns="" xmlns:a16="http://schemas.microsoft.com/office/drawing/2014/main" id="{B62D59A8-15E9-4201-96FD-8E6304F4794C}"/>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9" name="Oval 58">
            <a:extLst>
              <a:ext uri="{FF2B5EF4-FFF2-40B4-BE49-F238E27FC236}">
                <a16:creationId xmlns="" xmlns:a16="http://schemas.microsoft.com/office/drawing/2014/main" id="{21C8EF44-C46E-4CA6-A62D-5BC907597817}"/>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0" name="Minus Sign 59">
            <a:extLst>
              <a:ext uri="{FF2B5EF4-FFF2-40B4-BE49-F238E27FC236}">
                <a16:creationId xmlns="" xmlns:a16="http://schemas.microsoft.com/office/drawing/2014/main" id="{E5159B4E-863C-4701-B513-F0D2174B012A}"/>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1" name="Minus Sign 60">
            <a:extLst>
              <a:ext uri="{FF2B5EF4-FFF2-40B4-BE49-F238E27FC236}">
                <a16:creationId xmlns="" xmlns:a16="http://schemas.microsoft.com/office/drawing/2014/main" id="{1031EF88-18CD-4F70-9ADD-523F6668BE5D}"/>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 name="Rectangle 5"/>
          <p:cNvSpPr/>
          <p:nvPr/>
        </p:nvSpPr>
        <p:spPr>
          <a:xfrm>
            <a:off x="609593" y="1235958"/>
            <a:ext cx="2244436" cy="2909454"/>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 name="Rectangle 6"/>
          <p:cNvSpPr/>
          <p:nvPr/>
        </p:nvSpPr>
        <p:spPr>
          <a:xfrm>
            <a:off x="775845" y="1791553"/>
            <a:ext cx="1884218" cy="290946"/>
          </a:xfrm>
          <a:prstGeom prst="rect">
            <a:avLst/>
          </a:prstGeom>
          <a:solidFill>
            <a:srgbClr val="51857C"/>
          </a:solidFill>
          <a:ln>
            <a:solidFill>
              <a:schemeClr val="bg2">
                <a:lumMod val="25000"/>
              </a:schemeClr>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8" name="Rectangle 7"/>
          <p:cNvSpPr/>
          <p:nvPr/>
        </p:nvSpPr>
        <p:spPr>
          <a:xfrm>
            <a:off x="789702" y="2555456"/>
            <a:ext cx="1884218" cy="290946"/>
          </a:xfrm>
          <a:prstGeom prst="rect">
            <a:avLst/>
          </a:prstGeom>
          <a:solidFill>
            <a:srgbClr val="51857C"/>
          </a:solidFill>
          <a:ln>
            <a:solidFill>
              <a:schemeClr val="bg2">
                <a:lumMod val="2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9" name="Rectangle 8"/>
          <p:cNvSpPr/>
          <p:nvPr/>
        </p:nvSpPr>
        <p:spPr>
          <a:xfrm>
            <a:off x="789705" y="3300286"/>
            <a:ext cx="1884218" cy="290946"/>
          </a:xfrm>
          <a:prstGeom prst="rect">
            <a:avLst/>
          </a:prstGeom>
          <a:solidFill>
            <a:srgbClr val="51857C"/>
          </a:solidFill>
          <a:ln>
            <a:solidFill>
              <a:schemeClr val="bg2">
                <a:lumMod val="25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1" name="TextBox 10"/>
          <p:cNvSpPr txBox="1"/>
          <p:nvPr/>
        </p:nvSpPr>
        <p:spPr>
          <a:xfrm>
            <a:off x="706579" y="1328328"/>
            <a:ext cx="1698996" cy="461665"/>
          </a:xfrm>
          <a:prstGeom prst="rect">
            <a:avLst/>
          </a:prstGeom>
          <a:noFill/>
        </p:spPr>
        <p:txBody>
          <a:bodyPr wrap="square" rtlCol="0">
            <a:spAutoFit/>
          </a:bodyPr>
          <a:lstStyle/>
          <a:p>
            <a:r>
              <a:rPr lang="en-US" sz="2400" dirty="0">
                <a:latin typeface="RobotoMono-Regular"/>
              </a:rPr>
              <a:t>DECLARE</a:t>
            </a:r>
          </a:p>
        </p:txBody>
      </p:sp>
      <p:sp>
        <p:nvSpPr>
          <p:cNvPr id="12" name="Rectangle 11"/>
          <p:cNvSpPr/>
          <p:nvPr/>
        </p:nvSpPr>
        <p:spPr>
          <a:xfrm>
            <a:off x="706578" y="2077136"/>
            <a:ext cx="1191491" cy="461665"/>
          </a:xfrm>
          <a:prstGeom prst="rect">
            <a:avLst/>
          </a:prstGeom>
        </p:spPr>
        <p:txBody>
          <a:bodyPr wrap="square">
            <a:spAutoFit/>
          </a:bodyPr>
          <a:lstStyle/>
          <a:p>
            <a:r>
              <a:rPr lang="en-US" sz="2400" dirty="0">
                <a:latin typeface="RobotoMono-Regular"/>
              </a:rPr>
              <a:t>BEGIN</a:t>
            </a:r>
            <a:r>
              <a:rPr lang="en-US" sz="2400" dirty="0"/>
              <a:t> </a:t>
            </a:r>
          </a:p>
        </p:txBody>
      </p:sp>
      <p:sp>
        <p:nvSpPr>
          <p:cNvPr id="13" name="Rectangle 12"/>
          <p:cNvSpPr/>
          <p:nvPr/>
        </p:nvSpPr>
        <p:spPr>
          <a:xfrm>
            <a:off x="706579" y="2846402"/>
            <a:ext cx="1967341" cy="461665"/>
          </a:xfrm>
          <a:prstGeom prst="rect">
            <a:avLst/>
          </a:prstGeom>
        </p:spPr>
        <p:txBody>
          <a:bodyPr wrap="square">
            <a:spAutoFit/>
          </a:bodyPr>
          <a:lstStyle/>
          <a:p>
            <a:r>
              <a:rPr lang="en-US" sz="2400" dirty="0">
                <a:latin typeface="RobotoMono-Regular"/>
              </a:rPr>
              <a:t>EXCEPTION </a:t>
            </a:r>
          </a:p>
        </p:txBody>
      </p:sp>
      <p:sp>
        <p:nvSpPr>
          <p:cNvPr id="14" name="Rectangle 13"/>
          <p:cNvSpPr/>
          <p:nvPr/>
        </p:nvSpPr>
        <p:spPr>
          <a:xfrm>
            <a:off x="706579" y="3607887"/>
            <a:ext cx="1305101" cy="461665"/>
          </a:xfrm>
          <a:prstGeom prst="rect">
            <a:avLst/>
          </a:prstGeom>
        </p:spPr>
        <p:txBody>
          <a:bodyPr wrap="square">
            <a:spAutoFit/>
          </a:bodyPr>
          <a:lstStyle/>
          <a:p>
            <a:r>
              <a:rPr lang="en-US" sz="2400" dirty="0">
                <a:latin typeface="RobotoMono-Regular"/>
              </a:rPr>
              <a:t>END; </a:t>
            </a:r>
          </a:p>
        </p:txBody>
      </p:sp>
      <p:sp>
        <p:nvSpPr>
          <p:cNvPr id="15" name="Rectangle 14"/>
          <p:cNvSpPr/>
          <p:nvPr/>
        </p:nvSpPr>
        <p:spPr>
          <a:xfrm>
            <a:off x="4447308" y="1220494"/>
            <a:ext cx="5962784" cy="4216539"/>
          </a:xfrm>
          <a:prstGeom prst="rect">
            <a:avLst/>
          </a:prstGeom>
        </p:spPr>
        <p:txBody>
          <a:bodyPr wrap="square">
            <a:spAutoFit/>
          </a:bodyPr>
          <a:lstStyle/>
          <a:p>
            <a:r>
              <a:rPr lang="en-US" sz="3200" dirty="0">
                <a:solidFill>
                  <a:srgbClr val="0000FF"/>
                </a:solidFill>
                <a:latin typeface="RobotoMono-Regular"/>
              </a:rPr>
              <a:t>DECLARE (optional)</a:t>
            </a:r>
            <a:br>
              <a:rPr lang="en-US" sz="3200" dirty="0">
                <a:solidFill>
                  <a:srgbClr val="0000FF"/>
                </a:solidFill>
                <a:latin typeface="RobotoMono-Regular"/>
              </a:rPr>
            </a:br>
            <a:r>
              <a:rPr lang="en-US" sz="2800" dirty="0">
                <a:latin typeface="RobotoMono-Regular"/>
              </a:rPr>
              <a:t>variables, cursors, user-defined exceptions </a:t>
            </a:r>
            <a:r>
              <a:rPr lang="en-US" sz="3200" dirty="0">
                <a:solidFill>
                  <a:srgbClr val="0000FF"/>
                </a:solidFill>
                <a:latin typeface="RobotoMono-Regular"/>
              </a:rPr>
              <a:t/>
            </a:r>
            <a:br>
              <a:rPr lang="en-US" sz="3200" dirty="0">
                <a:solidFill>
                  <a:srgbClr val="0000FF"/>
                </a:solidFill>
                <a:latin typeface="RobotoMono-Regular"/>
              </a:rPr>
            </a:br>
            <a:r>
              <a:rPr lang="en-US" sz="3200" dirty="0">
                <a:solidFill>
                  <a:srgbClr val="0000FF"/>
                </a:solidFill>
                <a:latin typeface="RobotoMono-Regular"/>
              </a:rPr>
              <a:t>BEGIN (mandatory)</a:t>
            </a:r>
            <a:br>
              <a:rPr lang="en-US" sz="3200" dirty="0">
                <a:solidFill>
                  <a:srgbClr val="0000FF"/>
                </a:solidFill>
                <a:latin typeface="RobotoMono-Regular"/>
              </a:rPr>
            </a:br>
            <a:r>
              <a:rPr lang="en-US" sz="2800" dirty="0">
                <a:latin typeface="RobotoMono-Regular"/>
              </a:rPr>
              <a:t>SQL statements</a:t>
            </a:r>
          </a:p>
          <a:p>
            <a:r>
              <a:rPr lang="en-US" sz="2800" dirty="0">
                <a:latin typeface="RobotoMono-Regular"/>
              </a:rPr>
              <a:t>PL/SQL statements</a:t>
            </a:r>
            <a:r>
              <a:rPr lang="en-US" sz="3200" dirty="0">
                <a:solidFill>
                  <a:srgbClr val="0000FF"/>
                </a:solidFill>
                <a:latin typeface="RobotoMono-Regular"/>
              </a:rPr>
              <a:t/>
            </a:r>
            <a:br>
              <a:rPr lang="en-US" sz="3200" dirty="0">
                <a:solidFill>
                  <a:srgbClr val="0000FF"/>
                </a:solidFill>
                <a:latin typeface="RobotoMono-Regular"/>
              </a:rPr>
            </a:br>
            <a:r>
              <a:rPr lang="en-US" sz="3200" dirty="0">
                <a:solidFill>
                  <a:srgbClr val="0000FF"/>
                </a:solidFill>
                <a:latin typeface="RobotoMono-Regular"/>
              </a:rPr>
              <a:t>EXCEPTION (optional)</a:t>
            </a:r>
            <a:br>
              <a:rPr lang="en-US" sz="3200" dirty="0">
                <a:solidFill>
                  <a:srgbClr val="0000FF"/>
                </a:solidFill>
                <a:latin typeface="RobotoMono-Regular"/>
              </a:rPr>
            </a:br>
            <a:r>
              <a:rPr lang="en-US" sz="2800" dirty="0">
                <a:latin typeface="RobotoMono-Regular"/>
              </a:rPr>
              <a:t>Action to perform when errors occur</a:t>
            </a:r>
            <a:r>
              <a:rPr lang="en-US" sz="3200" dirty="0">
                <a:solidFill>
                  <a:srgbClr val="0000FF"/>
                </a:solidFill>
                <a:latin typeface="RobotoMono-Regular"/>
              </a:rPr>
              <a:t/>
            </a:r>
            <a:br>
              <a:rPr lang="en-US" sz="3200" dirty="0">
                <a:solidFill>
                  <a:srgbClr val="0000FF"/>
                </a:solidFill>
                <a:latin typeface="RobotoMono-Regular"/>
              </a:rPr>
            </a:br>
            <a:r>
              <a:rPr lang="en-US" sz="3200" dirty="0">
                <a:solidFill>
                  <a:srgbClr val="0000FF"/>
                </a:solidFill>
                <a:latin typeface="RobotoMono-Regular"/>
              </a:rPr>
              <a:t>END;</a:t>
            </a:r>
            <a:r>
              <a:rPr lang="en-US" sz="3200" dirty="0"/>
              <a:t> </a:t>
            </a:r>
            <a:r>
              <a:rPr lang="en-US" sz="3200" dirty="0">
                <a:solidFill>
                  <a:srgbClr val="0000FF"/>
                </a:solidFill>
                <a:latin typeface="RobotoMono-Regular"/>
              </a:rPr>
              <a:t>(mandatory)</a:t>
            </a:r>
            <a:endParaRPr lang="en-US" sz="3200" dirty="0"/>
          </a:p>
        </p:txBody>
      </p:sp>
      <p:sp>
        <p:nvSpPr>
          <p:cNvPr id="16" name="TextBox 15"/>
          <p:cNvSpPr txBox="1"/>
          <p:nvPr/>
        </p:nvSpPr>
        <p:spPr>
          <a:xfrm>
            <a:off x="3462729" y="404846"/>
            <a:ext cx="7917180" cy="584775"/>
          </a:xfrm>
          <a:prstGeom prst="rect">
            <a:avLst/>
          </a:prstGeom>
          <a:noFill/>
        </p:spPr>
        <p:txBody>
          <a:bodyPr wrap="square" rtlCol="0">
            <a:spAutoFit/>
          </a:bodyPr>
          <a:lstStyle/>
          <a:p>
            <a:pPr algn="r" rtl="1"/>
            <a:r>
              <a:rPr lang="ar-SA" sz="3200" b="1" dirty="0">
                <a:solidFill>
                  <a:srgbClr val="002060"/>
                </a:solidFill>
                <a:effectLst>
                  <a:outerShdw blurRad="38100" dist="38100" dir="2700000" algn="tl">
                    <a:srgbClr val="000000">
                      <a:alpha val="43137"/>
                    </a:srgbClr>
                  </a:outerShdw>
                </a:effectLst>
              </a:rPr>
              <a:t>تركيب الوحدة البرمجية </a:t>
            </a:r>
            <a:r>
              <a:rPr lang="en-US" sz="3200" b="1" dirty="0">
                <a:solidFill>
                  <a:srgbClr val="002060"/>
                </a:solidFill>
                <a:effectLst>
                  <a:outerShdw blurRad="38100" dist="38100" dir="2700000" algn="tl">
                    <a:srgbClr val="000000">
                      <a:alpha val="43137"/>
                    </a:srgbClr>
                  </a:outerShdw>
                </a:effectLst>
              </a:rPr>
              <a:t>PL/SQL Block Structure</a:t>
            </a:r>
            <a:r>
              <a:rPr lang="ar-SA" sz="3200" b="1" dirty="0">
                <a:solidFill>
                  <a:srgbClr val="00206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7722109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1000"/>
                                        <p:tgtEl>
                                          <p:spTgt spid="12"/>
                                        </p:tgtEl>
                                      </p:cBhvr>
                                    </p:animEffect>
                                    <p:anim calcmode="lin" valueType="num">
                                      <p:cBhvr>
                                        <p:cTn id="37" dur="1000" fill="hold"/>
                                        <p:tgtEl>
                                          <p:spTgt spid="12"/>
                                        </p:tgtEl>
                                        <p:attrNameLst>
                                          <p:attrName>ppt_x</p:attrName>
                                        </p:attrNameLst>
                                      </p:cBhvr>
                                      <p:tavLst>
                                        <p:tav tm="0">
                                          <p:val>
                                            <p:strVal val="#ppt_x"/>
                                          </p:val>
                                        </p:tav>
                                        <p:tav tm="100000">
                                          <p:val>
                                            <p:strVal val="#ppt_x"/>
                                          </p:val>
                                        </p:tav>
                                      </p:tavLst>
                                    </p:anim>
                                    <p:anim calcmode="lin" valueType="num">
                                      <p:cBhvr>
                                        <p:cTn id="38" dur="1000" fill="hold"/>
                                        <p:tgtEl>
                                          <p:spTgt spid="12"/>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1000"/>
                                        <p:tgtEl>
                                          <p:spTgt spid="8"/>
                                        </p:tgtEl>
                                      </p:cBhvr>
                                    </p:animEffect>
                                    <p:anim calcmode="lin" valueType="num">
                                      <p:cBhvr>
                                        <p:cTn id="42" dur="1000" fill="hold"/>
                                        <p:tgtEl>
                                          <p:spTgt spid="8"/>
                                        </p:tgtEl>
                                        <p:attrNameLst>
                                          <p:attrName>ppt_x</p:attrName>
                                        </p:attrNameLst>
                                      </p:cBhvr>
                                      <p:tavLst>
                                        <p:tav tm="0">
                                          <p:val>
                                            <p:strVal val="#ppt_x"/>
                                          </p:val>
                                        </p:tav>
                                        <p:tav tm="100000">
                                          <p:val>
                                            <p:strVal val="#ppt_x"/>
                                          </p:val>
                                        </p:tav>
                                      </p:tavLst>
                                    </p:anim>
                                    <p:anim calcmode="lin" valueType="num">
                                      <p:cBhvr>
                                        <p:cTn id="43" dur="1000" fill="hold"/>
                                        <p:tgtEl>
                                          <p:spTgt spid="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1000"/>
                                        <p:tgtEl>
                                          <p:spTgt spid="9"/>
                                        </p:tgtEl>
                                      </p:cBhvr>
                                    </p:animEffect>
                                    <p:anim calcmode="lin" valueType="num">
                                      <p:cBhvr>
                                        <p:cTn id="52" dur="1000" fill="hold"/>
                                        <p:tgtEl>
                                          <p:spTgt spid="9"/>
                                        </p:tgtEl>
                                        <p:attrNameLst>
                                          <p:attrName>ppt_x</p:attrName>
                                        </p:attrNameLst>
                                      </p:cBhvr>
                                      <p:tavLst>
                                        <p:tav tm="0">
                                          <p:val>
                                            <p:strVal val="#ppt_x"/>
                                          </p:val>
                                        </p:tav>
                                        <p:tav tm="100000">
                                          <p:val>
                                            <p:strVal val="#ppt_x"/>
                                          </p:val>
                                        </p:tav>
                                      </p:tavLst>
                                    </p:anim>
                                    <p:anim calcmode="lin" valueType="num">
                                      <p:cBhvr>
                                        <p:cTn id="53" dur="1000" fill="hold"/>
                                        <p:tgtEl>
                                          <p:spTgt spid="9"/>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Effect transition="in" filter="fade">
                                      <p:cBhvr>
                                        <p:cTn id="56" dur="1000"/>
                                        <p:tgtEl>
                                          <p:spTgt spid="14"/>
                                        </p:tgtEl>
                                      </p:cBhvr>
                                    </p:animEffect>
                                    <p:anim calcmode="lin" valueType="num">
                                      <p:cBhvr>
                                        <p:cTn id="57" dur="1000" fill="hold"/>
                                        <p:tgtEl>
                                          <p:spTgt spid="14"/>
                                        </p:tgtEl>
                                        <p:attrNameLst>
                                          <p:attrName>ppt_x</p:attrName>
                                        </p:attrNameLst>
                                      </p:cBhvr>
                                      <p:tavLst>
                                        <p:tav tm="0">
                                          <p:val>
                                            <p:strVal val="#ppt_x"/>
                                          </p:val>
                                        </p:tav>
                                        <p:tav tm="100000">
                                          <p:val>
                                            <p:strVal val="#ppt_x"/>
                                          </p:val>
                                        </p:tav>
                                      </p:tavLst>
                                    </p:anim>
                                    <p:anim calcmode="lin" valueType="num">
                                      <p:cBhvr>
                                        <p:cTn id="5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p:bldP spid="12" grpId="0"/>
      <p:bldP spid="13"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8AC84563-CFF7-49A9-9308-5D53A14F7F07}"/>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3" name="Rectangle 12">
            <a:hlinkClick r:id="rId2" action="ppaction://hlinkfile"/>
            <a:extLst>
              <a:ext uri="{FF2B5EF4-FFF2-40B4-BE49-F238E27FC236}">
                <a16:creationId xmlns="" xmlns:a16="http://schemas.microsoft.com/office/drawing/2014/main" id="{0DFBC403-D36A-452E-8D65-06E240BE6C40}"/>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4" name="Oval 13">
            <a:extLst>
              <a:ext uri="{FF2B5EF4-FFF2-40B4-BE49-F238E27FC236}">
                <a16:creationId xmlns="" xmlns:a16="http://schemas.microsoft.com/office/drawing/2014/main" id="{BA574580-4E42-48A4-8E7E-57BC7C6E9877}"/>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A8C96F10-22B9-4F2E-A490-DF95FB4D9936}"/>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97BD170E-0364-4AD8-923C-1896B6301D0A}"/>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Oval 16">
            <a:extLst>
              <a:ext uri="{FF2B5EF4-FFF2-40B4-BE49-F238E27FC236}">
                <a16:creationId xmlns="" xmlns:a16="http://schemas.microsoft.com/office/drawing/2014/main" id="{FD31914C-448D-4638-925E-4AB2F09DF4F9}"/>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8" name="Oval 17">
            <a:extLst>
              <a:ext uri="{FF2B5EF4-FFF2-40B4-BE49-F238E27FC236}">
                <a16:creationId xmlns="" xmlns:a16="http://schemas.microsoft.com/office/drawing/2014/main" id="{ABDCA0A1-2E31-49AC-926D-04D37251B556}"/>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9" name="Oval 18">
            <a:extLst>
              <a:ext uri="{FF2B5EF4-FFF2-40B4-BE49-F238E27FC236}">
                <a16:creationId xmlns="" xmlns:a16="http://schemas.microsoft.com/office/drawing/2014/main" id="{F097D3D1-B6F5-4C33-8EC9-A98A47D0982F}"/>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31F5E81-99F7-49D7-A119-FB92A11EC85B}"/>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Minus Sign 20">
            <a:extLst>
              <a:ext uri="{FF2B5EF4-FFF2-40B4-BE49-F238E27FC236}">
                <a16:creationId xmlns="" xmlns:a16="http://schemas.microsoft.com/office/drawing/2014/main" id="{BACEAD76-2BDC-478F-B5B6-9EEBDEE5E568}"/>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2" name="Oval 21">
            <a:extLst>
              <a:ext uri="{FF2B5EF4-FFF2-40B4-BE49-F238E27FC236}">
                <a16:creationId xmlns="" xmlns:a16="http://schemas.microsoft.com/office/drawing/2014/main" id="{A306618A-48C9-4915-BFB5-A987698F37E5}"/>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227F491A-0207-4CA3-B222-8BB1396E42E3}"/>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D8239092-646C-4D3E-970A-4B079C1D89F1}"/>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Oval 24">
            <a:extLst>
              <a:ext uri="{FF2B5EF4-FFF2-40B4-BE49-F238E27FC236}">
                <a16:creationId xmlns="" xmlns:a16="http://schemas.microsoft.com/office/drawing/2014/main" id="{9917431B-B0CA-44AF-92CD-244C616B187C}"/>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04A2C143-05FE-4F63-BD93-7B439E4EE617}"/>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7" name="Minus Sign 26">
            <a:extLst>
              <a:ext uri="{FF2B5EF4-FFF2-40B4-BE49-F238E27FC236}">
                <a16:creationId xmlns="" xmlns:a16="http://schemas.microsoft.com/office/drawing/2014/main" id="{C75847FB-AA1C-4087-9270-7EE67C2F2DE4}"/>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Rectangle 27">
            <a:extLst>
              <a:ext uri="{FF2B5EF4-FFF2-40B4-BE49-F238E27FC236}">
                <a16:creationId xmlns="" xmlns:a16="http://schemas.microsoft.com/office/drawing/2014/main" id="{04644A37-92A9-48C5-AB55-0ED5AAFCBAE9}"/>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a:extLst>
              <a:ext uri="{FF2B5EF4-FFF2-40B4-BE49-F238E27FC236}">
                <a16:creationId xmlns="" xmlns:a16="http://schemas.microsoft.com/office/drawing/2014/main" id="{AB41CA09-C439-4808-BC22-D49131102A3A}"/>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Rectangle 29">
            <a:extLst>
              <a:ext uri="{FF2B5EF4-FFF2-40B4-BE49-F238E27FC236}">
                <a16:creationId xmlns="" xmlns:a16="http://schemas.microsoft.com/office/drawing/2014/main" id="{E37914AB-BE20-4806-AF68-A0F3BD6E2510}"/>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1" name="Rectangle 30">
            <a:extLst>
              <a:ext uri="{FF2B5EF4-FFF2-40B4-BE49-F238E27FC236}">
                <a16:creationId xmlns="" xmlns:a16="http://schemas.microsoft.com/office/drawing/2014/main" id="{987A19CD-AF01-4DF1-BF9F-7A691A6570B5}"/>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2" name="Rectangle 31">
            <a:extLst>
              <a:ext uri="{FF2B5EF4-FFF2-40B4-BE49-F238E27FC236}">
                <a16:creationId xmlns="" xmlns:a16="http://schemas.microsoft.com/office/drawing/2014/main" id="{EF7A30C7-931F-4F0B-9A3E-190BAAABE650}"/>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3" name="Oval 32">
            <a:extLst>
              <a:ext uri="{FF2B5EF4-FFF2-40B4-BE49-F238E27FC236}">
                <a16:creationId xmlns="" xmlns:a16="http://schemas.microsoft.com/office/drawing/2014/main" id="{C82F2484-5D3F-4039-8762-2C303DF8462D}"/>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4F03ADE3-BB6F-4EEF-BEC2-FF93A7F9E3B7}"/>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Minus Sign 34">
            <a:extLst>
              <a:ext uri="{FF2B5EF4-FFF2-40B4-BE49-F238E27FC236}">
                <a16:creationId xmlns="" xmlns:a16="http://schemas.microsoft.com/office/drawing/2014/main" id="{06EDC636-D86A-4D7C-AEF6-D5190281647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6" name="Oval 35">
            <a:extLst>
              <a:ext uri="{FF2B5EF4-FFF2-40B4-BE49-F238E27FC236}">
                <a16:creationId xmlns="" xmlns:a16="http://schemas.microsoft.com/office/drawing/2014/main" id="{D94E4A17-952F-4493-AA0F-60F6AB8EA5F8}"/>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3A648312-C4D6-4426-9CC1-F1E898A3C3F1}"/>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Minus Sign 37">
            <a:extLst>
              <a:ext uri="{FF2B5EF4-FFF2-40B4-BE49-F238E27FC236}">
                <a16:creationId xmlns="" xmlns:a16="http://schemas.microsoft.com/office/drawing/2014/main" id="{577FA00F-0633-4EF9-AF55-134FEAFA65C7}"/>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9" name="Oval 38">
            <a:extLst>
              <a:ext uri="{FF2B5EF4-FFF2-40B4-BE49-F238E27FC236}">
                <a16:creationId xmlns="" xmlns:a16="http://schemas.microsoft.com/office/drawing/2014/main" id="{45F06B39-B258-47F4-BD2B-49B6F3EEC7F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05350A04-8EE0-4400-BC17-09B2AAA2ED40}"/>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Minus Sign 40">
            <a:extLst>
              <a:ext uri="{FF2B5EF4-FFF2-40B4-BE49-F238E27FC236}">
                <a16:creationId xmlns="" xmlns:a16="http://schemas.microsoft.com/office/drawing/2014/main" id="{FBCAA1D5-C64F-4FF1-A195-5A0EED80CF76}"/>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6BB95381-231D-43DB-B405-C4F8D88341AE}"/>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2E79F31D-053A-4F55-916D-6125DE375B01}"/>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Minus Sign 43">
            <a:extLst>
              <a:ext uri="{FF2B5EF4-FFF2-40B4-BE49-F238E27FC236}">
                <a16:creationId xmlns="" xmlns:a16="http://schemas.microsoft.com/office/drawing/2014/main" id="{B6FF2902-BE7C-40D4-B259-5DA3DCD7E58B}"/>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5" name="Oval 44">
            <a:extLst>
              <a:ext uri="{FF2B5EF4-FFF2-40B4-BE49-F238E27FC236}">
                <a16:creationId xmlns="" xmlns:a16="http://schemas.microsoft.com/office/drawing/2014/main" id="{A876423F-EC00-46D4-8248-2B7528B18E6F}"/>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DF2779BC-0443-4CBA-8008-832073DD418F}"/>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Minus Sign 46">
            <a:extLst>
              <a:ext uri="{FF2B5EF4-FFF2-40B4-BE49-F238E27FC236}">
                <a16:creationId xmlns="" xmlns:a16="http://schemas.microsoft.com/office/drawing/2014/main" id="{EB999584-554D-4B76-82A6-4B4614C1A116}"/>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Oval 47">
            <a:extLst>
              <a:ext uri="{FF2B5EF4-FFF2-40B4-BE49-F238E27FC236}">
                <a16:creationId xmlns="" xmlns:a16="http://schemas.microsoft.com/office/drawing/2014/main" id="{B8F938F4-E497-42CE-A2E3-E29AAF29A910}"/>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84A6A686-AA26-47C1-B8DA-0AB240CB7845}"/>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Minus Sign 49">
            <a:extLst>
              <a:ext uri="{FF2B5EF4-FFF2-40B4-BE49-F238E27FC236}">
                <a16:creationId xmlns="" xmlns:a16="http://schemas.microsoft.com/office/drawing/2014/main" id="{9891E1A2-4F0D-48E7-BA7C-62F1645EF35F}"/>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1" name="Oval 50">
            <a:extLst>
              <a:ext uri="{FF2B5EF4-FFF2-40B4-BE49-F238E27FC236}">
                <a16:creationId xmlns="" xmlns:a16="http://schemas.microsoft.com/office/drawing/2014/main" id="{F5C108B6-04A2-4467-8693-5DFC195772BE}"/>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681400CE-C189-4A55-86C1-EE18BCC24433}"/>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Minus Sign 52">
            <a:extLst>
              <a:ext uri="{FF2B5EF4-FFF2-40B4-BE49-F238E27FC236}">
                <a16:creationId xmlns="" xmlns:a16="http://schemas.microsoft.com/office/drawing/2014/main" id="{8093882F-2256-4445-BF34-2D95B43C8559}"/>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4" name="Oval 53">
            <a:extLst>
              <a:ext uri="{FF2B5EF4-FFF2-40B4-BE49-F238E27FC236}">
                <a16:creationId xmlns="" xmlns:a16="http://schemas.microsoft.com/office/drawing/2014/main" id="{FEC2F66C-6B0A-460E-A440-5530FF17372D}"/>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5" name="Minus Sign 54">
            <a:extLst>
              <a:ext uri="{FF2B5EF4-FFF2-40B4-BE49-F238E27FC236}">
                <a16:creationId xmlns="" xmlns:a16="http://schemas.microsoft.com/office/drawing/2014/main" id="{6EBEC1EE-311A-43A9-A954-74008C4721A9}"/>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6" name="Minus Sign 55">
            <a:extLst>
              <a:ext uri="{FF2B5EF4-FFF2-40B4-BE49-F238E27FC236}">
                <a16:creationId xmlns="" xmlns:a16="http://schemas.microsoft.com/office/drawing/2014/main" id="{EE61A60C-97C5-45C4-AB74-785A08A274BE}"/>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 name="TextBox 3"/>
          <p:cNvSpPr txBox="1"/>
          <p:nvPr/>
        </p:nvSpPr>
        <p:spPr>
          <a:xfrm>
            <a:off x="5591788" y="401781"/>
            <a:ext cx="5930213" cy="584775"/>
          </a:xfrm>
          <a:prstGeom prst="rect">
            <a:avLst/>
          </a:prstGeom>
          <a:noFill/>
        </p:spPr>
        <p:txBody>
          <a:bodyPr wrap="none" rtlCol="0">
            <a:spAutoFit/>
          </a:bodyPr>
          <a:lstStyle/>
          <a:p>
            <a:r>
              <a:rPr lang="ar-SA" sz="3200" b="1" dirty="0">
                <a:solidFill>
                  <a:srgbClr val="002060"/>
                </a:solidFill>
                <a:effectLst>
                  <a:outerShdw blurRad="38100" dist="38100" dir="2700000" algn="tl">
                    <a:srgbClr val="000000">
                      <a:alpha val="43137"/>
                    </a:srgbClr>
                  </a:outerShdw>
                </a:effectLst>
              </a:rPr>
              <a:t>:</a:t>
            </a:r>
            <a:r>
              <a:rPr lang="en-US" sz="3200" b="1" dirty="0">
                <a:solidFill>
                  <a:srgbClr val="002060"/>
                </a:solidFill>
                <a:effectLst>
                  <a:outerShdw blurRad="38100" dist="38100" dir="2700000" algn="tl">
                    <a:srgbClr val="000000">
                      <a:alpha val="43137"/>
                    </a:srgbClr>
                  </a:outerShdw>
                </a:effectLst>
              </a:rPr>
              <a:t>PL/SQL </a:t>
            </a:r>
            <a:r>
              <a:rPr lang="ar-SA" sz="3200" b="1" dirty="0">
                <a:solidFill>
                  <a:srgbClr val="002060"/>
                </a:solidFill>
                <a:effectLst>
                  <a:outerShdw blurRad="38100" dist="38100" dir="2700000" algn="tl">
                    <a:srgbClr val="000000">
                      <a:alpha val="43137"/>
                    </a:srgbClr>
                  </a:outerShdw>
                </a:effectLst>
              </a:rPr>
              <a:t>)</a:t>
            </a:r>
            <a:r>
              <a:rPr lang="en-US" sz="3200" b="1" dirty="0">
                <a:solidFill>
                  <a:srgbClr val="002060"/>
                </a:solidFill>
                <a:effectLst>
                  <a:outerShdw blurRad="38100" dist="38100" dir="2700000" algn="tl">
                    <a:srgbClr val="000000">
                      <a:alpha val="43137"/>
                    </a:srgbClr>
                  </a:outerShdw>
                </a:effectLst>
              </a:rPr>
              <a:t>Block Structure</a:t>
            </a:r>
            <a:r>
              <a:rPr lang="ar-SA" sz="3200" b="1" dirty="0">
                <a:solidFill>
                  <a:srgbClr val="002060"/>
                </a:solidFill>
                <a:effectLst>
                  <a:outerShdw blurRad="38100" dist="38100" dir="2700000" algn="tl">
                    <a:srgbClr val="000000">
                      <a:alpha val="43137"/>
                    </a:srgbClr>
                  </a:outerShdw>
                </a:effectLst>
              </a:rPr>
              <a:t>تركيب بلوك (</a:t>
            </a:r>
            <a:endParaRPr lang="en-US" sz="3200" b="1" dirty="0">
              <a:solidFill>
                <a:srgbClr val="002060"/>
              </a:solidFill>
              <a:effectLst>
                <a:outerShdw blurRad="38100" dist="38100" dir="2700000" algn="tl">
                  <a:srgbClr val="000000">
                    <a:alpha val="43137"/>
                  </a:srgbClr>
                </a:outerShdw>
              </a:effectLst>
            </a:endParaRPr>
          </a:p>
        </p:txBody>
      </p:sp>
      <p:sp>
        <p:nvSpPr>
          <p:cNvPr id="5" name="TextBox 4"/>
          <p:cNvSpPr txBox="1"/>
          <p:nvPr/>
        </p:nvSpPr>
        <p:spPr>
          <a:xfrm>
            <a:off x="6673738" y="1909084"/>
            <a:ext cx="4998163" cy="523220"/>
          </a:xfrm>
          <a:prstGeom prst="rect">
            <a:avLst/>
          </a:prstGeom>
          <a:noFill/>
        </p:spPr>
        <p:txBody>
          <a:bodyPr wrap="none" rtlCol="0">
            <a:spAutoFit/>
          </a:bodyPr>
          <a:lstStyle/>
          <a:p>
            <a:pPr marL="457200" indent="-457200" algn="r" rtl="1">
              <a:buFont typeface="Arial" panose="020B0604020202020204" pitchFamily="34" charset="0"/>
              <a:buChar char="•"/>
            </a:pPr>
            <a:r>
              <a:rPr lang="ar-SA" sz="2800" b="1" dirty="0"/>
              <a:t>قسم إعلانات</a:t>
            </a:r>
            <a:r>
              <a:rPr lang="ar-SA" sz="2800" b="1" dirty="0">
                <a:latin typeface="Cambria" panose="02040503050406030204" pitchFamily="18" charset="0"/>
              </a:rPr>
              <a:t> </a:t>
            </a:r>
            <a:r>
              <a:rPr lang="en-US" sz="2800" b="1" dirty="0">
                <a:latin typeface="Cambria" panose="02040503050406030204" pitchFamily="18" charset="0"/>
              </a:rPr>
              <a:t>DEClARE</a:t>
            </a:r>
            <a:r>
              <a:rPr lang="ar-SA" sz="2800" b="1" dirty="0">
                <a:latin typeface="Cambria" panose="02040503050406030204" pitchFamily="18" charset="0"/>
              </a:rPr>
              <a:t> (</a:t>
            </a:r>
            <a:r>
              <a:rPr lang="ar-SA" sz="2800" b="1" dirty="0"/>
              <a:t>اختياري):</a:t>
            </a:r>
            <a:endParaRPr lang="en-US" sz="2800" b="1" dirty="0"/>
          </a:p>
        </p:txBody>
      </p:sp>
      <p:sp>
        <p:nvSpPr>
          <p:cNvPr id="6" name="TextBox 5"/>
          <p:cNvSpPr txBox="1"/>
          <p:nvPr/>
        </p:nvSpPr>
        <p:spPr>
          <a:xfrm>
            <a:off x="178194" y="940215"/>
            <a:ext cx="11139403" cy="954107"/>
          </a:xfrm>
          <a:prstGeom prst="rect">
            <a:avLst/>
          </a:prstGeom>
          <a:noFill/>
        </p:spPr>
        <p:txBody>
          <a:bodyPr wrap="square" rtlCol="0">
            <a:spAutoFit/>
          </a:bodyPr>
          <a:lstStyle/>
          <a:p>
            <a:pPr algn="r" rtl="1"/>
            <a:r>
              <a:rPr lang="ar-SA" sz="2800" dirty="0">
                <a:latin typeface="Arial" panose="020B0604020202020204" pitchFamily="34" charset="0"/>
              </a:rPr>
              <a:t>تتكون الوحدة الأساسية في </a:t>
            </a:r>
            <a:r>
              <a:rPr lang="en-US" sz="2800" dirty="0">
                <a:latin typeface="Arial" panose="020B0604020202020204" pitchFamily="34" charset="0"/>
                <a:cs typeface="Arial" panose="020B0604020202020204" pitchFamily="34" charset="0"/>
              </a:rPr>
              <a:t>PL / SQL </a:t>
            </a:r>
            <a:r>
              <a:rPr lang="ar-SA" sz="2800" dirty="0">
                <a:latin typeface="Arial" panose="020B0604020202020204" pitchFamily="34" charset="0"/>
              </a:rPr>
              <a:t> من ثلاثة أجزاء: جزء تصريحي، جزء قابل للتّنفيذ، وجزء بناء إستثناء.</a:t>
            </a:r>
            <a:endParaRPr lang="en-US" sz="2800" dirty="0">
              <a:latin typeface="Arial" panose="020B0604020202020204" pitchFamily="34" charset="0"/>
              <a:cs typeface="Arial" panose="020B0604020202020204" pitchFamily="34" charset="0"/>
            </a:endParaRPr>
          </a:p>
        </p:txBody>
      </p:sp>
      <p:sp>
        <p:nvSpPr>
          <p:cNvPr id="7" name="Rectangle 6"/>
          <p:cNvSpPr/>
          <p:nvPr/>
        </p:nvSpPr>
        <p:spPr>
          <a:xfrm>
            <a:off x="375638" y="2525438"/>
            <a:ext cx="10941959" cy="954107"/>
          </a:xfrm>
          <a:prstGeom prst="rect">
            <a:avLst/>
          </a:prstGeom>
        </p:spPr>
        <p:txBody>
          <a:bodyPr wrap="square">
            <a:spAutoFit/>
          </a:bodyPr>
          <a:lstStyle/>
          <a:p>
            <a:pPr algn="just" rtl="1"/>
            <a:r>
              <a:rPr lang="ar-SA" sz="2800" dirty="0">
                <a:latin typeface="Arial" panose="020B0604020202020204" pitchFamily="34" charset="0"/>
              </a:rPr>
              <a:t>هذا القسم يبدأ بالكلمة المحجوزة </a:t>
            </a:r>
            <a:r>
              <a:rPr lang="en-US" sz="2800" dirty="0">
                <a:latin typeface="Arial" panose="020B0604020202020204" pitchFamily="34" charset="0"/>
              </a:rPr>
              <a:t>DECLARE</a:t>
            </a:r>
            <a:r>
              <a:rPr lang="ar-SA" sz="2800" dirty="0">
                <a:latin typeface="Arial" panose="020B0604020202020204" pitchFamily="34" charset="0"/>
              </a:rPr>
              <a:t> ،ويتم فيه تعريف المتغيرات والمؤشر و الاستثناءات والبرامج الفرعية وعناصر أخرى تستعمل في البرنامجِ.</a:t>
            </a:r>
          </a:p>
        </p:txBody>
      </p:sp>
      <p:sp>
        <p:nvSpPr>
          <p:cNvPr id="8" name="TextBox 7"/>
          <p:cNvSpPr txBox="1"/>
          <p:nvPr/>
        </p:nvSpPr>
        <p:spPr>
          <a:xfrm>
            <a:off x="4682999" y="3549788"/>
            <a:ext cx="6988901" cy="523220"/>
          </a:xfrm>
          <a:prstGeom prst="rect">
            <a:avLst/>
          </a:prstGeom>
          <a:noFill/>
        </p:spPr>
        <p:txBody>
          <a:bodyPr wrap="none" rtlCol="0">
            <a:spAutoFit/>
          </a:bodyPr>
          <a:lstStyle/>
          <a:p>
            <a:pPr marL="457200" indent="-457200" algn="r" rtl="1">
              <a:buFont typeface="Arial" panose="020B0604020202020204" pitchFamily="34" charset="0"/>
              <a:buChar char="•"/>
            </a:pPr>
            <a:r>
              <a:rPr lang="ar-SA" sz="2800" b="1" dirty="0"/>
              <a:t>قسم التنفيذ</a:t>
            </a:r>
            <a:r>
              <a:rPr lang="ar-SA" sz="2800" b="1" dirty="0">
                <a:latin typeface="Cambria" panose="02040503050406030204" pitchFamily="18" charset="0"/>
              </a:rPr>
              <a:t> </a:t>
            </a:r>
            <a:r>
              <a:rPr lang="en-US" sz="2800" b="1" dirty="0">
                <a:latin typeface="Cambria" panose="02040503050406030204" pitchFamily="18" charset="0"/>
              </a:rPr>
              <a:t>Executable Commands </a:t>
            </a:r>
            <a:r>
              <a:rPr lang="ar-SA" sz="2800" b="1" dirty="0">
                <a:latin typeface="Cambria" panose="02040503050406030204" pitchFamily="18" charset="0"/>
              </a:rPr>
              <a:t> (</a:t>
            </a:r>
            <a:r>
              <a:rPr lang="ar-SA" sz="2800" b="1" dirty="0"/>
              <a:t>اجباري):</a:t>
            </a:r>
            <a:endParaRPr lang="en-US" sz="2800" b="1" dirty="0"/>
          </a:p>
        </p:txBody>
      </p:sp>
      <p:sp>
        <p:nvSpPr>
          <p:cNvPr id="9" name="Rectangle 8"/>
          <p:cNvSpPr/>
          <p:nvPr/>
        </p:nvSpPr>
        <p:spPr>
          <a:xfrm>
            <a:off x="375638" y="4151464"/>
            <a:ext cx="10941959" cy="954107"/>
          </a:xfrm>
          <a:prstGeom prst="rect">
            <a:avLst/>
          </a:prstGeom>
        </p:spPr>
        <p:txBody>
          <a:bodyPr wrap="square">
            <a:spAutoFit/>
          </a:bodyPr>
          <a:lstStyle/>
          <a:p>
            <a:pPr algn="just" rtl="1"/>
            <a:r>
              <a:rPr lang="ar-SA" sz="2800" dirty="0">
                <a:latin typeface="Arial" panose="020B0604020202020204" pitchFamily="34" charset="0"/>
              </a:rPr>
              <a:t>هذا القسم يقع بين الكلمتين المحجوزتين </a:t>
            </a:r>
            <a:r>
              <a:rPr lang="en-US" sz="2800" dirty="0">
                <a:latin typeface="Arial" panose="020B0604020202020204" pitchFamily="34" charset="0"/>
              </a:rPr>
              <a:t>BEGIN,END</a:t>
            </a:r>
            <a:r>
              <a:rPr lang="ar-SA" sz="2800" dirty="0">
                <a:latin typeface="Arial" panose="020B0604020202020204" pitchFamily="34" charset="0"/>
              </a:rPr>
              <a:t> ،يحتوي جمل </a:t>
            </a:r>
            <a:r>
              <a:rPr lang="en-US" sz="2800" dirty="0">
                <a:latin typeface="Arial" panose="020B0604020202020204" pitchFamily="34" charset="0"/>
              </a:rPr>
              <a:t>SQL</a:t>
            </a:r>
            <a:r>
              <a:rPr lang="ar-SA" sz="2800" dirty="0">
                <a:latin typeface="Arial" panose="020B0604020202020204" pitchFamily="34" charset="0"/>
              </a:rPr>
              <a:t> و</a:t>
            </a:r>
            <a:r>
              <a:rPr lang="en-US" sz="2800" dirty="0">
                <a:latin typeface="Arial" panose="020B0604020202020204" pitchFamily="34" charset="0"/>
              </a:rPr>
              <a:t> PL/SQL</a:t>
            </a:r>
            <a:r>
              <a:rPr lang="ar-SA" sz="2800" dirty="0">
                <a:latin typeface="Arial" panose="020B0604020202020204" pitchFamily="34" charset="0"/>
              </a:rPr>
              <a:t>قابلة للتنفيذ ،هذا القسم لابد أن يحتوي سطر واحد على الأقل قابل للتنفيذ.</a:t>
            </a:r>
          </a:p>
        </p:txBody>
      </p:sp>
      <p:sp>
        <p:nvSpPr>
          <p:cNvPr id="10" name="TextBox 9"/>
          <p:cNvSpPr txBox="1"/>
          <p:nvPr/>
        </p:nvSpPr>
        <p:spPr>
          <a:xfrm>
            <a:off x="4387918" y="5095627"/>
            <a:ext cx="7283982" cy="523220"/>
          </a:xfrm>
          <a:prstGeom prst="rect">
            <a:avLst/>
          </a:prstGeom>
          <a:noFill/>
        </p:spPr>
        <p:txBody>
          <a:bodyPr wrap="none" rtlCol="0">
            <a:spAutoFit/>
          </a:bodyPr>
          <a:lstStyle/>
          <a:p>
            <a:pPr marL="457200" indent="-457200" algn="r" rtl="1">
              <a:buFont typeface="Arial" panose="020B0604020202020204" pitchFamily="34" charset="0"/>
              <a:buChar char="•"/>
            </a:pPr>
            <a:r>
              <a:rPr lang="ar-SA" sz="2800" b="1" dirty="0"/>
              <a:t>قسم الاستثناءات</a:t>
            </a:r>
            <a:r>
              <a:rPr lang="ar-SA" sz="2800" b="1" dirty="0">
                <a:latin typeface="Cambria" panose="02040503050406030204" pitchFamily="18" charset="0"/>
              </a:rPr>
              <a:t> </a:t>
            </a:r>
            <a:r>
              <a:rPr lang="en-US" sz="2800" b="1" dirty="0">
                <a:latin typeface="Cambria" panose="02040503050406030204" pitchFamily="18" charset="0"/>
              </a:rPr>
              <a:t>Exception Handling </a:t>
            </a:r>
            <a:r>
              <a:rPr lang="ar-SA" sz="2800" b="1" dirty="0">
                <a:latin typeface="Cambria" panose="02040503050406030204" pitchFamily="18" charset="0"/>
              </a:rPr>
              <a:t> (</a:t>
            </a:r>
            <a:r>
              <a:rPr lang="ar-SA" sz="2800" b="1" dirty="0"/>
              <a:t>اختياري):</a:t>
            </a:r>
            <a:endParaRPr lang="en-US" sz="2800" b="1" dirty="0"/>
          </a:p>
        </p:txBody>
      </p:sp>
      <p:sp>
        <p:nvSpPr>
          <p:cNvPr id="11" name="Rectangle 10"/>
          <p:cNvSpPr/>
          <p:nvPr/>
        </p:nvSpPr>
        <p:spPr>
          <a:xfrm>
            <a:off x="375638" y="5651136"/>
            <a:ext cx="10941959" cy="954107"/>
          </a:xfrm>
          <a:prstGeom prst="rect">
            <a:avLst/>
          </a:prstGeom>
        </p:spPr>
        <p:txBody>
          <a:bodyPr wrap="square">
            <a:spAutoFit/>
          </a:bodyPr>
          <a:lstStyle/>
          <a:p>
            <a:pPr algn="just" rtl="1"/>
            <a:r>
              <a:rPr lang="ar-SA" sz="2800" dirty="0">
                <a:latin typeface="Arial" panose="020B0604020202020204" pitchFamily="34" charset="0"/>
              </a:rPr>
              <a:t>هذا القسم يبدأ بالكلمة المحجوزة </a:t>
            </a:r>
            <a:r>
              <a:rPr lang="en-US" sz="2800" dirty="0">
                <a:latin typeface="Arial" panose="020B0604020202020204" pitchFamily="34" charset="0"/>
              </a:rPr>
              <a:t>EXCEPTION</a:t>
            </a:r>
            <a:r>
              <a:rPr lang="ar-SA" sz="2800" dirty="0">
                <a:latin typeface="Arial" panose="020B0604020202020204" pitchFamily="34" charset="0"/>
              </a:rPr>
              <a:t> ،يحتوي الاستثناءات للأخطاء المحتمل وقوعها أثناء البرنامج .</a:t>
            </a:r>
          </a:p>
        </p:txBody>
      </p:sp>
    </p:spTree>
    <p:extLst>
      <p:ext uri="{BB962C8B-B14F-4D97-AF65-F5344CB8AC3E}">
        <p14:creationId xmlns:p14="http://schemas.microsoft.com/office/powerpoint/2010/main" val="25212317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fade">
                                      <p:cBhvr>
                                        <p:cTn id="49" dur="1000"/>
                                        <p:tgtEl>
                                          <p:spTgt spid="10"/>
                                        </p:tgtEl>
                                      </p:cBhvr>
                                    </p:animEffect>
                                    <p:anim calcmode="lin" valueType="num">
                                      <p:cBhvr>
                                        <p:cTn id="50" dur="1000" fill="hold"/>
                                        <p:tgtEl>
                                          <p:spTgt spid="10"/>
                                        </p:tgtEl>
                                        <p:attrNameLst>
                                          <p:attrName>ppt_x</p:attrName>
                                        </p:attrNameLst>
                                      </p:cBhvr>
                                      <p:tavLst>
                                        <p:tav tm="0">
                                          <p:val>
                                            <p:strVal val="#ppt_x"/>
                                          </p:val>
                                        </p:tav>
                                        <p:tav tm="100000">
                                          <p:val>
                                            <p:strVal val="#ppt_x"/>
                                          </p:val>
                                        </p:tav>
                                      </p:tavLst>
                                    </p:anim>
                                    <p:anim calcmode="lin" valueType="num">
                                      <p:cBhvr>
                                        <p:cTn id="5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 xmlns:a16="http://schemas.microsoft.com/office/drawing/2014/main" id="{7FC13DCB-5B3E-4B83-B37C-4D4D835030A6}"/>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8" name="Rectangle 37">
            <a:hlinkClick r:id="rId2" action="ppaction://hlinkfile"/>
            <a:extLst>
              <a:ext uri="{FF2B5EF4-FFF2-40B4-BE49-F238E27FC236}">
                <a16:creationId xmlns="" xmlns:a16="http://schemas.microsoft.com/office/drawing/2014/main" id="{A055A34D-D13E-4421-9E36-1F7E102AB89B}"/>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39" name="Oval 38">
            <a:extLst>
              <a:ext uri="{FF2B5EF4-FFF2-40B4-BE49-F238E27FC236}">
                <a16:creationId xmlns="" xmlns:a16="http://schemas.microsoft.com/office/drawing/2014/main" id="{CE2A26A6-8423-42C1-98E6-9D1D87E72F47}"/>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Oval 39">
            <a:extLst>
              <a:ext uri="{FF2B5EF4-FFF2-40B4-BE49-F238E27FC236}">
                <a16:creationId xmlns="" xmlns:a16="http://schemas.microsoft.com/office/drawing/2014/main" id="{566E2F67-FBF0-49EF-873F-E0F2E9879864}"/>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1" name="Oval 40">
            <a:extLst>
              <a:ext uri="{FF2B5EF4-FFF2-40B4-BE49-F238E27FC236}">
                <a16:creationId xmlns="" xmlns:a16="http://schemas.microsoft.com/office/drawing/2014/main" id="{42DE40AA-CDE8-4040-A370-0F391C12F25F}"/>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67A67F34-C10E-4311-AC29-D589CA30B221}"/>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Oval 42">
            <a:extLst>
              <a:ext uri="{FF2B5EF4-FFF2-40B4-BE49-F238E27FC236}">
                <a16:creationId xmlns="" xmlns:a16="http://schemas.microsoft.com/office/drawing/2014/main" id="{A2C92018-4F0E-4B58-9589-BE4866E114C7}"/>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4" name="Oval 43">
            <a:extLst>
              <a:ext uri="{FF2B5EF4-FFF2-40B4-BE49-F238E27FC236}">
                <a16:creationId xmlns="" xmlns:a16="http://schemas.microsoft.com/office/drawing/2014/main" id="{0F90D378-27A3-4CA7-8D10-BFEBCCDF74C9}"/>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 xmlns:a16="http://schemas.microsoft.com/office/drawing/2014/main" id="{5FCD571F-03C5-45BB-BBDD-236EBA000B88}"/>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4445F1BF-AF08-4CC6-93FF-FCFEDE35D9AA}"/>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Oval 46">
            <a:extLst>
              <a:ext uri="{FF2B5EF4-FFF2-40B4-BE49-F238E27FC236}">
                <a16:creationId xmlns="" xmlns:a16="http://schemas.microsoft.com/office/drawing/2014/main" id="{A0FC7B7F-C054-4CC5-8A03-F59BC1BEF24E}"/>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8" name="Minus Sign 47">
            <a:extLst>
              <a:ext uri="{FF2B5EF4-FFF2-40B4-BE49-F238E27FC236}">
                <a16:creationId xmlns="" xmlns:a16="http://schemas.microsoft.com/office/drawing/2014/main" id="{7EA447BE-D9FF-4584-A4AE-BF75B9D52A8D}"/>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FA31393D-C052-4204-9773-6D40F94B1457}"/>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Oval 49">
            <a:extLst>
              <a:ext uri="{FF2B5EF4-FFF2-40B4-BE49-F238E27FC236}">
                <a16:creationId xmlns="" xmlns:a16="http://schemas.microsoft.com/office/drawing/2014/main" id="{DAA6ADAA-EE20-400C-8E91-1EF7D41FC7BD}"/>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1" name="Minus Sign 50">
            <a:extLst>
              <a:ext uri="{FF2B5EF4-FFF2-40B4-BE49-F238E27FC236}">
                <a16:creationId xmlns="" xmlns:a16="http://schemas.microsoft.com/office/drawing/2014/main" id="{4C29C657-12E8-4542-990B-3FE391D35C7C}"/>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BD30EA89-93F2-4C73-9267-F5AA9F9DC749}"/>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Rectangle 52">
            <a:extLst>
              <a:ext uri="{FF2B5EF4-FFF2-40B4-BE49-F238E27FC236}">
                <a16:creationId xmlns="" xmlns:a16="http://schemas.microsoft.com/office/drawing/2014/main" id="{0E63C908-BE36-4E65-B9E8-9397D9357AC7}"/>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4" name="Rectangle 53">
            <a:extLst>
              <a:ext uri="{FF2B5EF4-FFF2-40B4-BE49-F238E27FC236}">
                <a16:creationId xmlns="" xmlns:a16="http://schemas.microsoft.com/office/drawing/2014/main" id="{DAFA7B15-CEAC-4273-B52F-104D7BDE750D}"/>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5" name="Rectangle 54">
            <a:extLst>
              <a:ext uri="{FF2B5EF4-FFF2-40B4-BE49-F238E27FC236}">
                <a16:creationId xmlns="" xmlns:a16="http://schemas.microsoft.com/office/drawing/2014/main" id="{3BB304A8-8210-41A4-853C-D50E9FA59B64}"/>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6" name="Rectangle 55">
            <a:extLst>
              <a:ext uri="{FF2B5EF4-FFF2-40B4-BE49-F238E27FC236}">
                <a16:creationId xmlns="" xmlns:a16="http://schemas.microsoft.com/office/drawing/2014/main" id="{80E471C1-E7E7-43C4-BAC5-9191C07D854B}"/>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7" name="Rectangle 56">
            <a:extLst>
              <a:ext uri="{FF2B5EF4-FFF2-40B4-BE49-F238E27FC236}">
                <a16:creationId xmlns="" xmlns:a16="http://schemas.microsoft.com/office/drawing/2014/main" id="{B0ADA5DF-D72C-4D9A-9713-547163F4C341}"/>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8" name="Oval 57">
            <a:extLst>
              <a:ext uri="{FF2B5EF4-FFF2-40B4-BE49-F238E27FC236}">
                <a16:creationId xmlns="" xmlns:a16="http://schemas.microsoft.com/office/drawing/2014/main" id="{DB482F6D-62CE-45DD-9E30-EF3063AB58A5}"/>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9" name="Minus Sign 58">
            <a:extLst>
              <a:ext uri="{FF2B5EF4-FFF2-40B4-BE49-F238E27FC236}">
                <a16:creationId xmlns="" xmlns:a16="http://schemas.microsoft.com/office/drawing/2014/main" id="{7C17D554-9EC9-49E7-B33A-85D9AC7CAC97}"/>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0" name="Minus Sign 59">
            <a:extLst>
              <a:ext uri="{FF2B5EF4-FFF2-40B4-BE49-F238E27FC236}">
                <a16:creationId xmlns="" xmlns:a16="http://schemas.microsoft.com/office/drawing/2014/main" id="{87FC8285-D391-40A5-947A-36B9B303F2C1}"/>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1" name="Oval 60">
            <a:extLst>
              <a:ext uri="{FF2B5EF4-FFF2-40B4-BE49-F238E27FC236}">
                <a16:creationId xmlns="" xmlns:a16="http://schemas.microsoft.com/office/drawing/2014/main" id="{8F4DC27F-172D-4E6A-87C7-379E0EDBF5D5}"/>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2" name="Minus Sign 61">
            <a:extLst>
              <a:ext uri="{FF2B5EF4-FFF2-40B4-BE49-F238E27FC236}">
                <a16:creationId xmlns="" xmlns:a16="http://schemas.microsoft.com/office/drawing/2014/main" id="{CDF60C81-725B-480A-8750-2A70EDC48F2F}"/>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3" name="Minus Sign 62">
            <a:extLst>
              <a:ext uri="{FF2B5EF4-FFF2-40B4-BE49-F238E27FC236}">
                <a16:creationId xmlns="" xmlns:a16="http://schemas.microsoft.com/office/drawing/2014/main" id="{884D8100-EA20-434F-B7B8-1224835709C5}"/>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4" name="Oval 63">
            <a:extLst>
              <a:ext uri="{FF2B5EF4-FFF2-40B4-BE49-F238E27FC236}">
                <a16:creationId xmlns="" xmlns:a16="http://schemas.microsoft.com/office/drawing/2014/main" id="{0EC4A7DF-D08E-4C57-A028-626A30A4E0AE}"/>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5" name="Minus Sign 64">
            <a:extLst>
              <a:ext uri="{FF2B5EF4-FFF2-40B4-BE49-F238E27FC236}">
                <a16:creationId xmlns="" xmlns:a16="http://schemas.microsoft.com/office/drawing/2014/main" id="{7483E160-2F6E-40BC-8FAB-3470A86FD2F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6" name="Minus Sign 65">
            <a:extLst>
              <a:ext uri="{FF2B5EF4-FFF2-40B4-BE49-F238E27FC236}">
                <a16:creationId xmlns="" xmlns:a16="http://schemas.microsoft.com/office/drawing/2014/main" id="{DBC2057D-D807-4D90-816E-43DD2C939986}"/>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7" name="Oval 66">
            <a:extLst>
              <a:ext uri="{FF2B5EF4-FFF2-40B4-BE49-F238E27FC236}">
                <a16:creationId xmlns="" xmlns:a16="http://schemas.microsoft.com/office/drawing/2014/main" id="{CDA76924-0B5B-4D3B-B0EF-76C6B0E65CCF}"/>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8" name="Minus Sign 67">
            <a:extLst>
              <a:ext uri="{FF2B5EF4-FFF2-40B4-BE49-F238E27FC236}">
                <a16:creationId xmlns="" xmlns:a16="http://schemas.microsoft.com/office/drawing/2014/main" id="{7738F5AE-0C78-4DA5-A94F-C93C97E170A8}"/>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69" name="Minus Sign 68">
            <a:extLst>
              <a:ext uri="{FF2B5EF4-FFF2-40B4-BE49-F238E27FC236}">
                <a16:creationId xmlns="" xmlns:a16="http://schemas.microsoft.com/office/drawing/2014/main" id="{DDA31790-B4C8-4A9D-B847-EA4D3B26D68E}"/>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0" name="Oval 69">
            <a:extLst>
              <a:ext uri="{FF2B5EF4-FFF2-40B4-BE49-F238E27FC236}">
                <a16:creationId xmlns="" xmlns:a16="http://schemas.microsoft.com/office/drawing/2014/main" id="{DB32FB4D-3FA9-4A33-B02B-2C9FA093917A}"/>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1" name="Minus Sign 70">
            <a:extLst>
              <a:ext uri="{FF2B5EF4-FFF2-40B4-BE49-F238E27FC236}">
                <a16:creationId xmlns="" xmlns:a16="http://schemas.microsoft.com/office/drawing/2014/main" id="{18252DC9-333C-4A51-AFEC-BA2B61392D77}"/>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2" name="Minus Sign 71">
            <a:extLst>
              <a:ext uri="{FF2B5EF4-FFF2-40B4-BE49-F238E27FC236}">
                <a16:creationId xmlns="" xmlns:a16="http://schemas.microsoft.com/office/drawing/2014/main" id="{6C0D5E92-2016-4988-A112-DE2D98CFE502}"/>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3" name="Oval 72">
            <a:extLst>
              <a:ext uri="{FF2B5EF4-FFF2-40B4-BE49-F238E27FC236}">
                <a16:creationId xmlns="" xmlns:a16="http://schemas.microsoft.com/office/drawing/2014/main" id="{AF0D64C8-C5F4-492E-B6AB-A347FC7B7600}"/>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4" name="Minus Sign 73">
            <a:extLst>
              <a:ext uri="{FF2B5EF4-FFF2-40B4-BE49-F238E27FC236}">
                <a16:creationId xmlns="" xmlns:a16="http://schemas.microsoft.com/office/drawing/2014/main" id="{71A4236E-E814-4D38-9B7B-4AB0667753B7}"/>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5" name="Minus Sign 74">
            <a:extLst>
              <a:ext uri="{FF2B5EF4-FFF2-40B4-BE49-F238E27FC236}">
                <a16:creationId xmlns="" xmlns:a16="http://schemas.microsoft.com/office/drawing/2014/main" id="{0621644C-3BF2-429B-8302-192334470934}"/>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6" name="Oval 75">
            <a:extLst>
              <a:ext uri="{FF2B5EF4-FFF2-40B4-BE49-F238E27FC236}">
                <a16:creationId xmlns="" xmlns:a16="http://schemas.microsoft.com/office/drawing/2014/main" id="{C092584F-5A2C-40C3-AB2D-9ED36B84CC95}"/>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7" name="Minus Sign 76">
            <a:extLst>
              <a:ext uri="{FF2B5EF4-FFF2-40B4-BE49-F238E27FC236}">
                <a16:creationId xmlns="" xmlns:a16="http://schemas.microsoft.com/office/drawing/2014/main" id="{35FD64E4-1E37-4D3C-B386-3206F866137A}"/>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8" name="Minus Sign 77">
            <a:extLst>
              <a:ext uri="{FF2B5EF4-FFF2-40B4-BE49-F238E27FC236}">
                <a16:creationId xmlns="" xmlns:a16="http://schemas.microsoft.com/office/drawing/2014/main" id="{3974C704-2F7D-4D75-9494-22860F0A53E8}"/>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79" name="Oval 78">
            <a:extLst>
              <a:ext uri="{FF2B5EF4-FFF2-40B4-BE49-F238E27FC236}">
                <a16:creationId xmlns="" xmlns:a16="http://schemas.microsoft.com/office/drawing/2014/main" id="{04D86410-416D-4312-ABD8-990E66F5E141}"/>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0" name="Minus Sign 79">
            <a:extLst>
              <a:ext uri="{FF2B5EF4-FFF2-40B4-BE49-F238E27FC236}">
                <a16:creationId xmlns="" xmlns:a16="http://schemas.microsoft.com/office/drawing/2014/main" id="{C7F7B2F0-FDAE-4206-882C-A54B6DF0F377}"/>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81" name="Minus Sign 80">
            <a:extLst>
              <a:ext uri="{FF2B5EF4-FFF2-40B4-BE49-F238E27FC236}">
                <a16:creationId xmlns="" xmlns:a16="http://schemas.microsoft.com/office/drawing/2014/main" id="{85CEF6ED-2AF0-4419-9420-BDDE2693C455}"/>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 name="TextBox 1"/>
          <p:cNvSpPr txBox="1"/>
          <p:nvPr/>
        </p:nvSpPr>
        <p:spPr>
          <a:xfrm>
            <a:off x="6316085" y="325837"/>
            <a:ext cx="5058180" cy="584775"/>
          </a:xfrm>
          <a:prstGeom prst="rect">
            <a:avLst/>
          </a:prstGeom>
          <a:noFill/>
        </p:spPr>
        <p:txBody>
          <a:bodyPr wrap="none" rtlCol="0">
            <a:spAutoFit/>
          </a:bodyPr>
          <a:lstStyle/>
          <a:p>
            <a:r>
              <a:rPr lang="ar-SA" sz="3200" b="1" dirty="0">
                <a:solidFill>
                  <a:srgbClr val="002060"/>
                </a:solidFill>
                <a:effectLst>
                  <a:outerShdw blurRad="38100" dist="38100" dir="2700000" algn="tl">
                    <a:srgbClr val="000000">
                      <a:alpha val="43137"/>
                    </a:srgbClr>
                  </a:outerShdw>
                </a:effectLst>
              </a:rPr>
              <a:t>:</a:t>
            </a:r>
            <a:r>
              <a:rPr lang="en-US" sz="3200" b="1" dirty="0">
                <a:solidFill>
                  <a:srgbClr val="002060"/>
                </a:solidFill>
                <a:effectLst>
                  <a:outerShdw blurRad="38100" dist="38100" dir="2700000" algn="tl">
                    <a:srgbClr val="000000">
                      <a:alpha val="43137"/>
                    </a:srgbClr>
                  </a:outerShdw>
                </a:effectLst>
              </a:rPr>
              <a:t>Block Type</a:t>
            </a:r>
            <a:r>
              <a:rPr lang="ar-SA" sz="3200" b="1" dirty="0">
                <a:solidFill>
                  <a:srgbClr val="002060"/>
                </a:solidFill>
                <a:effectLst>
                  <a:outerShdw blurRad="38100" dist="38100" dir="2700000" algn="tl">
                    <a:srgbClr val="000000">
                      <a:alpha val="43137"/>
                    </a:srgbClr>
                  </a:outerShdw>
                </a:effectLst>
              </a:rPr>
              <a:t>أنواع الوحدة البرمجية </a:t>
            </a:r>
            <a:endParaRPr lang="en-US" sz="3200" b="1" dirty="0">
              <a:solidFill>
                <a:srgbClr val="002060"/>
              </a:solidFill>
              <a:effectLst>
                <a:outerShdw blurRad="38100" dist="38100" dir="2700000" algn="tl">
                  <a:srgbClr val="000000">
                    <a:alpha val="43137"/>
                  </a:srgbClr>
                </a:outerShdw>
              </a:effectLst>
            </a:endParaRPr>
          </a:p>
        </p:txBody>
      </p:sp>
      <p:sp>
        <p:nvSpPr>
          <p:cNvPr id="3" name="TextBox 2"/>
          <p:cNvSpPr txBox="1"/>
          <p:nvPr/>
        </p:nvSpPr>
        <p:spPr>
          <a:xfrm>
            <a:off x="875017" y="1621993"/>
            <a:ext cx="2066242" cy="523220"/>
          </a:xfrm>
          <a:prstGeom prst="rect">
            <a:avLst/>
          </a:prstGeom>
          <a:noFill/>
        </p:spPr>
        <p:txBody>
          <a:bodyPr wrap="square" rtlCol="0">
            <a:spAutoFit/>
          </a:bodyPr>
          <a:lstStyle/>
          <a:p>
            <a:pPr algn="r" rtl="1"/>
            <a:r>
              <a:rPr lang="en-US" sz="2800" dirty="0">
                <a:latin typeface="Arial" panose="020B0604020202020204" pitchFamily="34" charset="0"/>
              </a:rPr>
              <a:t>Anonymous</a:t>
            </a:r>
            <a:endParaRPr lang="en-US" sz="2800" dirty="0">
              <a:latin typeface="Arial" panose="020B0604020202020204" pitchFamily="34" charset="0"/>
              <a:cs typeface="Arial" panose="020B0604020202020204" pitchFamily="34" charset="0"/>
            </a:endParaRPr>
          </a:p>
        </p:txBody>
      </p:sp>
      <p:sp>
        <p:nvSpPr>
          <p:cNvPr id="4" name="Rectangle 3"/>
          <p:cNvSpPr/>
          <p:nvPr/>
        </p:nvSpPr>
        <p:spPr>
          <a:xfrm>
            <a:off x="401781" y="2272146"/>
            <a:ext cx="2909456" cy="33178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8" name="TextBox 7"/>
          <p:cNvSpPr txBox="1"/>
          <p:nvPr/>
        </p:nvSpPr>
        <p:spPr>
          <a:xfrm>
            <a:off x="498760" y="2451394"/>
            <a:ext cx="1968374" cy="461665"/>
          </a:xfrm>
          <a:prstGeom prst="rect">
            <a:avLst/>
          </a:prstGeom>
          <a:noFill/>
        </p:spPr>
        <p:txBody>
          <a:bodyPr wrap="square" rtlCol="0">
            <a:spAutoFit/>
          </a:bodyPr>
          <a:lstStyle/>
          <a:p>
            <a:r>
              <a:rPr lang="en-US" sz="2400" dirty="0">
                <a:latin typeface="RobotoMono-Regular"/>
              </a:rPr>
              <a:t>DECLARE</a:t>
            </a:r>
          </a:p>
        </p:txBody>
      </p:sp>
      <p:sp>
        <p:nvSpPr>
          <p:cNvPr id="9" name="Rectangle 8"/>
          <p:cNvSpPr/>
          <p:nvPr/>
        </p:nvSpPr>
        <p:spPr>
          <a:xfrm>
            <a:off x="525887" y="3575545"/>
            <a:ext cx="1329013" cy="461665"/>
          </a:xfrm>
          <a:prstGeom prst="rect">
            <a:avLst/>
          </a:prstGeom>
        </p:spPr>
        <p:txBody>
          <a:bodyPr wrap="square">
            <a:spAutoFit/>
          </a:bodyPr>
          <a:lstStyle/>
          <a:p>
            <a:r>
              <a:rPr lang="en-US" sz="2400" dirty="0">
                <a:latin typeface="RobotoMono-Regular"/>
              </a:rPr>
              <a:t>BEGIN</a:t>
            </a:r>
            <a:r>
              <a:rPr lang="en-US" sz="2400" dirty="0"/>
              <a:t> </a:t>
            </a:r>
          </a:p>
        </p:txBody>
      </p:sp>
      <p:sp>
        <p:nvSpPr>
          <p:cNvPr id="10" name="Rectangle 9"/>
          <p:cNvSpPr/>
          <p:nvPr/>
        </p:nvSpPr>
        <p:spPr>
          <a:xfrm>
            <a:off x="527495" y="4454781"/>
            <a:ext cx="2298827" cy="461665"/>
          </a:xfrm>
          <a:prstGeom prst="rect">
            <a:avLst/>
          </a:prstGeom>
        </p:spPr>
        <p:txBody>
          <a:bodyPr wrap="square">
            <a:spAutoFit/>
          </a:bodyPr>
          <a:lstStyle/>
          <a:p>
            <a:r>
              <a:rPr lang="en-US" sz="2400" dirty="0">
                <a:latin typeface="RobotoMono-Regular"/>
              </a:rPr>
              <a:t>EXCEPTION </a:t>
            </a:r>
          </a:p>
        </p:txBody>
      </p:sp>
      <p:sp>
        <p:nvSpPr>
          <p:cNvPr id="11" name="Rectangle 10"/>
          <p:cNvSpPr/>
          <p:nvPr/>
        </p:nvSpPr>
        <p:spPr>
          <a:xfrm>
            <a:off x="498761" y="5036135"/>
            <a:ext cx="1041656" cy="461665"/>
          </a:xfrm>
          <a:prstGeom prst="rect">
            <a:avLst/>
          </a:prstGeom>
        </p:spPr>
        <p:txBody>
          <a:bodyPr wrap="square">
            <a:spAutoFit/>
          </a:bodyPr>
          <a:lstStyle/>
          <a:p>
            <a:r>
              <a:rPr lang="en-US" sz="2400" dirty="0">
                <a:latin typeface="RobotoMono-Regular"/>
              </a:rPr>
              <a:t>END; </a:t>
            </a:r>
          </a:p>
        </p:txBody>
      </p:sp>
      <p:sp>
        <p:nvSpPr>
          <p:cNvPr id="12" name="Rectangle 11"/>
          <p:cNvSpPr/>
          <p:nvPr/>
        </p:nvSpPr>
        <p:spPr>
          <a:xfrm>
            <a:off x="4184071" y="2272146"/>
            <a:ext cx="2909456" cy="33178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6" name="TextBox 15"/>
          <p:cNvSpPr txBox="1"/>
          <p:nvPr/>
        </p:nvSpPr>
        <p:spPr>
          <a:xfrm>
            <a:off x="4310803" y="2409055"/>
            <a:ext cx="2196895" cy="830997"/>
          </a:xfrm>
          <a:prstGeom prst="rect">
            <a:avLst/>
          </a:prstGeom>
          <a:noFill/>
        </p:spPr>
        <p:txBody>
          <a:bodyPr wrap="square" rtlCol="0">
            <a:spAutoFit/>
          </a:bodyPr>
          <a:lstStyle/>
          <a:p>
            <a:r>
              <a:rPr lang="en-US" sz="2400" dirty="0">
                <a:latin typeface="RobotoMono-Regular"/>
              </a:rPr>
              <a:t>PROCEDURE name IS</a:t>
            </a:r>
          </a:p>
        </p:txBody>
      </p:sp>
      <p:sp>
        <p:nvSpPr>
          <p:cNvPr id="17" name="Rectangle 16"/>
          <p:cNvSpPr/>
          <p:nvPr/>
        </p:nvSpPr>
        <p:spPr>
          <a:xfrm>
            <a:off x="4309786" y="3577435"/>
            <a:ext cx="1329013" cy="461665"/>
          </a:xfrm>
          <a:prstGeom prst="rect">
            <a:avLst/>
          </a:prstGeom>
        </p:spPr>
        <p:txBody>
          <a:bodyPr wrap="square">
            <a:spAutoFit/>
          </a:bodyPr>
          <a:lstStyle/>
          <a:p>
            <a:r>
              <a:rPr lang="en-US" sz="2400" dirty="0">
                <a:latin typeface="RobotoMono-Regular"/>
              </a:rPr>
              <a:t>BEGIN</a:t>
            </a:r>
            <a:r>
              <a:rPr lang="en-US" sz="2400" dirty="0"/>
              <a:t> </a:t>
            </a:r>
          </a:p>
        </p:txBody>
      </p:sp>
      <p:sp>
        <p:nvSpPr>
          <p:cNvPr id="18" name="Rectangle 17"/>
          <p:cNvSpPr/>
          <p:nvPr/>
        </p:nvSpPr>
        <p:spPr>
          <a:xfrm>
            <a:off x="4352888" y="4533973"/>
            <a:ext cx="2413672" cy="461665"/>
          </a:xfrm>
          <a:prstGeom prst="rect">
            <a:avLst/>
          </a:prstGeom>
        </p:spPr>
        <p:txBody>
          <a:bodyPr wrap="square">
            <a:spAutoFit/>
          </a:bodyPr>
          <a:lstStyle/>
          <a:p>
            <a:r>
              <a:rPr lang="en-US" sz="2400" dirty="0">
                <a:latin typeface="RobotoMono-Regular"/>
              </a:rPr>
              <a:t>EXCEPTION </a:t>
            </a:r>
          </a:p>
        </p:txBody>
      </p:sp>
      <p:sp>
        <p:nvSpPr>
          <p:cNvPr id="19" name="Rectangle 18"/>
          <p:cNvSpPr/>
          <p:nvPr/>
        </p:nvSpPr>
        <p:spPr>
          <a:xfrm>
            <a:off x="4281051" y="5036135"/>
            <a:ext cx="1041656" cy="461665"/>
          </a:xfrm>
          <a:prstGeom prst="rect">
            <a:avLst/>
          </a:prstGeom>
        </p:spPr>
        <p:txBody>
          <a:bodyPr wrap="square">
            <a:spAutoFit/>
          </a:bodyPr>
          <a:lstStyle/>
          <a:p>
            <a:r>
              <a:rPr lang="en-US" sz="2400" dirty="0">
                <a:latin typeface="RobotoMono-Regular"/>
              </a:rPr>
              <a:t>END; </a:t>
            </a:r>
          </a:p>
        </p:txBody>
      </p:sp>
      <p:sp>
        <p:nvSpPr>
          <p:cNvPr id="20" name="Rectangle 19"/>
          <p:cNvSpPr/>
          <p:nvPr/>
        </p:nvSpPr>
        <p:spPr>
          <a:xfrm>
            <a:off x="8376445" y="2272146"/>
            <a:ext cx="2909456" cy="3317823"/>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TextBox 23"/>
          <p:cNvSpPr txBox="1"/>
          <p:nvPr/>
        </p:nvSpPr>
        <p:spPr>
          <a:xfrm>
            <a:off x="8505286" y="2370626"/>
            <a:ext cx="2651774" cy="1200329"/>
          </a:xfrm>
          <a:prstGeom prst="rect">
            <a:avLst/>
          </a:prstGeom>
          <a:noFill/>
        </p:spPr>
        <p:txBody>
          <a:bodyPr wrap="square" rtlCol="0">
            <a:spAutoFit/>
          </a:bodyPr>
          <a:lstStyle/>
          <a:p>
            <a:r>
              <a:rPr lang="en-US" sz="2400" dirty="0">
                <a:latin typeface="RobotoMono-Regular"/>
              </a:rPr>
              <a:t>FUNCTION  name RETURN datatype     IS</a:t>
            </a:r>
          </a:p>
        </p:txBody>
      </p:sp>
      <p:sp>
        <p:nvSpPr>
          <p:cNvPr id="25" name="Rectangle 24"/>
          <p:cNvSpPr/>
          <p:nvPr/>
        </p:nvSpPr>
        <p:spPr>
          <a:xfrm>
            <a:off x="8505286" y="3557825"/>
            <a:ext cx="1329013" cy="461665"/>
          </a:xfrm>
          <a:prstGeom prst="rect">
            <a:avLst/>
          </a:prstGeom>
        </p:spPr>
        <p:txBody>
          <a:bodyPr wrap="square">
            <a:spAutoFit/>
          </a:bodyPr>
          <a:lstStyle/>
          <a:p>
            <a:r>
              <a:rPr lang="en-US" sz="2400" dirty="0">
                <a:latin typeface="RobotoMono-Regular"/>
              </a:rPr>
              <a:t>BEGIN</a:t>
            </a:r>
            <a:r>
              <a:rPr lang="en-US" sz="2400" dirty="0"/>
              <a:t> </a:t>
            </a:r>
          </a:p>
        </p:txBody>
      </p:sp>
      <p:sp>
        <p:nvSpPr>
          <p:cNvPr id="26" name="Rectangle 25"/>
          <p:cNvSpPr/>
          <p:nvPr/>
        </p:nvSpPr>
        <p:spPr>
          <a:xfrm>
            <a:off x="8505286" y="4634574"/>
            <a:ext cx="2353741" cy="461665"/>
          </a:xfrm>
          <a:prstGeom prst="rect">
            <a:avLst/>
          </a:prstGeom>
        </p:spPr>
        <p:txBody>
          <a:bodyPr wrap="square">
            <a:spAutoFit/>
          </a:bodyPr>
          <a:lstStyle/>
          <a:p>
            <a:r>
              <a:rPr lang="en-US" sz="2400" dirty="0">
                <a:latin typeface="RobotoMono-Regular"/>
              </a:rPr>
              <a:t>EXCEPTION </a:t>
            </a:r>
          </a:p>
        </p:txBody>
      </p:sp>
      <p:sp>
        <p:nvSpPr>
          <p:cNvPr id="27" name="Rectangle 26"/>
          <p:cNvSpPr/>
          <p:nvPr/>
        </p:nvSpPr>
        <p:spPr>
          <a:xfrm>
            <a:off x="8505286" y="5083109"/>
            <a:ext cx="1041656" cy="461665"/>
          </a:xfrm>
          <a:prstGeom prst="rect">
            <a:avLst/>
          </a:prstGeom>
        </p:spPr>
        <p:txBody>
          <a:bodyPr wrap="square">
            <a:spAutoFit/>
          </a:bodyPr>
          <a:lstStyle/>
          <a:p>
            <a:r>
              <a:rPr lang="en-US" sz="2400" dirty="0">
                <a:latin typeface="RobotoMono-Regular"/>
              </a:rPr>
              <a:t>END; </a:t>
            </a:r>
          </a:p>
        </p:txBody>
      </p:sp>
      <p:sp>
        <p:nvSpPr>
          <p:cNvPr id="28" name="TextBox 27"/>
          <p:cNvSpPr txBox="1"/>
          <p:nvPr/>
        </p:nvSpPr>
        <p:spPr>
          <a:xfrm>
            <a:off x="4411704" y="1621993"/>
            <a:ext cx="2066242" cy="523220"/>
          </a:xfrm>
          <a:prstGeom prst="rect">
            <a:avLst/>
          </a:prstGeom>
          <a:noFill/>
        </p:spPr>
        <p:txBody>
          <a:bodyPr wrap="square" rtlCol="0">
            <a:spAutoFit/>
          </a:bodyPr>
          <a:lstStyle/>
          <a:p>
            <a:pPr algn="r" rtl="1"/>
            <a:r>
              <a:rPr lang="en-US" sz="2800" dirty="0">
                <a:latin typeface="Arial" panose="020B0604020202020204" pitchFamily="34" charset="0"/>
              </a:rPr>
              <a:t>Procedure</a:t>
            </a:r>
            <a:endParaRPr lang="en-US" sz="2800" dirty="0">
              <a:latin typeface="Arial" panose="020B0604020202020204" pitchFamily="34" charset="0"/>
              <a:cs typeface="Arial" panose="020B0604020202020204" pitchFamily="34" charset="0"/>
            </a:endParaRPr>
          </a:p>
        </p:txBody>
      </p:sp>
      <p:sp>
        <p:nvSpPr>
          <p:cNvPr id="29" name="TextBox 28"/>
          <p:cNvSpPr txBox="1"/>
          <p:nvPr/>
        </p:nvSpPr>
        <p:spPr>
          <a:xfrm>
            <a:off x="8381678" y="1623073"/>
            <a:ext cx="2066242" cy="523220"/>
          </a:xfrm>
          <a:prstGeom prst="rect">
            <a:avLst/>
          </a:prstGeom>
          <a:noFill/>
        </p:spPr>
        <p:txBody>
          <a:bodyPr wrap="square" rtlCol="0">
            <a:spAutoFit/>
          </a:bodyPr>
          <a:lstStyle/>
          <a:p>
            <a:pPr algn="r" rtl="1"/>
            <a:r>
              <a:rPr lang="en-US" sz="2800" dirty="0">
                <a:latin typeface="Arial" panose="020B0604020202020204" pitchFamily="34" charset="0"/>
              </a:rPr>
              <a:t>Function</a:t>
            </a:r>
            <a:endParaRPr lang="en-US" sz="2800" dirty="0">
              <a:latin typeface="Arial" panose="020B0604020202020204" pitchFamily="34" charset="0"/>
              <a:cs typeface="Arial" panose="020B0604020202020204" pitchFamily="34" charset="0"/>
            </a:endParaRPr>
          </a:p>
        </p:txBody>
      </p:sp>
      <p:sp>
        <p:nvSpPr>
          <p:cNvPr id="30" name="Rectangle 29"/>
          <p:cNvSpPr/>
          <p:nvPr/>
        </p:nvSpPr>
        <p:spPr>
          <a:xfrm>
            <a:off x="664658" y="3972834"/>
            <a:ext cx="2161665" cy="461665"/>
          </a:xfrm>
          <a:prstGeom prst="rect">
            <a:avLst/>
          </a:prstGeom>
        </p:spPr>
        <p:txBody>
          <a:bodyPr wrap="square">
            <a:spAutoFit/>
          </a:bodyPr>
          <a:lstStyle/>
          <a:p>
            <a:r>
              <a:rPr lang="en-US" sz="2400" dirty="0">
                <a:latin typeface="RobotoMono-Regular"/>
              </a:rPr>
              <a:t>-- statements</a:t>
            </a:r>
            <a:r>
              <a:rPr lang="en-US" sz="2400" dirty="0"/>
              <a:t> </a:t>
            </a:r>
          </a:p>
        </p:txBody>
      </p:sp>
      <p:sp>
        <p:nvSpPr>
          <p:cNvPr id="31" name="Rectangle 30"/>
          <p:cNvSpPr/>
          <p:nvPr/>
        </p:nvSpPr>
        <p:spPr>
          <a:xfrm>
            <a:off x="4573176" y="3993698"/>
            <a:ext cx="2090859" cy="461665"/>
          </a:xfrm>
          <a:prstGeom prst="rect">
            <a:avLst/>
          </a:prstGeom>
        </p:spPr>
        <p:txBody>
          <a:bodyPr wrap="square">
            <a:spAutoFit/>
          </a:bodyPr>
          <a:lstStyle/>
          <a:p>
            <a:r>
              <a:rPr lang="en-US" sz="2400" dirty="0">
                <a:latin typeface="RobotoMono-Regular"/>
              </a:rPr>
              <a:t>-- statements</a:t>
            </a:r>
            <a:r>
              <a:rPr lang="en-US" sz="2400" dirty="0"/>
              <a:t> </a:t>
            </a:r>
          </a:p>
        </p:txBody>
      </p:sp>
      <p:sp>
        <p:nvSpPr>
          <p:cNvPr id="32" name="Rectangle 31"/>
          <p:cNvSpPr/>
          <p:nvPr/>
        </p:nvSpPr>
        <p:spPr>
          <a:xfrm>
            <a:off x="8682311" y="3867484"/>
            <a:ext cx="2247429" cy="461665"/>
          </a:xfrm>
          <a:prstGeom prst="rect">
            <a:avLst/>
          </a:prstGeom>
        </p:spPr>
        <p:txBody>
          <a:bodyPr wrap="square">
            <a:spAutoFit/>
          </a:bodyPr>
          <a:lstStyle/>
          <a:p>
            <a:r>
              <a:rPr lang="en-US" sz="2400" dirty="0">
                <a:latin typeface="RobotoMono-Regular"/>
              </a:rPr>
              <a:t>-- statements</a:t>
            </a:r>
            <a:r>
              <a:rPr lang="en-US" sz="2400" dirty="0"/>
              <a:t> </a:t>
            </a:r>
          </a:p>
        </p:txBody>
      </p:sp>
      <p:sp>
        <p:nvSpPr>
          <p:cNvPr id="33" name="Rectangle 32"/>
          <p:cNvSpPr/>
          <p:nvPr/>
        </p:nvSpPr>
        <p:spPr>
          <a:xfrm>
            <a:off x="802707" y="1193777"/>
            <a:ext cx="2210862" cy="369332"/>
          </a:xfrm>
          <a:prstGeom prst="rect">
            <a:avLst/>
          </a:prstGeom>
        </p:spPr>
        <p:txBody>
          <a:bodyPr wrap="none">
            <a:spAutoFit/>
          </a:bodyPr>
          <a:lstStyle/>
          <a:p>
            <a:pPr algn="r" rtl="1"/>
            <a:r>
              <a:rPr lang="gsw-FR" b="1" dirty="0">
                <a:solidFill>
                  <a:srgbClr val="002060"/>
                </a:solidFill>
                <a:latin typeface="Arial" panose="020B0604020202020204" pitchFamily="34" charset="0"/>
                <a:cs typeface="Arial" panose="020B0604020202020204" pitchFamily="34" charset="0"/>
              </a:rPr>
              <a:t>Anonymous Block</a:t>
            </a:r>
            <a:endParaRPr lang="ar-SA" b="1" dirty="0">
              <a:solidFill>
                <a:srgbClr val="002060"/>
              </a:solidFill>
              <a:latin typeface="Arial" panose="020B0604020202020204" pitchFamily="34" charset="0"/>
            </a:endParaRPr>
          </a:p>
        </p:txBody>
      </p:sp>
      <p:sp>
        <p:nvSpPr>
          <p:cNvPr id="34" name="Rectangle 33"/>
          <p:cNvSpPr/>
          <p:nvPr/>
        </p:nvSpPr>
        <p:spPr>
          <a:xfrm>
            <a:off x="6623528" y="1110452"/>
            <a:ext cx="1646605" cy="369332"/>
          </a:xfrm>
          <a:prstGeom prst="rect">
            <a:avLst/>
          </a:prstGeom>
        </p:spPr>
        <p:txBody>
          <a:bodyPr wrap="none">
            <a:spAutoFit/>
          </a:bodyPr>
          <a:lstStyle/>
          <a:p>
            <a:pPr algn="r" rtl="1"/>
            <a:r>
              <a:rPr lang="gsw-FR" b="1" dirty="0">
                <a:solidFill>
                  <a:srgbClr val="002060"/>
                </a:solidFill>
                <a:latin typeface="Arial" panose="020B0604020202020204" pitchFamily="34" charset="0"/>
                <a:cs typeface="Arial" panose="020B0604020202020204" pitchFamily="34" charset="0"/>
              </a:rPr>
              <a:t>Named Block</a:t>
            </a:r>
            <a:endParaRPr lang="ar-SA" b="1" dirty="0">
              <a:solidFill>
                <a:srgbClr val="002060"/>
              </a:solidFill>
              <a:latin typeface="Arial" panose="020B0604020202020204" pitchFamily="34" charset="0"/>
            </a:endParaRPr>
          </a:p>
        </p:txBody>
      </p:sp>
      <p:sp>
        <p:nvSpPr>
          <p:cNvPr id="36" name="Right Brace 35"/>
          <p:cNvSpPr/>
          <p:nvPr/>
        </p:nvSpPr>
        <p:spPr>
          <a:xfrm rot="16200000">
            <a:off x="7383758" y="407782"/>
            <a:ext cx="554180" cy="2438802"/>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37" name="Rectangle 36"/>
          <p:cNvSpPr/>
          <p:nvPr/>
        </p:nvSpPr>
        <p:spPr>
          <a:xfrm>
            <a:off x="8505286" y="4186039"/>
            <a:ext cx="2491787" cy="461665"/>
          </a:xfrm>
          <a:prstGeom prst="rect">
            <a:avLst/>
          </a:prstGeom>
        </p:spPr>
        <p:txBody>
          <a:bodyPr wrap="square">
            <a:spAutoFit/>
          </a:bodyPr>
          <a:lstStyle/>
          <a:p>
            <a:r>
              <a:rPr lang="en-US" sz="2400" dirty="0">
                <a:latin typeface="RobotoMono-Regular"/>
              </a:rPr>
              <a:t>RETURN value;</a:t>
            </a:r>
            <a:endParaRPr lang="en-US" sz="2400" dirty="0"/>
          </a:p>
        </p:txBody>
      </p:sp>
    </p:spTree>
    <p:extLst>
      <p:ext uri="{BB962C8B-B14F-4D97-AF65-F5344CB8AC3E}">
        <p14:creationId xmlns:p14="http://schemas.microsoft.com/office/powerpoint/2010/main" val="80679689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3"/>
                                        </p:tgtEl>
                                        <p:attrNameLst>
                                          <p:attrName>style.visibility</p:attrName>
                                        </p:attrNameLst>
                                      </p:cBhvr>
                                      <p:to>
                                        <p:strVal val="visible"/>
                                      </p:to>
                                    </p:set>
                                    <p:animEffect transition="in" filter="fade">
                                      <p:cBhvr>
                                        <p:cTn id="14" dur="1000"/>
                                        <p:tgtEl>
                                          <p:spTgt spid="33"/>
                                        </p:tgtEl>
                                      </p:cBhvr>
                                    </p:animEffect>
                                    <p:anim calcmode="lin" valueType="num">
                                      <p:cBhvr>
                                        <p:cTn id="15" dur="1000" fill="hold"/>
                                        <p:tgtEl>
                                          <p:spTgt spid="33"/>
                                        </p:tgtEl>
                                        <p:attrNameLst>
                                          <p:attrName>ppt_x</p:attrName>
                                        </p:attrNameLst>
                                      </p:cBhvr>
                                      <p:tavLst>
                                        <p:tav tm="0">
                                          <p:val>
                                            <p:strVal val="#ppt_x"/>
                                          </p:val>
                                        </p:tav>
                                        <p:tav tm="100000">
                                          <p:val>
                                            <p:strVal val="#ppt_x"/>
                                          </p:val>
                                        </p:tav>
                                      </p:tavLst>
                                    </p:anim>
                                    <p:anim calcmode="lin" valueType="num">
                                      <p:cBhvr>
                                        <p:cTn id="16"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1000"/>
                                        <p:tgtEl>
                                          <p:spTgt spid="8"/>
                                        </p:tgtEl>
                                      </p:cBhvr>
                                    </p:animEffect>
                                    <p:anim calcmode="lin" valueType="num">
                                      <p:cBhvr>
                                        <p:cTn id="34" dur="1000" fill="hold"/>
                                        <p:tgtEl>
                                          <p:spTgt spid="8"/>
                                        </p:tgtEl>
                                        <p:attrNameLst>
                                          <p:attrName>ppt_x</p:attrName>
                                        </p:attrNameLst>
                                      </p:cBhvr>
                                      <p:tavLst>
                                        <p:tav tm="0">
                                          <p:val>
                                            <p:strVal val="#ppt_x"/>
                                          </p:val>
                                        </p:tav>
                                        <p:tav tm="100000">
                                          <p:val>
                                            <p:strVal val="#ppt_x"/>
                                          </p:val>
                                        </p:tav>
                                      </p:tavLst>
                                    </p:anim>
                                    <p:anim calcmode="lin" valueType="num">
                                      <p:cBhvr>
                                        <p:cTn id="35" dur="1000" fill="hold"/>
                                        <p:tgtEl>
                                          <p:spTgt spid="8"/>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fade">
                                      <p:cBhvr>
                                        <p:cTn id="48" dur="1000"/>
                                        <p:tgtEl>
                                          <p:spTgt spid="10"/>
                                        </p:tgtEl>
                                      </p:cBhvr>
                                    </p:animEffect>
                                    <p:anim calcmode="lin" valueType="num">
                                      <p:cBhvr>
                                        <p:cTn id="49" dur="1000" fill="hold"/>
                                        <p:tgtEl>
                                          <p:spTgt spid="10"/>
                                        </p:tgtEl>
                                        <p:attrNameLst>
                                          <p:attrName>ppt_x</p:attrName>
                                        </p:attrNameLst>
                                      </p:cBhvr>
                                      <p:tavLst>
                                        <p:tav tm="0">
                                          <p:val>
                                            <p:strVal val="#ppt_x"/>
                                          </p:val>
                                        </p:tav>
                                        <p:tav tm="100000">
                                          <p:val>
                                            <p:strVal val="#ppt_x"/>
                                          </p:val>
                                        </p:tav>
                                      </p:tavLst>
                                    </p:anim>
                                    <p:anim calcmode="lin" valueType="num">
                                      <p:cBhvr>
                                        <p:cTn id="50" dur="1000" fill="hold"/>
                                        <p:tgtEl>
                                          <p:spTgt spid="10"/>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34"/>
                                        </p:tgtEl>
                                        <p:attrNameLst>
                                          <p:attrName>style.visibility</p:attrName>
                                        </p:attrNameLst>
                                      </p:cBhvr>
                                      <p:to>
                                        <p:strVal val="visible"/>
                                      </p:to>
                                    </p:set>
                                    <p:animEffect transition="in" filter="fade">
                                      <p:cBhvr>
                                        <p:cTn id="60" dur="1000"/>
                                        <p:tgtEl>
                                          <p:spTgt spid="34"/>
                                        </p:tgtEl>
                                      </p:cBhvr>
                                    </p:animEffect>
                                    <p:anim calcmode="lin" valueType="num">
                                      <p:cBhvr>
                                        <p:cTn id="61" dur="1000" fill="hold"/>
                                        <p:tgtEl>
                                          <p:spTgt spid="34"/>
                                        </p:tgtEl>
                                        <p:attrNameLst>
                                          <p:attrName>ppt_x</p:attrName>
                                        </p:attrNameLst>
                                      </p:cBhvr>
                                      <p:tavLst>
                                        <p:tav tm="0">
                                          <p:val>
                                            <p:strVal val="#ppt_x"/>
                                          </p:val>
                                        </p:tav>
                                        <p:tav tm="100000">
                                          <p:val>
                                            <p:strVal val="#ppt_x"/>
                                          </p:val>
                                        </p:tav>
                                      </p:tavLst>
                                    </p:anim>
                                    <p:anim calcmode="lin" valueType="num">
                                      <p:cBhvr>
                                        <p:cTn id="62"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fade">
                                      <p:cBhvr>
                                        <p:cTn id="67" dur="1000"/>
                                        <p:tgtEl>
                                          <p:spTgt spid="36"/>
                                        </p:tgtEl>
                                      </p:cBhvr>
                                    </p:animEffect>
                                    <p:anim calcmode="lin" valueType="num">
                                      <p:cBhvr>
                                        <p:cTn id="68" dur="1000" fill="hold"/>
                                        <p:tgtEl>
                                          <p:spTgt spid="36"/>
                                        </p:tgtEl>
                                        <p:attrNameLst>
                                          <p:attrName>ppt_x</p:attrName>
                                        </p:attrNameLst>
                                      </p:cBhvr>
                                      <p:tavLst>
                                        <p:tav tm="0">
                                          <p:val>
                                            <p:strVal val="#ppt_x"/>
                                          </p:val>
                                        </p:tav>
                                        <p:tav tm="100000">
                                          <p:val>
                                            <p:strVal val="#ppt_x"/>
                                          </p:val>
                                        </p:tav>
                                      </p:tavLst>
                                    </p:anim>
                                    <p:anim calcmode="lin" valueType="num">
                                      <p:cBhvr>
                                        <p:cTn id="6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1000"/>
                                        <p:tgtEl>
                                          <p:spTgt spid="28"/>
                                        </p:tgtEl>
                                      </p:cBhvr>
                                    </p:animEffect>
                                    <p:anim calcmode="lin" valueType="num">
                                      <p:cBhvr>
                                        <p:cTn id="75" dur="1000" fill="hold"/>
                                        <p:tgtEl>
                                          <p:spTgt spid="28"/>
                                        </p:tgtEl>
                                        <p:attrNameLst>
                                          <p:attrName>ppt_x</p:attrName>
                                        </p:attrNameLst>
                                      </p:cBhvr>
                                      <p:tavLst>
                                        <p:tav tm="0">
                                          <p:val>
                                            <p:strVal val="#ppt_x"/>
                                          </p:val>
                                        </p:tav>
                                        <p:tav tm="100000">
                                          <p:val>
                                            <p:strVal val="#ppt_x"/>
                                          </p:val>
                                        </p:tav>
                                      </p:tavLst>
                                    </p:anim>
                                    <p:anim calcmode="lin" valueType="num">
                                      <p:cBhvr>
                                        <p:cTn id="7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1000"/>
                                        <p:tgtEl>
                                          <p:spTgt spid="12"/>
                                        </p:tgtEl>
                                      </p:cBhvr>
                                    </p:animEffect>
                                    <p:anim calcmode="lin" valueType="num">
                                      <p:cBhvr>
                                        <p:cTn id="82" dur="1000" fill="hold"/>
                                        <p:tgtEl>
                                          <p:spTgt spid="12"/>
                                        </p:tgtEl>
                                        <p:attrNameLst>
                                          <p:attrName>ppt_x</p:attrName>
                                        </p:attrNameLst>
                                      </p:cBhvr>
                                      <p:tavLst>
                                        <p:tav tm="0">
                                          <p:val>
                                            <p:strVal val="#ppt_x"/>
                                          </p:val>
                                        </p:tav>
                                        <p:tav tm="100000">
                                          <p:val>
                                            <p:strVal val="#ppt_x"/>
                                          </p:val>
                                        </p:tav>
                                      </p:tavLst>
                                    </p:anim>
                                    <p:anim calcmode="lin" valueType="num">
                                      <p:cBhvr>
                                        <p:cTn id="83" dur="1000" fill="hold"/>
                                        <p:tgtEl>
                                          <p:spTgt spid="12"/>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fade">
                                      <p:cBhvr>
                                        <p:cTn id="86" dur="1000"/>
                                        <p:tgtEl>
                                          <p:spTgt spid="16"/>
                                        </p:tgtEl>
                                      </p:cBhvr>
                                    </p:animEffect>
                                    <p:anim calcmode="lin" valueType="num">
                                      <p:cBhvr>
                                        <p:cTn id="87" dur="1000" fill="hold"/>
                                        <p:tgtEl>
                                          <p:spTgt spid="16"/>
                                        </p:tgtEl>
                                        <p:attrNameLst>
                                          <p:attrName>ppt_x</p:attrName>
                                        </p:attrNameLst>
                                      </p:cBhvr>
                                      <p:tavLst>
                                        <p:tav tm="0">
                                          <p:val>
                                            <p:strVal val="#ppt_x"/>
                                          </p:val>
                                        </p:tav>
                                        <p:tav tm="100000">
                                          <p:val>
                                            <p:strVal val="#ppt_x"/>
                                          </p:val>
                                        </p:tav>
                                      </p:tavLst>
                                    </p:anim>
                                    <p:anim calcmode="lin" valueType="num">
                                      <p:cBhvr>
                                        <p:cTn id="88" dur="1000" fill="hold"/>
                                        <p:tgtEl>
                                          <p:spTgt spid="16"/>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fade">
                                      <p:cBhvr>
                                        <p:cTn id="91" dur="1000"/>
                                        <p:tgtEl>
                                          <p:spTgt spid="31"/>
                                        </p:tgtEl>
                                      </p:cBhvr>
                                    </p:animEffect>
                                    <p:anim calcmode="lin" valueType="num">
                                      <p:cBhvr>
                                        <p:cTn id="92" dur="1000" fill="hold"/>
                                        <p:tgtEl>
                                          <p:spTgt spid="31"/>
                                        </p:tgtEl>
                                        <p:attrNameLst>
                                          <p:attrName>ppt_x</p:attrName>
                                        </p:attrNameLst>
                                      </p:cBhvr>
                                      <p:tavLst>
                                        <p:tav tm="0">
                                          <p:val>
                                            <p:strVal val="#ppt_x"/>
                                          </p:val>
                                        </p:tav>
                                        <p:tav tm="100000">
                                          <p:val>
                                            <p:strVal val="#ppt_x"/>
                                          </p:val>
                                        </p:tav>
                                      </p:tavLst>
                                    </p:anim>
                                    <p:anim calcmode="lin" valueType="num">
                                      <p:cBhvr>
                                        <p:cTn id="93" dur="1000" fill="hold"/>
                                        <p:tgtEl>
                                          <p:spTgt spid="31"/>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17"/>
                                        </p:tgtEl>
                                        <p:attrNameLst>
                                          <p:attrName>style.visibility</p:attrName>
                                        </p:attrNameLst>
                                      </p:cBhvr>
                                      <p:to>
                                        <p:strVal val="visible"/>
                                      </p:to>
                                    </p:set>
                                    <p:animEffect transition="in" filter="fade">
                                      <p:cBhvr>
                                        <p:cTn id="96" dur="1000"/>
                                        <p:tgtEl>
                                          <p:spTgt spid="17"/>
                                        </p:tgtEl>
                                      </p:cBhvr>
                                    </p:animEffect>
                                    <p:anim calcmode="lin" valueType="num">
                                      <p:cBhvr>
                                        <p:cTn id="97" dur="1000" fill="hold"/>
                                        <p:tgtEl>
                                          <p:spTgt spid="17"/>
                                        </p:tgtEl>
                                        <p:attrNameLst>
                                          <p:attrName>ppt_x</p:attrName>
                                        </p:attrNameLst>
                                      </p:cBhvr>
                                      <p:tavLst>
                                        <p:tav tm="0">
                                          <p:val>
                                            <p:strVal val="#ppt_x"/>
                                          </p:val>
                                        </p:tav>
                                        <p:tav tm="100000">
                                          <p:val>
                                            <p:strVal val="#ppt_x"/>
                                          </p:val>
                                        </p:tav>
                                      </p:tavLst>
                                    </p:anim>
                                    <p:anim calcmode="lin" valueType="num">
                                      <p:cBhvr>
                                        <p:cTn id="98" dur="1000" fill="hold"/>
                                        <p:tgtEl>
                                          <p:spTgt spid="17"/>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fade">
                                      <p:cBhvr>
                                        <p:cTn id="101" dur="1000"/>
                                        <p:tgtEl>
                                          <p:spTgt spid="18"/>
                                        </p:tgtEl>
                                      </p:cBhvr>
                                    </p:animEffect>
                                    <p:anim calcmode="lin" valueType="num">
                                      <p:cBhvr>
                                        <p:cTn id="102" dur="1000" fill="hold"/>
                                        <p:tgtEl>
                                          <p:spTgt spid="18"/>
                                        </p:tgtEl>
                                        <p:attrNameLst>
                                          <p:attrName>ppt_x</p:attrName>
                                        </p:attrNameLst>
                                      </p:cBhvr>
                                      <p:tavLst>
                                        <p:tav tm="0">
                                          <p:val>
                                            <p:strVal val="#ppt_x"/>
                                          </p:val>
                                        </p:tav>
                                        <p:tav tm="100000">
                                          <p:val>
                                            <p:strVal val="#ppt_x"/>
                                          </p:val>
                                        </p:tav>
                                      </p:tavLst>
                                    </p:anim>
                                    <p:anim calcmode="lin" valueType="num">
                                      <p:cBhvr>
                                        <p:cTn id="103" dur="1000" fill="hold"/>
                                        <p:tgtEl>
                                          <p:spTgt spid="18"/>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19"/>
                                        </p:tgtEl>
                                        <p:attrNameLst>
                                          <p:attrName>style.visibility</p:attrName>
                                        </p:attrNameLst>
                                      </p:cBhvr>
                                      <p:to>
                                        <p:strVal val="visible"/>
                                      </p:to>
                                    </p:set>
                                    <p:animEffect transition="in" filter="fade">
                                      <p:cBhvr>
                                        <p:cTn id="106" dur="1000"/>
                                        <p:tgtEl>
                                          <p:spTgt spid="19"/>
                                        </p:tgtEl>
                                      </p:cBhvr>
                                    </p:animEffect>
                                    <p:anim calcmode="lin" valueType="num">
                                      <p:cBhvr>
                                        <p:cTn id="107" dur="1000" fill="hold"/>
                                        <p:tgtEl>
                                          <p:spTgt spid="19"/>
                                        </p:tgtEl>
                                        <p:attrNameLst>
                                          <p:attrName>ppt_x</p:attrName>
                                        </p:attrNameLst>
                                      </p:cBhvr>
                                      <p:tavLst>
                                        <p:tav tm="0">
                                          <p:val>
                                            <p:strVal val="#ppt_x"/>
                                          </p:val>
                                        </p:tav>
                                        <p:tav tm="100000">
                                          <p:val>
                                            <p:strVal val="#ppt_x"/>
                                          </p:val>
                                        </p:tav>
                                      </p:tavLst>
                                    </p:anim>
                                    <p:anim calcmode="lin" valueType="num">
                                      <p:cBhvr>
                                        <p:cTn id="10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9"/>
                                        </p:tgtEl>
                                        <p:attrNameLst>
                                          <p:attrName>style.visibility</p:attrName>
                                        </p:attrNameLst>
                                      </p:cBhvr>
                                      <p:to>
                                        <p:strVal val="visible"/>
                                      </p:to>
                                    </p:set>
                                    <p:animEffect transition="in" filter="fade">
                                      <p:cBhvr>
                                        <p:cTn id="113" dur="1000"/>
                                        <p:tgtEl>
                                          <p:spTgt spid="29"/>
                                        </p:tgtEl>
                                      </p:cBhvr>
                                    </p:animEffect>
                                    <p:anim calcmode="lin" valueType="num">
                                      <p:cBhvr>
                                        <p:cTn id="114" dur="1000" fill="hold"/>
                                        <p:tgtEl>
                                          <p:spTgt spid="29"/>
                                        </p:tgtEl>
                                        <p:attrNameLst>
                                          <p:attrName>ppt_x</p:attrName>
                                        </p:attrNameLst>
                                      </p:cBhvr>
                                      <p:tavLst>
                                        <p:tav tm="0">
                                          <p:val>
                                            <p:strVal val="#ppt_x"/>
                                          </p:val>
                                        </p:tav>
                                        <p:tav tm="100000">
                                          <p:val>
                                            <p:strVal val="#ppt_x"/>
                                          </p:val>
                                        </p:tav>
                                      </p:tavLst>
                                    </p:anim>
                                    <p:anim calcmode="lin" valueType="num">
                                      <p:cBhvr>
                                        <p:cTn id="11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20"/>
                                        </p:tgtEl>
                                        <p:attrNameLst>
                                          <p:attrName>style.visibility</p:attrName>
                                        </p:attrNameLst>
                                      </p:cBhvr>
                                      <p:to>
                                        <p:strVal val="visible"/>
                                      </p:to>
                                    </p:set>
                                    <p:animEffect transition="in" filter="fade">
                                      <p:cBhvr>
                                        <p:cTn id="120" dur="1000"/>
                                        <p:tgtEl>
                                          <p:spTgt spid="20"/>
                                        </p:tgtEl>
                                      </p:cBhvr>
                                    </p:animEffect>
                                    <p:anim calcmode="lin" valueType="num">
                                      <p:cBhvr>
                                        <p:cTn id="121" dur="1000" fill="hold"/>
                                        <p:tgtEl>
                                          <p:spTgt spid="20"/>
                                        </p:tgtEl>
                                        <p:attrNameLst>
                                          <p:attrName>ppt_x</p:attrName>
                                        </p:attrNameLst>
                                      </p:cBhvr>
                                      <p:tavLst>
                                        <p:tav tm="0">
                                          <p:val>
                                            <p:strVal val="#ppt_x"/>
                                          </p:val>
                                        </p:tav>
                                        <p:tav tm="100000">
                                          <p:val>
                                            <p:strVal val="#ppt_x"/>
                                          </p:val>
                                        </p:tav>
                                      </p:tavLst>
                                    </p:anim>
                                    <p:anim calcmode="lin" valueType="num">
                                      <p:cBhvr>
                                        <p:cTn id="122" dur="1000" fill="hold"/>
                                        <p:tgtEl>
                                          <p:spTgt spid="20"/>
                                        </p:tgtEl>
                                        <p:attrNameLst>
                                          <p:attrName>ppt_y</p:attrName>
                                        </p:attrNameLst>
                                      </p:cBhvr>
                                      <p:tavLst>
                                        <p:tav tm="0">
                                          <p:val>
                                            <p:strVal val="#ppt_y+.1"/>
                                          </p:val>
                                        </p:tav>
                                        <p:tav tm="100000">
                                          <p:val>
                                            <p:strVal val="#ppt_y"/>
                                          </p:val>
                                        </p:tav>
                                      </p:tavLst>
                                    </p:anim>
                                  </p:childTnLst>
                                </p:cTn>
                              </p:par>
                              <p:par>
                                <p:cTn id="123" presetID="42" presetClass="entr" presetSubtype="0" fill="hold" grpId="0" nodeType="withEffect">
                                  <p:stCondLst>
                                    <p:cond delay="0"/>
                                  </p:stCondLst>
                                  <p:childTnLst>
                                    <p:set>
                                      <p:cBhvr>
                                        <p:cTn id="124" dur="1" fill="hold">
                                          <p:stCondLst>
                                            <p:cond delay="0"/>
                                          </p:stCondLst>
                                        </p:cTn>
                                        <p:tgtEl>
                                          <p:spTgt spid="24"/>
                                        </p:tgtEl>
                                        <p:attrNameLst>
                                          <p:attrName>style.visibility</p:attrName>
                                        </p:attrNameLst>
                                      </p:cBhvr>
                                      <p:to>
                                        <p:strVal val="visible"/>
                                      </p:to>
                                    </p:set>
                                    <p:animEffect transition="in" filter="fade">
                                      <p:cBhvr>
                                        <p:cTn id="125" dur="1000"/>
                                        <p:tgtEl>
                                          <p:spTgt spid="24"/>
                                        </p:tgtEl>
                                      </p:cBhvr>
                                    </p:animEffect>
                                    <p:anim calcmode="lin" valueType="num">
                                      <p:cBhvr>
                                        <p:cTn id="126" dur="1000" fill="hold"/>
                                        <p:tgtEl>
                                          <p:spTgt spid="24"/>
                                        </p:tgtEl>
                                        <p:attrNameLst>
                                          <p:attrName>ppt_x</p:attrName>
                                        </p:attrNameLst>
                                      </p:cBhvr>
                                      <p:tavLst>
                                        <p:tav tm="0">
                                          <p:val>
                                            <p:strVal val="#ppt_x"/>
                                          </p:val>
                                        </p:tav>
                                        <p:tav tm="100000">
                                          <p:val>
                                            <p:strVal val="#ppt_x"/>
                                          </p:val>
                                        </p:tav>
                                      </p:tavLst>
                                    </p:anim>
                                    <p:anim calcmode="lin" valueType="num">
                                      <p:cBhvr>
                                        <p:cTn id="127" dur="1000" fill="hold"/>
                                        <p:tgtEl>
                                          <p:spTgt spid="24"/>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fade">
                                      <p:cBhvr>
                                        <p:cTn id="130" dur="1000"/>
                                        <p:tgtEl>
                                          <p:spTgt spid="25"/>
                                        </p:tgtEl>
                                      </p:cBhvr>
                                    </p:animEffect>
                                    <p:anim calcmode="lin" valueType="num">
                                      <p:cBhvr>
                                        <p:cTn id="131" dur="1000" fill="hold"/>
                                        <p:tgtEl>
                                          <p:spTgt spid="25"/>
                                        </p:tgtEl>
                                        <p:attrNameLst>
                                          <p:attrName>ppt_x</p:attrName>
                                        </p:attrNameLst>
                                      </p:cBhvr>
                                      <p:tavLst>
                                        <p:tav tm="0">
                                          <p:val>
                                            <p:strVal val="#ppt_x"/>
                                          </p:val>
                                        </p:tav>
                                        <p:tav tm="100000">
                                          <p:val>
                                            <p:strVal val="#ppt_x"/>
                                          </p:val>
                                        </p:tav>
                                      </p:tavLst>
                                    </p:anim>
                                    <p:anim calcmode="lin" valueType="num">
                                      <p:cBhvr>
                                        <p:cTn id="132" dur="1000" fill="hold"/>
                                        <p:tgtEl>
                                          <p:spTgt spid="25"/>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fade">
                                      <p:cBhvr>
                                        <p:cTn id="135" dur="1000"/>
                                        <p:tgtEl>
                                          <p:spTgt spid="26"/>
                                        </p:tgtEl>
                                      </p:cBhvr>
                                    </p:animEffect>
                                    <p:anim calcmode="lin" valueType="num">
                                      <p:cBhvr>
                                        <p:cTn id="136" dur="1000" fill="hold"/>
                                        <p:tgtEl>
                                          <p:spTgt spid="26"/>
                                        </p:tgtEl>
                                        <p:attrNameLst>
                                          <p:attrName>ppt_x</p:attrName>
                                        </p:attrNameLst>
                                      </p:cBhvr>
                                      <p:tavLst>
                                        <p:tav tm="0">
                                          <p:val>
                                            <p:strVal val="#ppt_x"/>
                                          </p:val>
                                        </p:tav>
                                        <p:tav tm="100000">
                                          <p:val>
                                            <p:strVal val="#ppt_x"/>
                                          </p:val>
                                        </p:tav>
                                      </p:tavLst>
                                    </p:anim>
                                    <p:anim calcmode="lin" valueType="num">
                                      <p:cBhvr>
                                        <p:cTn id="137" dur="1000" fill="hold"/>
                                        <p:tgtEl>
                                          <p:spTgt spid="26"/>
                                        </p:tgtEl>
                                        <p:attrNameLst>
                                          <p:attrName>ppt_y</p:attrName>
                                        </p:attrNameLst>
                                      </p:cBhvr>
                                      <p:tavLst>
                                        <p:tav tm="0">
                                          <p:val>
                                            <p:strVal val="#ppt_y+.1"/>
                                          </p:val>
                                        </p:tav>
                                        <p:tav tm="100000">
                                          <p:val>
                                            <p:strVal val="#ppt_y"/>
                                          </p:val>
                                        </p:tav>
                                      </p:tavLst>
                                    </p:anim>
                                  </p:childTnLst>
                                </p:cTn>
                              </p:par>
                              <p:par>
                                <p:cTn id="138" presetID="42" presetClass="entr" presetSubtype="0" fill="hold" grpId="0"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fade">
                                      <p:cBhvr>
                                        <p:cTn id="140" dur="1000"/>
                                        <p:tgtEl>
                                          <p:spTgt spid="27"/>
                                        </p:tgtEl>
                                      </p:cBhvr>
                                    </p:animEffect>
                                    <p:anim calcmode="lin" valueType="num">
                                      <p:cBhvr>
                                        <p:cTn id="141" dur="1000" fill="hold"/>
                                        <p:tgtEl>
                                          <p:spTgt spid="27"/>
                                        </p:tgtEl>
                                        <p:attrNameLst>
                                          <p:attrName>ppt_x</p:attrName>
                                        </p:attrNameLst>
                                      </p:cBhvr>
                                      <p:tavLst>
                                        <p:tav tm="0">
                                          <p:val>
                                            <p:strVal val="#ppt_x"/>
                                          </p:val>
                                        </p:tav>
                                        <p:tav tm="100000">
                                          <p:val>
                                            <p:strVal val="#ppt_x"/>
                                          </p:val>
                                        </p:tav>
                                      </p:tavLst>
                                    </p:anim>
                                    <p:anim calcmode="lin" valueType="num">
                                      <p:cBhvr>
                                        <p:cTn id="142" dur="1000" fill="hold"/>
                                        <p:tgtEl>
                                          <p:spTgt spid="27"/>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32"/>
                                        </p:tgtEl>
                                        <p:attrNameLst>
                                          <p:attrName>style.visibility</p:attrName>
                                        </p:attrNameLst>
                                      </p:cBhvr>
                                      <p:to>
                                        <p:strVal val="visible"/>
                                      </p:to>
                                    </p:set>
                                    <p:animEffect transition="in" filter="fade">
                                      <p:cBhvr>
                                        <p:cTn id="145" dur="1000"/>
                                        <p:tgtEl>
                                          <p:spTgt spid="32"/>
                                        </p:tgtEl>
                                      </p:cBhvr>
                                    </p:animEffect>
                                    <p:anim calcmode="lin" valueType="num">
                                      <p:cBhvr>
                                        <p:cTn id="146" dur="1000" fill="hold"/>
                                        <p:tgtEl>
                                          <p:spTgt spid="32"/>
                                        </p:tgtEl>
                                        <p:attrNameLst>
                                          <p:attrName>ppt_x</p:attrName>
                                        </p:attrNameLst>
                                      </p:cBhvr>
                                      <p:tavLst>
                                        <p:tav tm="0">
                                          <p:val>
                                            <p:strVal val="#ppt_x"/>
                                          </p:val>
                                        </p:tav>
                                        <p:tav tm="100000">
                                          <p:val>
                                            <p:strVal val="#ppt_x"/>
                                          </p:val>
                                        </p:tav>
                                      </p:tavLst>
                                    </p:anim>
                                    <p:anim calcmode="lin" valueType="num">
                                      <p:cBhvr>
                                        <p:cTn id="147" dur="1000" fill="hold"/>
                                        <p:tgtEl>
                                          <p:spTgt spid="32"/>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37"/>
                                        </p:tgtEl>
                                        <p:attrNameLst>
                                          <p:attrName>style.visibility</p:attrName>
                                        </p:attrNameLst>
                                      </p:cBhvr>
                                      <p:to>
                                        <p:strVal val="visible"/>
                                      </p:to>
                                    </p:set>
                                    <p:animEffect transition="in" filter="fade">
                                      <p:cBhvr>
                                        <p:cTn id="150" dur="1000"/>
                                        <p:tgtEl>
                                          <p:spTgt spid="37"/>
                                        </p:tgtEl>
                                      </p:cBhvr>
                                    </p:animEffect>
                                    <p:anim calcmode="lin" valueType="num">
                                      <p:cBhvr>
                                        <p:cTn id="151" dur="1000" fill="hold"/>
                                        <p:tgtEl>
                                          <p:spTgt spid="37"/>
                                        </p:tgtEl>
                                        <p:attrNameLst>
                                          <p:attrName>ppt_x</p:attrName>
                                        </p:attrNameLst>
                                      </p:cBhvr>
                                      <p:tavLst>
                                        <p:tav tm="0">
                                          <p:val>
                                            <p:strVal val="#ppt_x"/>
                                          </p:val>
                                        </p:tav>
                                        <p:tav tm="100000">
                                          <p:val>
                                            <p:strVal val="#ppt_x"/>
                                          </p:val>
                                        </p:tav>
                                      </p:tavLst>
                                    </p:anim>
                                    <p:anim calcmode="lin" valueType="num">
                                      <p:cBhvr>
                                        <p:cTn id="152"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P spid="8" grpId="0"/>
      <p:bldP spid="9" grpId="0"/>
      <p:bldP spid="10" grpId="0"/>
      <p:bldP spid="11" grpId="0"/>
      <p:bldP spid="12" grpId="0" animBg="1"/>
      <p:bldP spid="16" grpId="0"/>
      <p:bldP spid="17" grpId="0"/>
      <p:bldP spid="18" grpId="0"/>
      <p:bldP spid="19" grpId="0"/>
      <p:bldP spid="20" grpId="0" animBg="1"/>
      <p:bldP spid="24" grpId="0"/>
      <p:bldP spid="25" grpId="0"/>
      <p:bldP spid="26" grpId="0"/>
      <p:bldP spid="27" grpId="0"/>
      <p:bldP spid="28" grpId="0"/>
      <p:bldP spid="29" grpId="0"/>
      <p:bldP spid="30" grpId="0"/>
      <p:bldP spid="31" grpId="0"/>
      <p:bldP spid="32" grpId="0"/>
      <p:bldP spid="33" grpId="0"/>
      <p:bldP spid="34" grpId="0"/>
      <p:bldP spid="36" grpId="0" animBg="1"/>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74A55A3D-24A7-403C-86D1-881918A2ED77}"/>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7" name="Rectangle 6">
            <a:hlinkClick r:id="rId2" action="ppaction://hlinkfile"/>
            <a:extLst>
              <a:ext uri="{FF2B5EF4-FFF2-40B4-BE49-F238E27FC236}">
                <a16:creationId xmlns="" xmlns:a16="http://schemas.microsoft.com/office/drawing/2014/main" id="{C168D742-48C5-4C1A-B8F1-F355DB6B8046}"/>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8" name="Oval 7">
            <a:extLst>
              <a:ext uri="{FF2B5EF4-FFF2-40B4-BE49-F238E27FC236}">
                <a16:creationId xmlns="" xmlns:a16="http://schemas.microsoft.com/office/drawing/2014/main" id="{61151DC5-9EC3-49B6-8ADC-9CEFA4F378D5}"/>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 xmlns:a16="http://schemas.microsoft.com/office/drawing/2014/main" id="{F25ED0A4-8DEE-4D5F-AF7B-27AA3D8D9F0B}"/>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Oval 9">
            <a:extLst>
              <a:ext uri="{FF2B5EF4-FFF2-40B4-BE49-F238E27FC236}">
                <a16:creationId xmlns="" xmlns:a16="http://schemas.microsoft.com/office/drawing/2014/main" id="{586B0EA2-30B1-4A87-B91E-D43AF96ACBFC}"/>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1" name="Oval 10">
            <a:extLst>
              <a:ext uri="{FF2B5EF4-FFF2-40B4-BE49-F238E27FC236}">
                <a16:creationId xmlns="" xmlns:a16="http://schemas.microsoft.com/office/drawing/2014/main" id="{7FC87239-CBDE-4901-8FEA-632B42801F7E}"/>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1E116D0D-202A-49C9-84BD-B58732CF4E52}"/>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Oval 12">
            <a:extLst>
              <a:ext uri="{FF2B5EF4-FFF2-40B4-BE49-F238E27FC236}">
                <a16:creationId xmlns="" xmlns:a16="http://schemas.microsoft.com/office/drawing/2014/main" id="{5056BAE1-E244-411B-A8A5-0FB72BFD7DEC}"/>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4" name="Minus Sign 13">
            <a:extLst>
              <a:ext uri="{FF2B5EF4-FFF2-40B4-BE49-F238E27FC236}">
                <a16:creationId xmlns="" xmlns:a16="http://schemas.microsoft.com/office/drawing/2014/main" id="{8F0247FC-3FD2-48DD-96B3-0E2CCB0EAE71}"/>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Minus Sign 14">
            <a:extLst>
              <a:ext uri="{FF2B5EF4-FFF2-40B4-BE49-F238E27FC236}">
                <a16:creationId xmlns="" xmlns:a16="http://schemas.microsoft.com/office/drawing/2014/main" id="{4EA20644-EF05-456F-B4F7-87E2D74F16B0}"/>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B0C83B39-5EE9-4776-9377-3C182A502697}"/>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CBEAD0D1-1327-4A31-AD1D-B7E750AB3BAD}"/>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Minus Sign 17">
            <a:extLst>
              <a:ext uri="{FF2B5EF4-FFF2-40B4-BE49-F238E27FC236}">
                <a16:creationId xmlns="" xmlns:a16="http://schemas.microsoft.com/office/drawing/2014/main" id="{7F83DEEE-F21B-4B17-8DA0-DD9559F7BBFC}"/>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9" name="Oval 18">
            <a:extLst>
              <a:ext uri="{FF2B5EF4-FFF2-40B4-BE49-F238E27FC236}">
                <a16:creationId xmlns="" xmlns:a16="http://schemas.microsoft.com/office/drawing/2014/main" id="{96CD321B-9E60-4F62-90A3-A250C1CFCB25}"/>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6AEF4044-03D4-428C-8716-F260205243A2}"/>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Minus Sign 20">
            <a:extLst>
              <a:ext uri="{FF2B5EF4-FFF2-40B4-BE49-F238E27FC236}">
                <a16:creationId xmlns="" xmlns:a16="http://schemas.microsoft.com/office/drawing/2014/main" id="{45101162-C284-44B5-90F8-B8CDFACEEF49}"/>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2" name="Rectangle 21">
            <a:extLst>
              <a:ext uri="{FF2B5EF4-FFF2-40B4-BE49-F238E27FC236}">
                <a16:creationId xmlns="" xmlns:a16="http://schemas.microsoft.com/office/drawing/2014/main" id="{E7DFD4FE-7F88-4222-B6F3-56C9DAFD5EF9}"/>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Rectangle 22">
            <a:extLst>
              <a:ext uri="{FF2B5EF4-FFF2-40B4-BE49-F238E27FC236}">
                <a16:creationId xmlns="" xmlns:a16="http://schemas.microsoft.com/office/drawing/2014/main" id="{088B560C-BA23-47D1-AC18-935A29BF9D8D}"/>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4" name="Rectangle 23">
            <a:extLst>
              <a:ext uri="{FF2B5EF4-FFF2-40B4-BE49-F238E27FC236}">
                <a16:creationId xmlns="" xmlns:a16="http://schemas.microsoft.com/office/drawing/2014/main" id="{E7B9AD8B-1C91-441E-863E-258B5DF3FBC0}"/>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5" name="Rectangle 24">
            <a:extLst>
              <a:ext uri="{FF2B5EF4-FFF2-40B4-BE49-F238E27FC236}">
                <a16:creationId xmlns="" xmlns:a16="http://schemas.microsoft.com/office/drawing/2014/main" id="{3E4F7275-A963-4E38-8A29-7FBAA99D9D27}"/>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a:extLst>
              <a:ext uri="{FF2B5EF4-FFF2-40B4-BE49-F238E27FC236}">
                <a16:creationId xmlns="" xmlns:a16="http://schemas.microsoft.com/office/drawing/2014/main" id="{43B67AB7-4C56-45E0-AEB6-C9E5341F5310}"/>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7" name="Oval 26">
            <a:extLst>
              <a:ext uri="{FF2B5EF4-FFF2-40B4-BE49-F238E27FC236}">
                <a16:creationId xmlns="" xmlns:a16="http://schemas.microsoft.com/office/drawing/2014/main" id="{5F446875-C0B0-4CD5-A3B4-4E7CD82C332C}"/>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3B2D9D38-8EA4-4A4B-9879-8401BCFC8EF5}"/>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E762E6D3-F0A3-44AB-B063-DB915E8C23DD}"/>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0" name="Oval 29">
            <a:extLst>
              <a:ext uri="{FF2B5EF4-FFF2-40B4-BE49-F238E27FC236}">
                <a16:creationId xmlns="" xmlns:a16="http://schemas.microsoft.com/office/drawing/2014/main" id="{C73C30BD-73B4-4E18-AAE1-08C3FB68AC2C}"/>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B23B21A5-53F3-4AAF-8C73-907CED3A0AFD}"/>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C6B6B977-6609-46F4-AD7B-8552AF397794}"/>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3" name="Oval 32">
            <a:extLst>
              <a:ext uri="{FF2B5EF4-FFF2-40B4-BE49-F238E27FC236}">
                <a16:creationId xmlns="" xmlns:a16="http://schemas.microsoft.com/office/drawing/2014/main" id="{B5BE81F8-1F30-45FC-8199-4873835D886F}"/>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76E5C632-E4CE-43A6-93EA-CEA43875756E}"/>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Minus Sign 34">
            <a:extLst>
              <a:ext uri="{FF2B5EF4-FFF2-40B4-BE49-F238E27FC236}">
                <a16:creationId xmlns="" xmlns:a16="http://schemas.microsoft.com/office/drawing/2014/main" id="{BDF7785D-6223-4BFC-9D04-83AB8C4A61E9}"/>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6" name="Oval 35">
            <a:extLst>
              <a:ext uri="{FF2B5EF4-FFF2-40B4-BE49-F238E27FC236}">
                <a16:creationId xmlns="" xmlns:a16="http://schemas.microsoft.com/office/drawing/2014/main" id="{65CE5F6B-A448-4F49-971F-789A64E5A131}"/>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AD0B21D8-28F0-4ED8-AF51-C9F162A19EE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Minus Sign 37">
            <a:extLst>
              <a:ext uri="{FF2B5EF4-FFF2-40B4-BE49-F238E27FC236}">
                <a16:creationId xmlns="" xmlns:a16="http://schemas.microsoft.com/office/drawing/2014/main" id="{C072F5A5-EBA0-444A-9C44-5D905D4619BF}"/>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9" name="Oval 38">
            <a:extLst>
              <a:ext uri="{FF2B5EF4-FFF2-40B4-BE49-F238E27FC236}">
                <a16:creationId xmlns="" xmlns:a16="http://schemas.microsoft.com/office/drawing/2014/main" id="{68826C8E-357D-49E5-8643-C140542D0B37}"/>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B415D67B-3C8C-4E0D-87CF-E5929C66A11F}"/>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Minus Sign 40">
            <a:extLst>
              <a:ext uri="{FF2B5EF4-FFF2-40B4-BE49-F238E27FC236}">
                <a16:creationId xmlns="" xmlns:a16="http://schemas.microsoft.com/office/drawing/2014/main" id="{DF5EC421-2CB2-4E4B-AD78-1552042B5D1A}"/>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8B8FE0D8-B03C-46CD-9383-DDF74512637A}"/>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1C0A1D12-8F86-4D25-B792-0C58970914BA}"/>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Minus Sign 43">
            <a:extLst>
              <a:ext uri="{FF2B5EF4-FFF2-40B4-BE49-F238E27FC236}">
                <a16:creationId xmlns="" xmlns:a16="http://schemas.microsoft.com/office/drawing/2014/main" id="{E9175C46-3668-4AA8-9429-1CB676F0E464}"/>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5" name="Oval 44">
            <a:extLst>
              <a:ext uri="{FF2B5EF4-FFF2-40B4-BE49-F238E27FC236}">
                <a16:creationId xmlns="" xmlns:a16="http://schemas.microsoft.com/office/drawing/2014/main" id="{5C4359B3-E1D2-411F-9ABC-560C92BE6024}"/>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D9EB570E-1C67-4FC6-8243-7CE6189C3EB0}"/>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Minus Sign 46">
            <a:extLst>
              <a:ext uri="{FF2B5EF4-FFF2-40B4-BE49-F238E27FC236}">
                <a16:creationId xmlns="" xmlns:a16="http://schemas.microsoft.com/office/drawing/2014/main" id="{82EBA83D-4BFC-4018-AF24-A42BFC50F6EA}"/>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Oval 47">
            <a:extLst>
              <a:ext uri="{FF2B5EF4-FFF2-40B4-BE49-F238E27FC236}">
                <a16:creationId xmlns="" xmlns:a16="http://schemas.microsoft.com/office/drawing/2014/main" id="{5359295B-7B46-459B-BCED-C83A0800BE92}"/>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C18DA20F-53CC-48F4-B5C7-DCCD7FCA47BF}"/>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Minus Sign 49">
            <a:extLst>
              <a:ext uri="{FF2B5EF4-FFF2-40B4-BE49-F238E27FC236}">
                <a16:creationId xmlns="" xmlns:a16="http://schemas.microsoft.com/office/drawing/2014/main" id="{4ECAC95F-E752-414D-A046-9215EEB52735}"/>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 name="TextBox 1"/>
          <p:cNvSpPr txBox="1"/>
          <p:nvPr/>
        </p:nvSpPr>
        <p:spPr>
          <a:xfrm>
            <a:off x="7061928" y="304312"/>
            <a:ext cx="4881465" cy="584775"/>
          </a:xfrm>
          <a:prstGeom prst="rect">
            <a:avLst/>
          </a:prstGeom>
          <a:noFill/>
        </p:spPr>
        <p:txBody>
          <a:bodyPr wrap="none" rtlCol="0">
            <a:spAutoFit/>
          </a:bodyPr>
          <a:lstStyle/>
          <a:p>
            <a:r>
              <a:rPr lang="ar-SA" sz="3200" b="1" dirty="0">
                <a:solidFill>
                  <a:srgbClr val="0070C0"/>
                </a:solidFill>
                <a:effectLst>
                  <a:outerShdw blurRad="38100" dist="38100" dir="2700000" algn="tl">
                    <a:srgbClr val="000000">
                      <a:alpha val="43137"/>
                    </a:srgbClr>
                  </a:outerShdw>
                </a:effectLst>
              </a:rPr>
              <a:t>يمكن تقسيم الوحدات البرمجية إلى :</a:t>
            </a:r>
            <a:endParaRPr lang="en-US" sz="3200" b="1" dirty="0">
              <a:solidFill>
                <a:srgbClr val="0070C0"/>
              </a:solidFill>
              <a:effectLst>
                <a:outerShdw blurRad="38100" dist="38100" dir="2700000" algn="tl">
                  <a:srgbClr val="000000">
                    <a:alpha val="43137"/>
                  </a:srgbClr>
                </a:outerShdw>
              </a:effectLst>
            </a:endParaRPr>
          </a:p>
        </p:txBody>
      </p:sp>
      <p:sp>
        <p:nvSpPr>
          <p:cNvPr id="3" name="Rectangle 2"/>
          <p:cNvSpPr/>
          <p:nvPr/>
        </p:nvSpPr>
        <p:spPr>
          <a:xfrm>
            <a:off x="278594" y="889087"/>
            <a:ext cx="11335019" cy="3539430"/>
          </a:xfrm>
          <a:prstGeom prst="rect">
            <a:avLst/>
          </a:prstGeom>
        </p:spPr>
        <p:txBody>
          <a:bodyPr wrap="square">
            <a:spAutoFit/>
          </a:bodyPr>
          <a:lstStyle/>
          <a:p>
            <a:pPr algn="r" rtl="1"/>
            <a:r>
              <a:rPr lang="ar-SA" sz="2800" b="1" dirty="0">
                <a:solidFill>
                  <a:srgbClr val="002060"/>
                </a:solidFill>
                <a:latin typeface="Arial" panose="020B0604020202020204" pitchFamily="34" charset="0"/>
                <a:cs typeface="+mj-cs"/>
              </a:rPr>
              <a:t>وحدة برمجية مسماة: </a:t>
            </a:r>
            <a:r>
              <a:rPr lang="gsw-FR" sz="2800" b="1" dirty="0">
                <a:solidFill>
                  <a:srgbClr val="002060"/>
                </a:solidFill>
                <a:latin typeface="Arial" panose="020B0604020202020204" pitchFamily="34" charset="0"/>
                <a:cs typeface="Arial" panose="020B0604020202020204" pitchFamily="34" charset="0"/>
              </a:rPr>
              <a:t>Named Block</a:t>
            </a:r>
            <a:r>
              <a:rPr lang="ar-SA" sz="2800" b="1" dirty="0">
                <a:solidFill>
                  <a:srgbClr val="002060"/>
                </a:solidFill>
                <a:latin typeface="Arial" panose="020B0604020202020204" pitchFamily="34" charset="0"/>
                <a:cs typeface="Arial" panose="020B0604020202020204" pitchFamily="34" charset="0"/>
              </a:rPr>
              <a:t> أو البرنامج الفرعي </a:t>
            </a:r>
            <a:r>
              <a:rPr lang="en-US" sz="2800" b="1" dirty="0">
                <a:solidFill>
                  <a:srgbClr val="002060"/>
                </a:solidFill>
                <a:latin typeface="Arial" panose="020B0604020202020204" pitchFamily="34" charset="0"/>
                <a:cs typeface="Arial" panose="020B0604020202020204" pitchFamily="34" charset="0"/>
              </a:rPr>
              <a:t>(Subprograms)</a:t>
            </a:r>
            <a:endParaRPr lang="ar-SA" sz="2800" b="1" dirty="0">
              <a:solidFill>
                <a:srgbClr val="002060"/>
              </a:solidFill>
              <a:latin typeface="Arial" panose="020B0604020202020204" pitchFamily="34" charset="0"/>
              <a:cs typeface="+mj-cs"/>
            </a:endParaRPr>
          </a:p>
          <a:p>
            <a:pPr algn="r" rtl="1"/>
            <a:r>
              <a:rPr lang="ar-SA" sz="2800" dirty="0">
                <a:latin typeface="Arial" panose="020B0604020202020204" pitchFamily="34" charset="0"/>
                <a:cs typeface="+mj-cs"/>
              </a:rPr>
              <a:t>وهي وحدة برمجية لها اسم وتقبل معاملات </a:t>
            </a:r>
            <a:r>
              <a:rPr lang="en-US" sz="2800" dirty="0">
                <a:latin typeface="Arial" panose="020B0604020202020204" pitchFamily="34" charset="0"/>
                <a:cs typeface="+mj-cs"/>
              </a:rPr>
              <a:t>(parameters)</a:t>
            </a:r>
            <a:r>
              <a:rPr lang="ar-SA" sz="2800" dirty="0">
                <a:latin typeface="Arial" panose="020B0604020202020204" pitchFamily="34" charset="0"/>
                <a:cs typeface="+mj-cs"/>
              </a:rPr>
              <a:t>وهذا النوع من الوحدات البرمجية يمكن</a:t>
            </a:r>
            <a:r>
              <a:rPr lang="en-US" sz="2800" dirty="0">
                <a:latin typeface="Arial" panose="020B0604020202020204" pitchFamily="34" charset="0"/>
                <a:cs typeface="+mj-cs"/>
              </a:rPr>
              <a:t> </a:t>
            </a:r>
            <a:r>
              <a:rPr lang="ar-SA" sz="2800" dirty="0">
                <a:latin typeface="Arial" panose="020B0604020202020204" pitchFamily="34" charset="0"/>
                <a:cs typeface="+mj-cs"/>
              </a:rPr>
              <a:t>تخزينه في قاعدة البيانات والرجوع إليها واستخدامها عن الحاجة كما يمكن استخدامها بواسطة الوحدات البرمجية الاخرى المخزنة معها في قاعدة البيانات ومن أمثلة هذا النوع</a:t>
            </a:r>
          </a:p>
          <a:p>
            <a:pPr algn="r" rtl="1"/>
            <a:r>
              <a:rPr lang="gsw-FR" sz="2800" dirty="0">
                <a:latin typeface="Arial" panose="020B0604020202020204" pitchFamily="34" charset="0"/>
                <a:cs typeface="Arial" panose="020B0604020202020204" pitchFamily="34" charset="0"/>
              </a:rPr>
              <a:t>Function, Procedure, Trigger, Package</a:t>
            </a:r>
            <a:endParaRPr lang="ar-SA" sz="2800" dirty="0">
              <a:latin typeface="Arial" panose="020B0604020202020204" pitchFamily="34" charset="0"/>
              <a:cs typeface="+mj-cs"/>
            </a:endParaRPr>
          </a:p>
          <a:p>
            <a:pPr algn="r" rtl="1"/>
            <a:r>
              <a:rPr lang="ar-SA" sz="2800" b="1" dirty="0">
                <a:solidFill>
                  <a:srgbClr val="002060"/>
                </a:solidFill>
                <a:latin typeface="Arial" panose="020B0604020202020204" pitchFamily="34" charset="0"/>
                <a:cs typeface="+mj-cs"/>
              </a:rPr>
              <a:t>وحدة برمجية غير مسماة:</a:t>
            </a:r>
            <a:r>
              <a:rPr lang="gsw-FR" sz="2800" b="1" dirty="0">
                <a:solidFill>
                  <a:srgbClr val="002060"/>
                </a:solidFill>
                <a:latin typeface="Arial" panose="020B0604020202020204" pitchFamily="34" charset="0"/>
                <a:cs typeface="Arial" panose="020B0604020202020204" pitchFamily="34" charset="0"/>
              </a:rPr>
              <a:t>Anonymous Block</a:t>
            </a:r>
            <a:endParaRPr lang="ar-SA" sz="2800" b="1" dirty="0">
              <a:solidFill>
                <a:srgbClr val="002060"/>
              </a:solidFill>
              <a:latin typeface="Arial" panose="020B0604020202020204" pitchFamily="34" charset="0"/>
              <a:cs typeface="+mj-cs"/>
            </a:endParaRPr>
          </a:p>
          <a:p>
            <a:pPr algn="r" rtl="1"/>
            <a:r>
              <a:rPr lang="ar-SA" sz="2800" dirty="0">
                <a:latin typeface="Arial" panose="020B0604020202020204" pitchFamily="34" charset="0"/>
                <a:cs typeface="+mj-cs"/>
              </a:rPr>
              <a:t>هي وحدة برمجية ليس لها اسم ويتم تعريفه عند نقطة التطبيق وينفذ ساعتها ويتم ارساله لمعالج اوراكل لترجمته وتنفيذه وهذا النوع من الوحدات البرمجية لا يمكن تخزينه في قاعدة البيانات</a:t>
            </a:r>
          </a:p>
        </p:txBody>
      </p:sp>
      <p:sp>
        <p:nvSpPr>
          <p:cNvPr id="4" name="TextBox 3"/>
          <p:cNvSpPr txBox="1"/>
          <p:nvPr/>
        </p:nvSpPr>
        <p:spPr>
          <a:xfrm>
            <a:off x="444223" y="4331535"/>
            <a:ext cx="11139403" cy="523220"/>
          </a:xfrm>
          <a:prstGeom prst="rect">
            <a:avLst/>
          </a:prstGeom>
          <a:noFill/>
        </p:spPr>
        <p:txBody>
          <a:bodyPr wrap="square" rtlCol="0">
            <a:spAutoFit/>
          </a:bodyPr>
          <a:lstStyle/>
          <a:p>
            <a:pPr algn="r" rtl="1"/>
            <a:r>
              <a:rPr lang="ar-SA" sz="2800" b="1" dirty="0">
                <a:solidFill>
                  <a:srgbClr val="C00000"/>
                </a:solidFill>
                <a:latin typeface="Arial" panose="020B0604020202020204" pitchFamily="34" charset="0"/>
              </a:rPr>
              <a:t>برنامج :</a:t>
            </a:r>
            <a:endParaRPr lang="en-US" sz="2800" b="1" dirty="0">
              <a:solidFill>
                <a:srgbClr val="C00000"/>
              </a:solidFill>
              <a:latin typeface="Arial" panose="020B0604020202020204" pitchFamily="34" charset="0"/>
              <a:cs typeface="Arial" panose="020B0604020202020204" pitchFamily="34" charset="0"/>
            </a:endParaRPr>
          </a:p>
        </p:txBody>
      </p:sp>
      <p:sp>
        <p:nvSpPr>
          <p:cNvPr id="5" name="TextBox 4"/>
          <p:cNvSpPr txBox="1"/>
          <p:nvPr/>
        </p:nvSpPr>
        <p:spPr>
          <a:xfrm>
            <a:off x="803990" y="4428517"/>
            <a:ext cx="9323684" cy="2246769"/>
          </a:xfrm>
          <a:prstGeom prst="rect">
            <a:avLst/>
          </a:prstGeom>
          <a:noFill/>
        </p:spPr>
        <p:txBody>
          <a:bodyPr wrap="square" rtlCol="0">
            <a:spAutoFit/>
          </a:bodyPr>
          <a:lstStyle/>
          <a:p>
            <a:pPr rtl="1"/>
            <a:r>
              <a:rPr lang="en-US" sz="2800" dirty="0">
                <a:solidFill>
                  <a:srgbClr val="002060"/>
                </a:solidFill>
                <a:latin typeface="Arial" panose="020B0604020202020204" pitchFamily="34" charset="0"/>
              </a:rPr>
              <a:t>SET</a:t>
            </a:r>
            <a:r>
              <a:rPr lang="en-US" sz="2800" dirty="0">
                <a:latin typeface="Arial" panose="020B0604020202020204" pitchFamily="34" charset="0"/>
              </a:rPr>
              <a:t> serveroutput </a:t>
            </a:r>
            <a:r>
              <a:rPr lang="en-US" sz="2800" dirty="0">
                <a:solidFill>
                  <a:srgbClr val="002060"/>
                </a:solidFill>
                <a:latin typeface="Arial" panose="020B0604020202020204" pitchFamily="34" charset="0"/>
              </a:rPr>
              <a:t>ON</a:t>
            </a:r>
            <a:r>
              <a:rPr lang="en-US" sz="2800" dirty="0">
                <a:latin typeface="Arial" panose="020B0604020202020204" pitchFamily="34" charset="0"/>
              </a:rPr>
              <a:t>;</a:t>
            </a:r>
          </a:p>
          <a:p>
            <a:pPr rtl="1"/>
            <a:r>
              <a:rPr lang="en-US" sz="2800" dirty="0">
                <a:solidFill>
                  <a:srgbClr val="002060"/>
                </a:solidFill>
                <a:latin typeface="Arial" panose="020B0604020202020204" pitchFamily="34" charset="0"/>
                <a:cs typeface="Arial" panose="020B0604020202020204" pitchFamily="34" charset="0"/>
              </a:rPr>
              <a:t>BEGIN</a:t>
            </a:r>
          </a:p>
          <a:p>
            <a:pPr rtl="1"/>
            <a:r>
              <a:rPr lang="en-US" sz="2800" dirty="0">
                <a:solidFill>
                  <a:srgbClr val="002060"/>
                </a:solidFill>
                <a:latin typeface="Arial" panose="020B0604020202020204" pitchFamily="34" charset="0"/>
                <a:cs typeface="Arial" panose="020B0604020202020204" pitchFamily="34" charset="0"/>
              </a:rPr>
              <a:t>DBMS_OUTPUT</a:t>
            </a:r>
            <a:r>
              <a:rPr lang="en-US" sz="2800" b="1" dirty="0">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PUT_LINE</a:t>
            </a:r>
            <a:r>
              <a:rPr lang="en-US" sz="2800" dirty="0">
                <a:solidFill>
                  <a:srgbClr val="002060"/>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‘Hello World’</a:t>
            </a:r>
            <a:r>
              <a:rPr lang="en-US" sz="2800" dirty="0">
                <a:solidFill>
                  <a:srgbClr val="002060"/>
                </a:solidFill>
                <a:latin typeface="Arial" panose="020B0604020202020204" pitchFamily="34" charset="0"/>
                <a:cs typeface="Arial" panose="020B0604020202020204" pitchFamily="34" charset="0"/>
              </a:rPr>
              <a:t>)</a:t>
            </a:r>
            <a:r>
              <a:rPr lang="en-US" sz="2800" dirty="0">
                <a:latin typeface="Arial" panose="020B0604020202020204" pitchFamily="34" charset="0"/>
                <a:cs typeface="Arial" panose="020B0604020202020204" pitchFamily="34" charset="0"/>
              </a:rPr>
              <a:t>;</a:t>
            </a:r>
          </a:p>
          <a:p>
            <a:pPr rtl="1"/>
            <a:r>
              <a:rPr lang="en-US" sz="2800" dirty="0">
                <a:solidFill>
                  <a:srgbClr val="002060"/>
                </a:solidFill>
                <a:latin typeface="Arial" panose="020B0604020202020204" pitchFamily="34" charset="0"/>
                <a:cs typeface="Arial" panose="020B0604020202020204" pitchFamily="34" charset="0"/>
              </a:rPr>
              <a:t>END;</a:t>
            </a:r>
          </a:p>
          <a:p>
            <a:pPr rtl="1"/>
            <a:r>
              <a:rPr lang="en-US" sz="2800" dirty="0">
                <a:solidFill>
                  <a:srgbClr val="00206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584441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13EFFE80-FC16-43F4-A9AE-D84552C37D93}"/>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0" name="Rectangle 9">
            <a:hlinkClick r:id="rId2" action="ppaction://hlinkfile"/>
            <a:extLst>
              <a:ext uri="{FF2B5EF4-FFF2-40B4-BE49-F238E27FC236}">
                <a16:creationId xmlns="" xmlns:a16="http://schemas.microsoft.com/office/drawing/2014/main" id="{0C6C50AC-534F-4717-AB78-6102EF905E3F}"/>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1" name="Oval 10">
            <a:extLst>
              <a:ext uri="{FF2B5EF4-FFF2-40B4-BE49-F238E27FC236}">
                <a16:creationId xmlns="" xmlns:a16="http://schemas.microsoft.com/office/drawing/2014/main" id="{FB507D21-58E8-4D67-8428-CC8D7304826F}"/>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7B485CA8-0EF8-4FF7-9B46-B05692A319C4}"/>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Oval 12">
            <a:extLst>
              <a:ext uri="{FF2B5EF4-FFF2-40B4-BE49-F238E27FC236}">
                <a16:creationId xmlns="" xmlns:a16="http://schemas.microsoft.com/office/drawing/2014/main" id="{00D0F60F-9A7F-46DE-A9CA-C79AA22F194C}"/>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4" name="Oval 13">
            <a:extLst>
              <a:ext uri="{FF2B5EF4-FFF2-40B4-BE49-F238E27FC236}">
                <a16:creationId xmlns="" xmlns:a16="http://schemas.microsoft.com/office/drawing/2014/main" id="{0D120D24-CD56-4CB0-BA9C-9AD543081317}"/>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A99EBF40-8B0B-41BC-8482-A09F1F19475F}"/>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5483C8A6-6B79-40F7-998A-F2C812DD9842}"/>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BDB6113B-49A2-433B-9837-789BA01F169B}"/>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Minus Sign 17">
            <a:extLst>
              <a:ext uri="{FF2B5EF4-FFF2-40B4-BE49-F238E27FC236}">
                <a16:creationId xmlns="" xmlns:a16="http://schemas.microsoft.com/office/drawing/2014/main" id="{48037CD6-BA84-4B93-8D76-DA3FEC47DE79}"/>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9" name="Oval 18">
            <a:extLst>
              <a:ext uri="{FF2B5EF4-FFF2-40B4-BE49-F238E27FC236}">
                <a16:creationId xmlns="" xmlns:a16="http://schemas.microsoft.com/office/drawing/2014/main" id="{C87780C0-FE68-48B4-A6A9-0361E74C2C9F}"/>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0B3C4F29-62FD-402E-94D5-0A4ED09FCD85}"/>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Minus Sign 20">
            <a:extLst>
              <a:ext uri="{FF2B5EF4-FFF2-40B4-BE49-F238E27FC236}">
                <a16:creationId xmlns="" xmlns:a16="http://schemas.microsoft.com/office/drawing/2014/main" id="{0327A6F0-87FE-4555-A5E8-F6BB698FB106}"/>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2" name="Oval 21">
            <a:extLst>
              <a:ext uri="{FF2B5EF4-FFF2-40B4-BE49-F238E27FC236}">
                <a16:creationId xmlns="" xmlns:a16="http://schemas.microsoft.com/office/drawing/2014/main" id="{2BDE3521-1D49-4F0A-ACAF-F06D1B0233FF}"/>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C3283386-43E0-4574-9C6E-F90CB0222134}"/>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C6F58FFB-C534-4A19-9C07-357F777C8387}"/>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Rectangle 24">
            <a:extLst>
              <a:ext uri="{FF2B5EF4-FFF2-40B4-BE49-F238E27FC236}">
                <a16:creationId xmlns="" xmlns:a16="http://schemas.microsoft.com/office/drawing/2014/main" id="{34D9E1BF-DDBA-42EB-8BC5-0E3EC51E7081}"/>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a:extLst>
              <a:ext uri="{FF2B5EF4-FFF2-40B4-BE49-F238E27FC236}">
                <a16:creationId xmlns="" xmlns:a16="http://schemas.microsoft.com/office/drawing/2014/main" id="{0C2EA87A-9135-45A9-932F-3519BA6777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7" name="Rectangle 26">
            <a:extLst>
              <a:ext uri="{FF2B5EF4-FFF2-40B4-BE49-F238E27FC236}">
                <a16:creationId xmlns="" xmlns:a16="http://schemas.microsoft.com/office/drawing/2014/main" id="{4BB849CE-196C-4EBE-8037-2FC03273221B}"/>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8" name="Rectangle 27">
            <a:extLst>
              <a:ext uri="{FF2B5EF4-FFF2-40B4-BE49-F238E27FC236}">
                <a16:creationId xmlns="" xmlns:a16="http://schemas.microsoft.com/office/drawing/2014/main" id="{B5961430-9AE7-4B8A-92AD-B2355891CF0F}"/>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a:extLst>
              <a:ext uri="{FF2B5EF4-FFF2-40B4-BE49-F238E27FC236}">
                <a16:creationId xmlns="" xmlns:a16="http://schemas.microsoft.com/office/drawing/2014/main" id="{91EA24F0-6E6D-4533-9C3F-1C6F5FAE879D}"/>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Oval 29">
            <a:extLst>
              <a:ext uri="{FF2B5EF4-FFF2-40B4-BE49-F238E27FC236}">
                <a16:creationId xmlns="" xmlns:a16="http://schemas.microsoft.com/office/drawing/2014/main" id="{FCFF7DA8-2C26-4240-BF81-08C900F4A31C}"/>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4DB5EE0-8839-414A-8F74-EE9EFFD15074}"/>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2EE98CFC-229D-430F-B1FB-57C806FB7A77}"/>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3" name="Oval 32">
            <a:extLst>
              <a:ext uri="{FF2B5EF4-FFF2-40B4-BE49-F238E27FC236}">
                <a16:creationId xmlns="" xmlns:a16="http://schemas.microsoft.com/office/drawing/2014/main" id="{DFAD5120-BA08-4B78-ABDC-0869D9BFB63E}"/>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CB88C115-0B22-4D88-B629-0ACC053360CD}"/>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Minus Sign 34">
            <a:extLst>
              <a:ext uri="{FF2B5EF4-FFF2-40B4-BE49-F238E27FC236}">
                <a16:creationId xmlns="" xmlns:a16="http://schemas.microsoft.com/office/drawing/2014/main" id="{61F48ADD-4BFF-4991-9704-65AA964153CA}"/>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6" name="Oval 35">
            <a:extLst>
              <a:ext uri="{FF2B5EF4-FFF2-40B4-BE49-F238E27FC236}">
                <a16:creationId xmlns="" xmlns:a16="http://schemas.microsoft.com/office/drawing/2014/main" id="{4AE3AE67-FD23-4D7B-A26B-68186EA16F66}"/>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37BC62E3-2C97-4F3A-856A-1886AC3EE350}"/>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Minus Sign 37">
            <a:extLst>
              <a:ext uri="{FF2B5EF4-FFF2-40B4-BE49-F238E27FC236}">
                <a16:creationId xmlns="" xmlns:a16="http://schemas.microsoft.com/office/drawing/2014/main" id="{01E39AC9-B0F6-42D9-A3DD-DA2795DBCC67}"/>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9" name="Oval 38">
            <a:extLst>
              <a:ext uri="{FF2B5EF4-FFF2-40B4-BE49-F238E27FC236}">
                <a16:creationId xmlns="" xmlns:a16="http://schemas.microsoft.com/office/drawing/2014/main" id="{CA8000A1-1AE4-43AF-B1B8-3C5EF1A5CA5F}"/>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A4CE879F-77BC-4F68-BBD2-6CA3AE17ABD1}"/>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Minus Sign 40">
            <a:extLst>
              <a:ext uri="{FF2B5EF4-FFF2-40B4-BE49-F238E27FC236}">
                <a16:creationId xmlns="" xmlns:a16="http://schemas.microsoft.com/office/drawing/2014/main" id="{40E24EE3-DABC-4FBF-8A94-E8F654F136C3}"/>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A0915D77-0A18-4A8D-AF6B-9A24CDAC8C76}"/>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6E421612-07F6-4B3B-8A28-B3E41C2A00F2}"/>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Minus Sign 43">
            <a:extLst>
              <a:ext uri="{FF2B5EF4-FFF2-40B4-BE49-F238E27FC236}">
                <a16:creationId xmlns="" xmlns:a16="http://schemas.microsoft.com/office/drawing/2014/main" id="{EF2136D7-FA80-4682-A3C7-37221A8C1B0A}"/>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5" name="Oval 44">
            <a:extLst>
              <a:ext uri="{FF2B5EF4-FFF2-40B4-BE49-F238E27FC236}">
                <a16:creationId xmlns="" xmlns:a16="http://schemas.microsoft.com/office/drawing/2014/main" id="{968AF66C-3122-4476-975A-4734674721A8}"/>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76AD8180-05DD-4422-A1AC-F424E085E39B}"/>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Minus Sign 46">
            <a:extLst>
              <a:ext uri="{FF2B5EF4-FFF2-40B4-BE49-F238E27FC236}">
                <a16:creationId xmlns="" xmlns:a16="http://schemas.microsoft.com/office/drawing/2014/main" id="{F8373838-7A5A-4BA3-A14D-000D643EB101}"/>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Oval 47">
            <a:extLst>
              <a:ext uri="{FF2B5EF4-FFF2-40B4-BE49-F238E27FC236}">
                <a16:creationId xmlns="" xmlns:a16="http://schemas.microsoft.com/office/drawing/2014/main" id="{4AF3C5C8-DDA3-4757-ABBC-6E747548B9B0}"/>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9DA15C6B-8AB3-40A8-A518-3DC05C45406D}"/>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Minus Sign 49">
            <a:extLst>
              <a:ext uri="{FF2B5EF4-FFF2-40B4-BE49-F238E27FC236}">
                <a16:creationId xmlns="" xmlns:a16="http://schemas.microsoft.com/office/drawing/2014/main" id="{E1A4D613-7C20-4642-829C-5102E3F63BB1}"/>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1" name="Oval 50">
            <a:extLst>
              <a:ext uri="{FF2B5EF4-FFF2-40B4-BE49-F238E27FC236}">
                <a16:creationId xmlns="" xmlns:a16="http://schemas.microsoft.com/office/drawing/2014/main" id="{311EB997-573B-4C4E-A735-1750F1F95712}"/>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A9B8C8A0-DCDF-4C6F-8AFD-98A796E16050}"/>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Minus Sign 52">
            <a:extLst>
              <a:ext uri="{FF2B5EF4-FFF2-40B4-BE49-F238E27FC236}">
                <a16:creationId xmlns="" xmlns:a16="http://schemas.microsoft.com/office/drawing/2014/main" id="{527F1CD3-91EA-4A5F-92CB-1A92A1B709C2}"/>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 name="TextBox 1"/>
          <p:cNvSpPr txBox="1"/>
          <p:nvPr/>
        </p:nvSpPr>
        <p:spPr>
          <a:xfrm>
            <a:off x="10209198" y="304312"/>
            <a:ext cx="1608133" cy="584775"/>
          </a:xfrm>
          <a:prstGeom prst="rect">
            <a:avLst/>
          </a:prstGeom>
          <a:noFill/>
        </p:spPr>
        <p:txBody>
          <a:bodyPr wrap="none" rtlCol="0">
            <a:spAutoFit/>
          </a:bodyPr>
          <a:lstStyle/>
          <a:p>
            <a:r>
              <a:rPr lang="ar-SA" sz="3200" b="1" dirty="0">
                <a:solidFill>
                  <a:srgbClr val="0070C0"/>
                </a:solidFill>
                <a:effectLst>
                  <a:outerShdw blurRad="38100" dist="38100" dir="2700000" algn="tl">
                    <a:srgbClr val="000000">
                      <a:alpha val="43137"/>
                    </a:srgbClr>
                  </a:outerShdw>
                </a:effectLst>
              </a:rPr>
              <a:t>ملاحظات :</a:t>
            </a:r>
            <a:endParaRPr lang="en-US" sz="3200" b="1" dirty="0">
              <a:solidFill>
                <a:srgbClr val="0070C0"/>
              </a:solidFill>
              <a:effectLst>
                <a:outerShdw blurRad="38100" dist="38100" dir="2700000" algn="tl">
                  <a:srgbClr val="000000">
                    <a:alpha val="43137"/>
                  </a:srgbClr>
                </a:outerShdw>
              </a:effectLst>
            </a:endParaRPr>
          </a:p>
        </p:txBody>
      </p:sp>
      <p:sp>
        <p:nvSpPr>
          <p:cNvPr id="3" name="Rectangle 2"/>
          <p:cNvSpPr/>
          <p:nvPr/>
        </p:nvSpPr>
        <p:spPr>
          <a:xfrm>
            <a:off x="347245" y="889087"/>
            <a:ext cx="11206408" cy="1384995"/>
          </a:xfrm>
          <a:prstGeom prst="rect">
            <a:avLst/>
          </a:prstGeom>
        </p:spPr>
        <p:txBody>
          <a:bodyPr wrap="square">
            <a:spAutoFit/>
          </a:bodyPr>
          <a:lstStyle/>
          <a:p>
            <a:pPr rtl="1"/>
            <a:r>
              <a:rPr lang="en-US" sz="2800" dirty="0">
                <a:solidFill>
                  <a:srgbClr val="002060"/>
                </a:solidFill>
                <a:latin typeface="Arial" panose="020B0604020202020204" pitchFamily="34" charset="0"/>
              </a:rPr>
              <a:t>SET</a:t>
            </a:r>
            <a:r>
              <a:rPr lang="en-US" sz="2800" dirty="0">
                <a:latin typeface="Arial" panose="020B0604020202020204" pitchFamily="34" charset="0"/>
              </a:rPr>
              <a:t> serveroutput </a:t>
            </a:r>
            <a:r>
              <a:rPr lang="en-US" sz="2800" dirty="0">
                <a:solidFill>
                  <a:srgbClr val="002060"/>
                </a:solidFill>
                <a:latin typeface="Arial" panose="020B0604020202020204" pitchFamily="34" charset="0"/>
              </a:rPr>
              <a:t>ON</a:t>
            </a:r>
            <a:r>
              <a:rPr lang="en-US" sz="2800" dirty="0">
                <a:latin typeface="Arial" panose="020B0604020202020204" pitchFamily="34" charset="0"/>
              </a:rPr>
              <a:t>;</a:t>
            </a:r>
            <a:endParaRPr lang="ar-SA" sz="2800" dirty="0">
              <a:latin typeface="Arial" panose="020B0604020202020204" pitchFamily="34" charset="0"/>
            </a:endParaRPr>
          </a:p>
          <a:p>
            <a:pPr algn="r" rtl="1"/>
            <a:r>
              <a:rPr lang="ar-SA" sz="2800" dirty="0">
                <a:latin typeface="Arial" panose="020B0604020202020204" pitchFamily="34" charset="0"/>
              </a:rPr>
              <a:t>	تطلب من مستخدم </a:t>
            </a:r>
            <a:r>
              <a:rPr lang="en-US" sz="2800" dirty="0">
                <a:latin typeface="Arial" panose="020B0604020202020204" pitchFamily="34" charset="0"/>
              </a:rPr>
              <a:t>SQL*Plus</a:t>
            </a:r>
            <a:r>
              <a:rPr lang="ar-SA" sz="2800" dirty="0">
                <a:latin typeface="Arial" panose="020B0604020202020204" pitchFamily="34" charset="0"/>
              </a:rPr>
              <a:t> و</a:t>
            </a:r>
            <a:r>
              <a:rPr lang="en-US" sz="2800" dirty="0">
                <a:latin typeface="Arial" panose="020B0604020202020204" pitchFamily="34" charset="0"/>
              </a:rPr>
              <a:t> SQL Developer</a:t>
            </a:r>
            <a:r>
              <a:rPr lang="ar-SA" sz="2800" dirty="0">
                <a:latin typeface="Arial" panose="020B0604020202020204" pitchFamily="34" charset="0"/>
              </a:rPr>
              <a:t>السماح بإظهار مخرجات الدالة </a:t>
            </a:r>
            <a:r>
              <a:rPr lang="en-US" sz="2800" dirty="0">
                <a:solidFill>
                  <a:srgbClr val="002060"/>
                </a:solidFill>
                <a:latin typeface="Arial" panose="020B0604020202020204" pitchFamily="34" charset="0"/>
                <a:cs typeface="Arial" panose="020B0604020202020204" pitchFamily="34" charset="0"/>
              </a:rPr>
              <a:t>DBMS_OUTPUT</a:t>
            </a:r>
            <a:r>
              <a:rPr lang="ar-SA" sz="2800" dirty="0">
                <a:solidFill>
                  <a:srgbClr val="002060"/>
                </a:solidFill>
                <a:latin typeface="Arial" panose="020B0604020202020204" pitchFamily="34" charset="0"/>
                <a:cs typeface="Arial" panose="020B0604020202020204" pitchFamily="34" charset="0"/>
              </a:rPr>
              <a:t> </a:t>
            </a:r>
            <a:r>
              <a:rPr lang="ar-SA" sz="2800" dirty="0">
                <a:latin typeface="Arial" panose="020B0604020202020204" pitchFamily="34" charset="0"/>
                <a:cs typeface="Arial" panose="020B0604020202020204" pitchFamily="34" charset="0"/>
              </a:rPr>
              <a:t>وبدون هذا الأمر لن يتم عرض المخرجات.</a:t>
            </a:r>
            <a:endParaRPr lang="en-US" sz="2800" dirty="0">
              <a:latin typeface="Arial" panose="020B0604020202020204" pitchFamily="34" charset="0"/>
            </a:endParaRPr>
          </a:p>
        </p:txBody>
      </p:sp>
      <p:sp>
        <p:nvSpPr>
          <p:cNvPr id="4" name="Rectangle 3"/>
          <p:cNvSpPr/>
          <p:nvPr/>
        </p:nvSpPr>
        <p:spPr>
          <a:xfrm>
            <a:off x="347245" y="2274082"/>
            <a:ext cx="11206407" cy="523220"/>
          </a:xfrm>
          <a:prstGeom prst="rect">
            <a:avLst/>
          </a:prstGeom>
        </p:spPr>
        <p:txBody>
          <a:bodyPr wrap="square">
            <a:spAutoFit/>
          </a:bodyPr>
          <a:lstStyle/>
          <a:p>
            <a:pPr marL="457200" indent="-457200" algn="r" rtl="1">
              <a:buFont typeface="Arial" panose="020B0604020202020204" pitchFamily="34" charset="0"/>
              <a:buChar char="•"/>
            </a:pPr>
            <a:r>
              <a:rPr lang="ar-SA" sz="2800" dirty="0">
                <a:latin typeface="Arial" panose="020B0604020202020204" pitchFamily="34" charset="0"/>
              </a:rPr>
              <a:t>يتم وضع فاصلة منقوطة (</a:t>
            </a:r>
            <a:r>
              <a:rPr lang="en-US" sz="2800" dirty="0">
                <a:latin typeface="Arial" panose="020B0604020202020204" pitchFamily="34" charset="0"/>
              </a:rPr>
              <a:t>;</a:t>
            </a:r>
            <a:r>
              <a:rPr lang="ar-SA" sz="2800" dirty="0">
                <a:latin typeface="Arial" panose="020B0604020202020204" pitchFamily="34" charset="0"/>
              </a:rPr>
              <a:t>) في نهاية كل جملة أو عبارة من جمل </a:t>
            </a:r>
            <a:r>
              <a:rPr lang="en-US" sz="2800" dirty="0">
                <a:latin typeface="Arial" panose="020B0604020202020204" pitchFamily="34" charset="0"/>
              </a:rPr>
              <a:t>PL/SQL</a:t>
            </a:r>
            <a:r>
              <a:rPr lang="ar-SA" sz="2800" dirty="0">
                <a:latin typeface="Arial" panose="020B0604020202020204" pitchFamily="34" charset="0"/>
              </a:rPr>
              <a:t>. </a:t>
            </a:r>
            <a:endParaRPr lang="en-US" sz="2800" dirty="0">
              <a:latin typeface="Arial" panose="020B0604020202020204" pitchFamily="34" charset="0"/>
            </a:endParaRPr>
          </a:p>
        </p:txBody>
      </p:sp>
      <p:sp>
        <p:nvSpPr>
          <p:cNvPr id="5" name="Rectangle 4"/>
          <p:cNvSpPr/>
          <p:nvPr/>
        </p:nvSpPr>
        <p:spPr>
          <a:xfrm>
            <a:off x="347245" y="2858857"/>
            <a:ext cx="11206407" cy="523220"/>
          </a:xfrm>
          <a:prstGeom prst="rect">
            <a:avLst/>
          </a:prstGeom>
        </p:spPr>
        <p:txBody>
          <a:bodyPr wrap="square">
            <a:spAutoFit/>
          </a:bodyPr>
          <a:lstStyle/>
          <a:p>
            <a:pPr marL="457200" indent="-457200" algn="r" rtl="1">
              <a:buFont typeface="Arial" panose="020B0604020202020204" pitchFamily="34" charset="0"/>
              <a:buChar char="•"/>
            </a:pPr>
            <a:r>
              <a:rPr lang="ar-SA" sz="2800" dirty="0">
                <a:latin typeface="Arial" panose="020B0604020202020204" pitchFamily="34" charset="0"/>
              </a:rPr>
              <a:t>لا توضع فاصلة منقوطة (</a:t>
            </a:r>
            <a:r>
              <a:rPr lang="en-US" sz="2800" dirty="0">
                <a:latin typeface="Arial" panose="020B0604020202020204" pitchFamily="34" charset="0"/>
              </a:rPr>
              <a:t>;</a:t>
            </a:r>
            <a:r>
              <a:rPr lang="ar-SA" sz="2800" dirty="0">
                <a:latin typeface="Arial" panose="020B0604020202020204" pitchFamily="34" charset="0"/>
              </a:rPr>
              <a:t>) في نهاية كلمة </a:t>
            </a:r>
            <a:r>
              <a:rPr lang="en-US" sz="2800" dirty="0">
                <a:latin typeface="Arial" panose="020B0604020202020204" pitchFamily="34" charset="0"/>
              </a:rPr>
              <a:t>Declare</a:t>
            </a:r>
            <a:r>
              <a:rPr lang="ar-SA" sz="2800" dirty="0">
                <a:latin typeface="Arial" panose="020B0604020202020204" pitchFamily="34" charset="0"/>
              </a:rPr>
              <a:t> أو </a:t>
            </a:r>
            <a:r>
              <a:rPr lang="en-US" sz="2800" dirty="0">
                <a:latin typeface="Arial" panose="020B0604020202020204" pitchFamily="34" charset="0"/>
              </a:rPr>
              <a:t>Begin</a:t>
            </a:r>
            <a:r>
              <a:rPr lang="ar-SA" sz="2800" dirty="0">
                <a:latin typeface="Arial" panose="020B0604020202020204" pitchFamily="34" charset="0"/>
              </a:rPr>
              <a:t> أو </a:t>
            </a:r>
            <a:r>
              <a:rPr lang="en-US" sz="2800" dirty="0">
                <a:latin typeface="Arial" panose="020B0604020202020204" pitchFamily="34" charset="0"/>
              </a:rPr>
              <a:t>Exception</a:t>
            </a:r>
            <a:r>
              <a:rPr lang="ar-SA" sz="2800" dirty="0">
                <a:latin typeface="Arial" panose="020B0604020202020204" pitchFamily="34" charset="0"/>
              </a:rPr>
              <a:t>. </a:t>
            </a:r>
            <a:endParaRPr lang="en-US" sz="2800" dirty="0">
              <a:latin typeface="Arial" panose="020B0604020202020204" pitchFamily="34" charset="0"/>
            </a:endParaRPr>
          </a:p>
        </p:txBody>
      </p:sp>
      <p:sp>
        <p:nvSpPr>
          <p:cNvPr id="6" name="Rectangle 5"/>
          <p:cNvSpPr/>
          <p:nvPr/>
        </p:nvSpPr>
        <p:spPr>
          <a:xfrm>
            <a:off x="347245" y="3443632"/>
            <a:ext cx="11206407" cy="523220"/>
          </a:xfrm>
          <a:prstGeom prst="rect">
            <a:avLst/>
          </a:prstGeom>
        </p:spPr>
        <p:txBody>
          <a:bodyPr wrap="square">
            <a:spAutoFit/>
          </a:bodyPr>
          <a:lstStyle/>
          <a:p>
            <a:pPr marL="457200" indent="-457200" algn="r" rtl="1">
              <a:buFont typeface="Arial" panose="020B0604020202020204" pitchFamily="34" charset="0"/>
              <a:buChar char="•"/>
            </a:pPr>
            <a:r>
              <a:rPr lang="ar-SA" sz="2800" dirty="0">
                <a:latin typeface="Arial" panose="020B0604020202020204" pitchFamily="34" charset="0"/>
              </a:rPr>
              <a:t>لاحظ وجود فاصلة منقوطة (</a:t>
            </a:r>
            <a:r>
              <a:rPr lang="en-US" sz="2800" dirty="0">
                <a:latin typeface="Arial" panose="020B0604020202020204" pitchFamily="34" charset="0"/>
              </a:rPr>
              <a:t>;</a:t>
            </a:r>
            <a:r>
              <a:rPr lang="ar-SA" sz="2800" dirty="0">
                <a:latin typeface="Arial" panose="020B0604020202020204" pitchFamily="34" charset="0"/>
              </a:rPr>
              <a:t>) في نهاية كلمة </a:t>
            </a:r>
            <a:r>
              <a:rPr lang="en-US" sz="2800" dirty="0">
                <a:latin typeface="Arial" panose="020B0604020202020204" pitchFamily="34" charset="0"/>
              </a:rPr>
              <a:t>END</a:t>
            </a:r>
            <a:r>
              <a:rPr lang="ar-SA" sz="2800" dirty="0">
                <a:latin typeface="Arial" panose="020B0604020202020204" pitchFamily="34" charset="0"/>
              </a:rPr>
              <a:t>. </a:t>
            </a:r>
            <a:endParaRPr lang="en-US" sz="2800" dirty="0">
              <a:latin typeface="Arial" panose="020B0604020202020204" pitchFamily="34" charset="0"/>
            </a:endParaRPr>
          </a:p>
        </p:txBody>
      </p:sp>
      <p:sp>
        <p:nvSpPr>
          <p:cNvPr id="7" name="Rectangle 6"/>
          <p:cNvSpPr/>
          <p:nvPr/>
        </p:nvSpPr>
        <p:spPr>
          <a:xfrm>
            <a:off x="347245" y="4028407"/>
            <a:ext cx="11206407" cy="954107"/>
          </a:xfrm>
          <a:prstGeom prst="rect">
            <a:avLst/>
          </a:prstGeom>
        </p:spPr>
        <p:txBody>
          <a:bodyPr wrap="square">
            <a:spAutoFit/>
          </a:bodyPr>
          <a:lstStyle/>
          <a:p>
            <a:pPr marL="457200" indent="-457200" algn="r" rtl="1">
              <a:buFont typeface="Arial" panose="020B0604020202020204" pitchFamily="34" charset="0"/>
              <a:buChar char="•"/>
            </a:pPr>
            <a:r>
              <a:rPr lang="ar-SA" sz="2800" dirty="0">
                <a:latin typeface="Arial" panose="020B0604020202020204" pitchFamily="34" charset="0"/>
              </a:rPr>
              <a:t>كلمة </a:t>
            </a:r>
            <a:r>
              <a:rPr lang="en-US" sz="2800" dirty="0">
                <a:solidFill>
                  <a:srgbClr val="002060"/>
                </a:solidFill>
                <a:latin typeface="Arial" panose="020B0604020202020204" pitchFamily="34" charset="0"/>
              </a:rPr>
              <a:t>END;</a:t>
            </a:r>
            <a:r>
              <a:rPr lang="ar-SA" sz="2800" dirty="0">
                <a:solidFill>
                  <a:srgbClr val="002060"/>
                </a:solidFill>
                <a:latin typeface="Arial" panose="020B0604020202020204" pitchFamily="34" charset="0"/>
              </a:rPr>
              <a:t> </a:t>
            </a:r>
            <a:r>
              <a:rPr lang="ar-SA" sz="2800" dirty="0">
                <a:latin typeface="Arial" panose="020B0604020202020204" pitchFamily="34" charset="0"/>
              </a:rPr>
              <a:t>نهاية وحدة </a:t>
            </a:r>
            <a:r>
              <a:rPr lang="en-US" sz="2800" dirty="0">
                <a:latin typeface="Arial" panose="020B0604020202020204" pitchFamily="34" charset="0"/>
              </a:rPr>
              <a:t>PL/SQL</a:t>
            </a:r>
            <a:r>
              <a:rPr lang="ar-SA" sz="2800" dirty="0">
                <a:latin typeface="Arial" panose="020B0604020202020204" pitchFamily="34" charset="0"/>
              </a:rPr>
              <a:t> البرمجية الغير مسماة (</a:t>
            </a:r>
            <a:r>
              <a:rPr lang="en-US" sz="2800" dirty="0">
                <a:latin typeface="Arial" panose="020B0604020202020204" pitchFamily="34" charset="0"/>
              </a:rPr>
              <a:t>anonymous PL/SQL block</a:t>
            </a:r>
            <a:r>
              <a:rPr lang="ar-SA" sz="2800" dirty="0">
                <a:latin typeface="Arial" panose="020B0604020202020204" pitchFamily="34" charset="0"/>
              </a:rPr>
              <a:t>) ولتنفيذ الكود في بيئة </a:t>
            </a:r>
            <a:r>
              <a:rPr lang="en-US" sz="2800" dirty="0">
                <a:latin typeface="Arial" panose="020B0604020202020204" pitchFamily="34" charset="0"/>
              </a:rPr>
              <a:t>SQL</a:t>
            </a:r>
            <a:r>
              <a:rPr lang="ar-SA" sz="2800" dirty="0">
                <a:latin typeface="Arial" panose="020B0604020202020204" pitchFamily="34" charset="0"/>
              </a:rPr>
              <a:t> تحتاج وضع العلامة (/) في النهاية. </a:t>
            </a:r>
            <a:endParaRPr lang="en-US" sz="2800" dirty="0">
              <a:latin typeface="Arial" panose="020B0604020202020204" pitchFamily="34" charset="0"/>
            </a:endParaRPr>
          </a:p>
        </p:txBody>
      </p:sp>
      <p:sp>
        <p:nvSpPr>
          <p:cNvPr id="8" name="Rectangle 7"/>
          <p:cNvSpPr/>
          <p:nvPr/>
        </p:nvSpPr>
        <p:spPr>
          <a:xfrm>
            <a:off x="454062" y="5044069"/>
            <a:ext cx="11210426" cy="1384995"/>
          </a:xfrm>
          <a:prstGeom prst="rect">
            <a:avLst/>
          </a:prstGeom>
        </p:spPr>
        <p:txBody>
          <a:bodyPr wrap="square">
            <a:spAutoFit/>
          </a:bodyPr>
          <a:lstStyle/>
          <a:p>
            <a:pPr marL="457200" indent="-457200" rtl="1">
              <a:buFont typeface="Arial" panose="020B0604020202020204" pitchFamily="34" charset="0"/>
              <a:buChar char="•"/>
            </a:pPr>
            <a:r>
              <a:rPr lang="ar-SA" sz="2800" dirty="0">
                <a:latin typeface="Arial" panose="020B0604020202020204" pitchFamily="34" charset="0"/>
              </a:rPr>
              <a:t>عند تنفيذ الكود سيعطي النتيجة التالية:                                                       </a:t>
            </a:r>
            <a:r>
              <a:rPr lang="en-US" sz="2800" dirty="0">
                <a:latin typeface="Arial" panose="020B0604020202020204" pitchFamily="34" charset="0"/>
              </a:rPr>
              <a:t>Hello World</a:t>
            </a:r>
            <a:r>
              <a:rPr lang="ar-SA" sz="2800" dirty="0">
                <a:latin typeface="Arial" panose="020B0604020202020204" pitchFamily="34" charset="0"/>
              </a:rPr>
              <a:t> </a:t>
            </a:r>
            <a:r>
              <a:rPr lang="en-US" sz="2800" dirty="0">
                <a:latin typeface="Arial" panose="020B0604020202020204" pitchFamily="34" charset="0"/>
              </a:rPr>
              <a:t/>
            </a:r>
            <a:br>
              <a:rPr lang="en-US" sz="2800" dirty="0">
                <a:latin typeface="Arial" panose="020B0604020202020204" pitchFamily="34" charset="0"/>
              </a:rPr>
            </a:br>
            <a:r>
              <a:rPr lang="en-US" sz="2800" dirty="0">
                <a:latin typeface="Arial" panose="020B0604020202020204" pitchFamily="34" charset="0"/>
              </a:rPr>
              <a:t>PL/SQL procedure successfully completed.</a:t>
            </a:r>
            <a:r>
              <a:rPr lang="en-US" sz="2800" dirty="0"/>
              <a:t> </a:t>
            </a:r>
            <a:endParaRPr lang="en-US" sz="2800" dirty="0">
              <a:latin typeface="Arial" panose="020B0604020202020204" pitchFamily="34" charset="0"/>
            </a:endParaRPr>
          </a:p>
        </p:txBody>
      </p:sp>
    </p:spTree>
    <p:extLst>
      <p:ext uri="{BB962C8B-B14F-4D97-AF65-F5344CB8AC3E}">
        <p14:creationId xmlns:p14="http://schemas.microsoft.com/office/powerpoint/2010/main" val="30955900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1000"/>
                                        <p:tgtEl>
                                          <p:spTgt spid="8"/>
                                        </p:tgtEl>
                                      </p:cBhvr>
                                    </p:animEffect>
                                    <p:anim calcmode="lin" valueType="num">
                                      <p:cBhvr>
                                        <p:cTn id="50" dur="1000" fill="hold"/>
                                        <p:tgtEl>
                                          <p:spTgt spid="8"/>
                                        </p:tgtEl>
                                        <p:attrNameLst>
                                          <p:attrName>ppt_x</p:attrName>
                                        </p:attrNameLst>
                                      </p:cBhvr>
                                      <p:tavLst>
                                        <p:tav tm="0">
                                          <p:val>
                                            <p:strVal val="#ppt_x"/>
                                          </p:val>
                                        </p:tav>
                                        <p:tav tm="100000">
                                          <p:val>
                                            <p:strVal val="#ppt_x"/>
                                          </p:val>
                                        </p:tav>
                                      </p:tavLst>
                                    </p:anim>
                                    <p:anim calcmode="lin" valueType="num">
                                      <p:cBhvr>
                                        <p:cTn id="5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 xmlns:a16="http://schemas.microsoft.com/office/drawing/2014/main" id="{36945A72-9308-4355-88B6-9A8672A7D2FD}"/>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10" name="Rectangle 9">
            <a:hlinkClick r:id="rId2" action="ppaction://hlinkfile"/>
            <a:extLst>
              <a:ext uri="{FF2B5EF4-FFF2-40B4-BE49-F238E27FC236}">
                <a16:creationId xmlns="" xmlns:a16="http://schemas.microsoft.com/office/drawing/2014/main" id="{0498CB55-AF1D-43EE-87B4-9A473D16B0F3}"/>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sp>
        <p:nvSpPr>
          <p:cNvPr id="11" name="Oval 10">
            <a:extLst>
              <a:ext uri="{FF2B5EF4-FFF2-40B4-BE49-F238E27FC236}">
                <a16:creationId xmlns="" xmlns:a16="http://schemas.microsoft.com/office/drawing/2014/main" id="{CAE2CEC0-4965-4DE3-8F4B-AEC8AB6AA1DA}"/>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2" name="Oval 11">
            <a:extLst>
              <a:ext uri="{FF2B5EF4-FFF2-40B4-BE49-F238E27FC236}">
                <a16:creationId xmlns="" xmlns:a16="http://schemas.microsoft.com/office/drawing/2014/main" id="{9F35D3D8-06C0-4826-9037-A3618A4240CA}"/>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Oval 12">
            <a:extLst>
              <a:ext uri="{FF2B5EF4-FFF2-40B4-BE49-F238E27FC236}">
                <a16:creationId xmlns="" xmlns:a16="http://schemas.microsoft.com/office/drawing/2014/main" id="{113AF71A-EAA0-458E-BB7B-BA6B787CA24A}"/>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4" name="Oval 13">
            <a:extLst>
              <a:ext uri="{FF2B5EF4-FFF2-40B4-BE49-F238E27FC236}">
                <a16:creationId xmlns="" xmlns:a16="http://schemas.microsoft.com/office/drawing/2014/main" id="{FAFC8409-1721-40E0-8820-F73E4739A873}"/>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5" name="Oval 14">
            <a:extLst>
              <a:ext uri="{FF2B5EF4-FFF2-40B4-BE49-F238E27FC236}">
                <a16:creationId xmlns="" xmlns:a16="http://schemas.microsoft.com/office/drawing/2014/main" id="{6F788D99-3553-422A-A01D-E07432BB2FEB}"/>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Oval 15">
            <a:extLst>
              <a:ext uri="{FF2B5EF4-FFF2-40B4-BE49-F238E27FC236}">
                <a16:creationId xmlns="" xmlns:a16="http://schemas.microsoft.com/office/drawing/2014/main" id="{A048A680-BC99-4BAA-BB20-B3E16971A3EA}"/>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45BE9096-2DE2-4809-A343-AC3B4CDA8B6D}"/>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Minus Sign 17">
            <a:extLst>
              <a:ext uri="{FF2B5EF4-FFF2-40B4-BE49-F238E27FC236}">
                <a16:creationId xmlns="" xmlns:a16="http://schemas.microsoft.com/office/drawing/2014/main" id="{7E76E7E4-F8F3-4074-9F70-88E14E6EBA6C}"/>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9" name="Oval 18">
            <a:extLst>
              <a:ext uri="{FF2B5EF4-FFF2-40B4-BE49-F238E27FC236}">
                <a16:creationId xmlns="" xmlns:a16="http://schemas.microsoft.com/office/drawing/2014/main" id="{135BD2C7-5A21-40E0-8BAC-D87DDB1864BB}"/>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171CE790-4BC4-4B47-9C2A-B5B50EB2B0C3}"/>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1" name="Minus Sign 20">
            <a:extLst>
              <a:ext uri="{FF2B5EF4-FFF2-40B4-BE49-F238E27FC236}">
                <a16:creationId xmlns="" xmlns:a16="http://schemas.microsoft.com/office/drawing/2014/main" id="{04E9FD42-60A6-4D7B-8799-823C9121C67C}"/>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2" name="Oval 21">
            <a:extLst>
              <a:ext uri="{FF2B5EF4-FFF2-40B4-BE49-F238E27FC236}">
                <a16:creationId xmlns="" xmlns:a16="http://schemas.microsoft.com/office/drawing/2014/main" id="{9DF0A873-5331-487B-A14C-587F92771D92}"/>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7AFC55B9-6C31-4737-B865-1B33B2ABFA7E}"/>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4" name="Minus Sign 23">
            <a:extLst>
              <a:ext uri="{FF2B5EF4-FFF2-40B4-BE49-F238E27FC236}">
                <a16:creationId xmlns="" xmlns:a16="http://schemas.microsoft.com/office/drawing/2014/main" id="{8AB60BFD-5BC2-45C2-9D3F-6F0DE042CB13}"/>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Rectangle 24">
            <a:extLst>
              <a:ext uri="{FF2B5EF4-FFF2-40B4-BE49-F238E27FC236}">
                <a16:creationId xmlns="" xmlns:a16="http://schemas.microsoft.com/office/drawing/2014/main" id="{35FFE3BF-EBE2-40F2-A312-DBCAA7C4F26A}"/>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6" name="Rectangle 25">
            <a:extLst>
              <a:ext uri="{FF2B5EF4-FFF2-40B4-BE49-F238E27FC236}">
                <a16:creationId xmlns="" xmlns:a16="http://schemas.microsoft.com/office/drawing/2014/main" id="{784DDA70-A53B-4F94-8F9D-263688834F5F}"/>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7" name="Rectangle 26">
            <a:extLst>
              <a:ext uri="{FF2B5EF4-FFF2-40B4-BE49-F238E27FC236}">
                <a16:creationId xmlns="" xmlns:a16="http://schemas.microsoft.com/office/drawing/2014/main" id="{87D1F0D0-AAEB-48D0-869A-12E54431C3AA}"/>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8" name="Rectangle 27">
            <a:extLst>
              <a:ext uri="{FF2B5EF4-FFF2-40B4-BE49-F238E27FC236}">
                <a16:creationId xmlns="" xmlns:a16="http://schemas.microsoft.com/office/drawing/2014/main" id="{0B2867CA-D6FE-4CF3-BDAE-576F9EDE1140}"/>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9" name="Rectangle 28">
            <a:extLst>
              <a:ext uri="{FF2B5EF4-FFF2-40B4-BE49-F238E27FC236}">
                <a16:creationId xmlns="" xmlns:a16="http://schemas.microsoft.com/office/drawing/2014/main" id="{AED9F6E3-04E5-4FEC-B71A-F9435EAD1171}"/>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0" name="Oval 29">
            <a:extLst>
              <a:ext uri="{FF2B5EF4-FFF2-40B4-BE49-F238E27FC236}">
                <a16:creationId xmlns="" xmlns:a16="http://schemas.microsoft.com/office/drawing/2014/main" id="{B6331098-2949-42B2-A0B5-33AA4A54DC00}"/>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E50728C3-BCC4-4272-9712-8848AEA3F778}"/>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E0AB6F72-DE12-4047-892D-A88A391E554F}"/>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3" name="Oval 32">
            <a:extLst>
              <a:ext uri="{FF2B5EF4-FFF2-40B4-BE49-F238E27FC236}">
                <a16:creationId xmlns="" xmlns:a16="http://schemas.microsoft.com/office/drawing/2014/main" id="{8250ED91-CF00-44C9-BEBC-676F732565B2}"/>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4" name="Minus Sign 33">
            <a:extLst>
              <a:ext uri="{FF2B5EF4-FFF2-40B4-BE49-F238E27FC236}">
                <a16:creationId xmlns="" xmlns:a16="http://schemas.microsoft.com/office/drawing/2014/main" id="{5E0B32C2-5696-405C-83B0-55A12E97E686}"/>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Minus Sign 34">
            <a:extLst>
              <a:ext uri="{FF2B5EF4-FFF2-40B4-BE49-F238E27FC236}">
                <a16:creationId xmlns="" xmlns:a16="http://schemas.microsoft.com/office/drawing/2014/main" id="{D18C18A1-8F9F-4AF8-8105-EC44B7D17A0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6" name="Oval 35">
            <a:extLst>
              <a:ext uri="{FF2B5EF4-FFF2-40B4-BE49-F238E27FC236}">
                <a16:creationId xmlns="" xmlns:a16="http://schemas.microsoft.com/office/drawing/2014/main" id="{9F5EB73C-6F3E-4F22-B4E1-FE7CB3DF2956}"/>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7" name="Minus Sign 36">
            <a:extLst>
              <a:ext uri="{FF2B5EF4-FFF2-40B4-BE49-F238E27FC236}">
                <a16:creationId xmlns="" xmlns:a16="http://schemas.microsoft.com/office/drawing/2014/main" id="{F509A8FA-3FDD-4C7E-B78B-0744D1122481}"/>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Minus Sign 37">
            <a:extLst>
              <a:ext uri="{FF2B5EF4-FFF2-40B4-BE49-F238E27FC236}">
                <a16:creationId xmlns="" xmlns:a16="http://schemas.microsoft.com/office/drawing/2014/main" id="{8CEDBD08-4EBB-41BB-8DF8-BCFB4446CA9F}"/>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9" name="Oval 38">
            <a:extLst>
              <a:ext uri="{FF2B5EF4-FFF2-40B4-BE49-F238E27FC236}">
                <a16:creationId xmlns="" xmlns:a16="http://schemas.microsoft.com/office/drawing/2014/main" id="{2E486E7D-EAF4-4931-92DD-11F14015274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0" name="Minus Sign 39">
            <a:extLst>
              <a:ext uri="{FF2B5EF4-FFF2-40B4-BE49-F238E27FC236}">
                <a16:creationId xmlns="" xmlns:a16="http://schemas.microsoft.com/office/drawing/2014/main" id="{946AFE18-D323-4DC6-B273-AB18C4109B65}"/>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Minus Sign 40">
            <a:extLst>
              <a:ext uri="{FF2B5EF4-FFF2-40B4-BE49-F238E27FC236}">
                <a16:creationId xmlns="" xmlns:a16="http://schemas.microsoft.com/office/drawing/2014/main" id="{BE6810A6-A928-413D-AD05-C2328E70317E}"/>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2" name="Oval 41">
            <a:extLst>
              <a:ext uri="{FF2B5EF4-FFF2-40B4-BE49-F238E27FC236}">
                <a16:creationId xmlns="" xmlns:a16="http://schemas.microsoft.com/office/drawing/2014/main" id="{5C2B469B-0728-4203-AA39-45B7264C4D85}"/>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3" name="Minus Sign 42">
            <a:extLst>
              <a:ext uri="{FF2B5EF4-FFF2-40B4-BE49-F238E27FC236}">
                <a16:creationId xmlns="" xmlns:a16="http://schemas.microsoft.com/office/drawing/2014/main" id="{7AC305E9-7C03-4086-80A0-E7BDE9A0914C}"/>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Minus Sign 43">
            <a:extLst>
              <a:ext uri="{FF2B5EF4-FFF2-40B4-BE49-F238E27FC236}">
                <a16:creationId xmlns="" xmlns:a16="http://schemas.microsoft.com/office/drawing/2014/main" id="{565D605F-E238-4857-AA6C-84475AC55DF3}"/>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5" name="Oval 44">
            <a:extLst>
              <a:ext uri="{FF2B5EF4-FFF2-40B4-BE49-F238E27FC236}">
                <a16:creationId xmlns="" xmlns:a16="http://schemas.microsoft.com/office/drawing/2014/main" id="{E6FBD57C-30A7-4573-888C-11B7D3D1C68F}"/>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6" name="Minus Sign 45">
            <a:extLst>
              <a:ext uri="{FF2B5EF4-FFF2-40B4-BE49-F238E27FC236}">
                <a16:creationId xmlns="" xmlns:a16="http://schemas.microsoft.com/office/drawing/2014/main" id="{2E867DBE-ED1A-4E13-9D55-73C873CF340F}"/>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Minus Sign 46">
            <a:extLst>
              <a:ext uri="{FF2B5EF4-FFF2-40B4-BE49-F238E27FC236}">
                <a16:creationId xmlns="" xmlns:a16="http://schemas.microsoft.com/office/drawing/2014/main" id="{D99ED7F4-15BB-4762-B7AF-EB010B7A5084}"/>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Oval 47">
            <a:extLst>
              <a:ext uri="{FF2B5EF4-FFF2-40B4-BE49-F238E27FC236}">
                <a16:creationId xmlns="" xmlns:a16="http://schemas.microsoft.com/office/drawing/2014/main" id="{8CE602F8-C5E6-4781-AEE5-D01C4DB8E34C}"/>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9" name="Minus Sign 48">
            <a:extLst>
              <a:ext uri="{FF2B5EF4-FFF2-40B4-BE49-F238E27FC236}">
                <a16:creationId xmlns="" xmlns:a16="http://schemas.microsoft.com/office/drawing/2014/main" id="{A32D1344-2A86-4E44-A841-1E0CE26306AC}"/>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Minus Sign 49">
            <a:extLst>
              <a:ext uri="{FF2B5EF4-FFF2-40B4-BE49-F238E27FC236}">
                <a16:creationId xmlns="" xmlns:a16="http://schemas.microsoft.com/office/drawing/2014/main" id="{2FA63D44-3F80-483F-932F-6D16D94C1DE7}"/>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1" name="Oval 50">
            <a:extLst>
              <a:ext uri="{FF2B5EF4-FFF2-40B4-BE49-F238E27FC236}">
                <a16:creationId xmlns="" xmlns:a16="http://schemas.microsoft.com/office/drawing/2014/main" id="{F6FCB2C0-6FAC-4BC8-845B-6AA4DDA1002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2" name="Minus Sign 51">
            <a:extLst>
              <a:ext uri="{FF2B5EF4-FFF2-40B4-BE49-F238E27FC236}">
                <a16:creationId xmlns="" xmlns:a16="http://schemas.microsoft.com/office/drawing/2014/main" id="{2E7284C4-E644-4C44-B70E-B0F4139B2560}"/>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3" name="Minus Sign 52">
            <a:extLst>
              <a:ext uri="{FF2B5EF4-FFF2-40B4-BE49-F238E27FC236}">
                <a16:creationId xmlns="" xmlns:a16="http://schemas.microsoft.com/office/drawing/2014/main" id="{15B648B5-7F8A-4D83-B94B-6ED52541250B}"/>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 name="TextBox 1">
            <a:extLst>
              <a:ext uri="{FF2B5EF4-FFF2-40B4-BE49-F238E27FC236}">
                <a16:creationId xmlns="" xmlns:a16="http://schemas.microsoft.com/office/drawing/2014/main" id="{4E9BD39A-6EE9-4B63-A251-A42A8F5CD47E}"/>
              </a:ext>
            </a:extLst>
          </p:cNvPr>
          <p:cNvSpPr txBox="1"/>
          <p:nvPr/>
        </p:nvSpPr>
        <p:spPr>
          <a:xfrm>
            <a:off x="4381646" y="304312"/>
            <a:ext cx="7189789" cy="584775"/>
          </a:xfrm>
          <a:prstGeom prst="rect">
            <a:avLst/>
          </a:prstGeom>
          <a:noFill/>
        </p:spPr>
        <p:txBody>
          <a:bodyPr wrap="none" rtlCol="0">
            <a:spAutoFit/>
          </a:bodyPr>
          <a:lstStyle/>
          <a:p>
            <a:r>
              <a:rPr lang="ar-SA" sz="3200" b="1" dirty="0">
                <a:solidFill>
                  <a:srgbClr val="0070C0"/>
                </a:solidFill>
                <a:effectLst>
                  <a:outerShdw blurRad="38100" dist="38100" dir="2700000" algn="tl">
                    <a:srgbClr val="000000">
                      <a:alpha val="43137"/>
                    </a:srgbClr>
                  </a:outerShdw>
                </a:effectLst>
              </a:rPr>
              <a:t>الفرق بين الوحدات البرمجية المسماة والغير مسماة :</a:t>
            </a:r>
            <a:endParaRPr lang="en-US" sz="3200" b="1" dirty="0">
              <a:solidFill>
                <a:srgbClr val="0070C0"/>
              </a:solidFill>
              <a:effectLst>
                <a:outerShdw blurRad="38100" dist="38100" dir="2700000" algn="tl">
                  <a:srgbClr val="000000">
                    <a:alpha val="43137"/>
                  </a:srgbClr>
                </a:outerShdw>
              </a:effectLst>
            </a:endParaRPr>
          </a:p>
        </p:txBody>
      </p:sp>
      <p:graphicFrame>
        <p:nvGraphicFramePr>
          <p:cNvPr id="4" name="Table 4">
            <a:extLst>
              <a:ext uri="{FF2B5EF4-FFF2-40B4-BE49-F238E27FC236}">
                <a16:creationId xmlns="" xmlns:a16="http://schemas.microsoft.com/office/drawing/2014/main" id="{02F1BD97-9993-495D-943F-6C222067EF03}"/>
              </a:ext>
            </a:extLst>
          </p:cNvPr>
          <p:cNvGraphicFramePr>
            <a:graphicFrameLocks noGrp="1"/>
          </p:cNvGraphicFramePr>
          <p:nvPr>
            <p:extLst>
              <p:ext uri="{D42A27DB-BD31-4B8C-83A1-F6EECF244321}">
                <p14:modId xmlns:p14="http://schemas.microsoft.com/office/powerpoint/2010/main" val="2698085113"/>
              </p:ext>
            </p:extLst>
          </p:nvPr>
        </p:nvGraphicFramePr>
        <p:xfrm>
          <a:off x="1306286" y="1009952"/>
          <a:ext cx="9579428" cy="3801361"/>
        </p:xfrm>
        <a:graphic>
          <a:graphicData uri="http://schemas.openxmlformats.org/drawingml/2006/table">
            <a:tbl>
              <a:tblPr rtl="1" firstRow="1" bandRow="1">
                <a:tableStyleId>{5C22544A-7EE6-4342-B048-85BDC9FD1C3A}</a:tableStyleId>
              </a:tblPr>
              <a:tblGrid>
                <a:gridCol w="4789714">
                  <a:extLst>
                    <a:ext uri="{9D8B030D-6E8A-4147-A177-3AD203B41FA5}">
                      <a16:colId xmlns="" xmlns:a16="http://schemas.microsoft.com/office/drawing/2014/main" val="3280066573"/>
                    </a:ext>
                  </a:extLst>
                </a:gridCol>
                <a:gridCol w="4789714">
                  <a:extLst>
                    <a:ext uri="{9D8B030D-6E8A-4147-A177-3AD203B41FA5}">
                      <a16:colId xmlns="" xmlns:a16="http://schemas.microsoft.com/office/drawing/2014/main" val="3201461365"/>
                    </a:ext>
                  </a:extLst>
                </a:gridCol>
              </a:tblGrid>
              <a:tr h="850871">
                <a:tc>
                  <a:txBody>
                    <a:bodyPr/>
                    <a:lstStyle/>
                    <a:p>
                      <a:pPr algn="ctr" rtl="1"/>
                      <a:r>
                        <a:rPr lang="en-US" sz="3200"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Subprograms</a:t>
                      </a:r>
                      <a:endParaRPr lang="ar-SA" sz="3200" dirty="0">
                        <a:effectLst>
                          <a:outerShdw blurRad="38100" dist="38100" dir="2700000" algn="tl">
                            <a:srgbClr val="000000">
                              <a:alpha val="43137"/>
                            </a:srgbClr>
                          </a:outerShdw>
                        </a:effectLst>
                      </a:endParaRPr>
                    </a:p>
                  </a:txBody>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gsw-FR" sz="3200" b="1" dirty="0">
                          <a:solidFill>
                            <a:srgbClr val="00206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Anonymous Block</a:t>
                      </a:r>
                      <a:endParaRPr lang="ar-SA" sz="3200" b="1" kern="1200" dirty="0">
                        <a:solidFill>
                          <a:srgbClr val="002060"/>
                        </a:solidFill>
                        <a:effectLst>
                          <a:outerShdw blurRad="38100" dist="38100" dir="2700000" algn="tl">
                            <a:srgbClr val="000000">
                              <a:alpha val="43137"/>
                            </a:srgbClr>
                          </a:outerShdw>
                        </a:effectLst>
                        <a:latin typeface="Arial" panose="020B0604020202020204" pitchFamily="34" charset="0"/>
                        <a:ea typeface="+mn-ea"/>
                        <a:cs typeface="+mn-cs"/>
                      </a:endParaRPr>
                    </a:p>
                  </a:txBody>
                  <a:tcPr/>
                </a:tc>
                <a:extLst>
                  <a:ext uri="{0D108BD9-81ED-4DB2-BD59-A6C34878D82A}">
                    <a16:rowId xmlns="" xmlns:a16="http://schemas.microsoft.com/office/drawing/2014/main" val="1940759088"/>
                  </a:ext>
                </a:extLst>
              </a:tr>
              <a:tr h="600851">
                <a:tc>
                  <a:txBody>
                    <a:bodyPr/>
                    <a:lstStyle/>
                    <a:p>
                      <a:pPr algn="r" rtl="1"/>
                      <a:r>
                        <a:rPr lang="ar-SA" sz="2800" dirty="0"/>
                        <a:t>له اسم.</a:t>
                      </a:r>
                    </a:p>
                  </a:txBody>
                  <a:tcPr/>
                </a:tc>
                <a:tc>
                  <a:txBody>
                    <a:bodyPr/>
                    <a:lstStyle/>
                    <a:p>
                      <a:pPr algn="r" rtl="1"/>
                      <a:r>
                        <a:rPr lang="ar-SA" sz="2800" dirty="0"/>
                        <a:t>ليس له اسم.</a:t>
                      </a:r>
                    </a:p>
                  </a:txBody>
                  <a:tcPr/>
                </a:tc>
                <a:extLst>
                  <a:ext uri="{0D108BD9-81ED-4DB2-BD59-A6C34878D82A}">
                    <a16:rowId xmlns="" xmlns:a16="http://schemas.microsoft.com/office/drawing/2014/main" val="2217316729"/>
                  </a:ext>
                </a:extLst>
              </a:tr>
              <a:tr h="547086">
                <a:tc>
                  <a:txBody>
                    <a:bodyPr/>
                    <a:lstStyle/>
                    <a:p>
                      <a:pPr algn="r" rtl="1"/>
                      <a:r>
                        <a:rPr lang="ar-SA" sz="2800" dirty="0"/>
                        <a:t>نقوم بعمل </a:t>
                      </a:r>
                      <a:r>
                        <a:rPr lang="en-US" sz="2800" dirty="0"/>
                        <a:t>compiler</a:t>
                      </a:r>
                      <a:r>
                        <a:rPr lang="ar-SA" sz="2800" dirty="0"/>
                        <a:t> له مرة واحدة.</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2800" dirty="0"/>
                        <a:t>نقوم بعمل </a:t>
                      </a:r>
                      <a:r>
                        <a:rPr lang="en-US" sz="2800" dirty="0"/>
                        <a:t>compiler</a:t>
                      </a:r>
                      <a:r>
                        <a:rPr lang="ar-SA" sz="2800" dirty="0"/>
                        <a:t> له عند كل تنفيذ.</a:t>
                      </a:r>
                    </a:p>
                  </a:txBody>
                  <a:tcPr/>
                </a:tc>
                <a:extLst>
                  <a:ext uri="{0D108BD9-81ED-4DB2-BD59-A6C34878D82A}">
                    <a16:rowId xmlns="" xmlns:a16="http://schemas.microsoft.com/office/drawing/2014/main" val="3076356289"/>
                  </a:ext>
                </a:extLst>
              </a:tr>
              <a:tr h="600851">
                <a:tc>
                  <a:txBody>
                    <a:bodyPr/>
                    <a:lstStyle/>
                    <a:p>
                      <a:pPr algn="r" rtl="1"/>
                      <a:r>
                        <a:rPr lang="ar-SA" sz="2800" dirty="0"/>
                        <a:t>يخزن في </a:t>
                      </a:r>
                      <a:r>
                        <a:rPr lang="en-US" sz="2800" dirty="0"/>
                        <a:t>Database</a:t>
                      </a:r>
                      <a:r>
                        <a:rPr lang="ar-SA" sz="2800" dirty="0"/>
                        <a:t>.</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2800" dirty="0"/>
                        <a:t>لا يخزن في </a:t>
                      </a:r>
                      <a:r>
                        <a:rPr lang="en-US" sz="2800" dirty="0"/>
                        <a:t>Database</a:t>
                      </a:r>
                      <a:r>
                        <a:rPr lang="ar-SA" sz="2800" dirty="0"/>
                        <a:t>.</a:t>
                      </a:r>
                    </a:p>
                  </a:txBody>
                  <a:tcPr/>
                </a:tc>
                <a:extLst>
                  <a:ext uri="{0D108BD9-81ED-4DB2-BD59-A6C34878D82A}">
                    <a16:rowId xmlns="" xmlns:a16="http://schemas.microsoft.com/office/drawing/2014/main" val="4277310619"/>
                  </a:ext>
                </a:extLst>
              </a:tr>
              <a:tr h="600851">
                <a:tc>
                  <a:txBody>
                    <a:bodyPr/>
                    <a:lstStyle/>
                    <a:p>
                      <a:pPr algn="r" rtl="1"/>
                      <a:r>
                        <a:rPr lang="ar-SA" sz="2800" dirty="0"/>
                        <a:t>تستطيع تنفيذه من </a:t>
                      </a:r>
                      <a:r>
                        <a:rPr lang="en-US" sz="2800" dirty="0"/>
                        <a:t>App</a:t>
                      </a:r>
                      <a:r>
                        <a:rPr lang="ar-SA" sz="2800" dirty="0"/>
                        <a:t> أخرى.</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2800" dirty="0"/>
                        <a:t>لا تستطيع تنفيذه من </a:t>
                      </a:r>
                      <a:r>
                        <a:rPr lang="en-US" sz="2800" dirty="0"/>
                        <a:t>App</a:t>
                      </a:r>
                      <a:r>
                        <a:rPr lang="ar-SA" sz="2800" dirty="0"/>
                        <a:t> أخرى.</a:t>
                      </a:r>
                    </a:p>
                  </a:txBody>
                  <a:tcPr/>
                </a:tc>
                <a:extLst>
                  <a:ext uri="{0D108BD9-81ED-4DB2-BD59-A6C34878D82A}">
                    <a16:rowId xmlns="" xmlns:a16="http://schemas.microsoft.com/office/drawing/2014/main" val="3850266528"/>
                  </a:ext>
                </a:extLst>
              </a:tr>
              <a:tr h="600851">
                <a:tc>
                  <a:txBody>
                    <a:bodyPr/>
                    <a:lstStyle/>
                    <a:p>
                      <a:pPr algn="r" rtl="1"/>
                      <a:r>
                        <a:rPr lang="ar-SA" sz="2800" dirty="0"/>
                        <a:t>ممكن أن يأخذ </a:t>
                      </a:r>
                      <a:r>
                        <a:rPr lang="en-US" sz="2800" dirty="0"/>
                        <a:t>Parameters</a:t>
                      </a:r>
                      <a:r>
                        <a:rPr lang="ar-SA" sz="2800" dirty="0"/>
                        <a:t>.</a:t>
                      </a:r>
                    </a:p>
                  </a:txBody>
                  <a:tcPr/>
                </a:tc>
                <a:tc>
                  <a: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SA" sz="2800" dirty="0"/>
                        <a:t>لا ممكن أن يأخذ </a:t>
                      </a:r>
                      <a:r>
                        <a:rPr lang="en-US" sz="2800" dirty="0"/>
                        <a:t>Parameters</a:t>
                      </a:r>
                      <a:r>
                        <a:rPr lang="ar-SA" sz="2800" dirty="0"/>
                        <a:t>.</a:t>
                      </a:r>
                    </a:p>
                  </a:txBody>
                  <a:tcPr/>
                </a:tc>
                <a:extLst>
                  <a:ext uri="{0D108BD9-81ED-4DB2-BD59-A6C34878D82A}">
                    <a16:rowId xmlns="" xmlns:a16="http://schemas.microsoft.com/office/drawing/2014/main" val="3766896590"/>
                  </a:ext>
                </a:extLst>
              </a:tr>
            </a:tbl>
          </a:graphicData>
        </a:graphic>
      </p:graphicFrame>
      <p:sp>
        <p:nvSpPr>
          <p:cNvPr id="6" name="TextBox 5">
            <a:extLst>
              <a:ext uri="{FF2B5EF4-FFF2-40B4-BE49-F238E27FC236}">
                <a16:creationId xmlns="" xmlns:a16="http://schemas.microsoft.com/office/drawing/2014/main" id="{66FBD63F-83E0-4532-8A6A-65673A06EECF}"/>
              </a:ext>
            </a:extLst>
          </p:cNvPr>
          <p:cNvSpPr txBox="1"/>
          <p:nvPr/>
        </p:nvSpPr>
        <p:spPr>
          <a:xfrm>
            <a:off x="6001900" y="4811313"/>
            <a:ext cx="5460149" cy="584775"/>
          </a:xfrm>
          <a:prstGeom prst="rect">
            <a:avLst/>
          </a:prstGeom>
          <a:noFill/>
        </p:spPr>
        <p:txBody>
          <a:bodyPr wrap="none" rtlCol="0">
            <a:spAutoFit/>
          </a:bodyPr>
          <a:lstStyle/>
          <a:p>
            <a:pPr algn="r" rtl="1"/>
            <a:r>
              <a:rPr lang="ar-SA" sz="3200" b="1" dirty="0">
                <a:solidFill>
                  <a:srgbClr val="0070C0"/>
                </a:solidFill>
                <a:effectLst>
                  <a:outerShdw blurRad="38100" dist="38100" dir="2700000" algn="tl">
                    <a:srgbClr val="000000">
                      <a:alpha val="43137"/>
                    </a:srgbClr>
                  </a:outerShdw>
                </a:effectLst>
              </a:rPr>
              <a:t>الفرق بين </a:t>
            </a:r>
            <a:r>
              <a:rPr lang="en-US" sz="3200" b="1" dirty="0">
                <a:solidFill>
                  <a:srgbClr val="0070C0"/>
                </a:solidFill>
                <a:effectLst>
                  <a:outerShdw blurRad="38100" dist="38100" dir="2700000" algn="tl">
                    <a:srgbClr val="000000">
                      <a:alpha val="43137"/>
                    </a:srgbClr>
                  </a:outerShdw>
                </a:effectLst>
              </a:rPr>
              <a:t>Function </a:t>
            </a:r>
            <a:r>
              <a:rPr lang="ar-SA" sz="3200" b="1" dirty="0">
                <a:solidFill>
                  <a:srgbClr val="0070C0"/>
                </a:solidFill>
                <a:effectLst>
                  <a:outerShdw blurRad="38100" dist="38100" dir="2700000" algn="tl">
                    <a:srgbClr val="000000">
                      <a:alpha val="43137"/>
                    </a:srgbClr>
                  </a:outerShdw>
                </a:effectLst>
              </a:rPr>
              <a:t> و</a:t>
            </a:r>
            <a:r>
              <a:rPr lang="en-US" sz="3200" b="1" dirty="0">
                <a:solidFill>
                  <a:srgbClr val="0070C0"/>
                </a:solidFill>
                <a:effectLst>
                  <a:outerShdw blurRad="38100" dist="38100" dir="2700000" algn="tl">
                    <a:srgbClr val="000000">
                      <a:alpha val="43137"/>
                    </a:srgbClr>
                  </a:outerShdw>
                </a:effectLst>
              </a:rPr>
              <a:t>Procedure </a:t>
            </a:r>
            <a:r>
              <a:rPr lang="ar-SA" sz="3200" b="1" dirty="0">
                <a:solidFill>
                  <a:srgbClr val="0070C0"/>
                </a:solidFill>
                <a:effectLst>
                  <a:outerShdw blurRad="38100" dist="38100" dir="2700000" algn="tl">
                    <a:srgbClr val="000000">
                      <a:alpha val="43137"/>
                    </a:srgbClr>
                  </a:outerShdw>
                </a:effectLst>
              </a:rPr>
              <a:t>:</a:t>
            </a:r>
            <a:endParaRPr lang="en-US" sz="3200" b="1" dirty="0">
              <a:solidFill>
                <a:srgbClr val="0070C0"/>
              </a:solidFill>
              <a:effectLst>
                <a:outerShdw blurRad="38100" dist="38100" dir="2700000" algn="tl">
                  <a:srgbClr val="000000">
                    <a:alpha val="43137"/>
                  </a:srgbClr>
                </a:outerShdw>
              </a:effectLst>
            </a:endParaRPr>
          </a:p>
        </p:txBody>
      </p:sp>
      <p:sp>
        <p:nvSpPr>
          <p:cNvPr id="7" name="TextBox 6">
            <a:extLst>
              <a:ext uri="{FF2B5EF4-FFF2-40B4-BE49-F238E27FC236}">
                <a16:creationId xmlns="" xmlns:a16="http://schemas.microsoft.com/office/drawing/2014/main" id="{2CFAA705-577E-4E2C-BFF8-050491FC671D}"/>
              </a:ext>
            </a:extLst>
          </p:cNvPr>
          <p:cNvSpPr txBox="1"/>
          <p:nvPr/>
        </p:nvSpPr>
        <p:spPr>
          <a:xfrm>
            <a:off x="322646" y="5497701"/>
            <a:ext cx="11139403" cy="523220"/>
          </a:xfrm>
          <a:prstGeom prst="rect">
            <a:avLst/>
          </a:prstGeom>
          <a:noFill/>
        </p:spPr>
        <p:txBody>
          <a:bodyPr wrap="square" rtlCol="0">
            <a:spAutoFit/>
          </a:bodyPr>
          <a:lstStyle/>
          <a:p>
            <a:pPr algn="r" rtl="1"/>
            <a:r>
              <a:rPr lang="en-US" sz="2800" dirty="0"/>
              <a:t>Procedure</a:t>
            </a:r>
            <a:r>
              <a:rPr lang="ar-SA" sz="2800" dirty="0"/>
              <a:t> ممكن تعود بقيمة أو أكثر أو لا تعود بقيمة</a:t>
            </a:r>
            <a:r>
              <a:rPr lang="ar-SA" sz="2800" dirty="0">
                <a:latin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 xmlns:a16="http://schemas.microsoft.com/office/drawing/2014/main" id="{C13C5D93-3453-48A5-8F4F-4FE612389AEC}"/>
              </a:ext>
            </a:extLst>
          </p:cNvPr>
          <p:cNvSpPr txBox="1"/>
          <p:nvPr/>
        </p:nvSpPr>
        <p:spPr>
          <a:xfrm>
            <a:off x="322645" y="6061982"/>
            <a:ext cx="11139403" cy="523220"/>
          </a:xfrm>
          <a:prstGeom prst="rect">
            <a:avLst/>
          </a:prstGeom>
          <a:noFill/>
        </p:spPr>
        <p:txBody>
          <a:bodyPr wrap="square" rtlCol="0">
            <a:spAutoFit/>
          </a:bodyPr>
          <a:lstStyle/>
          <a:p>
            <a:pPr algn="r" rtl="1"/>
            <a:r>
              <a:rPr lang="en-US" sz="2800" dirty="0"/>
              <a:t>Function</a:t>
            </a:r>
            <a:r>
              <a:rPr lang="ar-SA" sz="2800" dirty="0"/>
              <a:t> لابد أن تعود بقيمة</a:t>
            </a:r>
            <a:r>
              <a:rPr lang="ar-SA" sz="2800" dirty="0">
                <a:latin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931821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1768839" y="446771"/>
            <a:ext cx="9476656" cy="646331"/>
          </a:xfrm>
          <a:prstGeom prst="rect">
            <a:avLst/>
          </a:prstGeom>
          <a:noFill/>
        </p:spPr>
        <p:txBody>
          <a:bodyPr wrap="square" rtlCol="1">
            <a:spAutoFit/>
          </a:bodyPr>
          <a:lstStyle/>
          <a:p>
            <a:pPr algn="r" rtl="1">
              <a:spcBef>
                <a:spcPct val="50000"/>
              </a:spcBef>
            </a:pPr>
            <a:r>
              <a:rPr lang="ar-SA" altLang="en-US" sz="3600" b="1" dirty="0">
                <a:solidFill>
                  <a:srgbClr val="002060"/>
                </a:solidFill>
                <a:effectLst>
                  <a:outerShdw blurRad="38100" dist="38100" dir="2700000" algn="tl">
                    <a:srgbClr val="000000">
                      <a:alpha val="43137"/>
                    </a:srgbClr>
                  </a:outerShdw>
                </a:effectLst>
              </a:rPr>
              <a:t>هيكلية نظم إدارة قواعد البيانات (</a:t>
            </a:r>
            <a:r>
              <a:rPr lang="en-US" altLang="en-US" sz="3600" b="1" dirty="0">
                <a:solidFill>
                  <a:srgbClr val="002060"/>
                </a:solidFill>
                <a:effectLst>
                  <a:outerShdw blurRad="38100" dist="38100" dir="2700000" algn="tl">
                    <a:srgbClr val="000000">
                      <a:alpha val="43137"/>
                    </a:srgbClr>
                  </a:outerShdw>
                </a:effectLst>
              </a:rPr>
              <a:t>DBMS Architecture</a:t>
            </a:r>
            <a:r>
              <a:rPr lang="ar-SA" altLang="en-US" sz="3600" b="1" dirty="0">
                <a:solidFill>
                  <a:srgbClr val="002060"/>
                </a:solidFill>
                <a:effectLst>
                  <a:outerShdw blurRad="38100" dist="38100" dir="2700000" algn="tl">
                    <a:srgbClr val="000000">
                      <a:alpha val="43137"/>
                    </a:srgbClr>
                  </a:outerShdw>
                </a:effectLst>
              </a:rPr>
              <a:t>):</a:t>
            </a:r>
            <a:endParaRPr lang="en-US" altLang="en-US" sz="3600" b="1" dirty="0">
              <a:solidFill>
                <a:srgbClr val="002060"/>
              </a:solidFill>
              <a:effectLst>
                <a:outerShdw blurRad="38100" dist="38100" dir="2700000" algn="tl">
                  <a:srgbClr val="000000">
                    <a:alpha val="43137"/>
                  </a:srgbClr>
                </a:outerShdw>
              </a:effectLst>
            </a:endParaRPr>
          </a:p>
        </p:txBody>
      </p:sp>
      <p:sp>
        <p:nvSpPr>
          <p:cNvPr id="38" name="Content Placeholder 2">
            <a:extLst>
              <a:ext uri="{FF2B5EF4-FFF2-40B4-BE49-F238E27FC236}">
                <a16:creationId xmlns="" xmlns:a16="http://schemas.microsoft.com/office/drawing/2014/main" id="{74151086-5023-47B9-BF4F-82B0138F49A0}"/>
              </a:ext>
            </a:extLst>
          </p:cNvPr>
          <p:cNvSpPr txBox="1">
            <a:spLocks/>
          </p:cNvSpPr>
          <p:nvPr/>
        </p:nvSpPr>
        <p:spPr>
          <a:xfrm>
            <a:off x="623348" y="1358180"/>
            <a:ext cx="10854342" cy="420210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r" rtl="1">
              <a:spcBef>
                <a:spcPct val="50000"/>
              </a:spcBef>
              <a:buFont typeface="+mj-lt"/>
              <a:buAutoNum type="arabicPeriod"/>
            </a:pPr>
            <a:r>
              <a:rPr lang="ar-SA" altLang="en-US" sz="3600" b="1" dirty="0">
                <a:solidFill>
                  <a:schemeClr val="accent6">
                    <a:lumMod val="25000"/>
                  </a:schemeClr>
                </a:solidFill>
                <a:cs typeface="Traditional Arabic" panose="02020603050405020304" pitchFamily="18" charset="-78"/>
              </a:rPr>
              <a:t>النظام المركزي (</a:t>
            </a:r>
            <a:r>
              <a:rPr lang="en-US" altLang="en-US" sz="3600" b="1" dirty="0">
                <a:solidFill>
                  <a:schemeClr val="accent6">
                    <a:lumMod val="25000"/>
                  </a:schemeClr>
                </a:solidFill>
                <a:cs typeface="Traditional Arabic" panose="02020603050405020304" pitchFamily="18" charset="-78"/>
              </a:rPr>
              <a:t>Centralized system</a:t>
            </a:r>
            <a:r>
              <a:rPr lang="ar-SA" altLang="en-US" sz="3600" b="1" dirty="0">
                <a:solidFill>
                  <a:schemeClr val="accent6">
                    <a:lumMod val="25000"/>
                  </a:schemeClr>
                </a:solidFill>
                <a:cs typeface="Traditional Arabic" panose="02020603050405020304" pitchFamily="18" charset="-78"/>
              </a:rPr>
              <a:t>): </a:t>
            </a:r>
            <a:endParaRPr lang="ar-SA" altLang="en-US" sz="3600" b="1" dirty="0" smtClean="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200" dirty="0">
                <a:solidFill>
                  <a:schemeClr val="accent6">
                    <a:lumMod val="25000"/>
                  </a:schemeClr>
                </a:solidFill>
                <a:cs typeface="Traditional Arabic" panose="02020603050405020304" pitchFamily="18" charset="-78"/>
              </a:rPr>
              <a:t>	</a:t>
            </a:r>
            <a:r>
              <a:rPr lang="ar-SA" altLang="en-US" sz="3200" dirty="0" smtClean="0">
                <a:solidFill>
                  <a:schemeClr val="accent6">
                    <a:lumMod val="25000"/>
                  </a:schemeClr>
                </a:solidFill>
                <a:cs typeface="Traditional Arabic" panose="02020603050405020304" pitchFamily="18" charset="-78"/>
              </a:rPr>
              <a:t>فيه </a:t>
            </a:r>
            <a:r>
              <a:rPr lang="ar-SA" altLang="en-US" sz="3200" dirty="0">
                <a:solidFill>
                  <a:schemeClr val="accent6">
                    <a:lumMod val="25000"/>
                  </a:schemeClr>
                </a:solidFill>
                <a:cs typeface="Traditional Arabic" panose="02020603050405020304" pitchFamily="18" charset="-78"/>
              </a:rPr>
              <a:t>تتواجد جميع وظائف  قواعد البيانات والنظم التطبيقية وواجهات التعامل مع المستخدم وغيرها من البرامج في نظام واحد مركزي</a:t>
            </a:r>
            <a:r>
              <a:rPr lang="ar-SA" altLang="en-US" sz="3600" b="1" dirty="0">
                <a:solidFill>
                  <a:schemeClr val="accent6">
                    <a:lumMod val="25000"/>
                  </a:schemeClr>
                </a:solidFill>
                <a:cs typeface="Traditional Arabic" panose="02020603050405020304" pitchFamily="18" charset="-78"/>
              </a:rPr>
              <a:t>.</a:t>
            </a:r>
          </a:p>
          <a:p>
            <a:pPr marL="0" indent="0" algn="r" rtl="1">
              <a:spcBef>
                <a:spcPct val="50000"/>
              </a:spcBef>
              <a:buNone/>
            </a:pPr>
            <a:r>
              <a:rPr lang="ar-SA" altLang="en-US" sz="3600" b="1" dirty="0">
                <a:solidFill>
                  <a:schemeClr val="accent6">
                    <a:lumMod val="25000"/>
                  </a:schemeClr>
                </a:solidFill>
                <a:cs typeface="Traditional Arabic" panose="02020603050405020304" pitchFamily="18" charset="-78"/>
              </a:rPr>
              <a:t> </a:t>
            </a:r>
            <a:r>
              <a:rPr lang="ar-SA" altLang="en-US" sz="3600" b="1" dirty="0" smtClean="0">
                <a:solidFill>
                  <a:schemeClr val="accent6">
                    <a:lumMod val="25000"/>
                  </a:schemeClr>
                </a:solidFill>
                <a:cs typeface="Traditional Arabic" panose="02020603050405020304" pitchFamily="18" charset="-78"/>
              </a:rPr>
              <a:t>2. نظام </a:t>
            </a:r>
            <a:r>
              <a:rPr lang="ar-SA" altLang="en-US" sz="3600" b="1" dirty="0">
                <a:solidFill>
                  <a:schemeClr val="accent6">
                    <a:lumMod val="25000"/>
                  </a:schemeClr>
                </a:solidFill>
                <a:cs typeface="Traditional Arabic" panose="02020603050405020304" pitchFamily="18" charset="-78"/>
              </a:rPr>
              <a:t>الخادم ـ العميل (</a:t>
            </a:r>
            <a:r>
              <a:rPr lang="en-US" altLang="en-US" sz="3600" b="1" dirty="0">
                <a:solidFill>
                  <a:schemeClr val="accent6">
                    <a:lumMod val="25000"/>
                  </a:schemeClr>
                </a:solidFill>
                <a:cs typeface="Traditional Arabic" panose="02020603050405020304" pitchFamily="18" charset="-78"/>
              </a:rPr>
              <a:t>Client-Server</a:t>
            </a:r>
            <a:r>
              <a:rPr lang="ar-SA" altLang="en-US" sz="3600" b="1" dirty="0">
                <a:solidFill>
                  <a:schemeClr val="accent6">
                    <a:lumMod val="25000"/>
                  </a:schemeClr>
                </a:solidFill>
                <a:cs typeface="Traditional Arabic" panose="02020603050405020304" pitchFamily="18" charset="-78"/>
              </a:rPr>
              <a:t>)</a:t>
            </a:r>
            <a:r>
              <a:rPr lang="en-US" altLang="en-US" sz="3600" b="1" dirty="0" smtClean="0">
                <a:solidFill>
                  <a:schemeClr val="accent6">
                    <a:lumMod val="25000"/>
                  </a:schemeClr>
                </a:solidFill>
                <a:cs typeface="Traditional Arabic" panose="02020603050405020304" pitchFamily="18" charset="-78"/>
              </a:rPr>
              <a:t>:</a:t>
            </a:r>
            <a:endParaRPr lang="ar-SA" altLang="en-US" sz="3600" b="1" dirty="0" smtClean="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600" b="1" dirty="0" smtClean="0">
                <a:solidFill>
                  <a:schemeClr val="accent6">
                    <a:lumMod val="25000"/>
                  </a:schemeClr>
                </a:solidFill>
                <a:cs typeface="Traditional Arabic" panose="02020603050405020304" pitchFamily="18" charset="-78"/>
              </a:rPr>
              <a:t>	</a:t>
            </a:r>
            <a:r>
              <a:rPr lang="ar-SA" altLang="en-US" sz="3200" dirty="0" smtClean="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يحتوي العميل (يكون عادة عبارة عن حاسب شخصي</a:t>
            </a:r>
            <a:r>
              <a:rPr lang="ar-SA" altLang="en-US" sz="3200" dirty="0" smtClean="0">
                <a:solidFill>
                  <a:schemeClr val="accent6">
                    <a:lumMod val="25000"/>
                  </a:schemeClr>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النظم التطبيقية وواجهات التعامل مع المستخدم بينما يقوم الخادم بوظائف قواعد البيانات (وفي بعض النظم الحديثة قد يقوم العميل ببعض وظائف قواعد البيانات).</a:t>
            </a:r>
            <a:endParaRPr lang="ar-SA" altLang="en-US" sz="3600"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11376042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1000"/>
                                        <p:tgtEl>
                                          <p:spTgt spid="38">
                                            <p:txEl>
                                              <p:pRg st="0" end="0"/>
                                            </p:txEl>
                                          </p:spTgt>
                                        </p:tgtEl>
                                      </p:cBhvr>
                                    </p:animEffect>
                                    <p:anim calcmode="lin" valueType="num">
                                      <p:cBhvr>
                                        <p:cTn id="13"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8">
                                            <p:txEl>
                                              <p:pRg st="1" end="1"/>
                                            </p:txEl>
                                          </p:spTgt>
                                        </p:tgtEl>
                                        <p:attrNameLst>
                                          <p:attrName>style.visibility</p:attrName>
                                        </p:attrNameLst>
                                      </p:cBhvr>
                                      <p:to>
                                        <p:strVal val="visible"/>
                                      </p:to>
                                    </p:set>
                                    <p:animEffect transition="in" filter="fade">
                                      <p:cBhvr>
                                        <p:cTn id="19" dur="1000"/>
                                        <p:tgtEl>
                                          <p:spTgt spid="38">
                                            <p:txEl>
                                              <p:pRg st="1" end="1"/>
                                            </p:txEl>
                                          </p:spTgt>
                                        </p:tgtEl>
                                      </p:cBhvr>
                                    </p:animEffect>
                                    <p:anim calcmode="lin" valueType="num">
                                      <p:cBhvr>
                                        <p:cTn id="20" dur="1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8">
                                            <p:txEl>
                                              <p:pRg st="2" end="2"/>
                                            </p:txEl>
                                          </p:spTgt>
                                        </p:tgtEl>
                                        <p:attrNameLst>
                                          <p:attrName>style.visibility</p:attrName>
                                        </p:attrNameLst>
                                      </p:cBhvr>
                                      <p:to>
                                        <p:strVal val="visible"/>
                                      </p:to>
                                    </p:set>
                                    <p:animEffect transition="in" filter="fade">
                                      <p:cBhvr>
                                        <p:cTn id="26" dur="1000"/>
                                        <p:tgtEl>
                                          <p:spTgt spid="38">
                                            <p:txEl>
                                              <p:pRg st="2" end="2"/>
                                            </p:txEl>
                                          </p:spTgt>
                                        </p:tgtEl>
                                      </p:cBhvr>
                                    </p:animEffect>
                                    <p:anim calcmode="lin" valueType="num">
                                      <p:cBhvr>
                                        <p:cTn id="27" dur="1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8">
                                            <p:txEl>
                                              <p:pRg st="3" end="3"/>
                                            </p:txEl>
                                          </p:spTgt>
                                        </p:tgtEl>
                                        <p:attrNameLst>
                                          <p:attrName>style.visibility</p:attrName>
                                        </p:attrNameLst>
                                      </p:cBhvr>
                                      <p:to>
                                        <p:strVal val="visible"/>
                                      </p:to>
                                    </p:set>
                                    <p:animEffect transition="in" filter="fade">
                                      <p:cBhvr>
                                        <p:cTn id="33" dur="1000"/>
                                        <p:tgtEl>
                                          <p:spTgt spid="38">
                                            <p:txEl>
                                              <p:pRg st="3" end="3"/>
                                            </p:txEl>
                                          </p:spTgt>
                                        </p:tgtEl>
                                      </p:cBhvr>
                                    </p:animEffect>
                                    <p:anim calcmode="lin" valueType="num">
                                      <p:cBhvr>
                                        <p:cTn id="34" dur="1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534" y="200515"/>
            <a:ext cx="10839883" cy="6530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26903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8" name="Content Placeholder 2">
            <a:extLst>
              <a:ext uri="{FF2B5EF4-FFF2-40B4-BE49-F238E27FC236}">
                <a16:creationId xmlns="" xmlns:a16="http://schemas.microsoft.com/office/drawing/2014/main" id="{74151086-5023-47B9-BF4F-82B0138F49A0}"/>
              </a:ext>
            </a:extLst>
          </p:cNvPr>
          <p:cNvSpPr txBox="1">
            <a:spLocks/>
          </p:cNvSpPr>
          <p:nvPr/>
        </p:nvSpPr>
        <p:spPr>
          <a:xfrm>
            <a:off x="498657" y="257403"/>
            <a:ext cx="10854342" cy="488263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spcBef>
                <a:spcPct val="50000"/>
              </a:spcBef>
              <a:buNone/>
            </a:pPr>
            <a:r>
              <a:rPr lang="ar-SA" altLang="en-US" sz="3600" b="1" dirty="0" smtClean="0">
                <a:solidFill>
                  <a:schemeClr val="accent6">
                    <a:lumMod val="25000"/>
                  </a:schemeClr>
                </a:solidFill>
                <a:cs typeface="Traditional Arabic" panose="02020603050405020304" pitchFamily="18" charset="-78"/>
              </a:rPr>
              <a:t>3. نظام الثلاثة طبقات(</a:t>
            </a:r>
            <a:r>
              <a:rPr lang="en-US" altLang="en-US" sz="3600" b="1" dirty="0" smtClean="0">
                <a:solidFill>
                  <a:schemeClr val="accent6">
                    <a:lumMod val="25000"/>
                  </a:schemeClr>
                </a:solidFill>
                <a:cs typeface="Traditional Arabic" panose="02020603050405020304" pitchFamily="18" charset="-78"/>
              </a:rPr>
              <a:t>Three Tier Architectures</a:t>
            </a:r>
            <a:r>
              <a:rPr lang="ar-SA" altLang="en-US" sz="3600" b="1" dirty="0" smtClean="0">
                <a:solidFill>
                  <a:schemeClr val="accent6">
                    <a:lumMod val="25000"/>
                  </a:schemeClr>
                </a:solidFill>
                <a:cs typeface="Traditional Arabic" panose="02020603050405020304" pitchFamily="18" charset="-78"/>
              </a:rPr>
              <a:t>): </a:t>
            </a:r>
            <a:endParaRPr lang="ar-SA" altLang="en-US" sz="3600" b="1" dirty="0" smtClean="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200" dirty="0">
                <a:solidFill>
                  <a:schemeClr val="accent6">
                    <a:lumMod val="25000"/>
                  </a:schemeClr>
                </a:solidFill>
                <a:cs typeface="Traditional Arabic" panose="02020603050405020304" pitchFamily="18" charset="-78"/>
              </a:rPr>
              <a:t>	</a:t>
            </a:r>
            <a:r>
              <a:rPr lang="ar-SA" altLang="en-US" sz="3200" dirty="0" smtClean="0">
                <a:solidFill>
                  <a:schemeClr val="accent6">
                    <a:lumMod val="25000"/>
                  </a:schemeClr>
                </a:solidFill>
                <a:cs typeface="Traditional Arabic" panose="02020603050405020304" pitchFamily="18" charset="-78"/>
              </a:rPr>
              <a:t>فيتضمن وجود ثلاثة طبقات: طبقة خادم قواعد البيانات، وطبقة قواعد العمل و يمثلها خادم التطبيقات، وطبقة المستخدمين وتمثلها الأجهزة</a:t>
            </a:r>
            <a:r>
              <a:rPr lang="ar-SA" altLang="en-US" sz="3600" b="1" dirty="0" smtClean="0">
                <a:solidFill>
                  <a:schemeClr val="accent6">
                    <a:lumMod val="25000"/>
                  </a:schemeClr>
                </a:solidFill>
                <a:cs typeface="Traditional Arabic" panose="02020603050405020304" pitchFamily="18" charset="-78"/>
              </a:rPr>
              <a:t>.</a:t>
            </a:r>
            <a:endParaRPr lang="ar-SA" altLang="en-US" sz="3600" b="1" dirty="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600" b="1" dirty="0">
                <a:solidFill>
                  <a:schemeClr val="accent6">
                    <a:lumMod val="25000"/>
                  </a:schemeClr>
                </a:solidFill>
                <a:cs typeface="Traditional Arabic" panose="02020603050405020304" pitchFamily="18" charset="-78"/>
              </a:rPr>
              <a:t> </a:t>
            </a:r>
            <a:r>
              <a:rPr lang="ar-SA" altLang="en-US" sz="3600" b="1" dirty="0" smtClean="0">
                <a:solidFill>
                  <a:schemeClr val="accent6">
                    <a:lumMod val="25000"/>
                  </a:schemeClr>
                </a:solidFill>
                <a:cs typeface="Traditional Arabic" panose="02020603050405020304" pitchFamily="18" charset="-78"/>
              </a:rPr>
              <a:t>4</a:t>
            </a:r>
            <a:r>
              <a:rPr lang="ar-SA" altLang="en-US" sz="3600" b="1" dirty="0" smtClean="0">
                <a:solidFill>
                  <a:schemeClr val="accent6">
                    <a:lumMod val="25000"/>
                  </a:schemeClr>
                </a:solidFill>
                <a:cs typeface="Traditional Arabic" panose="02020603050405020304" pitchFamily="18" charset="-78"/>
              </a:rPr>
              <a:t>. قواعد البيانات الموزعة (</a:t>
            </a:r>
            <a:r>
              <a:rPr lang="en-US" altLang="en-US" sz="3600" b="1" dirty="0" smtClean="0">
                <a:solidFill>
                  <a:schemeClr val="accent6">
                    <a:lumMod val="25000"/>
                  </a:schemeClr>
                </a:solidFill>
                <a:cs typeface="Traditional Arabic" panose="02020603050405020304" pitchFamily="18" charset="-78"/>
              </a:rPr>
              <a:t>Distribution</a:t>
            </a:r>
            <a:r>
              <a:rPr lang="ar-SA" altLang="en-US" sz="3600" b="1" dirty="0" smtClean="0">
                <a:solidFill>
                  <a:schemeClr val="accent6">
                    <a:lumMod val="25000"/>
                  </a:schemeClr>
                </a:solidFill>
                <a:cs typeface="Traditional Arabic" panose="02020603050405020304" pitchFamily="18" charset="-78"/>
              </a:rPr>
              <a:t>): </a:t>
            </a:r>
            <a:endParaRPr lang="ar-SA" altLang="en-US" sz="3600" b="1" dirty="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200" dirty="0" smtClean="0">
                <a:solidFill>
                  <a:schemeClr val="accent6">
                    <a:lumMod val="25000"/>
                  </a:schemeClr>
                </a:solidFill>
                <a:cs typeface="Traditional Arabic" panose="02020603050405020304" pitchFamily="18" charset="-78"/>
              </a:rPr>
              <a:t>	توزع البيانات في عدة مواقع جغرافية، ولكنها ترتبط بشبكة واحدة</a:t>
            </a:r>
            <a:r>
              <a:rPr lang="ar-SA" altLang="en-US" sz="4000" b="1" dirty="0" smtClean="0">
                <a:solidFill>
                  <a:schemeClr val="accent6">
                    <a:lumMod val="25000"/>
                  </a:schemeClr>
                </a:solidFill>
                <a:cs typeface="Traditional Arabic" panose="02020603050405020304" pitchFamily="18" charset="-78"/>
              </a:rPr>
              <a:t>.</a:t>
            </a:r>
            <a:endParaRPr lang="ar-SA" altLang="en-US" sz="4000" b="1" dirty="0">
              <a:solidFill>
                <a:schemeClr val="accent6">
                  <a:lumMod val="25000"/>
                </a:schemeClr>
              </a:solidFill>
              <a:cs typeface="Traditional Arabic" panose="02020603050405020304" pitchFamily="18" charset="-78"/>
            </a:endParaRPr>
          </a:p>
          <a:p>
            <a:pPr marL="0" indent="0" algn="r" rtl="1">
              <a:spcBef>
                <a:spcPct val="50000"/>
              </a:spcBef>
              <a:buNone/>
            </a:pPr>
            <a:r>
              <a:rPr lang="ar-SA" altLang="en-US" sz="3600" dirty="0" smtClean="0">
                <a:solidFill>
                  <a:schemeClr val="accent6">
                    <a:lumMod val="25000"/>
                  </a:schemeClr>
                </a:solidFill>
                <a:cs typeface="Traditional Arabic" panose="02020603050405020304" pitchFamily="18" charset="-78"/>
              </a:rPr>
              <a:t>5.</a:t>
            </a:r>
            <a:r>
              <a:rPr lang="ar-SA" altLang="en-US" sz="3600" b="1" dirty="0" smtClean="0">
                <a:solidFill>
                  <a:schemeClr val="accent6">
                    <a:lumMod val="25000"/>
                  </a:schemeClr>
                </a:solidFill>
                <a:cs typeface="Traditional Arabic" panose="02020603050405020304" pitchFamily="18" charset="-78"/>
              </a:rPr>
              <a:t>قواعد </a:t>
            </a:r>
            <a:r>
              <a:rPr lang="ar-SA" altLang="en-US" sz="3600" b="1" dirty="0">
                <a:solidFill>
                  <a:schemeClr val="accent6">
                    <a:lumMod val="25000"/>
                  </a:schemeClr>
                </a:solidFill>
                <a:cs typeface="Traditional Arabic" panose="02020603050405020304" pitchFamily="18" charset="-78"/>
              </a:rPr>
              <a:t>البيانات </a:t>
            </a:r>
            <a:r>
              <a:rPr lang="ar-SA" altLang="en-US" sz="3600" b="1" dirty="0" smtClean="0">
                <a:solidFill>
                  <a:schemeClr val="accent6">
                    <a:lumMod val="25000"/>
                  </a:schemeClr>
                </a:solidFill>
                <a:cs typeface="Traditional Arabic" panose="02020603050405020304" pitchFamily="18" charset="-78"/>
              </a:rPr>
              <a:t>المكررة (</a:t>
            </a:r>
            <a:r>
              <a:rPr lang="en-US" altLang="en-US" sz="3600" b="1" dirty="0" smtClean="0">
                <a:solidFill>
                  <a:schemeClr val="accent6">
                    <a:lumMod val="25000"/>
                  </a:schemeClr>
                </a:solidFill>
                <a:cs typeface="Traditional Arabic" panose="02020603050405020304" pitchFamily="18" charset="-78"/>
              </a:rPr>
              <a:t>Replicated</a:t>
            </a:r>
            <a:r>
              <a:rPr lang="ar-SA" altLang="en-US" sz="3600" b="1" dirty="0" smtClean="0">
                <a:solidFill>
                  <a:schemeClr val="accent6">
                    <a:lumMod val="25000"/>
                  </a:schemeClr>
                </a:solidFill>
                <a:cs typeface="Traditional Arabic" panose="02020603050405020304" pitchFamily="18" charset="-78"/>
              </a:rPr>
              <a:t>):</a:t>
            </a:r>
          </a:p>
          <a:p>
            <a:pPr marL="0" indent="0" algn="r" rtl="1">
              <a:spcBef>
                <a:spcPct val="50000"/>
              </a:spcBef>
              <a:buNone/>
            </a:pPr>
            <a:r>
              <a:rPr lang="ar-SA" altLang="en-US" sz="3200" dirty="0" smtClean="0">
                <a:solidFill>
                  <a:schemeClr val="accent6">
                    <a:lumMod val="25000"/>
                  </a:schemeClr>
                </a:solidFill>
                <a:cs typeface="Traditional Arabic" panose="02020603050405020304" pitchFamily="18" charset="-78"/>
              </a:rPr>
              <a:t>تخزن نسخ مكررة من قواعد البيانات في أكثر من مكان بهدف تقليل الحركة على شبكة المعلومات المرتبطة بها المؤسسة.</a:t>
            </a:r>
            <a:r>
              <a:rPr lang="ar-SA" altLang="en-US" sz="3600" b="1" dirty="0" smtClean="0">
                <a:solidFill>
                  <a:schemeClr val="accent6">
                    <a:lumMod val="25000"/>
                  </a:schemeClr>
                </a:solidFill>
                <a:cs typeface="Traditional Arabic" panose="02020603050405020304" pitchFamily="18" charset="-78"/>
              </a:rPr>
              <a:t> </a:t>
            </a:r>
          </a:p>
        </p:txBody>
      </p:sp>
    </p:spTree>
    <p:extLst>
      <p:ext uri="{BB962C8B-B14F-4D97-AF65-F5344CB8AC3E}">
        <p14:creationId xmlns:p14="http://schemas.microsoft.com/office/powerpoint/2010/main" val="161075882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8">
                                            <p:txEl>
                                              <p:pRg st="0" end="0"/>
                                            </p:txEl>
                                          </p:spTgt>
                                        </p:tgtEl>
                                        <p:attrNameLst>
                                          <p:attrName>style.visibility</p:attrName>
                                        </p:attrNameLst>
                                      </p:cBhvr>
                                      <p:to>
                                        <p:strVal val="visible"/>
                                      </p:to>
                                    </p:set>
                                    <p:animEffect transition="in" filter="fade">
                                      <p:cBhvr>
                                        <p:cTn id="7" dur="1000"/>
                                        <p:tgtEl>
                                          <p:spTgt spid="38">
                                            <p:txEl>
                                              <p:pRg st="0" end="0"/>
                                            </p:txEl>
                                          </p:spTgt>
                                        </p:tgtEl>
                                      </p:cBhvr>
                                    </p:animEffect>
                                    <p:anim calcmode="lin" valueType="num">
                                      <p:cBhvr>
                                        <p:cTn id="8"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8">
                                            <p:txEl>
                                              <p:pRg st="1" end="1"/>
                                            </p:txEl>
                                          </p:spTgt>
                                        </p:tgtEl>
                                        <p:attrNameLst>
                                          <p:attrName>style.visibility</p:attrName>
                                        </p:attrNameLst>
                                      </p:cBhvr>
                                      <p:to>
                                        <p:strVal val="visible"/>
                                      </p:to>
                                    </p:set>
                                    <p:animEffect transition="in" filter="fade">
                                      <p:cBhvr>
                                        <p:cTn id="14" dur="1000"/>
                                        <p:tgtEl>
                                          <p:spTgt spid="38">
                                            <p:txEl>
                                              <p:pRg st="1" end="1"/>
                                            </p:txEl>
                                          </p:spTgt>
                                        </p:tgtEl>
                                      </p:cBhvr>
                                    </p:animEffect>
                                    <p:anim calcmode="lin" valueType="num">
                                      <p:cBhvr>
                                        <p:cTn id="15" dur="1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8">
                                            <p:txEl>
                                              <p:pRg st="2" end="2"/>
                                            </p:txEl>
                                          </p:spTgt>
                                        </p:tgtEl>
                                        <p:attrNameLst>
                                          <p:attrName>style.visibility</p:attrName>
                                        </p:attrNameLst>
                                      </p:cBhvr>
                                      <p:to>
                                        <p:strVal val="visible"/>
                                      </p:to>
                                    </p:set>
                                    <p:animEffect transition="in" filter="fade">
                                      <p:cBhvr>
                                        <p:cTn id="21" dur="1000"/>
                                        <p:tgtEl>
                                          <p:spTgt spid="38">
                                            <p:txEl>
                                              <p:pRg st="2" end="2"/>
                                            </p:txEl>
                                          </p:spTgt>
                                        </p:tgtEl>
                                      </p:cBhvr>
                                    </p:animEffect>
                                    <p:anim calcmode="lin" valueType="num">
                                      <p:cBhvr>
                                        <p:cTn id="22" dur="1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8">
                                            <p:txEl>
                                              <p:pRg st="3" end="3"/>
                                            </p:txEl>
                                          </p:spTgt>
                                        </p:tgtEl>
                                        <p:attrNameLst>
                                          <p:attrName>style.visibility</p:attrName>
                                        </p:attrNameLst>
                                      </p:cBhvr>
                                      <p:to>
                                        <p:strVal val="visible"/>
                                      </p:to>
                                    </p:set>
                                    <p:animEffect transition="in" filter="fade">
                                      <p:cBhvr>
                                        <p:cTn id="28" dur="1000"/>
                                        <p:tgtEl>
                                          <p:spTgt spid="38">
                                            <p:txEl>
                                              <p:pRg st="3" end="3"/>
                                            </p:txEl>
                                          </p:spTgt>
                                        </p:tgtEl>
                                      </p:cBhvr>
                                    </p:animEffect>
                                    <p:anim calcmode="lin" valueType="num">
                                      <p:cBhvr>
                                        <p:cTn id="29" dur="1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8">
                                            <p:txEl>
                                              <p:pRg st="4" end="4"/>
                                            </p:txEl>
                                          </p:spTgt>
                                        </p:tgtEl>
                                        <p:attrNameLst>
                                          <p:attrName>style.visibility</p:attrName>
                                        </p:attrNameLst>
                                      </p:cBhvr>
                                      <p:to>
                                        <p:strVal val="visible"/>
                                      </p:to>
                                    </p:set>
                                    <p:animEffect transition="in" filter="fade">
                                      <p:cBhvr>
                                        <p:cTn id="35" dur="1000"/>
                                        <p:tgtEl>
                                          <p:spTgt spid="38">
                                            <p:txEl>
                                              <p:pRg st="4" end="4"/>
                                            </p:txEl>
                                          </p:spTgt>
                                        </p:tgtEl>
                                      </p:cBhvr>
                                    </p:animEffect>
                                    <p:anim calcmode="lin" valueType="num">
                                      <p:cBhvr>
                                        <p:cTn id="36" dur="1000" fill="hold"/>
                                        <p:tgtEl>
                                          <p:spTgt spid="38">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8">
                                            <p:txEl>
                                              <p:pRg st="5" end="5"/>
                                            </p:txEl>
                                          </p:spTgt>
                                        </p:tgtEl>
                                        <p:attrNameLst>
                                          <p:attrName>style.visibility</p:attrName>
                                        </p:attrNameLst>
                                      </p:cBhvr>
                                      <p:to>
                                        <p:strVal val="visible"/>
                                      </p:to>
                                    </p:set>
                                    <p:animEffect transition="in" filter="fade">
                                      <p:cBhvr>
                                        <p:cTn id="42" dur="1000"/>
                                        <p:tgtEl>
                                          <p:spTgt spid="38">
                                            <p:txEl>
                                              <p:pRg st="5" end="5"/>
                                            </p:txEl>
                                          </p:spTgt>
                                        </p:tgtEl>
                                      </p:cBhvr>
                                    </p:animEffect>
                                    <p:anim calcmode="lin" valueType="num">
                                      <p:cBhvr>
                                        <p:cTn id="43" dur="1000" fill="hold"/>
                                        <p:tgtEl>
                                          <p:spTgt spid="38">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8">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810" y="768297"/>
            <a:ext cx="10509971" cy="5846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1405771"/>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623280" y="381381"/>
            <a:ext cx="8577244" cy="646331"/>
          </a:xfrm>
          <a:prstGeom prst="rect">
            <a:avLst/>
          </a:prstGeom>
          <a:noFill/>
        </p:spPr>
        <p:txBody>
          <a:bodyPr wrap="square" rtlCol="1">
            <a:spAutoFit/>
          </a:bodyPr>
          <a:lstStyle/>
          <a:p>
            <a:pPr algn="r" rtl="1"/>
            <a:r>
              <a:rPr lang="ar-SA" sz="3600" b="1" dirty="0">
                <a:solidFill>
                  <a:srgbClr val="002060"/>
                </a:solidFill>
                <a:effectLst>
                  <a:outerShdw blurRad="38100" dist="38100" dir="2700000" algn="tl">
                    <a:srgbClr val="000000">
                      <a:alpha val="43137"/>
                    </a:srgbClr>
                  </a:outerShdw>
                </a:effectLst>
              </a:rPr>
              <a:t>نماذج قواعد البيانات </a:t>
            </a:r>
            <a:r>
              <a:rPr lang="en-US" altLang="en-US" sz="3600" b="1" dirty="0">
                <a:solidFill>
                  <a:srgbClr val="002060"/>
                </a:solidFill>
                <a:effectLst>
                  <a:outerShdw blurRad="38100" dist="38100" dir="2700000" algn="tl">
                    <a:srgbClr val="000000">
                      <a:alpha val="43137"/>
                    </a:srgbClr>
                  </a:outerShdw>
                </a:effectLst>
              </a:rPr>
              <a:t>Data Models)</a:t>
            </a:r>
            <a:r>
              <a:rPr lang="ar-SA" altLang="en-US" sz="3600" b="1" dirty="0">
                <a:solidFill>
                  <a:srgbClr val="002060"/>
                </a:solidFill>
                <a:effectLst>
                  <a:outerShdw blurRad="38100" dist="38100" dir="2700000" algn="tl">
                    <a:srgbClr val="000000">
                      <a:alpha val="43137"/>
                    </a:srgbClr>
                  </a:outerShdw>
                </a:effectLst>
              </a:rPr>
              <a:t>)</a:t>
            </a:r>
            <a:r>
              <a:rPr lang="ar-SA" sz="3600" b="1" dirty="0">
                <a:solidFill>
                  <a:srgbClr val="002060"/>
                </a:solidFill>
                <a:effectLst>
                  <a:outerShdw blurRad="38100" dist="38100" dir="2700000" algn="tl">
                    <a:srgbClr val="000000">
                      <a:alpha val="43137"/>
                    </a:srgbClr>
                  </a:outerShdw>
                </a:effectLst>
              </a:rPr>
              <a:t>:</a:t>
            </a:r>
          </a:p>
        </p:txBody>
      </p:sp>
      <p:sp>
        <p:nvSpPr>
          <p:cNvPr id="38" name="Content Placeholder 2">
            <a:extLst>
              <a:ext uri="{FF2B5EF4-FFF2-40B4-BE49-F238E27FC236}">
                <a16:creationId xmlns="" xmlns:a16="http://schemas.microsoft.com/office/drawing/2014/main" id="{74151086-5023-47B9-BF4F-82B0138F49A0}"/>
              </a:ext>
            </a:extLst>
          </p:cNvPr>
          <p:cNvSpPr txBox="1">
            <a:spLocks/>
          </p:cNvSpPr>
          <p:nvPr/>
        </p:nvSpPr>
        <p:spPr>
          <a:xfrm>
            <a:off x="541052" y="1138657"/>
            <a:ext cx="10854342" cy="487974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هو وصف للبيانات او انشطة او احداث في مكان ما لجعل البيانات منظمة و مفهومة.</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بناء البيانات هو تحديد نوع البيانات و العلاقات بين البيانات والقيود المفروضة عليها.</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يمكن أن يحتوي نموذج البيانات على بعض العمليات الأساسية (مثل كيفية تعديل أو استرجاع البيانات).</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في نظم البيانات الشيئية يمكن أن يحتوي النموذج علي مجموعة من العمليات التي يعرفها المستخدم علي البيانات.</a:t>
            </a:r>
          </a:p>
        </p:txBody>
      </p:sp>
    </p:spTree>
    <p:extLst>
      <p:ext uri="{BB962C8B-B14F-4D97-AF65-F5344CB8AC3E}">
        <p14:creationId xmlns:p14="http://schemas.microsoft.com/office/powerpoint/2010/main" val="35323573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8">
                                            <p:txEl>
                                              <p:pRg st="0" end="0"/>
                                            </p:txEl>
                                          </p:spTgt>
                                        </p:tgtEl>
                                        <p:attrNameLst>
                                          <p:attrName>style.visibility</p:attrName>
                                        </p:attrNameLst>
                                      </p:cBhvr>
                                      <p:to>
                                        <p:strVal val="visible"/>
                                      </p:to>
                                    </p:set>
                                    <p:animEffect transition="in" filter="fade">
                                      <p:cBhvr>
                                        <p:cTn id="12" dur="1000"/>
                                        <p:tgtEl>
                                          <p:spTgt spid="38">
                                            <p:txEl>
                                              <p:pRg st="0" end="0"/>
                                            </p:txEl>
                                          </p:spTgt>
                                        </p:tgtEl>
                                      </p:cBhvr>
                                    </p:animEffect>
                                    <p:anim calcmode="lin" valueType="num">
                                      <p:cBhvr>
                                        <p:cTn id="13" dur="1000" fill="hold"/>
                                        <p:tgtEl>
                                          <p:spTgt spid="3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8">
                                            <p:txEl>
                                              <p:pRg st="1" end="1"/>
                                            </p:txEl>
                                          </p:spTgt>
                                        </p:tgtEl>
                                        <p:attrNameLst>
                                          <p:attrName>style.visibility</p:attrName>
                                        </p:attrNameLst>
                                      </p:cBhvr>
                                      <p:to>
                                        <p:strVal val="visible"/>
                                      </p:to>
                                    </p:set>
                                    <p:animEffect transition="in" filter="fade">
                                      <p:cBhvr>
                                        <p:cTn id="19" dur="1000"/>
                                        <p:tgtEl>
                                          <p:spTgt spid="38">
                                            <p:txEl>
                                              <p:pRg st="1" end="1"/>
                                            </p:txEl>
                                          </p:spTgt>
                                        </p:tgtEl>
                                      </p:cBhvr>
                                    </p:animEffect>
                                    <p:anim calcmode="lin" valueType="num">
                                      <p:cBhvr>
                                        <p:cTn id="20" dur="1000" fill="hold"/>
                                        <p:tgtEl>
                                          <p:spTgt spid="3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8">
                                            <p:txEl>
                                              <p:pRg st="2" end="2"/>
                                            </p:txEl>
                                          </p:spTgt>
                                        </p:tgtEl>
                                        <p:attrNameLst>
                                          <p:attrName>style.visibility</p:attrName>
                                        </p:attrNameLst>
                                      </p:cBhvr>
                                      <p:to>
                                        <p:strVal val="visible"/>
                                      </p:to>
                                    </p:set>
                                    <p:animEffect transition="in" filter="fade">
                                      <p:cBhvr>
                                        <p:cTn id="26" dur="1000"/>
                                        <p:tgtEl>
                                          <p:spTgt spid="38">
                                            <p:txEl>
                                              <p:pRg st="2" end="2"/>
                                            </p:txEl>
                                          </p:spTgt>
                                        </p:tgtEl>
                                      </p:cBhvr>
                                    </p:animEffect>
                                    <p:anim calcmode="lin" valueType="num">
                                      <p:cBhvr>
                                        <p:cTn id="27" dur="1000" fill="hold"/>
                                        <p:tgtEl>
                                          <p:spTgt spid="3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8">
                                            <p:txEl>
                                              <p:pRg st="3" end="3"/>
                                            </p:txEl>
                                          </p:spTgt>
                                        </p:tgtEl>
                                        <p:attrNameLst>
                                          <p:attrName>style.visibility</p:attrName>
                                        </p:attrNameLst>
                                      </p:cBhvr>
                                      <p:to>
                                        <p:strVal val="visible"/>
                                      </p:to>
                                    </p:set>
                                    <p:animEffect transition="in" filter="fade">
                                      <p:cBhvr>
                                        <p:cTn id="33" dur="1000"/>
                                        <p:tgtEl>
                                          <p:spTgt spid="38">
                                            <p:txEl>
                                              <p:pRg st="3" end="3"/>
                                            </p:txEl>
                                          </p:spTgt>
                                        </p:tgtEl>
                                      </p:cBhvr>
                                    </p:animEffect>
                                    <p:anim calcmode="lin" valueType="num">
                                      <p:cBhvr>
                                        <p:cTn id="34" dur="1000" fill="hold"/>
                                        <p:tgtEl>
                                          <p:spTgt spid="38">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127BB-C3E1-4929-9CE4-9A559B0433A6}"/>
              </a:ext>
            </a:extLst>
          </p:cNvPr>
          <p:cNvSpPr/>
          <p:nvPr/>
        </p:nvSpPr>
        <p:spPr>
          <a:xfrm>
            <a:off x="0" y="0"/>
            <a:ext cx="12192000" cy="6858000"/>
          </a:xfrm>
          <a:prstGeom prst="rect">
            <a:avLst/>
          </a:prstGeom>
          <a:solidFill>
            <a:srgbClr val="391A01"/>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 xmlns:a16="http://schemas.microsoft.com/office/drawing/2014/main" id="{C88F6ECA-36D7-451B-A965-5AE88E2FC808}"/>
              </a:ext>
            </a:extLst>
          </p:cNvPr>
          <p:cNvSpPr/>
          <p:nvPr/>
        </p:nvSpPr>
        <p:spPr>
          <a:xfrm>
            <a:off x="199870" y="149902"/>
            <a:ext cx="11762282" cy="6550701"/>
          </a:xfrm>
          <a:prstGeom prst="rect">
            <a:avLst/>
          </a:prstGeom>
          <a:solidFill>
            <a:srgbClr val="FFFBF7"/>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dirty="0"/>
          </a:p>
        </p:txBody>
      </p:sp>
      <p:sp>
        <p:nvSpPr>
          <p:cNvPr id="4" name="Oval 3">
            <a:extLst>
              <a:ext uri="{FF2B5EF4-FFF2-40B4-BE49-F238E27FC236}">
                <a16:creationId xmlns="" xmlns:a16="http://schemas.microsoft.com/office/drawing/2014/main" id="{BAD67F58-50CE-4C83-96A2-77E132F1FDE3}"/>
              </a:ext>
            </a:extLst>
          </p:cNvPr>
          <p:cNvSpPr/>
          <p:nvPr/>
        </p:nvSpPr>
        <p:spPr>
          <a:xfrm>
            <a:off x="11754853" y="529390"/>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5" name="Minus Sign 4">
            <a:extLst>
              <a:ext uri="{FF2B5EF4-FFF2-40B4-BE49-F238E27FC236}">
                <a16:creationId xmlns="" xmlns:a16="http://schemas.microsoft.com/office/drawing/2014/main" id="{E7DE35E1-AFD4-496D-8191-71278E804A0D}"/>
              </a:ext>
            </a:extLst>
          </p:cNvPr>
          <p:cNvSpPr/>
          <p:nvPr/>
        </p:nvSpPr>
        <p:spPr>
          <a:xfrm>
            <a:off x="11706723" y="6376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6" name="Minus Sign 5">
            <a:extLst>
              <a:ext uri="{FF2B5EF4-FFF2-40B4-BE49-F238E27FC236}">
                <a16:creationId xmlns="" xmlns:a16="http://schemas.microsoft.com/office/drawing/2014/main" id="{21D038F3-3C62-4C78-B0C3-621A21FEF2ED}"/>
              </a:ext>
            </a:extLst>
          </p:cNvPr>
          <p:cNvSpPr/>
          <p:nvPr/>
        </p:nvSpPr>
        <p:spPr>
          <a:xfrm>
            <a:off x="11726771" y="525374"/>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9" name="Oval 8">
            <a:extLst>
              <a:ext uri="{FF2B5EF4-FFF2-40B4-BE49-F238E27FC236}">
                <a16:creationId xmlns="" xmlns:a16="http://schemas.microsoft.com/office/drawing/2014/main" id="{E2D7B3C3-50C0-42FF-A44A-886D2B6409F0}"/>
              </a:ext>
            </a:extLst>
          </p:cNvPr>
          <p:cNvSpPr/>
          <p:nvPr/>
        </p:nvSpPr>
        <p:spPr>
          <a:xfrm>
            <a:off x="11789700" y="1321968"/>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 xmlns:a16="http://schemas.microsoft.com/office/drawing/2014/main" id="{C45102C5-F2C9-4F84-8014-8DB5AAF5C9E9}"/>
              </a:ext>
            </a:extLst>
          </p:cNvPr>
          <p:cNvSpPr/>
          <p:nvPr/>
        </p:nvSpPr>
        <p:spPr>
          <a:xfrm>
            <a:off x="11741570" y="14302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1" name="Minus Sign 10">
            <a:extLst>
              <a:ext uri="{FF2B5EF4-FFF2-40B4-BE49-F238E27FC236}">
                <a16:creationId xmlns="" xmlns:a16="http://schemas.microsoft.com/office/drawing/2014/main" id="{6F9D1D64-FE2B-4686-B924-D29C0BC65AFF}"/>
              </a:ext>
            </a:extLst>
          </p:cNvPr>
          <p:cNvSpPr/>
          <p:nvPr/>
        </p:nvSpPr>
        <p:spPr>
          <a:xfrm>
            <a:off x="11761618" y="1317952"/>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5" name="Oval 14">
            <a:extLst>
              <a:ext uri="{FF2B5EF4-FFF2-40B4-BE49-F238E27FC236}">
                <a16:creationId xmlns="" xmlns:a16="http://schemas.microsoft.com/office/drawing/2014/main" id="{26492680-24FF-4968-A949-B82DD222F0CA}"/>
              </a:ext>
            </a:extLst>
          </p:cNvPr>
          <p:cNvSpPr/>
          <p:nvPr/>
        </p:nvSpPr>
        <p:spPr>
          <a:xfrm>
            <a:off x="11798342" y="211454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 xmlns:a16="http://schemas.microsoft.com/office/drawing/2014/main" id="{1E57A6FE-1AD4-4A88-BA41-67F589ACB71B}"/>
              </a:ext>
            </a:extLst>
          </p:cNvPr>
          <p:cNvSpPr/>
          <p:nvPr/>
        </p:nvSpPr>
        <p:spPr>
          <a:xfrm>
            <a:off x="11750212" y="22228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7" name="Minus Sign 16">
            <a:extLst>
              <a:ext uri="{FF2B5EF4-FFF2-40B4-BE49-F238E27FC236}">
                <a16:creationId xmlns="" xmlns:a16="http://schemas.microsoft.com/office/drawing/2014/main" id="{71B492C0-52C3-4712-9582-3343E84DC5CB}"/>
              </a:ext>
            </a:extLst>
          </p:cNvPr>
          <p:cNvSpPr/>
          <p:nvPr/>
        </p:nvSpPr>
        <p:spPr>
          <a:xfrm>
            <a:off x="11770260" y="211053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18" name="Oval 17">
            <a:extLst>
              <a:ext uri="{FF2B5EF4-FFF2-40B4-BE49-F238E27FC236}">
                <a16:creationId xmlns="" xmlns:a16="http://schemas.microsoft.com/office/drawing/2014/main" id="{238FB0C1-E0FD-4939-95FD-D65BE1C2A2FA}"/>
              </a:ext>
            </a:extLst>
          </p:cNvPr>
          <p:cNvSpPr/>
          <p:nvPr/>
        </p:nvSpPr>
        <p:spPr>
          <a:xfrm>
            <a:off x="11807407" y="291590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19" name="Minus Sign 18">
            <a:extLst>
              <a:ext uri="{FF2B5EF4-FFF2-40B4-BE49-F238E27FC236}">
                <a16:creationId xmlns="" xmlns:a16="http://schemas.microsoft.com/office/drawing/2014/main" id="{E5BCF583-AA14-4FDD-BED5-AA00ECA4B93B}"/>
              </a:ext>
            </a:extLst>
          </p:cNvPr>
          <p:cNvSpPr/>
          <p:nvPr/>
        </p:nvSpPr>
        <p:spPr>
          <a:xfrm>
            <a:off x="11759277" y="30241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0" name="Minus Sign 19">
            <a:extLst>
              <a:ext uri="{FF2B5EF4-FFF2-40B4-BE49-F238E27FC236}">
                <a16:creationId xmlns="" xmlns:a16="http://schemas.microsoft.com/office/drawing/2014/main" id="{4EC75EEE-C73A-44DB-86C6-BADD83D51398}"/>
              </a:ext>
            </a:extLst>
          </p:cNvPr>
          <p:cNvSpPr/>
          <p:nvPr/>
        </p:nvSpPr>
        <p:spPr>
          <a:xfrm>
            <a:off x="11779325" y="291189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1" name="Oval 20">
            <a:extLst>
              <a:ext uri="{FF2B5EF4-FFF2-40B4-BE49-F238E27FC236}">
                <a16:creationId xmlns="" xmlns:a16="http://schemas.microsoft.com/office/drawing/2014/main" id="{389EA6B6-CA84-4686-BE1C-8775E1523085}"/>
              </a:ext>
            </a:extLst>
          </p:cNvPr>
          <p:cNvSpPr/>
          <p:nvPr/>
        </p:nvSpPr>
        <p:spPr>
          <a:xfrm>
            <a:off x="11805489" y="371727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2" name="Minus Sign 21">
            <a:extLst>
              <a:ext uri="{FF2B5EF4-FFF2-40B4-BE49-F238E27FC236}">
                <a16:creationId xmlns="" xmlns:a16="http://schemas.microsoft.com/office/drawing/2014/main" id="{F5BE0B6A-2C1F-44C6-BD36-81CA8C872DF7}"/>
              </a:ext>
            </a:extLst>
          </p:cNvPr>
          <p:cNvSpPr/>
          <p:nvPr/>
        </p:nvSpPr>
        <p:spPr>
          <a:xfrm>
            <a:off x="11757359" y="38255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3" name="Minus Sign 22">
            <a:extLst>
              <a:ext uri="{FF2B5EF4-FFF2-40B4-BE49-F238E27FC236}">
                <a16:creationId xmlns="" xmlns:a16="http://schemas.microsoft.com/office/drawing/2014/main" id="{14C88482-743A-47C8-B5D8-BD1B98F8E16C}"/>
              </a:ext>
            </a:extLst>
          </p:cNvPr>
          <p:cNvSpPr/>
          <p:nvPr/>
        </p:nvSpPr>
        <p:spPr>
          <a:xfrm>
            <a:off x="11777407" y="371325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4" name="Oval 23">
            <a:extLst>
              <a:ext uri="{FF2B5EF4-FFF2-40B4-BE49-F238E27FC236}">
                <a16:creationId xmlns="" xmlns:a16="http://schemas.microsoft.com/office/drawing/2014/main" id="{5257D92E-1BB0-4B8C-9D1C-775D8B9A9243}"/>
              </a:ext>
            </a:extLst>
          </p:cNvPr>
          <p:cNvSpPr/>
          <p:nvPr/>
        </p:nvSpPr>
        <p:spPr>
          <a:xfrm>
            <a:off x="11802986" y="4534682"/>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5" name="Minus Sign 24">
            <a:extLst>
              <a:ext uri="{FF2B5EF4-FFF2-40B4-BE49-F238E27FC236}">
                <a16:creationId xmlns="" xmlns:a16="http://schemas.microsoft.com/office/drawing/2014/main" id="{1E33DD28-DB67-458A-91BF-DBEEB223403A}"/>
              </a:ext>
            </a:extLst>
          </p:cNvPr>
          <p:cNvSpPr/>
          <p:nvPr/>
        </p:nvSpPr>
        <p:spPr>
          <a:xfrm>
            <a:off x="11754856" y="46429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6" name="Minus Sign 25">
            <a:extLst>
              <a:ext uri="{FF2B5EF4-FFF2-40B4-BE49-F238E27FC236}">
                <a16:creationId xmlns="" xmlns:a16="http://schemas.microsoft.com/office/drawing/2014/main" id="{D8D64179-F088-49C0-961B-1B560E34286B}"/>
              </a:ext>
            </a:extLst>
          </p:cNvPr>
          <p:cNvSpPr/>
          <p:nvPr/>
        </p:nvSpPr>
        <p:spPr>
          <a:xfrm>
            <a:off x="11774904" y="4530666"/>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7" name="Oval 26">
            <a:extLst>
              <a:ext uri="{FF2B5EF4-FFF2-40B4-BE49-F238E27FC236}">
                <a16:creationId xmlns="" xmlns:a16="http://schemas.microsoft.com/office/drawing/2014/main" id="{ACC39C51-617A-406E-B2B3-DD83CE53721E}"/>
              </a:ext>
            </a:extLst>
          </p:cNvPr>
          <p:cNvSpPr/>
          <p:nvPr/>
        </p:nvSpPr>
        <p:spPr>
          <a:xfrm>
            <a:off x="11799438" y="5368139"/>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28" name="Minus Sign 27">
            <a:extLst>
              <a:ext uri="{FF2B5EF4-FFF2-40B4-BE49-F238E27FC236}">
                <a16:creationId xmlns="" xmlns:a16="http://schemas.microsoft.com/office/drawing/2014/main" id="{6B6AD0A8-5AF6-4FFB-803B-28204EFB20AB}"/>
              </a:ext>
            </a:extLst>
          </p:cNvPr>
          <p:cNvSpPr/>
          <p:nvPr/>
        </p:nvSpPr>
        <p:spPr>
          <a:xfrm>
            <a:off x="11751308" y="54764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29" name="Minus Sign 28">
            <a:extLst>
              <a:ext uri="{FF2B5EF4-FFF2-40B4-BE49-F238E27FC236}">
                <a16:creationId xmlns="" xmlns:a16="http://schemas.microsoft.com/office/drawing/2014/main" id="{0CB0BC6E-25CA-4E44-BA94-3EA70505A4C7}"/>
              </a:ext>
            </a:extLst>
          </p:cNvPr>
          <p:cNvSpPr/>
          <p:nvPr/>
        </p:nvSpPr>
        <p:spPr>
          <a:xfrm>
            <a:off x="11771356" y="5364123"/>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0" name="Oval 29">
            <a:extLst>
              <a:ext uri="{FF2B5EF4-FFF2-40B4-BE49-F238E27FC236}">
                <a16:creationId xmlns="" xmlns:a16="http://schemas.microsoft.com/office/drawing/2014/main" id="{A8C2245A-F981-46AB-9B02-8D4D8AB7596B}"/>
              </a:ext>
            </a:extLst>
          </p:cNvPr>
          <p:cNvSpPr/>
          <p:nvPr/>
        </p:nvSpPr>
        <p:spPr>
          <a:xfrm>
            <a:off x="11796224" y="6201596"/>
            <a:ext cx="84221" cy="2887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1" anchor="ctr"/>
          <a:lstStyle/>
          <a:p>
            <a:pPr algn="ctr"/>
            <a:endParaRPr lang="ar-SA"/>
          </a:p>
        </p:txBody>
      </p:sp>
      <p:sp>
        <p:nvSpPr>
          <p:cNvPr id="31" name="Minus Sign 30">
            <a:extLst>
              <a:ext uri="{FF2B5EF4-FFF2-40B4-BE49-F238E27FC236}">
                <a16:creationId xmlns="" xmlns:a16="http://schemas.microsoft.com/office/drawing/2014/main" id="{FF27FA6C-BC7D-460F-AF0A-22AC25FAA8FA}"/>
              </a:ext>
            </a:extLst>
          </p:cNvPr>
          <p:cNvSpPr/>
          <p:nvPr/>
        </p:nvSpPr>
        <p:spPr>
          <a:xfrm>
            <a:off x="11748094" y="63098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2" name="Minus Sign 31">
            <a:extLst>
              <a:ext uri="{FF2B5EF4-FFF2-40B4-BE49-F238E27FC236}">
                <a16:creationId xmlns="" xmlns:a16="http://schemas.microsoft.com/office/drawing/2014/main" id="{65E01619-2C71-4AA7-8641-56CE576E769F}"/>
              </a:ext>
            </a:extLst>
          </p:cNvPr>
          <p:cNvSpPr/>
          <p:nvPr/>
        </p:nvSpPr>
        <p:spPr>
          <a:xfrm>
            <a:off x="11768142" y="6197580"/>
            <a:ext cx="637020" cy="192506"/>
          </a:xfrm>
          <a:prstGeom prst="mathMinus">
            <a:avLst/>
          </a:prstGeom>
          <a:solidFill>
            <a:schemeClr val="tx1">
              <a:lumMod val="65000"/>
            </a:schemeClr>
          </a:solidFill>
          <a:ln>
            <a:noFill/>
          </a:ln>
          <a:effectLst>
            <a:outerShdw blurRad="50800" dist="38100" dir="5400000" algn="t" rotWithShape="0">
              <a:prstClr val="black">
                <a:alpha val="40000"/>
              </a:prst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rtlCol="1" anchor="ctr"/>
          <a:lstStyle/>
          <a:p>
            <a:pPr algn="ctr"/>
            <a:endParaRPr lang="ar-SA"/>
          </a:p>
        </p:txBody>
      </p:sp>
      <p:sp>
        <p:nvSpPr>
          <p:cNvPr id="33" name="Rectangle 32">
            <a:extLst>
              <a:ext uri="{FF2B5EF4-FFF2-40B4-BE49-F238E27FC236}">
                <a16:creationId xmlns="" xmlns:a16="http://schemas.microsoft.com/office/drawing/2014/main" id="{8B8C625C-5E05-45A7-8185-A16C25CCC865}"/>
              </a:ext>
            </a:extLst>
          </p:cNvPr>
          <p:cNvSpPr/>
          <p:nvPr/>
        </p:nvSpPr>
        <p:spPr>
          <a:xfrm>
            <a:off x="216151" y="5337345"/>
            <a:ext cx="84221" cy="1362108"/>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0" name="Rectangle 39">
            <a:extLst>
              <a:ext uri="{FF2B5EF4-FFF2-40B4-BE49-F238E27FC236}">
                <a16:creationId xmlns="" xmlns:a16="http://schemas.microsoft.com/office/drawing/2014/main" id="{42377899-BCE2-4EB0-B104-54A9718C6A54}"/>
              </a:ext>
            </a:extLst>
          </p:cNvPr>
          <p:cNvSpPr/>
          <p:nvPr/>
        </p:nvSpPr>
        <p:spPr>
          <a:xfrm>
            <a:off x="199871" y="153611"/>
            <a:ext cx="98182" cy="1292423"/>
          </a:xfrm>
          <a:prstGeom prst="rect">
            <a:avLst/>
          </a:prstGeom>
          <a:solidFill>
            <a:srgbClr val="0070C0"/>
          </a:solidFill>
          <a:ln>
            <a:solidFill>
              <a:srgbClr val="0070C0"/>
            </a:solidFill>
          </a:ln>
        </p:spPr>
        <p:style>
          <a:lnRef idx="3">
            <a:schemeClr val="lt1"/>
          </a:lnRef>
          <a:fillRef idx="1">
            <a:schemeClr val="accent6"/>
          </a:fillRef>
          <a:effectRef idx="1">
            <a:schemeClr val="accent6"/>
          </a:effectRef>
          <a:fontRef idx="minor">
            <a:schemeClr val="lt1"/>
          </a:fontRef>
        </p:style>
        <p:txBody>
          <a:bodyPr rtlCol="1" anchor="ctr"/>
          <a:lstStyle/>
          <a:p>
            <a:pPr algn="ctr"/>
            <a:endParaRPr lang="ar-SA"/>
          </a:p>
        </p:txBody>
      </p:sp>
      <p:sp>
        <p:nvSpPr>
          <p:cNvPr id="41" name="Rectangle 40">
            <a:extLst>
              <a:ext uri="{FF2B5EF4-FFF2-40B4-BE49-F238E27FC236}">
                <a16:creationId xmlns="" xmlns:a16="http://schemas.microsoft.com/office/drawing/2014/main" id="{40AD74E5-C275-422E-ABE0-D928AF385ABF}"/>
              </a:ext>
            </a:extLst>
          </p:cNvPr>
          <p:cNvSpPr/>
          <p:nvPr/>
        </p:nvSpPr>
        <p:spPr>
          <a:xfrm>
            <a:off x="213833" y="1440778"/>
            <a:ext cx="84219" cy="1292423"/>
          </a:xfrm>
          <a:prstGeom prst="rect">
            <a:avLst/>
          </a:prstGeom>
          <a:solidFill>
            <a:srgbClr val="FF0000"/>
          </a:solidFill>
          <a:ln>
            <a:solidFill>
              <a:srgbClr val="FF0000"/>
            </a:solidFill>
          </a:ln>
        </p:spPr>
        <p:style>
          <a:lnRef idx="3">
            <a:schemeClr val="lt1"/>
          </a:lnRef>
          <a:fillRef idx="1">
            <a:schemeClr val="accent1"/>
          </a:fillRef>
          <a:effectRef idx="1">
            <a:schemeClr val="accent1"/>
          </a:effectRef>
          <a:fontRef idx="minor">
            <a:schemeClr val="lt1"/>
          </a:fontRef>
        </p:style>
        <p:txBody>
          <a:bodyPr rtlCol="1" anchor="ctr"/>
          <a:lstStyle/>
          <a:p>
            <a:pPr algn="ctr"/>
            <a:endParaRPr lang="ar-SA"/>
          </a:p>
        </p:txBody>
      </p:sp>
      <p:sp>
        <p:nvSpPr>
          <p:cNvPr id="42" name="Rectangle 41">
            <a:extLst>
              <a:ext uri="{FF2B5EF4-FFF2-40B4-BE49-F238E27FC236}">
                <a16:creationId xmlns="" xmlns:a16="http://schemas.microsoft.com/office/drawing/2014/main" id="{D645988C-0EA6-450F-8D30-4D88B20A9CF1}"/>
              </a:ext>
            </a:extLst>
          </p:cNvPr>
          <p:cNvSpPr/>
          <p:nvPr/>
        </p:nvSpPr>
        <p:spPr>
          <a:xfrm>
            <a:off x="213833" y="2738901"/>
            <a:ext cx="84220" cy="1295495"/>
          </a:xfrm>
          <a:prstGeom prst="rect">
            <a:avLst/>
          </a:prstGeom>
          <a:solidFill>
            <a:srgbClr val="B7074A"/>
          </a:solidFill>
          <a:ln>
            <a:solidFill>
              <a:srgbClr val="B7074A"/>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43" name="Rectangle 42">
            <a:extLst>
              <a:ext uri="{FF2B5EF4-FFF2-40B4-BE49-F238E27FC236}">
                <a16:creationId xmlns="" xmlns:a16="http://schemas.microsoft.com/office/drawing/2014/main" id="{114BCFD7-EB25-4440-A105-CA2C3127EBE2}"/>
              </a:ext>
            </a:extLst>
          </p:cNvPr>
          <p:cNvSpPr/>
          <p:nvPr/>
        </p:nvSpPr>
        <p:spPr>
          <a:xfrm>
            <a:off x="213831" y="4047550"/>
            <a:ext cx="84221" cy="1276641"/>
          </a:xfrm>
          <a:prstGeom prst="rect">
            <a:avLst/>
          </a:prstGeom>
          <a:solidFill>
            <a:srgbClr val="FFC000"/>
          </a:solidFill>
          <a:ln>
            <a:solidFill>
              <a:srgbClr val="FFC000"/>
            </a:solidFill>
          </a:ln>
        </p:spPr>
        <p:style>
          <a:lnRef idx="3">
            <a:schemeClr val="lt1"/>
          </a:lnRef>
          <a:fillRef idx="1">
            <a:schemeClr val="accent2"/>
          </a:fillRef>
          <a:effectRef idx="1">
            <a:schemeClr val="accent2"/>
          </a:effectRef>
          <a:fontRef idx="minor">
            <a:schemeClr val="lt1"/>
          </a:fontRef>
        </p:style>
        <p:txBody>
          <a:bodyPr rtlCol="1" anchor="ctr"/>
          <a:lstStyle/>
          <a:p>
            <a:pPr algn="ctr"/>
            <a:endParaRPr lang="ar-SA"/>
          </a:p>
        </p:txBody>
      </p:sp>
      <p:sp>
        <p:nvSpPr>
          <p:cNvPr id="39" name="TextBox 38">
            <a:extLst>
              <a:ext uri="{FF2B5EF4-FFF2-40B4-BE49-F238E27FC236}">
                <a16:creationId xmlns="" xmlns:a16="http://schemas.microsoft.com/office/drawing/2014/main" id="{CB21266E-3247-4421-8EC6-89B010BC38C7}"/>
              </a:ext>
            </a:extLst>
          </p:cNvPr>
          <p:cNvSpPr txBox="1"/>
          <p:nvPr/>
        </p:nvSpPr>
        <p:spPr>
          <a:xfrm>
            <a:off x="2623280" y="381381"/>
            <a:ext cx="8577244" cy="646331"/>
          </a:xfrm>
          <a:prstGeom prst="rect">
            <a:avLst/>
          </a:prstGeom>
          <a:noFill/>
        </p:spPr>
        <p:txBody>
          <a:bodyPr wrap="square" rtlCol="1">
            <a:spAutoFit/>
          </a:bodyPr>
          <a:lstStyle/>
          <a:p>
            <a:pPr algn="r" rtl="1"/>
            <a:r>
              <a:rPr lang="ar-SA" sz="3600" b="1" dirty="0">
                <a:solidFill>
                  <a:srgbClr val="002060"/>
                </a:solidFill>
                <a:effectLst>
                  <a:outerShdw blurRad="38100" dist="38100" dir="2700000" algn="tl">
                    <a:srgbClr val="000000">
                      <a:alpha val="43137"/>
                    </a:srgbClr>
                  </a:outerShdw>
                </a:effectLst>
              </a:rPr>
              <a:t>حالات قواعد البيانات (</a:t>
            </a:r>
            <a:r>
              <a:rPr lang="en-US" altLang="en-US" sz="3600" b="1" dirty="0">
                <a:solidFill>
                  <a:srgbClr val="002060"/>
                </a:solidFill>
                <a:effectLst>
                  <a:outerShdw blurRad="38100" dist="38100" dir="2700000" algn="tl">
                    <a:srgbClr val="000000">
                      <a:alpha val="43137"/>
                    </a:srgbClr>
                  </a:outerShdw>
                </a:effectLst>
              </a:rPr>
              <a:t>Instances</a:t>
            </a:r>
            <a:r>
              <a:rPr lang="ar-SA" sz="3600" b="1" dirty="0">
                <a:solidFill>
                  <a:srgbClr val="002060"/>
                </a:solidFill>
                <a:effectLst>
                  <a:outerShdw blurRad="38100" dist="38100" dir="2700000" algn="tl">
                    <a:srgbClr val="000000">
                      <a:alpha val="43137"/>
                    </a:srgbClr>
                  </a:outerShdw>
                </a:effectLst>
              </a:rPr>
              <a:t>):</a:t>
            </a:r>
          </a:p>
        </p:txBody>
      </p:sp>
      <p:sp>
        <p:nvSpPr>
          <p:cNvPr id="36" name="Content Placeholder 2">
            <a:extLst>
              <a:ext uri="{FF2B5EF4-FFF2-40B4-BE49-F238E27FC236}">
                <a16:creationId xmlns="" xmlns:a16="http://schemas.microsoft.com/office/drawing/2014/main" id="{2E2DD6A7-9623-4051-912B-BBAE00AB658D}"/>
              </a:ext>
            </a:extLst>
          </p:cNvPr>
          <p:cNvSpPr txBox="1">
            <a:spLocks/>
          </p:cNvSpPr>
          <p:nvPr/>
        </p:nvSpPr>
        <p:spPr>
          <a:xfrm>
            <a:off x="596961" y="1177614"/>
            <a:ext cx="10854342" cy="33530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البيانات المتواجدة داخل قواعد البيانات في لحظة معينة تسمي ”</a:t>
            </a:r>
            <a:r>
              <a:rPr lang="ar-SA" altLang="en-US" sz="3200" b="1" dirty="0">
                <a:solidFill>
                  <a:srgbClr val="0033CC"/>
                </a:solidFill>
                <a:cs typeface="Traditional Arabic" panose="02020603050405020304" pitchFamily="18" charset="-78"/>
              </a:rPr>
              <a:t>حالة قواعد </a:t>
            </a:r>
            <a:r>
              <a:rPr lang="ar-SA" altLang="en-US" sz="3200" b="1" dirty="0" smtClean="0">
                <a:solidFill>
                  <a:srgbClr val="0033CC"/>
                </a:solidFill>
                <a:cs typeface="Traditional Arabic" panose="02020603050405020304" pitchFamily="18" charset="-78"/>
              </a:rPr>
              <a:t>البيانات</a:t>
            </a:r>
            <a:r>
              <a:rPr lang="en-US" altLang="en-US" sz="3200" dirty="0" smtClean="0">
                <a:solidFill>
                  <a:srgbClr val="0033CC"/>
                </a:solidFill>
                <a:cs typeface="Traditional Arabic" panose="02020603050405020304" pitchFamily="18" charset="-78"/>
              </a:rPr>
              <a:t>"</a:t>
            </a:r>
            <a:r>
              <a:rPr lang="ar-SA" altLang="en-US" sz="3200" dirty="0" smtClean="0">
                <a:solidFill>
                  <a:srgbClr val="0033CC"/>
                </a:solidFill>
                <a:cs typeface="Traditional Arabic" panose="02020603050405020304" pitchFamily="18" charset="-78"/>
              </a:rPr>
              <a:t> </a:t>
            </a:r>
            <a:r>
              <a:rPr lang="ar-SA" altLang="en-US" sz="3200" dirty="0">
                <a:solidFill>
                  <a:schemeClr val="accent6">
                    <a:lumMod val="25000"/>
                  </a:schemeClr>
                </a:solidFill>
                <a:cs typeface="Traditional Arabic" panose="02020603050405020304" pitchFamily="18" charset="-78"/>
              </a:rPr>
              <a:t>أو الوضع الحالي لقواعد البيانات (</a:t>
            </a:r>
            <a:r>
              <a:rPr lang="en-US" altLang="en-US" sz="3200" dirty="0">
                <a:solidFill>
                  <a:schemeClr val="accent6">
                    <a:lumMod val="25000"/>
                  </a:schemeClr>
                </a:solidFill>
                <a:cs typeface="Traditional Arabic" panose="02020603050405020304" pitchFamily="18" charset="-78"/>
              </a:rPr>
              <a:t>DB State or Current Set of Occurrence or Instance</a:t>
            </a:r>
            <a:r>
              <a:rPr lang="ar-SA" altLang="en-US" sz="3200" dirty="0">
                <a:solidFill>
                  <a:schemeClr val="accent6">
                    <a:lumMod val="25000"/>
                  </a:schemeClr>
                </a:solidFill>
                <a:cs typeface="Traditional Arabic" panose="02020603050405020304" pitchFamily="18" charset="-78"/>
              </a:rPr>
              <a:t>).</a:t>
            </a:r>
          </a:p>
          <a:p>
            <a:pPr marL="342900" indent="-342900" algn="just" rtl="1">
              <a:spcBef>
                <a:spcPct val="50000"/>
              </a:spcBef>
            </a:pPr>
            <a:r>
              <a:rPr lang="ar-SA" altLang="en-US" sz="3200" dirty="0">
                <a:solidFill>
                  <a:schemeClr val="accent6">
                    <a:lumMod val="25000"/>
                  </a:schemeClr>
                </a:solidFill>
                <a:cs typeface="Traditional Arabic" panose="02020603050405020304" pitchFamily="18" charset="-78"/>
              </a:rPr>
              <a:t>يتم إنشاء الوضع الابتدائي لها عند إدخال البيانات لأول مرة ثم يتغير وضعها عند إجراء العمليات المختلفة على البيانات (إضافة – حذف – تعديل)، تسمى حالة البيانات هذه (</a:t>
            </a:r>
            <a:r>
              <a:rPr lang="en-US" altLang="en-US" sz="3200" dirty="0">
                <a:solidFill>
                  <a:schemeClr val="accent6">
                    <a:lumMod val="25000"/>
                  </a:schemeClr>
                </a:solidFill>
                <a:cs typeface="Traditional Arabic" panose="02020603050405020304" pitchFamily="18" charset="-78"/>
              </a:rPr>
              <a:t>Extension</a:t>
            </a:r>
            <a:r>
              <a:rPr lang="ar-SA" altLang="en-US" sz="3200" dirty="0">
                <a:solidFill>
                  <a:schemeClr val="accent6">
                    <a:lumMod val="25000"/>
                  </a:schemeClr>
                </a:solidFill>
                <a:cs typeface="Traditional Arabic" panose="02020603050405020304" pitchFamily="18" charset="-78"/>
              </a:rPr>
              <a:t>).</a:t>
            </a:r>
            <a:endParaRPr lang="en-US" altLang="en-US" sz="3200" dirty="0">
              <a:solidFill>
                <a:schemeClr val="accent6">
                  <a:lumMod val="25000"/>
                </a:schemeClr>
              </a:solidFill>
              <a:cs typeface="Traditional Arabic" panose="02020603050405020304" pitchFamily="18" charset="-78"/>
            </a:endParaRPr>
          </a:p>
        </p:txBody>
      </p:sp>
    </p:spTree>
    <p:extLst>
      <p:ext uri="{BB962C8B-B14F-4D97-AF65-F5344CB8AC3E}">
        <p14:creationId xmlns:p14="http://schemas.microsoft.com/office/powerpoint/2010/main" val="167029000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circle(in)">
                                      <p:cBhvr>
                                        <p:cTn id="7" dur="20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6">
                                            <p:txEl>
                                              <p:pRg st="0" end="0"/>
                                            </p:txEl>
                                          </p:spTgt>
                                        </p:tgtEl>
                                        <p:attrNameLst>
                                          <p:attrName>style.visibility</p:attrName>
                                        </p:attrNameLst>
                                      </p:cBhvr>
                                      <p:to>
                                        <p:strVal val="visible"/>
                                      </p:to>
                                    </p:set>
                                    <p:animEffect transition="in" filter="fade">
                                      <p:cBhvr>
                                        <p:cTn id="12" dur="1000"/>
                                        <p:tgtEl>
                                          <p:spTgt spid="36">
                                            <p:txEl>
                                              <p:pRg st="0" end="0"/>
                                            </p:txEl>
                                          </p:spTgt>
                                        </p:tgtEl>
                                      </p:cBhvr>
                                    </p:animEffect>
                                    <p:anim calcmode="lin" valueType="num">
                                      <p:cBhvr>
                                        <p:cTn id="13" dur="1000" fill="hold"/>
                                        <p:tgtEl>
                                          <p:spTgt spid="3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6">
                                            <p:txEl>
                                              <p:pRg st="1" end="1"/>
                                            </p:txEl>
                                          </p:spTgt>
                                        </p:tgtEl>
                                        <p:attrNameLst>
                                          <p:attrName>style.visibility</p:attrName>
                                        </p:attrNameLst>
                                      </p:cBhvr>
                                      <p:to>
                                        <p:strVal val="visible"/>
                                      </p:to>
                                    </p:set>
                                    <p:animEffect transition="in" filter="fade">
                                      <p:cBhvr>
                                        <p:cTn id="19" dur="1000"/>
                                        <p:tgtEl>
                                          <p:spTgt spid="36">
                                            <p:txEl>
                                              <p:pRg st="1" end="1"/>
                                            </p:txEl>
                                          </p:spTgt>
                                        </p:tgtEl>
                                      </p:cBhvr>
                                    </p:animEffect>
                                    <p:anim calcmode="lin" valueType="num">
                                      <p:cBhvr>
                                        <p:cTn id="20" dur="1000" fill="hold"/>
                                        <p:tgtEl>
                                          <p:spTgt spid="3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3834</TotalTime>
  <Words>2134</Words>
  <Application>Microsoft Office PowerPoint</Application>
  <PresentationFormat>مخصص</PresentationFormat>
  <Paragraphs>255</Paragraphs>
  <Slides>36</Slides>
  <Notes>0</Notes>
  <HiddenSlides>0</HiddenSlides>
  <MMClips>0</MMClips>
  <ScaleCrop>false</ScaleCrop>
  <HeadingPairs>
    <vt:vector size="4" baseType="variant">
      <vt:variant>
        <vt:lpstr>نسق</vt:lpstr>
      </vt:variant>
      <vt:variant>
        <vt:i4>1</vt:i4>
      </vt:variant>
      <vt:variant>
        <vt:lpstr>عناوين الشرائح</vt:lpstr>
      </vt:variant>
      <vt:variant>
        <vt:i4>36</vt:i4>
      </vt:variant>
    </vt:vector>
  </HeadingPairs>
  <TitlesOfParts>
    <vt:vector size="37"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lyna_alamin@yahoo.com</dc:creator>
  <cp:lastModifiedBy>hamim</cp:lastModifiedBy>
  <cp:revision>127</cp:revision>
  <dcterms:created xsi:type="dcterms:W3CDTF">2021-03-27T11:01:59Z</dcterms:created>
  <dcterms:modified xsi:type="dcterms:W3CDTF">2025-07-13T05:16:32Z</dcterms:modified>
</cp:coreProperties>
</file>