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1" r:id="rId3"/>
    <p:sldId id="286" r:id="rId4"/>
    <p:sldId id="330" r:id="rId5"/>
    <p:sldId id="310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32" r:id="rId21"/>
    <p:sldId id="331" r:id="rId22"/>
    <p:sldId id="334" r:id="rId23"/>
    <p:sldId id="335" r:id="rId24"/>
    <p:sldId id="336" r:id="rId25"/>
    <p:sldId id="333" r:id="rId26"/>
    <p:sldId id="337" r:id="rId27"/>
    <p:sldId id="326" r:id="rId28"/>
    <p:sldId id="327" r:id="rId29"/>
    <p:sldId id="328" r:id="rId30"/>
    <p:sldId id="329" r:id="rId31"/>
    <p:sldId id="338" r:id="rId32"/>
    <p:sldId id="339" r:id="rId33"/>
    <p:sldId id="340" r:id="rId34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8BBBF5"/>
    <a:srgbClr val="BBD5EF"/>
    <a:srgbClr val="65A1D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A570F-E9F9-45BF-999A-E1A82100C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4704FA-366B-4C6A-96B4-11A98123B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A295FE-A42D-48A7-806F-A32F5D2A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25/01/1447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F70DAD-4FF5-4001-AD4C-B5AF8E07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F14DC7-2CA1-4D14-B888-8528E922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9241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16E4C-49F0-4207-AA93-DE8D7478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B4A3AF-7359-4BEC-9C08-CEDF3198E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399C88-E8BD-4F91-9E7B-8100C409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25/01/1447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3F879-1033-4A97-A243-2CEEAC17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95AE60-1EE8-4C68-B7AA-A46A04A3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7167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BF7D236-C2B1-4C7B-AC74-1BA17AA38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85349B6-D428-4BBE-B6AD-BB8080A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3CBA00-5403-4E24-8A9B-078F32DC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25/01/1447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352177-4421-4211-9523-A6057D2D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22F7FA-8E2B-47B5-8787-89575588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9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9BCD2-CAEE-4A74-A60D-D66429D4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C574D4-0C6F-4ACC-86A4-89A5BEBB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6B762B-74D4-426F-9F34-FCB3D97A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25/01/1447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CA3D18-5520-41D3-AA5F-27B7BD8D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6F6CAB-9042-4D9B-9766-132BE69C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5158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128EF-27E8-4156-BE33-1AC76AF2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3267C3-575E-4869-B78F-350D4422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64AFE6-697C-48CA-BF53-9AAAEA77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25/01/1447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5CEBAF-5D42-4CE2-9004-3BF0EC0B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FC729-41FA-4CF0-B0DF-287D6F70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608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4F0F4-E50C-4615-98C5-192F2863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D542D9-7B5B-4798-BBE6-83AEBF11C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121C55-919E-42B6-822B-F67715210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5AFA9E-FE27-45DD-A9ED-8F1A9C7F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25/01/1447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FF29D7-9800-41BC-92DD-3675C00A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32D05B-4B02-4EF1-89FA-84E88E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568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EFD04-30F6-44E6-9CFF-77A6F755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EEF371-C948-4A0C-B871-42B68016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B1A80D-D469-46AA-AA09-10C90A288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601FAC-E4D2-4863-A622-9AA54B3B4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04931B-76B0-4ACE-99C7-314205D40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133B3F-44E1-4113-BBA2-C10F2451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25/01/1447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C2DBF5-72EA-42FE-807D-462B457A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993A94-7F34-4305-85F7-DC5D2754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428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FAC5D-7918-4F4B-8AC4-EBCDB3C5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E8921E-7DA5-47A1-BB20-42C30940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25/01/1447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28DD26-2F43-440C-8D43-67B94A12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2E5EEC-3D64-4722-B1FC-8031AE1E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937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B70319-D94C-4D91-87E9-6A002256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25/01/1447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75D4CF-FA6E-4B86-8578-B9C3BA83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23FF50-C88A-4D58-93D3-11304C1A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24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C5B1F-880A-47D3-911C-80FAA63D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0F1445-D38C-4599-89FE-9F6CD882A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DFB5C3-1478-4B87-BEF0-E5D1C2F6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BDA07A-2B6E-4B02-B044-DD5A9BBD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25/01/1447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6D900F-FD96-405E-A7F0-D8DA508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29C54F-7D86-4B65-91C3-4541BCAE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314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9BCC95-ED0B-4DD0-AB72-9A6A11FD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4ED5F0C-A31A-442F-8661-62B5D9F89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9D748BF-0398-44F2-A6E3-4EA3822D9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B51913-C268-40EB-B9FA-8F10EF7E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25/01/1447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0512EE-3302-48C5-8DBC-6F2E5CED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C0A304-2DB7-4B2A-A54C-64C3BE4F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21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A77FFD0-6907-4897-8D72-C98BB43B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256F76-5460-4520-9843-2758EAF7F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4B65A6-08B5-4492-ADBC-FF801CC01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F575-2DDA-4F18-9A25-38C56F58F374}" type="datetimeFigureOut">
              <a:rPr lang="ar-SA" smtClean="0"/>
              <a:t>25/01/1447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39C06D-5662-4F54-9B77-7358812F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56EFA0-68EA-4AB6-9BDD-5AA5F7300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34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microsoft.com/office/2007/relationships/hdphoto" Target="../media/hdphoto7.wdp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70.png"/><Relationship Id="rId4" Type="http://schemas.microsoft.com/office/2007/relationships/hdphoto" Target="../media/hdphoto9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xmlns="" id="{C3F3AE3B-2F32-47ED-8022-CF171A76CF7E}"/>
              </a:ext>
            </a:extLst>
          </p:cNvPr>
          <p:cNvSpPr/>
          <p:nvPr/>
        </p:nvSpPr>
        <p:spPr>
          <a:xfrm>
            <a:off x="-667657" y="-189119"/>
            <a:ext cx="9908442" cy="7047119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63C9E801-58FA-43B2-9AD5-195FF8A173D9}"/>
              </a:ext>
            </a:extLst>
          </p:cNvPr>
          <p:cNvSpPr/>
          <p:nvPr/>
        </p:nvSpPr>
        <p:spPr>
          <a:xfrm>
            <a:off x="8937059" y="2869809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B7F5DB1D-6709-458A-8E7F-E78066B3A119}"/>
              </a:ext>
            </a:extLst>
          </p:cNvPr>
          <p:cNvSpPr/>
          <p:nvPr/>
        </p:nvSpPr>
        <p:spPr>
          <a:xfrm>
            <a:off x="7663933" y="-213360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69F528A-7E40-4422-A142-C81E3054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631830" y="1674564"/>
            <a:ext cx="3750137" cy="3508871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solidFill>
            <a:srgbClr val="5B92FF"/>
          </a:solidFill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25400" dir="13800000" sx="102000" sy="102000" rotWithShape="0">
              <a:schemeClr val="tx1"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E2D6C1D-6130-4865-9DE6-DD539775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837531" y="1885075"/>
            <a:ext cx="3315211" cy="3101926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2BA6366-E2D1-42B2-B6CC-59FFD296D2AF}"/>
              </a:ext>
            </a:extLst>
          </p:cNvPr>
          <p:cNvSpPr txBox="1"/>
          <p:nvPr/>
        </p:nvSpPr>
        <p:spPr>
          <a:xfrm>
            <a:off x="921914" y="891195"/>
            <a:ext cx="6621762" cy="28541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جامعة دنقلا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كلية علوم الحاسوب والتنمية البشرية</a:t>
            </a:r>
          </a:p>
          <a:p>
            <a:pPr algn="r" rtl="1"/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نظم إدارة قواعد البيانات</a:t>
            </a:r>
          </a:p>
          <a:p>
            <a:pPr algn="r" rtl="1"/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Management Systems </a:t>
            </a:r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xmlns="" id="{88E8847F-4DEE-4D69-BD9C-CD6C998D932A}"/>
              </a:ext>
            </a:extLst>
          </p:cNvPr>
          <p:cNvSpPr/>
          <p:nvPr/>
        </p:nvSpPr>
        <p:spPr>
          <a:xfrm>
            <a:off x="10245385" y="1954124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xmlns="" id="{C6FD2D44-4A91-4A84-A785-088CC8D3F73E}"/>
              </a:ext>
            </a:extLst>
          </p:cNvPr>
          <p:cNvSpPr/>
          <p:nvPr/>
        </p:nvSpPr>
        <p:spPr>
          <a:xfrm>
            <a:off x="10218392" y="574938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F5742C-219F-4135-B479-A0BFD75B441A}"/>
              </a:ext>
            </a:extLst>
          </p:cNvPr>
          <p:cNvSpPr txBox="1"/>
          <p:nvPr/>
        </p:nvSpPr>
        <p:spPr>
          <a:xfrm>
            <a:off x="2369705" y="4489986"/>
            <a:ext cx="33152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en-US" sz="3600" dirty="0"/>
              <a:t>Advanced SQL</a:t>
            </a:r>
            <a:endParaRPr lang="ar-S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F7C7050-EFA4-4C24-A16B-8174EF387FA3}"/>
              </a:ext>
            </a:extLst>
          </p:cNvPr>
          <p:cNvSpPr txBox="1"/>
          <p:nvPr/>
        </p:nvSpPr>
        <p:spPr>
          <a:xfrm>
            <a:off x="782476" y="5230589"/>
            <a:ext cx="4239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2800" dirty="0"/>
              <a:t>أ. لينا الأمين</a:t>
            </a:r>
          </a:p>
        </p:txBody>
      </p:sp>
      <p:sp>
        <p:nvSpPr>
          <p:cNvPr id="19" name="Oval 18" descr="icon new">
            <a:extLst>
              <a:ext uri="{FF2B5EF4-FFF2-40B4-BE49-F238E27FC236}">
                <a16:creationId xmlns:a16="http://schemas.microsoft.com/office/drawing/2014/main" xmlns="" id="{04E883CF-90E5-472D-AABC-BE82054C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27" y="325396"/>
            <a:ext cx="2080770" cy="1889861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901AC8C-3DB8-4061-9A62-558E8BAF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340" y="3584281"/>
            <a:ext cx="2416846" cy="2169528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xmlns="" id="{B70CBF82-A046-4207-99AE-8FEF289E1977}"/>
              </a:ext>
            </a:extLst>
          </p:cNvPr>
          <p:cNvSpPr/>
          <p:nvPr/>
        </p:nvSpPr>
        <p:spPr>
          <a:xfrm>
            <a:off x="-430917" y="314929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13F1F4E-0A54-44A9-BD71-6F469F7125AB}"/>
              </a:ext>
            </a:extLst>
          </p:cNvPr>
          <p:cNvSpPr txBox="1"/>
          <p:nvPr/>
        </p:nvSpPr>
        <p:spPr>
          <a:xfrm>
            <a:off x="339789" y="3787284"/>
            <a:ext cx="51244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3200" b="1" dirty="0"/>
              <a:t>المحاضرة الثالثة</a:t>
            </a:r>
          </a:p>
        </p:txBody>
      </p:sp>
    </p:spTree>
    <p:extLst>
      <p:ext uri="{BB962C8B-B14F-4D97-AF65-F5344CB8AC3E}">
        <p14:creationId xmlns:p14="http://schemas.microsoft.com/office/powerpoint/2010/main" val="4966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3" grpId="0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86C3AB-C086-4F01-831F-18F804DF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2" y="283314"/>
            <a:ext cx="10898423" cy="42473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4C441E4-8EB5-41EA-B3DA-EB8113B38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9" y="4622176"/>
            <a:ext cx="10898423" cy="96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056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E3D6091-FECA-44DC-92C3-4B51A360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093" y="371976"/>
            <a:ext cx="1290203" cy="4582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E3A5970-7205-4BBF-A29A-2216297A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82" y="5027978"/>
            <a:ext cx="11298299" cy="1515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CD39534A-D35A-4D82-ACDB-55C6CB38C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06" y="262318"/>
            <a:ext cx="9536230" cy="483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9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DAE45E5-E07D-4B5D-8B0B-4A3CB60F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484" y="298780"/>
            <a:ext cx="3937191" cy="531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6BFA03F-92A4-4C19-9775-6FC6B736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67" y="898702"/>
            <a:ext cx="11256897" cy="363196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0735A828-8FA1-4CAC-B5AD-670A634C5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16" y="4599187"/>
            <a:ext cx="11256897" cy="15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359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A9A6AD-726A-45B5-8E37-79CDCD4F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733" y="348368"/>
            <a:ext cx="1382037" cy="481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3CA64CD-83D1-4BED-93C0-B164C955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6" y="274499"/>
            <a:ext cx="9963724" cy="635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94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8110EEB-3C0B-4B43-8E33-4DA6D554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22" y="322848"/>
            <a:ext cx="11108866" cy="1524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509EA99-A106-4C06-B58C-C50BDDC8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754" y="1881853"/>
            <a:ext cx="4872999" cy="4529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8ABD833-C4E6-4184-99D8-87337235D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82" y="2287943"/>
            <a:ext cx="8484777" cy="41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48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24728EF-F80D-4B40-998F-E22A2F38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83" y="250858"/>
            <a:ext cx="11256928" cy="2626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CE9A3DC-CA64-4A70-B5FB-63DF5E71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82" y="2986646"/>
            <a:ext cx="11358783" cy="16483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45C4ED3D-C524-4A8D-889B-02C7804DD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686" y="4874158"/>
            <a:ext cx="6692426" cy="4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412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9B65198-2E13-4A6E-834C-D0926DDA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822" y="384505"/>
            <a:ext cx="1248047" cy="560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6A479A4-11B8-4A8B-829E-8824A4CA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22" y="176261"/>
            <a:ext cx="8210166" cy="4918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F7C044C-572F-43FC-BD76-64584D281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03" y="5072037"/>
            <a:ext cx="10985449" cy="151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8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30D4542-3FBD-46EF-B5A9-D75C5FDA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10" y="719778"/>
            <a:ext cx="3567048" cy="720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F76258-53EE-4BA7-A19A-085F09C4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8" y="1545968"/>
            <a:ext cx="11138758" cy="21132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CCA0BFA2-C3CC-4129-91FD-9FB64A723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293" y="4463566"/>
            <a:ext cx="8543672" cy="6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35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3F3B648-45CA-467A-8B90-78277979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674" y="250152"/>
            <a:ext cx="1194248" cy="567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779649D-D62D-4957-A3C0-63869C2FF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01" y="261682"/>
            <a:ext cx="9813543" cy="60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3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21A6D3-9ED0-4360-A80F-C7B1ED91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22" y="364453"/>
            <a:ext cx="11057055" cy="1646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DA98F8C-802E-406D-B552-59A8362D2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419" y="2059145"/>
            <a:ext cx="5569665" cy="473040"/>
          </a:xfrm>
          <a:prstGeom prst="rect">
            <a:avLst/>
          </a:prstGeom>
        </p:spPr>
      </p:pic>
      <p:sp>
        <p:nvSpPr>
          <p:cNvPr id="12" name="مربع نص 11"/>
          <p:cNvSpPr txBox="1"/>
          <p:nvPr/>
        </p:nvSpPr>
        <p:spPr>
          <a:xfrm>
            <a:off x="4101231" y="2552779"/>
            <a:ext cx="7453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3200" b="1" dirty="0" smtClean="0">
                <a:solidFill>
                  <a:srgbClr val="0033CC"/>
                </a:solidFill>
              </a:rPr>
              <a:t>معالجة عدة جداول باستخدام استفسار فرعي:</a:t>
            </a:r>
            <a:endParaRPr lang="en-US" sz="3200" b="1" dirty="0">
              <a:solidFill>
                <a:srgbClr val="0033CC"/>
              </a:solidFill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258261" y="3079413"/>
            <a:ext cx="11254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 smtClean="0">
                <a:solidFill>
                  <a:srgbClr val="C00000"/>
                </a:solidFill>
              </a:rPr>
              <a:t>الاستفسار الفرعي: </a:t>
            </a:r>
            <a:r>
              <a:rPr lang="ar-SA" sz="2800" dirty="0" smtClean="0"/>
              <a:t>هو وضع استفسار داخلي داخل الاستفسار الخارجي، والشكل العام للاستفسار الفرعي كالتالي: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6" y="4006030"/>
            <a:ext cx="10428018" cy="267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8449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287604" y="289558"/>
            <a:ext cx="1121924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3600" b="1" spc="50" dirty="0">
                <a:ln w="11430"/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معالجة ربط عدة جداول </a:t>
            </a:r>
            <a:r>
              <a:rPr lang="en-US" sz="3200" b="1" spc="50" dirty="0">
                <a:ln w="11430"/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Processing Multiple Tables–Joins</a:t>
            </a:r>
            <a:r>
              <a:rPr lang="ar-SA" altLang="en-US" sz="3600" b="1" spc="50" dirty="0">
                <a:ln w="11430"/>
                <a:solidFill>
                  <a:schemeClr val="accent5">
                    <a:lumMod val="50000"/>
                  </a:schemeClr>
                </a:solidFill>
                <a:latin typeface="Arial" pitchFamily="34" charset="0"/>
              </a:rPr>
              <a:t>:</a:t>
            </a:r>
            <a:endParaRPr lang="en-US" altLang="en-US" sz="3600" b="1" spc="50" dirty="0">
              <a:ln w="11430"/>
              <a:solidFill>
                <a:schemeClr val="accent5">
                  <a:lumMod val="50000"/>
                </a:schemeClr>
              </a:solidFill>
              <a:latin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85727B7-4DEF-4F90-8F7D-7A90A1D3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1" y="937324"/>
            <a:ext cx="10970486" cy="2521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179FDC3-1E08-476C-89A8-F2141EE6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79" y="3405441"/>
            <a:ext cx="9191625" cy="29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656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/>
          <p:cNvSpPr txBox="1"/>
          <p:nvPr/>
        </p:nvSpPr>
        <p:spPr>
          <a:xfrm>
            <a:off x="399145" y="240826"/>
            <a:ext cx="112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ar-SA" sz="2800" b="1" dirty="0" smtClean="0">
                <a:solidFill>
                  <a:srgbClr val="C00000"/>
                </a:solidFill>
              </a:rPr>
              <a:t>مثال1: </a:t>
            </a:r>
            <a:r>
              <a:rPr lang="ar-SA" sz="2800" dirty="0" smtClean="0"/>
              <a:t>الاستفسار عن الموظفين اللذين مرتباتهم اكبر من مرتب الموظف </a:t>
            </a:r>
            <a:r>
              <a:rPr lang="en-US" sz="2800" dirty="0"/>
              <a:t>JONES</a:t>
            </a:r>
            <a:r>
              <a:rPr lang="en-US" sz="2800" dirty="0" smtClean="0"/>
              <a:t>"</a:t>
            </a:r>
            <a:r>
              <a:rPr lang="ar-SA" sz="2800" dirty="0" smtClean="0"/>
              <a:t>" ؟</a:t>
            </a:r>
            <a:endParaRPr lang="en-US" sz="2800" dirty="0"/>
          </a:p>
        </p:txBody>
      </p:sp>
      <p:sp>
        <p:nvSpPr>
          <p:cNvPr id="14" name="مستطيل 13"/>
          <p:cNvSpPr/>
          <p:nvPr/>
        </p:nvSpPr>
        <p:spPr>
          <a:xfrm>
            <a:off x="300372" y="837835"/>
            <a:ext cx="108941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dirty="0" err="1"/>
              <a:t>ename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err="1"/>
              <a:t>emp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err="1"/>
              <a:t>sal</a:t>
            </a:r>
            <a:r>
              <a:rPr lang="en-US" sz="2800" dirty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&gt;</a:t>
            </a:r>
            <a:r>
              <a:rPr lang="ar-SA" sz="2800" dirty="0" smtClean="0"/>
              <a:t> </a:t>
            </a: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0033CC"/>
                </a:solidFill>
              </a:rPr>
              <a:t>SELECT</a:t>
            </a:r>
            <a:r>
              <a:rPr lang="en-US" sz="2800" dirty="0" smtClean="0"/>
              <a:t> </a:t>
            </a:r>
            <a:r>
              <a:rPr lang="en-US" sz="2800" dirty="0" err="1" smtClean="0"/>
              <a:t>sal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33CC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33CC"/>
                </a:solidFill>
              </a:rPr>
              <a:t>WHERE</a:t>
            </a:r>
            <a:r>
              <a:rPr lang="ar-SA" sz="2800" dirty="0" smtClean="0"/>
              <a:t>  </a:t>
            </a:r>
            <a:r>
              <a:rPr lang="en-US" sz="2800" dirty="0" err="1" smtClean="0"/>
              <a:t>ename</a:t>
            </a:r>
            <a:r>
              <a:rPr lang="en-US" sz="2800" dirty="0" smtClean="0"/>
              <a:t> = 'JONES' </a:t>
            </a:r>
            <a:r>
              <a:rPr lang="en-US" sz="2800" b="1" dirty="0" smtClean="0"/>
              <a:t>)</a:t>
            </a:r>
            <a:r>
              <a:rPr lang="en-US" sz="2800" dirty="0" smtClean="0"/>
              <a:t> ; </a:t>
            </a:r>
            <a:endParaRPr lang="en-US" sz="2800" dirty="0"/>
          </a:p>
        </p:txBody>
      </p:sp>
      <p:sp>
        <p:nvSpPr>
          <p:cNvPr id="45" name="مربع نص 44"/>
          <p:cNvSpPr txBox="1"/>
          <p:nvPr/>
        </p:nvSpPr>
        <p:spPr>
          <a:xfrm>
            <a:off x="400020" y="2125845"/>
            <a:ext cx="112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ar-SA" sz="2800" b="1" dirty="0" smtClean="0">
                <a:solidFill>
                  <a:srgbClr val="C00000"/>
                </a:solidFill>
              </a:rPr>
              <a:t>مثال2: </a:t>
            </a:r>
            <a:r>
              <a:rPr lang="ar-SA" sz="2800" dirty="0" smtClean="0"/>
              <a:t>اعرض ارقام وأسماء الموظفين اللذين يعملون نفس وظيفة الموظف </a:t>
            </a:r>
            <a:r>
              <a:rPr lang="en-US" sz="2800" dirty="0" smtClean="0"/>
              <a:t>Allen"</a:t>
            </a:r>
            <a:r>
              <a:rPr lang="ar-SA" sz="2800" dirty="0" smtClean="0"/>
              <a:t>" ؟</a:t>
            </a:r>
            <a:endParaRPr lang="en-US" sz="2800" dirty="0"/>
          </a:p>
        </p:txBody>
      </p:sp>
      <p:sp>
        <p:nvSpPr>
          <p:cNvPr id="34" name="مستطيل 33"/>
          <p:cNvSpPr/>
          <p:nvPr/>
        </p:nvSpPr>
        <p:spPr>
          <a:xfrm>
            <a:off x="400020" y="2649065"/>
            <a:ext cx="11253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dirty="0" err="1"/>
              <a:t>empno</a:t>
            </a:r>
            <a:r>
              <a:rPr lang="en-US" sz="2800" dirty="0"/>
              <a:t> , </a:t>
            </a:r>
            <a:r>
              <a:rPr lang="en-US" sz="2800" dirty="0" err="1"/>
              <a:t>ename</a:t>
            </a:r>
            <a:r>
              <a:rPr lang="en-US" sz="2800" dirty="0"/>
              <a:t> , job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err="1"/>
              <a:t>emp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WHERE</a:t>
            </a:r>
            <a:r>
              <a:rPr lang="en-US" sz="2800" dirty="0"/>
              <a:t> job </a:t>
            </a:r>
            <a:r>
              <a:rPr lang="en-US" sz="2800" b="1" dirty="0"/>
              <a:t>=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(</a:t>
            </a:r>
            <a:r>
              <a:rPr lang="en-US" sz="2800" b="1" dirty="0">
                <a:solidFill>
                  <a:srgbClr val="0033CC"/>
                </a:solidFill>
              </a:rPr>
              <a:t>select</a:t>
            </a:r>
            <a:r>
              <a:rPr lang="en-US" sz="2800" dirty="0"/>
              <a:t> job </a:t>
            </a:r>
            <a:r>
              <a:rPr lang="en-US" sz="2800" b="1" dirty="0">
                <a:solidFill>
                  <a:srgbClr val="0033CC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err="1"/>
              <a:t>emp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33CC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err="1"/>
              <a:t>ename</a:t>
            </a:r>
            <a:r>
              <a:rPr lang="en-US" sz="2800" dirty="0"/>
              <a:t> = 'ALLEN' 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r>
              <a:rPr lang="en-US" sz="2800" dirty="0"/>
              <a:t> ;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55" y="3749249"/>
            <a:ext cx="5941047" cy="226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2440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5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624"/>
            <a:ext cx="11126499" cy="252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966238"/>
            <a:ext cx="11126500" cy="368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7603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93799"/>
            <a:ext cx="9130580" cy="151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4" y="367223"/>
            <a:ext cx="111802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5092685"/>
            <a:ext cx="11305915" cy="160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3126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مربع نص 36"/>
          <p:cNvSpPr txBox="1"/>
          <p:nvPr/>
        </p:nvSpPr>
        <p:spPr>
          <a:xfrm>
            <a:off x="400020" y="324695"/>
            <a:ext cx="112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ar-SA" sz="2800" b="1" dirty="0" smtClean="0">
                <a:solidFill>
                  <a:srgbClr val="C00000"/>
                </a:solidFill>
              </a:rPr>
              <a:t>مثال</a:t>
            </a:r>
            <a:r>
              <a:rPr lang="en-US" sz="2800" b="1" dirty="0" smtClean="0">
                <a:solidFill>
                  <a:srgbClr val="C00000"/>
                </a:solidFill>
              </a:rPr>
              <a:t>3</a:t>
            </a:r>
            <a:r>
              <a:rPr lang="ar-SA" sz="2800" b="1" dirty="0" smtClean="0">
                <a:solidFill>
                  <a:srgbClr val="C00000"/>
                </a:solidFill>
              </a:rPr>
              <a:t>: </a:t>
            </a:r>
            <a:r>
              <a:rPr lang="ar-SA" sz="2800" dirty="0" smtClean="0"/>
              <a:t>اعرض أسماء وأرقام ورواتب الموظفين اللذين يعملون في نفس ادارة </a:t>
            </a:r>
            <a:r>
              <a:rPr lang="en-US" sz="2800" dirty="0" smtClean="0"/>
              <a:t>KING"</a:t>
            </a:r>
            <a:r>
              <a:rPr lang="ar-SA" sz="2800" dirty="0" smtClean="0"/>
              <a:t>" ؟</a:t>
            </a:r>
            <a:endParaRPr lang="en-US" sz="2800" dirty="0"/>
          </a:p>
        </p:txBody>
      </p:sp>
      <p:sp>
        <p:nvSpPr>
          <p:cNvPr id="7" name="مستطيل 6"/>
          <p:cNvSpPr/>
          <p:nvPr/>
        </p:nvSpPr>
        <p:spPr>
          <a:xfrm>
            <a:off x="400019" y="860303"/>
            <a:ext cx="111546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</a:rPr>
              <a:t>SELECT</a:t>
            </a:r>
            <a:r>
              <a:rPr lang="en-US" sz="2800" dirty="0" smtClean="0"/>
              <a:t> </a:t>
            </a:r>
            <a:r>
              <a:rPr lang="en-US" sz="2800" dirty="0" err="1"/>
              <a:t>ename</a:t>
            </a:r>
            <a:r>
              <a:rPr lang="en-US" sz="2800" dirty="0"/>
              <a:t> , </a:t>
            </a:r>
            <a:r>
              <a:rPr lang="en-US" sz="2800" dirty="0" err="1"/>
              <a:t>sal</a:t>
            </a:r>
            <a:r>
              <a:rPr lang="en-US" sz="2800" dirty="0"/>
              <a:t> , </a:t>
            </a:r>
            <a:r>
              <a:rPr lang="en-US" sz="2800" dirty="0" err="1"/>
              <a:t>deptno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0033CC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dirty="0" err="1"/>
              <a:t>emp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33CC"/>
                </a:solidFill>
              </a:rPr>
              <a:t>WHERE</a:t>
            </a:r>
            <a:r>
              <a:rPr lang="en-US" sz="2800" dirty="0" smtClean="0"/>
              <a:t> </a:t>
            </a:r>
            <a:r>
              <a:rPr lang="en-US" sz="2800" dirty="0" err="1"/>
              <a:t>deptno</a:t>
            </a:r>
            <a:r>
              <a:rPr lang="en-US" sz="2800" dirty="0"/>
              <a:t> </a:t>
            </a:r>
            <a:r>
              <a:rPr lang="en-US" sz="2800" b="1" dirty="0"/>
              <a:t>=</a:t>
            </a:r>
            <a:r>
              <a:rPr lang="en-US" sz="2800" dirty="0"/>
              <a:t> </a:t>
            </a:r>
            <a:r>
              <a:rPr lang="en-US" sz="2800" dirty="0" smtClean="0"/>
              <a:t>( </a:t>
            </a:r>
            <a:r>
              <a:rPr lang="en-US" sz="2800" b="1" dirty="0">
                <a:solidFill>
                  <a:srgbClr val="0033CC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dirty="0" err="1"/>
              <a:t>deptno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0033CC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dirty="0" err="1"/>
              <a:t>emp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0033CC"/>
                </a:solidFill>
              </a:rPr>
              <a:t>where</a:t>
            </a:r>
            <a:r>
              <a:rPr lang="en-US" sz="2800" dirty="0" smtClean="0"/>
              <a:t> </a:t>
            </a:r>
            <a:r>
              <a:rPr lang="en-US" sz="2800" dirty="0" err="1"/>
              <a:t>ename</a:t>
            </a:r>
            <a:r>
              <a:rPr lang="en-US" sz="2800" dirty="0"/>
              <a:t>='KING' ) ; </a:t>
            </a:r>
          </a:p>
        </p:txBody>
      </p:sp>
      <p:sp>
        <p:nvSpPr>
          <p:cNvPr id="39" name="مربع نص 38"/>
          <p:cNvSpPr txBox="1"/>
          <p:nvPr/>
        </p:nvSpPr>
        <p:spPr>
          <a:xfrm>
            <a:off x="468697" y="1880084"/>
            <a:ext cx="112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ar-SA" sz="2800" b="1" dirty="0" smtClean="0">
                <a:solidFill>
                  <a:srgbClr val="C00000"/>
                </a:solidFill>
              </a:rPr>
              <a:t>ملاحظة: </a:t>
            </a:r>
            <a:r>
              <a:rPr lang="ar-SA" sz="2800" dirty="0" smtClean="0"/>
              <a:t>سيرجع الاستفسار الفرعي احادي الصف خطأ إذا كانت النتيجة اكثر من صف.</a:t>
            </a:r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2" y="2492597"/>
            <a:ext cx="11573550" cy="166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19" y="4314719"/>
            <a:ext cx="11154671" cy="63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8606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19" y="161159"/>
            <a:ext cx="7726940" cy="430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مربع نص 43"/>
          <p:cNvSpPr txBox="1"/>
          <p:nvPr/>
        </p:nvSpPr>
        <p:spPr>
          <a:xfrm>
            <a:off x="452118" y="4469366"/>
            <a:ext cx="11254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ar-SA" sz="2800" b="1" dirty="0" smtClean="0">
                <a:solidFill>
                  <a:srgbClr val="C00000"/>
                </a:solidFill>
              </a:rPr>
              <a:t>مثال</a:t>
            </a:r>
            <a:r>
              <a:rPr lang="en-US" sz="2800" b="1" dirty="0" smtClean="0">
                <a:solidFill>
                  <a:srgbClr val="C00000"/>
                </a:solidFill>
              </a:rPr>
              <a:t>3</a:t>
            </a:r>
            <a:r>
              <a:rPr lang="ar-SA" sz="2800" b="1" dirty="0" smtClean="0">
                <a:solidFill>
                  <a:srgbClr val="C00000"/>
                </a:solidFill>
              </a:rPr>
              <a:t>: </a:t>
            </a:r>
            <a:r>
              <a:rPr lang="ar-SA" sz="2800" dirty="0" smtClean="0"/>
              <a:t>اعرض أسماء وأرقام ورواتب الموظفين اللذين يأخذون رواتب مساوية لأقل راتب في كل ادارة؟</a:t>
            </a:r>
            <a:endParaRPr lang="en-US" sz="2800" dirty="0"/>
          </a:p>
        </p:txBody>
      </p:sp>
      <p:sp>
        <p:nvSpPr>
          <p:cNvPr id="8" name="مستطيل 7"/>
          <p:cNvSpPr/>
          <p:nvPr/>
        </p:nvSpPr>
        <p:spPr>
          <a:xfrm>
            <a:off x="300371" y="5137210"/>
            <a:ext cx="107001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dirty="0" err="1"/>
              <a:t>ename</a:t>
            </a:r>
            <a:r>
              <a:rPr lang="en-US" sz="2800" dirty="0"/>
              <a:t> , </a:t>
            </a:r>
            <a:r>
              <a:rPr lang="en-US" sz="2800" dirty="0" err="1"/>
              <a:t>sal</a:t>
            </a:r>
            <a:r>
              <a:rPr lang="en-US" sz="2800" dirty="0"/>
              <a:t> , </a:t>
            </a:r>
            <a:r>
              <a:rPr lang="en-US" sz="2800" dirty="0" err="1"/>
              <a:t>deptno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err="1"/>
              <a:t>emp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err="1"/>
              <a:t>sal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IN </a:t>
            </a:r>
            <a:r>
              <a:rPr lang="en-US" sz="2800" dirty="0"/>
              <a:t>( </a:t>
            </a:r>
            <a:r>
              <a:rPr lang="en-US" sz="2800" b="1" dirty="0">
                <a:solidFill>
                  <a:srgbClr val="0033CC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min</a:t>
            </a:r>
            <a:r>
              <a:rPr lang="en-US" sz="2800" dirty="0"/>
              <a:t>(</a:t>
            </a:r>
            <a:r>
              <a:rPr lang="en-US" sz="2800" dirty="0" err="1"/>
              <a:t>sal</a:t>
            </a:r>
            <a:r>
              <a:rPr lang="en-US" sz="2800" dirty="0"/>
              <a:t>)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err="1"/>
              <a:t>emp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0033CC"/>
                </a:solidFill>
              </a:rPr>
              <a:t>group </a:t>
            </a:r>
            <a:r>
              <a:rPr lang="en-US" sz="2800" b="1" dirty="0">
                <a:solidFill>
                  <a:srgbClr val="0033CC"/>
                </a:solidFill>
              </a:rPr>
              <a:t>by </a:t>
            </a:r>
            <a:r>
              <a:rPr lang="en-US" sz="2800" dirty="0" err="1"/>
              <a:t>deptno</a:t>
            </a:r>
            <a:r>
              <a:rPr lang="en-US" sz="2800" dirty="0"/>
              <a:t> ) ; </a:t>
            </a:r>
          </a:p>
        </p:txBody>
      </p:sp>
    </p:spTree>
    <p:extLst>
      <p:ext uri="{BB962C8B-B14F-4D97-AF65-F5344CB8AC3E}">
        <p14:creationId xmlns:p14="http://schemas.microsoft.com/office/powerpoint/2010/main" val="34867140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مربع نص 35"/>
          <p:cNvSpPr txBox="1"/>
          <p:nvPr/>
        </p:nvSpPr>
        <p:spPr>
          <a:xfrm>
            <a:off x="452118" y="243591"/>
            <a:ext cx="11254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ar-SA" sz="2800" b="1" dirty="0" smtClean="0">
                <a:solidFill>
                  <a:srgbClr val="C00000"/>
                </a:solidFill>
              </a:rPr>
              <a:t>مثال4: </a:t>
            </a:r>
            <a:r>
              <a:rPr lang="ar-SA" sz="2800" dirty="0" smtClean="0"/>
              <a:t>اعرض أسماء وأرقام ورواتب الموظفين اللذين رواتبهم اكبر من متوسط الرواتب في كل ادارة؟</a:t>
            </a:r>
            <a:endParaRPr lang="en-US" sz="2800" dirty="0"/>
          </a:p>
        </p:txBody>
      </p:sp>
      <p:sp>
        <p:nvSpPr>
          <p:cNvPr id="7" name="مستطيل 6"/>
          <p:cNvSpPr/>
          <p:nvPr/>
        </p:nvSpPr>
        <p:spPr>
          <a:xfrm>
            <a:off x="452117" y="998802"/>
            <a:ext cx="112546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</a:rPr>
              <a:t>SELECT </a:t>
            </a:r>
            <a:r>
              <a:rPr lang="en-US" sz="2800" dirty="0" err="1"/>
              <a:t>empno</a:t>
            </a:r>
            <a:r>
              <a:rPr lang="en-US" sz="2800" dirty="0"/>
              <a:t> , </a:t>
            </a:r>
            <a:r>
              <a:rPr lang="en-US" sz="2800" dirty="0" err="1"/>
              <a:t>ename</a:t>
            </a:r>
            <a:r>
              <a:rPr lang="en-US" sz="2800" dirty="0"/>
              <a:t> , job , </a:t>
            </a:r>
            <a:r>
              <a:rPr lang="en-US" sz="2800" dirty="0" err="1"/>
              <a:t>sal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0033CC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dirty="0" err="1"/>
              <a:t>emp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err="1"/>
              <a:t>sal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&gt;</a:t>
            </a:r>
            <a:r>
              <a:rPr lang="en-US" sz="2800" b="1" dirty="0" smtClean="0">
                <a:solidFill>
                  <a:srgbClr val="FF0000"/>
                </a:solidFill>
              </a:rPr>
              <a:t>ALL </a:t>
            </a:r>
            <a:r>
              <a:rPr lang="en-US" sz="2800" dirty="0"/>
              <a:t>( </a:t>
            </a:r>
            <a:r>
              <a:rPr lang="en-US" sz="2800" b="1" dirty="0">
                <a:solidFill>
                  <a:srgbClr val="0033CC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AVG</a:t>
            </a:r>
            <a:r>
              <a:rPr lang="en-US" sz="2800" dirty="0"/>
              <a:t>(</a:t>
            </a:r>
            <a:r>
              <a:rPr lang="en-US" sz="2800" dirty="0" err="1"/>
              <a:t>sal</a:t>
            </a:r>
            <a:r>
              <a:rPr lang="en-US" sz="2800" dirty="0"/>
              <a:t>)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err="1"/>
              <a:t>emp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group by </a:t>
            </a:r>
            <a:r>
              <a:rPr lang="en-US" sz="2800" dirty="0" err="1"/>
              <a:t>deptno</a:t>
            </a:r>
            <a:r>
              <a:rPr lang="en-US" sz="2800" dirty="0"/>
              <a:t> ) ; </a:t>
            </a:r>
          </a:p>
        </p:txBody>
      </p:sp>
      <p:sp>
        <p:nvSpPr>
          <p:cNvPr id="38" name="مربع نص 37"/>
          <p:cNvSpPr txBox="1"/>
          <p:nvPr/>
        </p:nvSpPr>
        <p:spPr>
          <a:xfrm>
            <a:off x="4101231" y="2103102"/>
            <a:ext cx="7453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3200" b="1" dirty="0" smtClean="0">
                <a:solidFill>
                  <a:srgbClr val="0033CC"/>
                </a:solidFill>
              </a:rPr>
              <a:t>اتحاد الاستفسارات:</a:t>
            </a:r>
            <a:endParaRPr lang="en-US" sz="3200" b="1" dirty="0">
              <a:solidFill>
                <a:srgbClr val="0033CC"/>
              </a:solidFill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468697" y="2694084"/>
            <a:ext cx="112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ar-SA" sz="2800" dirty="0" smtClean="0"/>
              <a:t>يمكن جمع الاستفسارات(توحيد عدة استفسارات) معا وعرض الناتج في جدول واحد.</a:t>
            </a:r>
            <a:endParaRPr lang="en-US" sz="2800" dirty="0"/>
          </a:p>
        </p:txBody>
      </p:sp>
      <p:sp>
        <p:nvSpPr>
          <p:cNvPr id="8" name="مستطيل 7"/>
          <p:cNvSpPr/>
          <p:nvPr/>
        </p:nvSpPr>
        <p:spPr>
          <a:xfrm>
            <a:off x="468697" y="3228743"/>
            <a:ext cx="11086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dirty="0" err="1"/>
              <a:t>ename</a:t>
            </a:r>
            <a:r>
              <a:rPr lang="en-US" sz="2800" dirty="0"/>
              <a:t> , job , </a:t>
            </a:r>
            <a:r>
              <a:rPr lang="en-US" sz="2800" dirty="0" err="1"/>
              <a:t>sal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chemeClr val="accent1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err="1"/>
              <a:t>emp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chemeClr val="accent1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err="1"/>
              <a:t>sal</a:t>
            </a:r>
            <a:r>
              <a:rPr lang="en-US" sz="2800" dirty="0"/>
              <a:t> = </a:t>
            </a:r>
            <a:r>
              <a:rPr lang="en-US" sz="2800" dirty="0" smtClean="0"/>
              <a:t> </a:t>
            </a:r>
            <a:r>
              <a:rPr lang="en-US" sz="2800" dirty="0"/>
              <a:t>( </a:t>
            </a:r>
            <a:r>
              <a:rPr lang="en-US" sz="2800" b="1" dirty="0">
                <a:solidFill>
                  <a:schemeClr val="accent1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MIN</a:t>
            </a:r>
            <a:r>
              <a:rPr lang="en-US" sz="2800" dirty="0"/>
              <a:t>(</a:t>
            </a:r>
            <a:r>
              <a:rPr lang="en-US" sz="2800" dirty="0" err="1"/>
              <a:t>sal</a:t>
            </a:r>
            <a:r>
              <a:rPr lang="en-US" sz="2800" dirty="0"/>
              <a:t>)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chemeClr val="accent1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err="1"/>
              <a:t>emp</a:t>
            </a:r>
            <a:r>
              <a:rPr lang="en-US" sz="2800" dirty="0"/>
              <a:t> ) ; </a:t>
            </a:r>
          </a:p>
        </p:txBody>
      </p:sp>
      <p:sp>
        <p:nvSpPr>
          <p:cNvPr id="44" name="مستطيل 43"/>
          <p:cNvSpPr/>
          <p:nvPr/>
        </p:nvSpPr>
        <p:spPr>
          <a:xfrm>
            <a:off x="468596" y="4156077"/>
            <a:ext cx="1108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UNION       </a:t>
            </a:r>
            <a:r>
              <a:rPr lang="ar-SA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ym typeface="Wingdings" pitchFamily="2" charset="2"/>
              </a:rPr>
              <a:t></a:t>
            </a:r>
            <a:r>
              <a:rPr lang="ar-SA" sz="2800" b="1" dirty="0" smtClean="0"/>
              <a:t>  اتحاد </a:t>
            </a:r>
            <a:r>
              <a:rPr lang="en-US" sz="2800" b="1" dirty="0" smtClean="0"/>
              <a:t> </a:t>
            </a:r>
            <a:r>
              <a:rPr lang="ar-SA" sz="2800" b="1" dirty="0" smtClean="0"/>
              <a:t> </a:t>
            </a:r>
            <a:endParaRPr lang="en-US" sz="2800" dirty="0"/>
          </a:p>
        </p:txBody>
      </p:sp>
      <p:sp>
        <p:nvSpPr>
          <p:cNvPr id="12" name="مستطيل 11"/>
          <p:cNvSpPr/>
          <p:nvPr/>
        </p:nvSpPr>
        <p:spPr>
          <a:xfrm>
            <a:off x="468696" y="4756991"/>
            <a:ext cx="110861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dirty="0" err="1"/>
              <a:t>deptno</a:t>
            </a:r>
            <a:r>
              <a:rPr lang="en-US" sz="2800" dirty="0"/>
              <a:t> , </a:t>
            </a:r>
            <a:r>
              <a:rPr lang="en-US" sz="2800" b="1" dirty="0">
                <a:solidFill>
                  <a:srgbClr val="C00000"/>
                </a:solidFill>
              </a:rPr>
              <a:t>MIN</a:t>
            </a:r>
            <a:r>
              <a:rPr lang="en-US" sz="2800" dirty="0"/>
              <a:t>(</a:t>
            </a:r>
            <a:r>
              <a:rPr lang="en-US" sz="2800" dirty="0" err="1"/>
              <a:t>sal</a:t>
            </a:r>
            <a:r>
              <a:rPr lang="en-US" sz="2800" dirty="0"/>
              <a:t>)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err="1"/>
              <a:t>emp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GROUP BY </a:t>
            </a:r>
            <a:r>
              <a:rPr lang="en-US" sz="2800" dirty="0" err="1"/>
              <a:t>deptno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HAVING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MIN</a:t>
            </a:r>
            <a:r>
              <a:rPr lang="en-US" sz="2800" dirty="0"/>
              <a:t>(</a:t>
            </a:r>
            <a:r>
              <a:rPr lang="en-US" sz="2800" dirty="0" err="1"/>
              <a:t>sal</a:t>
            </a:r>
            <a:r>
              <a:rPr lang="en-US" sz="2800" dirty="0"/>
              <a:t>) &gt; </a:t>
            </a:r>
            <a:r>
              <a:rPr lang="en-US" sz="2800" dirty="0" smtClean="0"/>
              <a:t> </a:t>
            </a:r>
            <a:r>
              <a:rPr lang="en-US" sz="2800" dirty="0"/>
              <a:t>( </a:t>
            </a:r>
            <a:r>
              <a:rPr lang="en-US" sz="2800" b="1" dirty="0">
                <a:solidFill>
                  <a:srgbClr val="0033CC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MIN</a:t>
            </a:r>
            <a:r>
              <a:rPr lang="en-US" sz="2800" dirty="0"/>
              <a:t>(</a:t>
            </a:r>
            <a:r>
              <a:rPr lang="en-US" sz="2800" dirty="0" err="1"/>
              <a:t>sal</a:t>
            </a:r>
            <a:r>
              <a:rPr lang="en-US" sz="2800" dirty="0"/>
              <a:t>)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err="1"/>
              <a:t>emp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0033CC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err="1"/>
              <a:t>deptno</a:t>
            </a:r>
            <a:r>
              <a:rPr lang="en-US" sz="2800" dirty="0"/>
              <a:t> = 20 ) ;</a:t>
            </a:r>
          </a:p>
        </p:txBody>
      </p:sp>
    </p:spTree>
    <p:extLst>
      <p:ext uri="{BB962C8B-B14F-4D97-AF65-F5344CB8AC3E}">
        <p14:creationId xmlns:p14="http://schemas.microsoft.com/office/powerpoint/2010/main" val="36689306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" grpId="0"/>
      <p:bldP spid="38" grpId="0"/>
      <p:bldP spid="39" grpId="0"/>
      <p:bldP spid="8" grpId="0"/>
      <p:bldP spid="44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26D546F-1FC1-4780-9831-E66FAC4E2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0866" y="257257"/>
            <a:ext cx="6908536" cy="59166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5D5E5966-0088-4580-9328-8CE21BAD7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183" y="884808"/>
            <a:ext cx="11213219" cy="280358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ED192907-DA2B-4A6B-B0EC-A87D6EAB6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6840" y="3628238"/>
            <a:ext cx="7282562" cy="608250"/>
          </a:xfrm>
          <a:prstGeom prst="rect">
            <a:avLst/>
          </a:prstGeom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xmlns="" id="{2EA50C64-BCA1-43F3-A970-3D35B6923C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8786" y="4420510"/>
            <a:ext cx="10206131" cy="1062515"/>
          </a:xfrm>
          <a:prstGeom prst="rect">
            <a:avLst/>
          </a:prstGeom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5186E6BD-E6DC-460A-8FB3-9AB4B6FF0C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4897" y="5612544"/>
            <a:ext cx="9344896" cy="5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182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13D5BC71-F9BB-4FCE-BE69-C46D3F94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818" y="332792"/>
            <a:ext cx="5229832" cy="4877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B9767AD0-3B8B-4CAA-ADFF-60B9F2F0D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4262" y="932851"/>
            <a:ext cx="2847803" cy="4813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EDBF7594-73E6-4860-A575-AC2BDC776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082" y="3696657"/>
            <a:ext cx="11372278" cy="1126783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459184" y="2056000"/>
            <a:ext cx="10999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DELETE</a:t>
            </a:r>
            <a:r>
              <a:rPr lang="en-US" sz="2800" dirty="0"/>
              <a:t> </a:t>
            </a:r>
            <a:r>
              <a:rPr lang="ar-SA" sz="2800" dirty="0" smtClean="0"/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ar-SA" sz="2800" dirty="0" smtClean="0"/>
              <a:t>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WHERE</a:t>
            </a:r>
            <a:r>
              <a:rPr lang="en-US" sz="2800" dirty="0" smtClean="0"/>
              <a:t> </a:t>
            </a:r>
            <a:r>
              <a:rPr lang="en-US" sz="2800" dirty="0" err="1"/>
              <a:t>deptno</a:t>
            </a:r>
            <a:r>
              <a:rPr lang="en-US" sz="2800" dirty="0"/>
              <a:t> = 30 ; </a:t>
            </a:r>
            <a:endParaRPr lang="ar-SA" sz="2800" dirty="0" smtClean="0"/>
          </a:p>
          <a:p>
            <a:r>
              <a:rPr lang="en-US" sz="2800" dirty="0" smtClean="0"/>
              <a:t>6 </a:t>
            </a:r>
            <a:r>
              <a:rPr lang="en-US" sz="2800" dirty="0"/>
              <a:t>row deleted. </a:t>
            </a:r>
            <a:endParaRPr lang="ar-SA" sz="2800" dirty="0" smtClean="0"/>
          </a:p>
          <a:p>
            <a:r>
              <a:rPr lang="en-US" sz="2800" b="1" dirty="0" smtClean="0">
                <a:solidFill>
                  <a:schemeClr val="accent1"/>
                </a:solidFill>
              </a:rPr>
              <a:t>COMMIT </a:t>
            </a:r>
            <a:r>
              <a:rPr lang="en-US" sz="2800" b="1" dirty="0">
                <a:solidFill>
                  <a:schemeClr val="accent1"/>
                </a:solidFill>
              </a:rPr>
              <a:t>;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4" y="1368527"/>
            <a:ext cx="10651730" cy="52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3983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AFAD51-1C5E-4A8E-8B34-40712150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56" y="436165"/>
            <a:ext cx="10500140" cy="1845564"/>
          </a:xfrm>
          <a:prstGeom prst="rect">
            <a:avLst/>
          </a:prstGeom>
        </p:spPr>
      </p:pic>
      <p:sp>
        <p:nvSpPr>
          <p:cNvPr id="44" name="Rectangle 2">
            <a:extLst>
              <a:ext uri="{FF2B5EF4-FFF2-40B4-BE49-F238E27FC236}">
                <a16:creationId xmlns:a16="http://schemas.microsoft.com/office/drawing/2014/main" xmlns="" id="{E62C0696-B6EC-4CAE-A2F6-274D1A0EE8BE}"/>
              </a:ext>
            </a:extLst>
          </p:cNvPr>
          <p:cNvSpPr txBox="1">
            <a:spLocks noChangeArrowheads="1"/>
          </p:cNvSpPr>
          <p:nvPr/>
        </p:nvSpPr>
        <p:spPr>
          <a:xfrm>
            <a:off x="1288410" y="2282242"/>
            <a:ext cx="10323342" cy="4509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sz="3200" b="1" dirty="0">
                <a:cs typeface="+mn-cs"/>
              </a:rPr>
              <a:t>ضمان سلامة العملية</a:t>
            </a:r>
            <a:r>
              <a:rPr lang="en-US" sz="3200" b="1" dirty="0">
                <a:latin typeface="+mn-lt"/>
                <a:cs typeface="+mn-cs"/>
              </a:rPr>
              <a:t>:Ensuring Transaction Integrity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9D41482-76D6-4049-B2F1-A8EE4948CBCB}"/>
              </a:ext>
            </a:extLst>
          </p:cNvPr>
          <p:cNvSpPr/>
          <p:nvPr/>
        </p:nvSpPr>
        <p:spPr>
          <a:xfrm>
            <a:off x="497921" y="2703766"/>
            <a:ext cx="10894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/>
              <a:t>هي وحدة منفصلة لعمليات يجب أن تعالج بالكامل أو يتم إلغاء جميع العمليات</a:t>
            </a:r>
            <a:r>
              <a:rPr lang="ar-SA" sz="4000" dirty="0"/>
              <a:t>.</a:t>
            </a:r>
            <a:endParaRPr lang="ar-SA" sz="9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F3886E4-6358-4470-B404-19B133D1C2F5}"/>
              </a:ext>
            </a:extLst>
          </p:cNvPr>
          <p:cNvSpPr/>
          <p:nvPr/>
        </p:nvSpPr>
        <p:spPr>
          <a:xfrm>
            <a:off x="388198" y="3255940"/>
            <a:ext cx="11223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/>
              <a:t>مثال قد تتضمن الوحدة عدة عمليات تعديل </a:t>
            </a:r>
            <a:r>
              <a:rPr lang="en-US" sz="2800" dirty="0"/>
              <a:t>updates</a:t>
            </a:r>
            <a:r>
              <a:rPr lang="ar-SA" sz="2800" dirty="0"/>
              <a:t> في حالة عدم تنفيذ عملية تلغا جميع العمليات</a:t>
            </a:r>
            <a:r>
              <a:rPr lang="ar-SA" sz="4000" dirty="0"/>
              <a:t>.</a:t>
            </a:r>
            <a:endParaRPr lang="ar-SA" sz="9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1D290F-89D5-46C3-8B5A-E2A711F74817}"/>
              </a:ext>
            </a:extLst>
          </p:cNvPr>
          <p:cNvSpPr/>
          <p:nvPr/>
        </p:nvSpPr>
        <p:spPr>
          <a:xfrm>
            <a:off x="642424" y="4081762"/>
            <a:ext cx="107500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lnSpc>
                <a:spcPct val="90000"/>
              </a:lnSpc>
              <a:defRPr/>
            </a:pPr>
            <a:r>
              <a:rPr lang="ar-SA" sz="2800" dirty="0">
                <a:solidFill>
                  <a:srgbClr val="002060"/>
                </a:solidFill>
              </a:rPr>
              <a:t>أوامر </a:t>
            </a:r>
            <a:r>
              <a:rPr lang="en-US" sz="2800" dirty="0">
                <a:solidFill>
                  <a:srgbClr val="002060"/>
                </a:solidFill>
              </a:rPr>
              <a:t>SQL</a:t>
            </a:r>
            <a:r>
              <a:rPr lang="ar-SA" sz="2800" dirty="0">
                <a:solidFill>
                  <a:srgbClr val="002060"/>
                </a:solidFill>
              </a:rPr>
              <a:t> لعمل </a:t>
            </a:r>
            <a:r>
              <a:rPr lang="en-US" sz="2800" dirty="0">
                <a:solidFill>
                  <a:srgbClr val="002060"/>
                </a:solidFill>
              </a:rPr>
              <a:t>transactions</a:t>
            </a:r>
            <a:r>
              <a:rPr lang="ar-SA" sz="2800" dirty="0"/>
              <a:t>                  </a:t>
            </a:r>
            <a:r>
              <a:rPr lang="en-US" sz="2800" dirty="0"/>
              <a:t>SQL commands for transactions</a:t>
            </a:r>
          </a:p>
          <a:p>
            <a:pPr lvl="1" rtl="1">
              <a:lnSpc>
                <a:spcPct val="90000"/>
              </a:lnSpc>
              <a:defRPr/>
            </a:pPr>
            <a:r>
              <a:rPr lang="en-US" sz="2400" dirty="0"/>
              <a:t>BEGIN TRANSACTION/END TRANSACTION</a:t>
            </a:r>
          </a:p>
          <a:p>
            <a:pPr lvl="2" rtl="1">
              <a:lnSpc>
                <a:spcPct val="90000"/>
              </a:lnSpc>
              <a:defRPr/>
            </a:pPr>
            <a:r>
              <a:rPr lang="en-US" sz="2000" dirty="0"/>
              <a:t>Marks boundaries of a transaction</a:t>
            </a:r>
          </a:p>
          <a:p>
            <a:pPr lvl="1" rtl="1">
              <a:lnSpc>
                <a:spcPct val="90000"/>
              </a:lnSpc>
              <a:defRPr/>
            </a:pPr>
            <a:r>
              <a:rPr lang="en-US" sz="2400" dirty="0"/>
              <a:t>COMMIT</a:t>
            </a:r>
          </a:p>
          <a:p>
            <a:pPr lvl="2" rtl="1">
              <a:lnSpc>
                <a:spcPct val="90000"/>
              </a:lnSpc>
              <a:defRPr/>
            </a:pPr>
            <a:r>
              <a:rPr lang="ar-SA" sz="2000" dirty="0">
                <a:solidFill>
                  <a:srgbClr val="002060"/>
                </a:solidFill>
              </a:rPr>
              <a:t>انجاز كل عمليات التعديل         </a:t>
            </a:r>
            <a:r>
              <a:rPr lang="en-US" sz="2000" dirty="0"/>
              <a:t>Makes all updates permanent</a:t>
            </a:r>
          </a:p>
          <a:p>
            <a:pPr lvl="1" rtl="1">
              <a:lnSpc>
                <a:spcPct val="90000"/>
              </a:lnSpc>
              <a:defRPr/>
            </a:pPr>
            <a:r>
              <a:rPr lang="en-US" sz="2400" dirty="0"/>
              <a:t>ROLLBACK</a:t>
            </a:r>
          </a:p>
          <a:p>
            <a:pPr lvl="2" rtl="1">
              <a:lnSpc>
                <a:spcPct val="90000"/>
              </a:lnSpc>
              <a:defRPr/>
            </a:pPr>
            <a:r>
              <a:rPr lang="ar-SA" sz="2000" dirty="0">
                <a:solidFill>
                  <a:srgbClr val="002060"/>
                </a:solidFill>
              </a:rPr>
              <a:t>الغاء كل عمليات التعديل في حالة فشل </a:t>
            </a:r>
            <a:r>
              <a:rPr lang="en-US" sz="2000" dirty="0">
                <a:solidFill>
                  <a:srgbClr val="002060"/>
                </a:solidFill>
              </a:rPr>
              <a:t>COMMIT</a:t>
            </a:r>
            <a:r>
              <a:rPr lang="ar-SA" sz="2000" dirty="0">
                <a:solidFill>
                  <a:srgbClr val="002060"/>
                </a:solidFill>
              </a:rPr>
              <a:t>         </a:t>
            </a:r>
            <a:r>
              <a:rPr lang="en-US" sz="2000" dirty="0"/>
              <a:t>Cancels updates since the last COMMIT</a:t>
            </a:r>
          </a:p>
        </p:txBody>
      </p:sp>
    </p:spTree>
    <p:extLst>
      <p:ext uri="{BB962C8B-B14F-4D97-AF65-F5344CB8AC3E}">
        <p14:creationId xmlns:p14="http://schemas.microsoft.com/office/powerpoint/2010/main" val="10450411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F3886E4-6358-4470-B404-19B133D1C2F5}"/>
              </a:ext>
            </a:extLst>
          </p:cNvPr>
          <p:cNvSpPr/>
          <p:nvPr/>
        </p:nvSpPr>
        <p:spPr>
          <a:xfrm>
            <a:off x="10522633" y="199567"/>
            <a:ext cx="10468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b="1" dirty="0">
                <a:solidFill>
                  <a:srgbClr val="C00000"/>
                </a:solidFill>
              </a:rPr>
              <a:t>مثال:</a:t>
            </a:r>
            <a:endParaRPr lang="ar-SA" sz="11500" b="1" dirty="0">
              <a:solidFill>
                <a:srgbClr val="C00000"/>
              </a:solidFill>
            </a:endParaRPr>
          </a:p>
        </p:txBody>
      </p:sp>
      <p:pic>
        <p:nvPicPr>
          <p:cNvPr id="38" name="Picture 4" descr="Noname.jpg">
            <a:extLst>
              <a:ext uri="{FF2B5EF4-FFF2-40B4-BE49-F238E27FC236}">
                <a16:creationId xmlns:a16="http://schemas.microsoft.com/office/drawing/2014/main" xmlns="" id="{FEF97CE3-3639-4202-9721-AE0142C0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3" y="296283"/>
            <a:ext cx="9598114" cy="590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5527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FC554DA-52D6-460F-9679-44ADE2ED9568}"/>
              </a:ext>
            </a:extLst>
          </p:cNvPr>
          <p:cNvSpPr/>
          <p:nvPr/>
        </p:nvSpPr>
        <p:spPr>
          <a:xfrm>
            <a:off x="497921" y="241925"/>
            <a:ext cx="10894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/>
              <a:t>وللحصول على تلك البيانات لابد من عمل ربط بين الجدولين وهناك أنواع مختلفة من الربط</a:t>
            </a:r>
            <a:r>
              <a:rPr lang="ar-SA" sz="4000" dirty="0"/>
              <a:t>.</a:t>
            </a:r>
            <a:endParaRPr lang="ar-SA" sz="9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49515E-310C-473B-ABC3-D5844A031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5" y="925258"/>
            <a:ext cx="10894601" cy="1364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C4CAC9C-DDC2-4120-A2F2-24A96AB2E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690" y="2078186"/>
            <a:ext cx="8019735" cy="3807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D4F6240-61D6-4EF9-B099-31477D156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21" y="5885930"/>
            <a:ext cx="11020326" cy="5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970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F3886E4-6358-4470-B404-19B133D1C2F5}"/>
              </a:ext>
            </a:extLst>
          </p:cNvPr>
          <p:cNvSpPr/>
          <p:nvPr/>
        </p:nvSpPr>
        <p:spPr>
          <a:xfrm>
            <a:off x="9819249" y="199567"/>
            <a:ext cx="1750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b="1" dirty="0">
                <a:solidFill>
                  <a:srgbClr val="C00000"/>
                </a:solidFill>
              </a:rPr>
              <a:t>مثال أخر:</a:t>
            </a:r>
            <a:endParaRPr lang="ar-SA" sz="115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0E4C0F-C4D2-4FAB-B298-54BF6B75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22" y="408320"/>
            <a:ext cx="9091479" cy="498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64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مربع نص 34"/>
          <p:cNvSpPr txBox="1"/>
          <p:nvPr/>
        </p:nvSpPr>
        <p:spPr>
          <a:xfrm>
            <a:off x="4101231" y="252849"/>
            <a:ext cx="7453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3200" b="1" dirty="0" smtClean="0">
                <a:solidFill>
                  <a:srgbClr val="0033CC"/>
                </a:solidFill>
              </a:rPr>
              <a:t>جمل جديدة:</a:t>
            </a:r>
            <a:endParaRPr lang="en-US" sz="3200" b="1" dirty="0">
              <a:solidFill>
                <a:srgbClr val="0033CC"/>
              </a:solidFill>
            </a:endParaRPr>
          </a:p>
        </p:txBody>
      </p:sp>
      <p:sp>
        <p:nvSpPr>
          <p:cNvPr id="36" name="مربع نص 35"/>
          <p:cNvSpPr txBox="1"/>
          <p:nvPr/>
        </p:nvSpPr>
        <p:spPr>
          <a:xfrm>
            <a:off x="258261" y="779483"/>
            <a:ext cx="112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smtClean="0"/>
              <a:t>ماذا لو اردنا ادراج </a:t>
            </a:r>
            <a:r>
              <a:rPr lang="en-US" sz="2800" dirty="0"/>
              <a:t>CASE, IF, LOOP, FOR, WHILE, </a:t>
            </a:r>
            <a:r>
              <a:rPr lang="en-US" sz="2800" dirty="0" err="1" smtClean="0"/>
              <a:t>etc</a:t>
            </a:r>
            <a:r>
              <a:rPr lang="ar-SA" sz="2800" dirty="0" smtClean="0"/>
              <a:t> في الكود.</a:t>
            </a:r>
            <a:endParaRPr lang="en-US" sz="2800" dirty="0"/>
          </a:p>
        </p:txBody>
      </p:sp>
      <p:sp>
        <p:nvSpPr>
          <p:cNvPr id="37" name="مربع نص 36"/>
          <p:cNvSpPr txBox="1"/>
          <p:nvPr/>
        </p:nvSpPr>
        <p:spPr>
          <a:xfrm>
            <a:off x="299821" y="1526881"/>
            <a:ext cx="112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smtClean="0"/>
              <a:t>اوراكل وفرت لغة </a:t>
            </a:r>
            <a:r>
              <a:rPr lang="en-US" sz="2800" dirty="0" smtClean="0"/>
              <a:t>PL/SQL</a:t>
            </a:r>
            <a:r>
              <a:rPr lang="ar-SA" sz="2800" dirty="0" smtClean="0"/>
              <a:t> لتضمين الحلقات، </a:t>
            </a:r>
            <a:r>
              <a:rPr lang="en-US" sz="2800" dirty="0" smtClean="0"/>
              <a:t>SQL Server</a:t>
            </a:r>
            <a:r>
              <a:rPr lang="ar-SA" sz="2800" dirty="0" smtClean="0"/>
              <a:t> نفذت ذلك ب </a:t>
            </a:r>
            <a:r>
              <a:rPr lang="en-US" sz="2800" dirty="0" smtClean="0"/>
              <a:t>Transact/SQL</a:t>
            </a:r>
            <a:r>
              <a:rPr lang="ar-SA" sz="2800" dirty="0" smtClean="0"/>
              <a:t>.</a:t>
            </a:r>
            <a:endParaRPr lang="en-US" sz="2800" dirty="0"/>
          </a:p>
        </p:txBody>
      </p:sp>
      <p:sp>
        <p:nvSpPr>
          <p:cNvPr id="38" name="مربع نص 37"/>
          <p:cNvSpPr txBox="1"/>
          <p:nvPr/>
        </p:nvSpPr>
        <p:spPr>
          <a:xfrm>
            <a:off x="4101231" y="2168632"/>
            <a:ext cx="7453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0033CC"/>
                </a:solidFill>
              </a:rPr>
              <a:t>Routines and Triggers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588818" y="2733201"/>
            <a:ext cx="10965608" cy="38630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defRPr/>
            </a:pPr>
            <a:r>
              <a:rPr lang="en-US" sz="3200" b="1" dirty="0" smtClean="0">
                <a:solidFill>
                  <a:srgbClr val="0033CC"/>
                </a:solidFill>
              </a:rPr>
              <a:t>Routines</a:t>
            </a:r>
          </a:p>
          <a:p>
            <a:pPr lvl="1" algn="r" rtl="1">
              <a:defRPr/>
            </a:pPr>
            <a:r>
              <a:rPr lang="ar-SA" sz="2800" dirty="0" smtClean="0"/>
              <a:t>هو وحدة برمجية تنفذ عند استدعائها</a:t>
            </a:r>
            <a:endParaRPr lang="en-US" sz="2800" dirty="0" smtClean="0"/>
          </a:p>
          <a:p>
            <a:pPr lvl="1" algn="r" rtl="1">
              <a:defRPr/>
            </a:pPr>
            <a:r>
              <a:rPr lang="ar-SA" sz="2800" b="1" dirty="0" smtClean="0"/>
              <a:t>دالة </a:t>
            </a:r>
            <a:r>
              <a:rPr lang="en-US" sz="2800" b="1" dirty="0" smtClean="0"/>
              <a:t>Functions</a:t>
            </a:r>
            <a:r>
              <a:rPr lang="ar-SA" sz="2800" dirty="0" smtClean="0"/>
              <a:t> هي روتين يرجع قيمة ويأخذ معاملات.</a:t>
            </a:r>
            <a:endParaRPr lang="en-US" sz="2800" dirty="0" smtClean="0"/>
          </a:p>
          <a:p>
            <a:pPr lvl="1" algn="r" rtl="1">
              <a:defRPr/>
            </a:pPr>
            <a:r>
              <a:rPr lang="ar-SA" sz="2800" b="1" dirty="0" smtClean="0"/>
              <a:t>اجراء </a:t>
            </a:r>
            <a:r>
              <a:rPr lang="en-US" sz="2800" b="1" dirty="0" smtClean="0"/>
              <a:t>Procedures</a:t>
            </a:r>
            <a:r>
              <a:rPr lang="ar-SA" sz="2800" dirty="0" smtClean="0"/>
              <a:t> هي </a:t>
            </a:r>
            <a:r>
              <a:rPr lang="ar-SA" sz="2800" dirty="0"/>
              <a:t>روتين </a:t>
            </a:r>
            <a:r>
              <a:rPr lang="ar-SA" sz="2800" dirty="0" smtClean="0"/>
              <a:t>لا يرجع </a:t>
            </a:r>
            <a:r>
              <a:rPr lang="ar-SA" sz="2800" dirty="0"/>
              <a:t>قيمة </a:t>
            </a:r>
            <a:r>
              <a:rPr lang="ar-SA" sz="2800" dirty="0" smtClean="0"/>
              <a:t>ويمكن أن يأخذ </a:t>
            </a:r>
            <a:r>
              <a:rPr lang="ar-SA" sz="2800" dirty="0"/>
              <a:t>معاملات.</a:t>
            </a:r>
            <a:endParaRPr lang="en-US" sz="2800" dirty="0"/>
          </a:p>
          <a:p>
            <a:pPr algn="r" rtl="1">
              <a:defRPr/>
            </a:pPr>
            <a:r>
              <a:rPr lang="en-US" sz="3200" b="1" dirty="0" smtClean="0">
                <a:solidFill>
                  <a:srgbClr val="0033CC"/>
                </a:solidFill>
              </a:rPr>
              <a:t>Triggers</a:t>
            </a:r>
            <a:r>
              <a:rPr lang="en-US" sz="3200" dirty="0" smtClean="0">
                <a:solidFill>
                  <a:srgbClr val="0033CC"/>
                </a:solidFill>
              </a:rPr>
              <a:t> </a:t>
            </a:r>
          </a:p>
          <a:p>
            <a:pPr lvl="1" algn="r" rtl="1">
              <a:defRPr/>
            </a:pPr>
            <a:r>
              <a:rPr lang="ar-SA" sz="2800" dirty="0" smtClean="0"/>
              <a:t>هو روتين ينفذ لحدث في قاعدة البيانات </a:t>
            </a:r>
            <a:r>
              <a:rPr lang="en-US" sz="2800" dirty="0" smtClean="0"/>
              <a:t>(INSERT, UPDATE, or DELETE)</a:t>
            </a:r>
            <a:r>
              <a:rPr lang="ar-SA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571977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5" name="Picture 7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1" y="197268"/>
            <a:ext cx="10810974" cy="644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8987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4" name="Picture 7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50" y="2994811"/>
            <a:ext cx="10478221" cy="370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7065818" y="335695"/>
            <a:ext cx="43226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rtl="1" eaLnBrk="1" hangingPunct="1"/>
            <a:r>
              <a:rPr lang="ar-SA" sz="2800" dirty="0" smtClean="0">
                <a:solidFill>
                  <a:srgbClr val="000000"/>
                </a:solidFill>
                <a:latin typeface="Times New Roman" pitchFamily="18" charset="0"/>
              </a:rPr>
              <a:t>الصيغة العامة لإنشاء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TRIGER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7480886" y="2471591"/>
            <a:ext cx="4225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rtl="1" eaLnBrk="1" hangingPunct="1"/>
            <a:r>
              <a:rPr lang="ar-SA" sz="2800" dirty="0" smtClean="0">
                <a:solidFill>
                  <a:srgbClr val="000000"/>
                </a:solidFill>
                <a:latin typeface="Times New Roman" pitchFamily="18" charset="0"/>
              </a:rPr>
              <a:t>الصيغة العامة لإنشاء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ROUTIEN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8" name="Picture 6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51" y="895350"/>
            <a:ext cx="10478221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527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مربع نص 11"/>
          <p:cNvSpPr txBox="1"/>
          <p:nvPr/>
        </p:nvSpPr>
        <p:spPr>
          <a:xfrm>
            <a:off x="3325091" y="220210"/>
            <a:ext cx="814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3200" b="1" dirty="0" smtClean="0">
                <a:solidFill>
                  <a:srgbClr val="0033CC"/>
                </a:solidFill>
              </a:rPr>
              <a:t>عرض أنواع الربط والنتائج المرجعة في المساحة المشتركة:</a:t>
            </a:r>
            <a:endParaRPr lang="en-US" sz="3200" b="1" dirty="0">
              <a:solidFill>
                <a:srgbClr val="0033CC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80" y="730143"/>
            <a:ext cx="10820710" cy="593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575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14C4727-9FE0-4EFA-B49B-2961D941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5" y="3315614"/>
            <a:ext cx="10209078" cy="2755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CB5E3C-A27F-49C7-8CA3-2B8B5B28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664" y="181876"/>
            <a:ext cx="4003211" cy="636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72D5FDD-1733-43F5-9EF8-A7E323A22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8" y="818148"/>
            <a:ext cx="11422107" cy="260151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F9DECC4-A231-4694-A036-0946BA67D38B}"/>
              </a:ext>
            </a:extLst>
          </p:cNvPr>
          <p:cNvSpPr/>
          <p:nvPr/>
        </p:nvSpPr>
        <p:spPr>
          <a:xfrm>
            <a:off x="497921" y="5908204"/>
            <a:ext cx="10894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/>
              <a:t>سوف يتم عمل الربط بين الجدولين باستخدام جملة </a:t>
            </a:r>
            <a:r>
              <a:rPr lang="en-US" sz="2800" dirty="0"/>
              <a:t>SELECT</a:t>
            </a:r>
            <a:r>
              <a:rPr lang="ar-SA" sz="2800" dirty="0"/>
              <a:t> عن طريق العمودين المشار إليهما</a:t>
            </a:r>
            <a:r>
              <a:rPr lang="ar-SA" sz="4000" dirty="0"/>
              <a:t>.</a:t>
            </a:r>
            <a:endParaRPr lang="ar-SA" sz="9600" dirty="0"/>
          </a:p>
        </p:txBody>
      </p:sp>
    </p:spTree>
    <p:extLst>
      <p:ext uri="{BB962C8B-B14F-4D97-AF65-F5344CB8AC3E}">
        <p14:creationId xmlns:p14="http://schemas.microsoft.com/office/powerpoint/2010/main" val="9622485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FE5EE1-6582-490F-A95F-AF8491AF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250" y="307046"/>
            <a:ext cx="1432778" cy="436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AA44B3E-3A60-4ED5-A74F-045B95600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0" y="337663"/>
            <a:ext cx="9814251" cy="615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983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6AFAECA-9558-4596-B732-BEC9C673EBD2}"/>
              </a:ext>
            </a:extLst>
          </p:cNvPr>
          <p:cNvSpPr/>
          <p:nvPr/>
        </p:nvSpPr>
        <p:spPr>
          <a:xfrm>
            <a:off x="497921" y="241925"/>
            <a:ext cx="10894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/>
              <a:t>في المثال السابق تم عرض بيانات من جدولين باستخدام الربط بالتساوي كالآتي</a:t>
            </a:r>
            <a:r>
              <a:rPr lang="ar-SA" sz="4000" dirty="0"/>
              <a:t>.</a:t>
            </a:r>
            <a:endParaRPr lang="ar-SA" sz="9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5290DFE-A4B8-42BF-A3FB-E549EF0C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82" y="961053"/>
            <a:ext cx="11401108" cy="2240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DB59904-3251-4968-A625-1CB1A6B1C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2" y="3276464"/>
            <a:ext cx="11071899" cy="935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C98A034-8406-4A6B-A145-6BAAEECC6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54" y="4360561"/>
            <a:ext cx="11432467" cy="9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50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642664E-3E41-44B7-93BA-766854A0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195" y="311272"/>
            <a:ext cx="4799890" cy="5189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CC5F796-B153-4A12-8FFC-D0A3D3FB3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4" y="908375"/>
            <a:ext cx="11391371" cy="9585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3DED8B85-60AC-4977-9015-9621526A3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69" y="1930884"/>
            <a:ext cx="6528025" cy="16217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74279613-EC96-4D8E-8A6A-BE90EB805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82" y="3488421"/>
            <a:ext cx="11238111" cy="115454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66CA126F-7E42-456D-BA65-BE68E2E36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5216" y="4649734"/>
            <a:ext cx="1332880" cy="47690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2F368F3C-908E-4555-A0DE-1DCF46F7E9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557" y="4596548"/>
            <a:ext cx="9142742" cy="19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397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3B4B0E0-916B-4049-AE91-16F24EFFC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913" y="353924"/>
            <a:ext cx="5145149" cy="464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D0A6410-C57F-488A-ADB1-AA574801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3" y="812629"/>
            <a:ext cx="11146781" cy="3621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8E3688D-0E0C-4869-AC78-7D631743B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35" y="4687401"/>
            <a:ext cx="10625731" cy="5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94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572</Words>
  <Application>Microsoft Office PowerPoint</Application>
  <PresentationFormat>مخصص</PresentationFormat>
  <Paragraphs>64</Paragraphs>
  <Slides>33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33</vt:i4>
      </vt:variant>
    </vt:vector>
  </HeadingPairs>
  <TitlesOfParts>
    <vt:vector size="34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lyna_alamin@yahoo.com</dc:creator>
  <cp:lastModifiedBy>hamim</cp:lastModifiedBy>
  <cp:revision>165</cp:revision>
  <dcterms:created xsi:type="dcterms:W3CDTF">2021-03-27T11:01:59Z</dcterms:created>
  <dcterms:modified xsi:type="dcterms:W3CDTF">2025-07-20T05:40:48Z</dcterms:modified>
</cp:coreProperties>
</file>