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30" r:id="rId3"/>
    <p:sldId id="331" r:id="rId4"/>
    <p:sldId id="329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3" r:id="rId16"/>
    <p:sldId id="342" r:id="rId17"/>
    <p:sldId id="344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5" r:id="rId27"/>
    <p:sldId id="356" r:id="rId28"/>
  </p:sldIdLst>
  <p:sldSz cx="12192000" cy="6858000"/>
  <p:notesSz cx="6858000" cy="9144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8BBBF5"/>
    <a:srgbClr val="BBD5EF"/>
    <a:srgbClr val="65A1D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6A570F-E9F9-45BF-999A-E1A82100C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34704FA-366B-4C6A-96B4-11A98123B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A295FE-A42D-48A7-806F-A32F5D2A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01/02/1447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DF70DAD-4FF5-4001-AD4C-B5AF8E07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F14DC7-2CA1-4D14-B888-8528E922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9241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716E4C-49F0-4207-AA93-DE8D7478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FB4A3AF-7359-4BEC-9C08-CEDF3198E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B399C88-E8BD-4F91-9E7B-8100C409B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01/02/1447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73F879-1033-4A97-A243-2CEEAC17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A95AE60-1EE8-4C68-B7AA-A46A04A3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7167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BF7D236-C2B1-4C7B-AC74-1BA17AA38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85349B6-D428-4BBE-B6AD-BB8080AAE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13CBA00-5403-4E24-8A9B-078F32DC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01/02/1447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C352177-4421-4211-9523-A6057D2D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E22F7FA-8E2B-47B5-8787-89575588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49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79BCD2-CAEE-4A74-A60D-D66429D4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9C574D4-0C6F-4ACC-86A4-89A5BEBB2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B6B762B-74D4-426F-9F34-FCB3D97A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01/02/1447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8CA3D18-5520-41D3-AA5F-27B7BD8D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6F6CAB-9042-4D9B-9766-132BE69C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5158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1128EF-27E8-4156-BE33-1AC76AF2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C3267C3-575E-4869-B78F-350D44222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B64AFE6-697C-48CA-BF53-9AAAEA77F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01/02/1447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5CEBAF-5D42-4CE2-9004-3BF0EC0B9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CFC729-41FA-4CF0-B0DF-287D6F704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0608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64F0F4-E50C-4615-98C5-192F2863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D542D9-7B5B-4798-BBE6-83AEBF11C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A121C55-919E-42B6-822B-F67715210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05AFA9E-FE27-45DD-A9ED-8F1A9C7F8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01/02/1447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8FF29D7-9800-41BC-92DD-3675C00A7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A32D05B-4B02-4EF1-89FA-84E88E46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6568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4EFD04-30F6-44E6-9CFF-77A6F755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8EEF371-C948-4A0C-B871-42B68016C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5B1A80D-D469-46AA-AA09-10C90A288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9601FAC-E4D2-4863-A622-9AA54B3B4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204931B-76B0-4ACE-99C7-314205D40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5133B3F-44E1-4113-BBA2-C10F2451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01/02/1447</a:t>
            </a:fld>
            <a:endParaRPr lang="ar-SA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7C2DBF5-72EA-42FE-807D-462B457A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D993A94-7F34-4305-85F7-DC5D2754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428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7FAC5D-7918-4F4B-8AC4-EBCDB3C5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FE8921E-7DA5-47A1-BB20-42C30940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01/02/1447</a:t>
            </a:fld>
            <a:endParaRPr lang="ar-SA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528DD26-2F43-440C-8D43-67B94A12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82E5EEC-3D64-4722-B1FC-8031AE1E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2937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1B70319-D94C-4D91-87E9-6A002256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01/02/1447</a:t>
            </a:fld>
            <a:endParaRPr lang="ar-SA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075D4CF-FA6E-4B86-8578-B9C3BA83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E23FF50-C88A-4D58-93D3-11304C1A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9242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1C5B1F-880A-47D3-911C-80FAA63D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0F1445-D38C-4599-89FE-9F6CD882A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BDFB5C3-1478-4B87-BEF0-E5D1C2F6D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ABDA07A-2B6E-4B02-B044-DD5A9BBD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01/02/1447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F6D900F-FD96-405E-A7F0-D8DA5088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229C54F-7D86-4B65-91C3-4541BCAE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3149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9BCC95-ED0B-4DD0-AB72-9A6A11FD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4ED5F0C-A31A-442F-8661-62B5D9F89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9D748BF-0398-44F2-A6E3-4EA3822D9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EB51913-C268-40EB-B9FA-8F10EF7E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DF575-2DDA-4F18-9A25-38C56F58F374}" type="datetimeFigureOut">
              <a:rPr lang="ar-SA" smtClean="0"/>
              <a:t>01/02/1447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10512EE-3302-48C5-8DBC-6F2E5CEDB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3C0A304-2DB7-4B2A-A54C-64C3BE4F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4213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A77FFD0-6907-4897-8D72-C98BB43B9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5256F76-5460-4520-9843-2758EAF7F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4B65A6-08B5-4492-ADBC-FF801CC01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DF575-2DDA-4F18-9A25-38C56F58F374}" type="datetimeFigureOut">
              <a:rPr lang="ar-SA" smtClean="0"/>
              <a:t>01/02/1447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E39C06D-5662-4F54-9B77-7358812FA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A56EFA0-68EA-4AB6-9BDD-5AA5F7300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1CEC3-3608-41C9-BD0D-BE557E7391F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5346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&#1575;&#1604;&#1583;&#1608;&#1585;&#1577;%20&#1575;&#1604;&#1578;&#1583;&#1585;&#1610;&#1576;&#1610;&#1577;/19420.pdf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&#1575;&#1604;&#1583;&#1608;&#1585;&#1577;%20&#1575;&#1604;&#1578;&#1583;&#1585;&#1610;&#1576;&#1610;&#1577;/19420.pdf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&#1575;&#1604;&#1583;&#1608;&#1585;&#1577;%20&#1575;&#1604;&#1578;&#1583;&#1585;&#1610;&#1576;&#1610;&#1577;/19420.pdf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&#1575;&#1604;&#1583;&#1608;&#1585;&#1577;%20&#1575;&#1604;&#1578;&#1583;&#1585;&#1610;&#1576;&#1610;&#1577;/19420.pdf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&#1575;&#1604;&#1583;&#1608;&#1585;&#1577;%20&#1575;&#1604;&#1578;&#1583;&#1585;&#1610;&#1576;&#1610;&#1577;/19420.pdf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&#1575;&#1604;&#1583;&#1608;&#1585;&#1577;%20&#1575;&#1604;&#1578;&#1583;&#1585;&#1610;&#1576;&#1610;&#1577;/19420.pdf" TargetMode="Externa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&#1575;&#1604;&#1583;&#1608;&#1585;&#1577;%20&#1575;&#1604;&#1578;&#1583;&#1585;&#1610;&#1576;&#1610;&#1577;/19420.pdf" TargetMode="External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&#1575;&#1604;&#1583;&#1608;&#1585;&#1577;%20&#1575;&#1604;&#1578;&#1583;&#1585;&#1610;&#1576;&#1610;&#1577;/19420.pdf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&#1575;&#1604;&#1583;&#1608;&#1585;&#1577;%20&#1575;&#1604;&#1578;&#1583;&#1585;&#1610;&#1576;&#1610;&#1577;/19420.pdf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&#1575;&#1604;&#1583;&#1608;&#1585;&#1577;%20&#1575;&#1604;&#1578;&#1583;&#1585;&#1610;&#1576;&#1610;&#1577;/19420.pdf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="" xmlns:a16="http://schemas.microsoft.com/office/drawing/2014/main" id="{C3F3AE3B-2F32-47ED-8022-CF171A76CF7E}"/>
              </a:ext>
            </a:extLst>
          </p:cNvPr>
          <p:cNvSpPr/>
          <p:nvPr/>
        </p:nvSpPr>
        <p:spPr>
          <a:xfrm>
            <a:off x="-667657" y="-189119"/>
            <a:ext cx="9908442" cy="7047119"/>
          </a:xfrm>
          <a:prstGeom prst="diamond">
            <a:avLst/>
          </a:prstGeom>
          <a:solidFill>
            <a:schemeClr val="bg1"/>
          </a:solidFill>
          <a:ln w="38100">
            <a:solidFill>
              <a:srgbClr val="5B92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="" xmlns:a16="http://schemas.microsoft.com/office/drawing/2014/main" id="{63C9E801-58FA-43B2-9AD5-195FF8A173D9}"/>
              </a:ext>
            </a:extLst>
          </p:cNvPr>
          <p:cNvSpPr/>
          <p:nvPr/>
        </p:nvSpPr>
        <p:spPr>
          <a:xfrm>
            <a:off x="8937059" y="2869809"/>
            <a:ext cx="3899096" cy="3873305"/>
          </a:xfrm>
          <a:prstGeom prst="diamond">
            <a:avLst/>
          </a:prstGeom>
          <a:solidFill>
            <a:schemeClr val="bg1"/>
          </a:solidFill>
          <a:ln w="38100">
            <a:solidFill>
              <a:srgbClr val="5B92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="" xmlns:a16="http://schemas.microsoft.com/office/drawing/2014/main" id="{B7F5DB1D-6709-458A-8E7F-E78066B3A119}"/>
              </a:ext>
            </a:extLst>
          </p:cNvPr>
          <p:cNvSpPr/>
          <p:nvPr/>
        </p:nvSpPr>
        <p:spPr>
          <a:xfrm>
            <a:off x="7663933" y="-213360"/>
            <a:ext cx="3899096" cy="3873305"/>
          </a:xfrm>
          <a:prstGeom prst="diamond">
            <a:avLst/>
          </a:prstGeom>
          <a:solidFill>
            <a:schemeClr val="bg1"/>
          </a:solidFill>
          <a:ln w="38100">
            <a:solidFill>
              <a:srgbClr val="5B92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469F528A-7E40-4422-A142-C81E3054C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45" t="-26648" r="-27345" b="-18736"/>
          <a:stretch>
            <a:fillRect/>
          </a:stretch>
        </p:blipFill>
        <p:spPr>
          <a:xfrm>
            <a:off x="6631830" y="1674564"/>
            <a:ext cx="3750137" cy="3508871"/>
          </a:xfrm>
          <a:custGeom>
            <a:avLst/>
            <a:gdLst>
              <a:gd name="connsiteX0" fmla="*/ 1657606 w 3315211"/>
              <a:gd name="connsiteY0" fmla="*/ 0 h 3101926"/>
              <a:gd name="connsiteX1" fmla="*/ 2265271 w 3315211"/>
              <a:gd name="connsiteY1" fmla="*/ 568571 h 3101926"/>
              <a:gd name="connsiteX2" fmla="*/ 2729167 w 3315211"/>
              <a:gd name="connsiteY2" fmla="*/ 568571 h 3101926"/>
              <a:gd name="connsiteX3" fmla="*/ 2729167 w 3315211"/>
              <a:gd name="connsiteY3" fmla="*/ 1002622 h 3101926"/>
              <a:gd name="connsiteX4" fmla="*/ 3315211 w 3315211"/>
              <a:gd name="connsiteY4" fmla="*/ 1550963 h 3101926"/>
              <a:gd name="connsiteX5" fmla="*/ 2729167 w 3315211"/>
              <a:gd name="connsiteY5" fmla="*/ 2099304 h 3101926"/>
              <a:gd name="connsiteX6" fmla="*/ 2729167 w 3315211"/>
              <a:gd name="connsiteY6" fmla="*/ 2702171 h 3101926"/>
              <a:gd name="connsiteX7" fmla="*/ 2084848 w 3315211"/>
              <a:gd name="connsiteY7" fmla="*/ 2702171 h 3101926"/>
              <a:gd name="connsiteX8" fmla="*/ 1657606 w 3315211"/>
              <a:gd name="connsiteY8" fmla="*/ 3101926 h 3101926"/>
              <a:gd name="connsiteX9" fmla="*/ 1230364 w 3315211"/>
              <a:gd name="connsiteY9" fmla="*/ 2702171 h 3101926"/>
              <a:gd name="connsiteX10" fmla="*/ 586042 w 3315211"/>
              <a:gd name="connsiteY10" fmla="*/ 2702171 h 3101926"/>
              <a:gd name="connsiteX11" fmla="*/ 586042 w 3315211"/>
              <a:gd name="connsiteY11" fmla="*/ 2099302 h 3101926"/>
              <a:gd name="connsiteX12" fmla="*/ 0 w 3315211"/>
              <a:gd name="connsiteY12" fmla="*/ 1550963 h 3101926"/>
              <a:gd name="connsiteX13" fmla="*/ 586042 w 3315211"/>
              <a:gd name="connsiteY13" fmla="*/ 1002624 h 3101926"/>
              <a:gd name="connsiteX14" fmla="*/ 586042 w 3315211"/>
              <a:gd name="connsiteY14" fmla="*/ 568571 h 3101926"/>
              <a:gd name="connsiteX15" fmla="*/ 1049941 w 3315211"/>
              <a:gd name="connsiteY15" fmla="*/ 568571 h 3101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15211" h="3101926">
                <a:moveTo>
                  <a:pt x="1657606" y="0"/>
                </a:moveTo>
                <a:lnTo>
                  <a:pt x="2265271" y="568571"/>
                </a:lnTo>
                <a:lnTo>
                  <a:pt x="2729167" y="568571"/>
                </a:lnTo>
                <a:lnTo>
                  <a:pt x="2729167" y="1002622"/>
                </a:lnTo>
                <a:lnTo>
                  <a:pt x="3315211" y="1550963"/>
                </a:lnTo>
                <a:lnTo>
                  <a:pt x="2729167" y="2099304"/>
                </a:lnTo>
                <a:lnTo>
                  <a:pt x="2729167" y="2702171"/>
                </a:lnTo>
                <a:lnTo>
                  <a:pt x="2084848" y="2702171"/>
                </a:lnTo>
                <a:lnTo>
                  <a:pt x="1657606" y="3101926"/>
                </a:lnTo>
                <a:lnTo>
                  <a:pt x="1230364" y="2702171"/>
                </a:lnTo>
                <a:lnTo>
                  <a:pt x="586042" y="2702171"/>
                </a:lnTo>
                <a:lnTo>
                  <a:pt x="586042" y="2099302"/>
                </a:lnTo>
                <a:lnTo>
                  <a:pt x="0" y="1550963"/>
                </a:lnTo>
                <a:lnTo>
                  <a:pt x="586042" y="1002624"/>
                </a:lnTo>
                <a:lnTo>
                  <a:pt x="586042" y="568571"/>
                </a:lnTo>
                <a:lnTo>
                  <a:pt x="1049941" y="568571"/>
                </a:lnTo>
                <a:close/>
              </a:path>
            </a:pathLst>
          </a:custGeom>
          <a:solidFill>
            <a:srgbClr val="5B92FF"/>
          </a:solidFill>
          <a:ln w="76200">
            <a:solidFill>
              <a:srgbClr val="5B92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st="25400" dir="13800000" sx="102000" sy="102000" rotWithShape="0">
              <a:schemeClr val="tx1"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E2D6C1D-6130-4865-9DE6-DD5397751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45" t="-26648" r="-27345" b="-18736"/>
          <a:stretch>
            <a:fillRect/>
          </a:stretch>
        </p:blipFill>
        <p:spPr>
          <a:xfrm>
            <a:off x="6837531" y="1885075"/>
            <a:ext cx="3315211" cy="3101926"/>
          </a:xfrm>
          <a:custGeom>
            <a:avLst/>
            <a:gdLst>
              <a:gd name="connsiteX0" fmla="*/ 1657606 w 3315211"/>
              <a:gd name="connsiteY0" fmla="*/ 0 h 3101926"/>
              <a:gd name="connsiteX1" fmla="*/ 2265271 w 3315211"/>
              <a:gd name="connsiteY1" fmla="*/ 568571 h 3101926"/>
              <a:gd name="connsiteX2" fmla="*/ 2729167 w 3315211"/>
              <a:gd name="connsiteY2" fmla="*/ 568571 h 3101926"/>
              <a:gd name="connsiteX3" fmla="*/ 2729167 w 3315211"/>
              <a:gd name="connsiteY3" fmla="*/ 1002622 h 3101926"/>
              <a:gd name="connsiteX4" fmla="*/ 3315211 w 3315211"/>
              <a:gd name="connsiteY4" fmla="*/ 1550963 h 3101926"/>
              <a:gd name="connsiteX5" fmla="*/ 2729167 w 3315211"/>
              <a:gd name="connsiteY5" fmla="*/ 2099304 h 3101926"/>
              <a:gd name="connsiteX6" fmla="*/ 2729167 w 3315211"/>
              <a:gd name="connsiteY6" fmla="*/ 2702171 h 3101926"/>
              <a:gd name="connsiteX7" fmla="*/ 2084848 w 3315211"/>
              <a:gd name="connsiteY7" fmla="*/ 2702171 h 3101926"/>
              <a:gd name="connsiteX8" fmla="*/ 1657606 w 3315211"/>
              <a:gd name="connsiteY8" fmla="*/ 3101926 h 3101926"/>
              <a:gd name="connsiteX9" fmla="*/ 1230364 w 3315211"/>
              <a:gd name="connsiteY9" fmla="*/ 2702171 h 3101926"/>
              <a:gd name="connsiteX10" fmla="*/ 586042 w 3315211"/>
              <a:gd name="connsiteY10" fmla="*/ 2702171 h 3101926"/>
              <a:gd name="connsiteX11" fmla="*/ 586042 w 3315211"/>
              <a:gd name="connsiteY11" fmla="*/ 2099302 h 3101926"/>
              <a:gd name="connsiteX12" fmla="*/ 0 w 3315211"/>
              <a:gd name="connsiteY12" fmla="*/ 1550963 h 3101926"/>
              <a:gd name="connsiteX13" fmla="*/ 586042 w 3315211"/>
              <a:gd name="connsiteY13" fmla="*/ 1002624 h 3101926"/>
              <a:gd name="connsiteX14" fmla="*/ 586042 w 3315211"/>
              <a:gd name="connsiteY14" fmla="*/ 568571 h 3101926"/>
              <a:gd name="connsiteX15" fmla="*/ 1049941 w 3315211"/>
              <a:gd name="connsiteY15" fmla="*/ 568571 h 3101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15211" h="3101926">
                <a:moveTo>
                  <a:pt x="1657606" y="0"/>
                </a:moveTo>
                <a:lnTo>
                  <a:pt x="2265271" y="568571"/>
                </a:lnTo>
                <a:lnTo>
                  <a:pt x="2729167" y="568571"/>
                </a:lnTo>
                <a:lnTo>
                  <a:pt x="2729167" y="1002622"/>
                </a:lnTo>
                <a:lnTo>
                  <a:pt x="3315211" y="1550963"/>
                </a:lnTo>
                <a:lnTo>
                  <a:pt x="2729167" y="2099304"/>
                </a:lnTo>
                <a:lnTo>
                  <a:pt x="2729167" y="2702171"/>
                </a:lnTo>
                <a:lnTo>
                  <a:pt x="2084848" y="2702171"/>
                </a:lnTo>
                <a:lnTo>
                  <a:pt x="1657606" y="3101926"/>
                </a:lnTo>
                <a:lnTo>
                  <a:pt x="1230364" y="2702171"/>
                </a:lnTo>
                <a:lnTo>
                  <a:pt x="586042" y="2702171"/>
                </a:lnTo>
                <a:lnTo>
                  <a:pt x="586042" y="2099302"/>
                </a:lnTo>
                <a:lnTo>
                  <a:pt x="0" y="1550963"/>
                </a:lnTo>
                <a:lnTo>
                  <a:pt x="586042" y="1002624"/>
                </a:lnTo>
                <a:lnTo>
                  <a:pt x="586042" y="568571"/>
                </a:lnTo>
                <a:lnTo>
                  <a:pt x="1049941" y="568571"/>
                </a:lnTo>
                <a:close/>
              </a:path>
            </a:pathLst>
          </a:custGeom>
          <a:ln w="76200">
            <a:solidFill>
              <a:srgbClr val="5B92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12BA6366-E2D1-42B2-B6CC-59FFD296D2AF}"/>
              </a:ext>
            </a:extLst>
          </p:cNvPr>
          <p:cNvSpPr txBox="1"/>
          <p:nvPr/>
        </p:nvSpPr>
        <p:spPr>
          <a:xfrm>
            <a:off x="921914" y="891195"/>
            <a:ext cx="6621762" cy="28541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ar-S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جامعة دنقلا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ar-S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كلية علوم الحاسوب والتنمية البشرية</a:t>
            </a:r>
          </a:p>
          <a:p>
            <a:pPr algn="r" rtl="1"/>
            <a:r>
              <a:rPr lang="ar-SA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نظم إدارة قواعد البيانات</a:t>
            </a:r>
          </a:p>
          <a:p>
            <a:pPr algn="r" rtl="1"/>
            <a:r>
              <a:rPr lang="ar-SA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(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Management Systems </a:t>
            </a:r>
            <a:r>
              <a:rPr lang="ar-SA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="" xmlns:a16="http://schemas.microsoft.com/office/drawing/2014/main" id="{88E8847F-4DEE-4D69-BD9C-CD6C998D932A}"/>
              </a:ext>
            </a:extLst>
          </p:cNvPr>
          <p:cNvSpPr/>
          <p:nvPr/>
        </p:nvSpPr>
        <p:spPr>
          <a:xfrm>
            <a:off x="10245385" y="1954124"/>
            <a:ext cx="1344637" cy="1451317"/>
          </a:xfrm>
          <a:prstGeom prst="diamond">
            <a:avLst/>
          </a:prstGeom>
          <a:solidFill>
            <a:srgbClr val="5B92FF"/>
          </a:solidFill>
          <a:ln>
            <a:solidFill>
              <a:srgbClr val="5B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Diamond 14">
            <a:extLst>
              <a:ext uri="{FF2B5EF4-FFF2-40B4-BE49-F238E27FC236}">
                <a16:creationId xmlns="" xmlns:a16="http://schemas.microsoft.com/office/drawing/2014/main" id="{C6FD2D44-4A91-4A84-A785-088CC8D3F73E}"/>
              </a:ext>
            </a:extLst>
          </p:cNvPr>
          <p:cNvSpPr/>
          <p:nvPr/>
        </p:nvSpPr>
        <p:spPr>
          <a:xfrm>
            <a:off x="10218392" y="5749387"/>
            <a:ext cx="1344637" cy="1451317"/>
          </a:xfrm>
          <a:prstGeom prst="diamond">
            <a:avLst/>
          </a:prstGeom>
          <a:solidFill>
            <a:srgbClr val="5B92FF"/>
          </a:solidFill>
          <a:ln>
            <a:solidFill>
              <a:srgbClr val="5B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E7F5742C-219F-4135-B479-A0BFD75B441A}"/>
              </a:ext>
            </a:extLst>
          </p:cNvPr>
          <p:cNvSpPr txBox="1"/>
          <p:nvPr/>
        </p:nvSpPr>
        <p:spPr>
          <a:xfrm>
            <a:off x="1402953" y="4321268"/>
            <a:ext cx="538872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en-US" sz="3600" dirty="0"/>
              <a:t>The Client/Server Database Environment             </a:t>
            </a:r>
            <a:endParaRPr lang="ar-SA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F7C7050-EFA4-4C24-A16B-8174EF387FA3}"/>
              </a:ext>
            </a:extLst>
          </p:cNvPr>
          <p:cNvSpPr txBox="1"/>
          <p:nvPr/>
        </p:nvSpPr>
        <p:spPr>
          <a:xfrm>
            <a:off x="782476" y="5755239"/>
            <a:ext cx="423908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A" sz="2800" dirty="0"/>
              <a:t>أ. لينا الأمين</a:t>
            </a:r>
          </a:p>
        </p:txBody>
      </p:sp>
      <p:sp>
        <p:nvSpPr>
          <p:cNvPr id="19" name="Oval 18" descr="icon new">
            <a:extLst>
              <a:ext uri="{FF2B5EF4-FFF2-40B4-BE49-F238E27FC236}">
                <a16:creationId xmlns="" xmlns:a16="http://schemas.microsoft.com/office/drawing/2014/main" id="{04E883CF-90E5-472D-AABC-BE82054C2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1527" y="325396"/>
            <a:ext cx="2080770" cy="1889861"/>
          </a:xfrm>
          <a:prstGeom prst="ellipse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ar-SA"/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0901AC8C-3DB8-4061-9A62-558E8BAFB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3340" y="3584281"/>
            <a:ext cx="2416846" cy="2169528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="" xmlns:a16="http://schemas.microsoft.com/office/drawing/2014/main" id="{B70CBF82-A046-4207-99AE-8FEF289E1977}"/>
              </a:ext>
            </a:extLst>
          </p:cNvPr>
          <p:cNvSpPr/>
          <p:nvPr/>
        </p:nvSpPr>
        <p:spPr>
          <a:xfrm>
            <a:off x="-430917" y="3149297"/>
            <a:ext cx="1344637" cy="1451317"/>
          </a:xfrm>
          <a:prstGeom prst="diamond">
            <a:avLst/>
          </a:prstGeom>
          <a:solidFill>
            <a:srgbClr val="5B92FF"/>
          </a:solidFill>
          <a:ln>
            <a:solidFill>
              <a:srgbClr val="5B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13F1F4E-0A54-44A9-BD71-6F469F7125AB}"/>
              </a:ext>
            </a:extLst>
          </p:cNvPr>
          <p:cNvSpPr txBox="1"/>
          <p:nvPr/>
        </p:nvSpPr>
        <p:spPr>
          <a:xfrm>
            <a:off x="339789" y="3787284"/>
            <a:ext cx="512445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A" sz="3200" b="1" dirty="0"/>
              <a:t>المحاضرة الرابعة</a:t>
            </a:r>
          </a:p>
        </p:txBody>
      </p:sp>
    </p:spTree>
    <p:extLst>
      <p:ext uri="{BB962C8B-B14F-4D97-AF65-F5344CB8AC3E}">
        <p14:creationId xmlns:p14="http://schemas.microsoft.com/office/powerpoint/2010/main" val="49665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13" grpId="0"/>
      <p:bldP spid="14" grpId="0" animBg="1"/>
      <p:bldP spid="15" grpId="0" animBg="1"/>
      <p:bldP spid="17" grpId="0"/>
      <p:bldP spid="18" grpId="0"/>
      <p:bldP spid="19" grpId="0" animBg="1"/>
      <p:bldP spid="20" grpId="0" animBg="1"/>
      <p:bldP spid="21" grpId="0" animBg="1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="" xmlns:a16="http://schemas.microsoft.com/office/drawing/2014/main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="" xmlns:a16="http://schemas.microsoft.com/office/drawing/2014/main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="" xmlns:a16="http://schemas.microsoft.com/office/drawing/2014/main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="" xmlns:a16="http://schemas.microsoft.com/office/drawing/2014/main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="" xmlns:a16="http://schemas.microsoft.com/office/drawing/2014/main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="" xmlns:a16="http://schemas.microsoft.com/office/drawing/2014/main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="" xmlns:a16="http://schemas.microsoft.com/office/drawing/2014/main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="" xmlns:a16="http://schemas.microsoft.com/office/drawing/2014/main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="" xmlns:a16="http://schemas.microsoft.com/office/drawing/2014/main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="" xmlns:a16="http://schemas.microsoft.com/office/drawing/2014/main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="" xmlns:a16="http://schemas.microsoft.com/office/drawing/2014/main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="" xmlns:a16="http://schemas.microsoft.com/office/drawing/2014/main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="" xmlns:a16="http://schemas.microsoft.com/office/drawing/2014/main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="" xmlns:a16="http://schemas.microsoft.com/office/drawing/2014/main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="" xmlns:a16="http://schemas.microsoft.com/office/drawing/2014/main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AEF099B3-9761-4A2E-BA76-9EABD380C9DB}"/>
              </a:ext>
            </a:extLst>
          </p:cNvPr>
          <p:cNvSpPr/>
          <p:nvPr/>
        </p:nvSpPr>
        <p:spPr>
          <a:xfrm>
            <a:off x="545751" y="343568"/>
            <a:ext cx="10978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ar-SA" altLang="en-US" sz="2800" b="1" dirty="0">
                <a:solidFill>
                  <a:srgbClr val="002060"/>
                </a:solidFill>
              </a:rPr>
              <a:t>معمارية خادم قواعد البيانات المزدوج </a:t>
            </a:r>
            <a:r>
              <a:rPr lang="en-US" sz="2800" b="1" dirty="0">
                <a:solidFill>
                  <a:srgbClr val="002060"/>
                </a:solidFill>
              </a:rPr>
              <a:t>Two-Tier Database Server </a:t>
            </a:r>
            <a:r>
              <a:rPr lang="en-US" altLang="en-US" sz="2800" b="1" dirty="0">
                <a:solidFill>
                  <a:srgbClr val="002060"/>
                </a:solidFill>
              </a:rPr>
              <a:t>Architectures</a:t>
            </a:r>
            <a:endParaRPr lang="ar-SA" altLang="en-US" sz="2800" b="1" dirty="0">
              <a:solidFill>
                <a:srgbClr val="00206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C1C399B7-3E61-44C6-9C64-B975809019C2}"/>
              </a:ext>
            </a:extLst>
          </p:cNvPr>
          <p:cNvSpPr/>
          <p:nvPr/>
        </p:nvSpPr>
        <p:spPr>
          <a:xfrm>
            <a:off x="629969" y="821963"/>
            <a:ext cx="10663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  <a:defRPr/>
            </a:pPr>
            <a:r>
              <a:rPr lang="ar-SA" sz="2800" dirty="0"/>
              <a:t>العميل مسؤول عن.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68D21C0E-4892-4238-9C1C-A4DFC160BF0D}"/>
              </a:ext>
            </a:extLst>
          </p:cNvPr>
          <p:cNvSpPr/>
          <p:nvPr/>
        </p:nvSpPr>
        <p:spPr>
          <a:xfrm>
            <a:off x="545751" y="1793606"/>
            <a:ext cx="99954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§"/>
              <a:defRPr/>
            </a:pPr>
            <a:r>
              <a:rPr lang="ar-SA" sz="2800" dirty="0"/>
              <a:t>بعض الاعمال تحكم منطقيا.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9DF938B2-5CF7-4B1B-8AAF-B7D93CD4F298}"/>
              </a:ext>
            </a:extLst>
          </p:cNvPr>
          <p:cNvSpPr/>
          <p:nvPr/>
        </p:nvSpPr>
        <p:spPr>
          <a:xfrm>
            <a:off x="629968" y="2304209"/>
            <a:ext cx="10663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  <a:defRPr/>
            </a:pPr>
            <a:r>
              <a:rPr lang="ar-SA" sz="2800" dirty="0"/>
              <a:t>الخادم ينجز كلا من تخزين البيانات ووصول بيانات المعالجة.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BF5A831A-94C0-45F4-B31A-7AED9E2BEF70}"/>
              </a:ext>
            </a:extLst>
          </p:cNvPr>
          <p:cNvSpPr/>
          <p:nvPr/>
        </p:nvSpPr>
        <p:spPr>
          <a:xfrm>
            <a:off x="676389" y="2799625"/>
            <a:ext cx="10663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DBMS</a:t>
            </a:r>
            <a:r>
              <a:rPr lang="ar-SA" sz="2800" dirty="0"/>
              <a:t> فقط على الخادم.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DE3FCA7F-DC92-4B68-8376-5E284E3DEC5F}"/>
              </a:ext>
            </a:extLst>
          </p:cNvPr>
          <p:cNvSpPr/>
          <p:nvPr/>
        </p:nvSpPr>
        <p:spPr>
          <a:xfrm>
            <a:off x="545751" y="1302389"/>
            <a:ext cx="99954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§"/>
              <a:defRPr/>
            </a:pPr>
            <a:r>
              <a:rPr lang="ar-SA" sz="2800" dirty="0"/>
              <a:t>منطق معالجة الإدخال والإخراج.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E96B5F4B-EBF7-4599-969E-385FC9036171}"/>
              </a:ext>
            </a:extLst>
          </p:cNvPr>
          <p:cNvSpPr/>
          <p:nvPr/>
        </p:nvSpPr>
        <p:spPr>
          <a:xfrm>
            <a:off x="500781" y="3821319"/>
            <a:ext cx="10978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ar-SA" altLang="en-US" sz="2800" b="1" dirty="0">
                <a:solidFill>
                  <a:srgbClr val="002060"/>
                </a:solidFill>
              </a:rPr>
              <a:t>مميزات منهجية </a:t>
            </a:r>
            <a:r>
              <a:rPr lang="en-US" sz="2800" b="1" dirty="0">
                <a:solidFill>
                  <a:srgbClr val="002060"/>
                </a:solidFill>
              </a:rPr>
              <a:t>Two-Tier)</a:t>
            </a:r>
            <a:r>
              <a:rPr lang="ar-SA" sz="2800" b="1" dirty="0">
                <a:solidFill>
                  <a:srgbClr val="002060"/>
                </a:solidFill>
              </a:rPr>
              <a:t>)</a:t>
            </a:r>
            <a:r>
              <a:rPr lang="ar-SA" altLang="en-US" sz="2800" b="1" dirty="0">
                <a:solidFill>
                  <a:srgbClr val="002060"/>
                </a:solidFill>
              </a:rPr>
              <a:t> :</a:t>
            </a:r>
            <a:r>
              <a:rPr lang="en-US" sz="2800" b="1" dirty="0">
                <a:solidFill>
                  <a:srgbClr val="002060"/>
                </a:solidFill>
              </a:rPr>
              <a:t>Advantages of Two-Tier Approach</a:t>
            </a:r>
            <a:endParaRPr lang="ar-SA" altLang="en-US" sz="2800" b="1" dirty="0">
              <a:solidFill>
                <a:srgbClr val="00206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E33E81B1-743F-4A61-981A-D01DD909EB62}"/>
              </a:ext>
            </a:extLst>
          </p:cNvPr>
          <p:cNvSpPr/>
          <p:nvPr/>
        </p:nvSpPr>
        <p:spPr>
          <a:xfrm>
            <a:off x="629967" y="4371509"/>
            <a:ext cx="10663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  <a:defRPr/>
            </a:pPr>
            <a:r>
              <a:rPr lang="ar-SA" sz="2800" dirty="0"/>
              <a:t>العميل ليس مركز القوة.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9032B5EA-2E77-420E-8235-2B3EA6AE3570}"/>
              </a:ext>
            </a:extLst>
          </p:cNvPr>
          <p:cNvSpPr/>
          <p:nvPr/>
        </p:nvSpPr>
        <p:spPr>
          <a:xfrm>
            <a:off x="629967" y="4896596"/>
            <a:ext cx="10663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  <a:defRPr/>
            </a:pPr>
            <a:r>
              <a:rPr lang="ar-SA" sz="2800" dirty="0"/>
              <a:t>يخفض كثيرا مرور البيانات عبر الشبكة.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90CB41A0-5014-43C5-8E96-DC46CF6309B3}"/>
              </a:ext>
            </a:extLst>
          </p:cNvPr>
          <p:cNvSpPr/>
          <p:nvPr/>
        </p:nvSpPr>
        <p:spPr>
          <a:xfrm>
            <a:off x="629966" y="5483109"/>
            <a:ext cx="10663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  <a:defRPr/>
            </a:pPr>
            <a:r>
              <a:rPr lang="ar-SA" sz="2800" dirty="0"/>
              <a:t>تحسين سلامة البيانات لكون جميع المعالجات تتم محلياً.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A9871FB7-4299-46B5-AB73-2A808A11BAA0}"/>
              </a:ext>
            </a:extLst>
          </p:cNvPr>
          <p:cNvSpPr/>
          <p:nvPr/>
        </p:nvSpPr>
        <p:spPr>
          <a:xfrm>
            <a:off x="629965" y="6055096"/>
            <a:ext cx="10663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  <a:defRPr/>
            </a:pPr>
            <a:r>
              <a:rPr lang="ar-SA" sz="2800" dirty="0"/>
              <a:t>تخزين كود الاجراء (</a:t>
            </a:r>
            <a:r>
              <a:rPr lang="en-US" sz="2800" dirty="0"/>
              <a:t>procedures</a:t>
            </a:r>
            <a:r>
              <a:rPr lang="ar-SA" sz="2800" dirty="0"/>
              <a:t>) الذي ينجز بعض الاعمال على الخادم </a:t>
            </a:r>
            <a:r>
              <a:rPr lang="en-US" sz="2800" dirty="0"/>
              <a:t>server</a:t>
            </a:r>
            <a:r>
              <a:rPr lang="ar-SA" sz="28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964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="" xmlns:a16="http://schemas.microsoft.com/office/drawing/2014/main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="" xmlns:a16="http://schemas.microsoft.com/office/drawing/2014/main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="" xmlns:a16="http://schemas.microsoft.com/office/drawing/2014/main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="" xmlns:a16="http://schemas.microsoft.com/office/drawing/2014/main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="" xmlns:a16="http://schemas.microsoft.com/office/drawing/2014/main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="" xmlns:a16="http://schemas.microsoft.com/office/drawing/2014/main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="" xmlns:a16="http://schemas.microsoft.com/office/drawing/2014/main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="" xmlns:a16="http://schemas.microsoft.com/office/drawing/2014/main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="" xmlns:a16="http://schemas.microsoft.com/office/drawing/2014/main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="" xmlns:a16="http://schemas.microsoft.com/office/drawing/2014/main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="" xmlns:a16="http://schemas.microsoft.com/office/drawing/2014/main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="" xmlns:a16="http://schemas.microsoft.com/office/drawing/2014/main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="" xmlns:a16="http://schemas.microsoft.com/office/drawing/2014/main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="" xmlns:a16="http://schemas.microsoft.com/office/drawing/2014/main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="" xmlns:a16="http://schemas.microsoft.com/office/drawing/2014/main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AEF099B3-9761-4A2E-BA76-9EABD380C9DB}"/>
              </a:ext>
            </a:extLst>
          </p:cNvPr>
          <p:cNvSpPr/>
          <p:nvPr/>
        </p:nvSpPr>
        <p:spPr>
          <a:xfrm>
            <a:off x="545751" y="418518"/>
            <a:ext cx="10978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ar-SA" altLang="en-US" sz="2800" b="1" dirty="0">
                <a:solidFill>
                  <a:srgbClr val="002060"/>
                </a:solidFill>
              </a:rPr>
              <a:t>مميزات تخزين الاجراءات </a:t>
            </a:r>
            <a:r>
              <a:rPr lang="en-US" sz="2800" b="1" dirty="0">
                <a:solidFill>
                  <a:srgbClr val="002060"/>
                </a:solidFill>
              </a:rPr>
              <a:t>Advantages of Stored Procedures</a:t>
            </a:r>
            <a:endParaRPr lang="ar-SA" altLang="en-US" sz="2800" b="1" dirty="0">
              <a:solidFill>
                <a:srgbClr val="00206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C1C399B7-3E61-44C6-9C64-B975809019C2}"/>
              </a:ext>
            </a:extLst>
          </p:cNvPr>
          <p:cNvSpPr/>
          <p:nvPr/>
        </p:nvSpPr>
        <p:spPr>
          <a:xfrm>
            <a:off x="629969" y="971863"/>
            <a:ext cx="10663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  <a:defRPr/>
            </a:pPr>
            <a:r>
              <a:rPr lang="ar-SA" sz="2800" dirty="0"/>
              <a:t>تجميع عبارات </a:t>
            </a:r>
            <a:r>
              <a:rPr lang="en-US" sz="2800" dirty="0"/>
              <a:t>SQL</a:t>
            </a:r>
            <a:r>
              <a:rPr lang="ar-SA" sz="2800" dirty="0"/>
              <a:t>.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FDD91C9E-011B-4AB3-89AA-394D2FE6CEF5}"/>
              </a:ext>
            </a:extLst>
          </p:cNvPr>
          <p:cNvSpPr/>
          <p:nvPr/>
        </p:nvSpPr>
        <p:spPr>
          <a:xfrm>
            <a:off x="629969" y="1448677"/>
            <a:ext cx="10663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  <a:defRPr/>
            </a:pPr>
            <a:r>
              <a:rPr lang="ar-SA" sz="2800" dirty="0"/>
              <a:t>تخفيض مرور الشبكة.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D179FBE7-0646-431E-916D-040A3900CCF4}"/>
              </a:ext>
            </a:extLst>
          </p:cNvPr>
          <p:cNvSpPr/>
          <p:nvPr/>
        </p:nvSpPr>
        <p:spPr>
          <a:xfrm>
            <a:off x="643061" y="1945173"/>
            <a:ext cx="10663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  <a:defRPr/>
            </a:pPr>
            <a:r>
              <a:rPr lang="ar-SA" sz="2800" dirty="0"/>
              <a:t>تحسين الأمن.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1AE3797B-867D-4409-9F81-CA1C57B357C0}"/>
              </a:ext>
            </a:extLst>
          </p:cNvPr>
          <p:cNvSpPr/>
          <p:nvPr/>
        </p:nvSpPr>
        <p:spPr>
          <a:xfrm>
            <a:off x="643061" y="2428301"/>
            <a:ext cx="10663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  <a:defRPr/>
            </a:pPr>
            <a:r>
              <a:rPr lang="ar-SA" sz="2800" dirty="0"/>
              <a:t>تحسين سلامة البيانات.</a:t>
            </a:r>
            <a:endParaRPr lang="en-US" dirty="0"/>
          </a:p>
        </p:txBody>
      </p:sp>
      <p:pic>
        <p:nvPicPr>
          <p:cNvPr id="56" name="Picture 6" descr="Noname.jpg">
            <a:extLst>
              <a:ext uri="{FF2B5EF4-FFF2-40B4-BE49-F238E27FC236}">
                <a16:creationId xmlns="" xmlns:a16="http://schemas.microsoft.com/office/drawing/2014/main" id="{C26E17FE-8A85-4127-894E-A9B5622F1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35" y="1203310"/>
            <a:ext cx="7604694" cy="547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 Box 3">
            <a:extLst>
              <a:ext uri="{FF2B5EF4-FFF2-40B4-BE49-F238E27FC236}">
                <a16:creationId xmlns="" xmlns:a16="http://schemas.microsoft.com/office/drawing/2014/main" id="{EB3130B3-4FEE-42A3-9ED8-A513B38A1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9520" y="3715337"/>
            <a:ext cx="456757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rtl="1">
              <a:spcBef>
                <a:spcPct val="0"/>
              </a:spcBef>
              <a:buClrTx/>
              <a:buSzTx/>
              <a:buFontTx/>
              <a:buNone/>
            </a:pPr>
            <a:r>
              <a:rPr lang="ar-SA" altLang="ar-SA" sz="2800" b="1" dirty="0">
                <a:solidFill>
                  <a:srgbClr val="002060"/>
                </a:solidFill>
                <a:latin typeface="+mn-lt"/>
                <a:cs typeface="+mn-cs"/>
              </a:rPr>
              <a:t>معمارية خادم قواعد البيانات المزدوج</a:t>
            </a:r>
          </a:p>
          <a:p>
            <a:pPr algn="ctr" rtl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800" b="1" dirty="0">
                <a:solidFill>
                  <a:srgbClr val="002060"/>
                </a:solidFill>
                <a:latin typeface="+mn-lt"/>
                <a:cs typeface="+mn-cs"/>
              </a:rPr>
              <a:t>Database server architecture (two-tier)</a:t>
            </a:r>
          </a:p>
        </p:txBody>
      </p:sp>
    </p:spTree>
    <p:extLst>
      <p:ext uri="{BB962C8B-B14F-4D97-AF65-F5344CB8AC3E}">
        <p14:creationId xmlns:p14="http://schemas.microsoft.com/office/powerpoint/2010/main" val="36884516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2" grpId="0"/>
      <p:bldP spid="53" grpId="0"/>
      <p:bldP spid="54" grpId="0"/>
      <p:bldP spid="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="" xmlns:a16="http://schemas.microsoft.com/office/drawing/2014/main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="" xmlns:a16="http://schemas.microsoft.com/office/drawing/2014/main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="" xmlns:a16="http://schemas.microsoft.com/office/drawing/2014/main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="" xmlns:a16="http://schemas.microsoft.com/office/drawing/2014/main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="" xmlns:a16="http://schemas.microsoft.com/office/drawing/2014/main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="" xmlns:a16="http://schemas.microsoft.com/office/drawing/2014/main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="" xmlns:a16="http://schemas.microsoft.com/office/drawing/2014/main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="" xmlns:a16="http://schemas.microsoft.com/office/drawing/2014/main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="" xmlns:a16="http://schemas.microsoft.com/office/drawing/2014/main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="" xmlns:a16="http://schemas.microsoft.com/office/drawing/2014/main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="" xmlns:a16="http://schemas.microsoft.com/office/drawing/2014/main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="" xmlns:a16="http://schemas.microsoft.com/office/drawing/2014/main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="" xmlns:a16="http://schemas.microsoft.com/office/drawing/2014/main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="" xmlns:a16="http://schemas.microsoft.com/office/drawing/2014/main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="" xmlns:a16="http://schemas.microsoft.com/office/drawing/2014/main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AEF099B3-9761-4A2E-BA76-9EABD380C9DB}"/>
              </a:ext>
            </a:extLst>
          </p:cNvPr>
          <p:cNvSpPr/>
          <p:nvPr/>
        </p:nvSpPr>
        <p:spPr>
          <a:xfrm>
            <a:off x="545751" y="418518"/>
            <a:ext cx="10978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ar-SA" altLang="en-US" sz="2800" b="1" dirty="0">
                <a:solidFill>
                  <a:srgbClr val="002060"/>
                </a:solidFill>
              </a:rPr>
              <a:t>معمارية الثلاث طبقات </a:t>
            </a:r>
            <a:r>
              <a:rPr lang="en-US" sz="2800" b="1" dirty="0">
                <a:solidFill>
                  <a:srgbClr val="002060"/>
                </a:solidFill>
              </a:rPr>
              <a:t>Three-Tier Architectures</a:t>
            </a:r>
            <a:endParaRPr lang="ar-SA" altLang="en-US" sz="2800" b="1" dirty="0">
              <a:solidFill>
                <a:srgbClr val="00206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53FEED91-E8C7-423D-B650-4EFE2371DC2B}"/>
              </a:ext>
            </a:extLst>
          </p:cNvPr>
          <p:cNvGrpSpPr/>
          <p:nvPr/>
        </p:nvGrpSpPr>
        <p:grpSpPr>
          <a:xfrm>
            <a:off x="1461670" y="1021465"/>
            <a:ext cx="8564325" cy="2149474"/>
            <a:chOff x="1461670" y="1021465"/>
            <a:chExt cx="8564325" cy="2149474"/>
          </a:xfrm>
        </p:grpSpPr>
        <p:sp>
          <p:nvSpPr>
            <p:cNvPr id="45" name="Text Box 5">
              <a:extLst>
                <a:ext uri="{FF2B5EF4-FFF2-40B4-BE49-F238E27FC236}">
                  <a16:creationId xmlns="" xmlns:a16="http://schemas.microsoft.com/office/drawing/2014/main" id="{EEDD899C-1492-48E2-B05D-B274B9618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3550" y="1021465"/>
              <a:ext cx="2454193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2000" b="1" dirty="0">
                  <a:solidFill>
                    <a:srgbClr val="990000"/>
                  </a:solidFill>
                  <a:latin typeface="Times New Roman" panose="02020603050405020304" pitchFamily="18" charset="0"/>
                </a:rPr>
                <a:t>GUI interface </a:t>
              </a:r>
              <a:r>
                <a:rPr lang="ar-SA" altLang="ar-SA" sz="2000" b="1" dirty="0">
                  <a:solidFill>
                    <a:srgbClr val="990000"/>
                  </a:solidFill>
                  <a:latin typeface="Times New Roman" panose="02020603050405020304" pitchFamily="18" charset="0"/>
                </a:rPr>
                <a:t>العرض</a:t>
              </a:r>
              <a:endParaRPr lang="en-US" altLang="ar-SA" sz="2000" b="1" dirty="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2000" b="1" dirty="0">
                  <a:solidFill>
                    <a:srgbClr val="990000"/>
                  </a:solidFill>
                  <a:latin typeface="Times New Roman" panose="02020603050405020304" pitchFamily="18" charset="0"/>
                </a:rPr>
                <a:t>(I/O processing)</a:t>
              </a:r>
            </a:p>
          </p:txBody>
        </p:sp>
        <p:sp>
          <p:nvSpPr>
            <p:cNvPr id="46" name="Text Box 6">
              <a:extLst>
                <a:ext uri="{FF2B5EF4-FFF2-40B4-BE49-F238E27FC236}">
                  <a16:creationId xmlns="" xmlns:a16="http://schemas.microsoft.com/office/drawing/2014/main" id="{477285BF-BC9A-4FBE-B7E3-E743B6A9D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4045" y="1037339"/>
              <a:ext cx="12350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2400" b="1" i="1">
                  <a:solidFill>
                    <a:srgbClr val="FF6600"/>
                  </a:solidFill>
                  <a:latin typeface="Times New Roman" panose="02020603050405020304" pitchFamily="18" charset="0"/>
                </a:rPr>
                <a:t>Browser</a:t>
              </a:r>
            </a:p>
          </p:txBody>
        </p:sp>
        <p:sp>
          <p:nvSpPr>
            <p:cNvPr id="47" name="Text Box 7">
              <a:extLst>
                <a:ext uri="{FF2B5EF4-FFF2-40B4-BE49-F238E27FC236}">
                  <a16:creationId xmlns="" xmlns:a16="http://schemas.microsoft.com/office/drawing/2014/main" id="{3DF4ECAD-B958-46FB-924E-2E2681B1D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5044" y="2027939"/>
              <a:ext cx="31861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ar-SA" sz="2000" b="1" dirty="0">
                  <a:solidFill>
                    <a:srgbClr val="990000"/>
                  </a:solidFill>
                  <a:latin typeface="Times New Roman" panose="02020603050405020304" pitchFamily="18" charset="0"/>
                </a:rPr>
                <a:t>Business rules </a:t>
              </a:r>
              <a:r>
                <a:rPr lang="ar-SA" altLang="ar-SA" sz="2000" b="1" dirty="0">
                  <a:solidFill>
                    <a:srgbClr val="990000"/>
                  </a:solidFill>
                  <a:latin typeface="Times New Roman" panose="02020603050405020304" pitchFamily="18" charset="0"/>
                </a:rPr>
                <a:t>قواعد العمل</a:t>
              </a:r>
              <a:endParaRPr lang="en-US" altLang="ar-SA" sz="2000" b="1" dirty="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" name="Text Box 8">
              <a:extLst>
                <a:ext uri="{FF2B5EF4-FFF2-40B4-BE49-F238E27FC236}">
                  <a16:creationId xmlns="" xmlns:a16="http://schemas.microsoft.com/office/drawing/2014/main" id="{B523FDB8-9992-4F38-BED0-9489C96BBD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4045" y="1951739"/>
              <a:ext cx="1631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2400" b="1" i="1">
                  <a:solidFill>
                    <a:srgbClr val="FF6600"/>
                  </a:solidFill>
                  <a:latin typeface="Times New Roman" panose="02020603050405020304" pitchFamily="18" charset="0"/>
                </a:rPr>
                <a:t>Web Server</a:t>
              </a:r>
            </a:p>
          </p:txBody>
        </p:sp>
        <p:sp>
          <p:nvSpPr>
            <p:cNvPr id="49" name="Text Box 9">
              <a:extLst>
                <a:ext uri="{FF2B5EF4-FFF2-40B4-BE49-F238E27FC236}">
                  <a16:creationId xmlns="" xmlns:a16="http://schemas.microsoft.com/office/drawing/2014/main" id="{96E8E83B-3F20-4CA9-AA72-36A375F77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3175" y="2697864"/>
              <a:ext cx="28623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ar-SA" sz="2000" b="1" dirty="0">
                  <a:solidFill>
                    <a:srgbClr val="990000"/>
                  </a:solidFill>
                  <a:latin typeface="Times New Roman" panose="02020603050405020304" pitchFamily="18" charset="0"/>
                </a:rPr>
                <a:t>Data storage </a:t>
              </a:r>
              <a:r>
                <a:rPr lang="ar-SA" altLang="ar-SA" sz="2000" b="1" dirty="0">
                  <a:solidFill>
                    <a:srgbClr val="990000"/>
                  </a:solidFill>
                  <a:latin typeface="Times New Roman" panose="02020603050405020304" pitchFamily="18" charset="0"/>
                </a:rPr>
                <a:t>تخزين البيانات</a:t>
              </a:r>
              <a:endParaRPr lang="en-US" altLang="ar-SA" sz="2000" b="1" dirty="0">
                <a:solidFill>
                  <a:srgbClr val="99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Text Box 10">
              <a:extLst>
                <a:ext uri="{FF2B5EF4-FFF2-40B4-BE49-F238E27FC236}">
                  <a16:creationId xmlns="" xmlns:a16="http://schemas.microsoft.com/office/drawing/2014/main" id="{27926A4E-FC1D-4392-AB7C-85E7D0B70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4045" y="2713739"/>
              <a:ext cx="10493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rgbClr val="000000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ar-SA" sz="2400" b="1" i="1">
                  <a:solidFill>
                    <a:srgbClr val="FF6600"/>
                  </a:solidFill>
                  <a:latin typeface="Times New Roman" panose="02020603050405020304" pitchFamily="18" charset="0"/>
                </a:rPr>
                <a:t>DBMS</a:t>
              </a:r>
            </a:p>
          </p:txBody>
        </p:sp>
        <p:sp>
          <p:nvSpPr>
            <p:cNvPr id="51" name="Rectangle 13">
              <a:extLst>
                <a:ext uri="{FF2B5EF4-FFF2-40B4-BE49-F238E27FC236}">
                  <a16:creationId xmlns="" xmlns:a16="http://schemas.microsoft.com/office/drawing/2014/main" id="{7FCA1221-903D-44A1-A7ED-69D9A4A85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395" y="1113539"/>
              <a:ext cx="1065213" cy="5191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cs typeface="Arial" charset="0"/>
                </a:rPr>
                <a:t>Client</a:t>
              </a:r>
            </a:p>
          </p:txBody>
        </p:sp>
        <p:sp>
          <p:nvSpPr>
            <p:cNvPr id="58" name="Rectangle 14">
              <a:extLst>
                <a:ext uri="{FF2B5EF4-FFF2-40B4-BE49-F238E27FC236}">
                  <a16:creationId xmlns="" xmlns:a16="http://schemas.microsoft.com/office/drawing/2014/main" id="{FB420427-A71C-4B81-BA49-65CC5FCD9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1670" y="1875539"/>
              <a:ext cx="3432175" cy="5191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1" eaLnBrk="1" hangingPunct="1"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cs typeface="Arial" charset="0"/>
                </a:rPr>
                <a:t>Application server</a:t>
              </a:r>
            </a:p>
          </p:txBody>
        </p:sp>
        <p:sp>
          <p:nvSpPr>
            <p:cNvPr id="59" name="Rectangle 15">
              <a:extLst>
                <a:ext uri="{FF2B5EF4-FFF2-40B4-BE49-F238E27FC236}">
                  <a16:creationId xmlns="" xmlns:a16="http://schemas.microsoft.com/office/drawing/2014/main" id="{39CC3350-06DE-4EA4-B398-CDF202353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133" y="2651827"/>
              <a:ext cx="3186112" cy="5191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vl="1" eaLnBrk="1" hangingPunct="1">
                <a:defRPr/>
              </a:pPr>
              <a:r>
                <a:rPr 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cs typeface="Arial" charset="0"/>
                </a:rPr>
                <a:t>Database server</a:t>
              </a:r>
            </a:p>
          </p:txBody>
        </p:sp>
        <p:sp>
          <p:nvSpPr>
            <p:cNvPr id="60" name="Line 17">
              <a:extLst>
                <a:ext uri="{FF2B5EF4-FFF2-40B4-BE49-F238E27FC236}">
                  <a16:creationId xmlns="" xmlns:a16="http://schemas.microsoft.com/office/drawing/2014/main" id="{8FBD2C89-42D8-46EA-AB78-780A4806C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8395" y="1799338"/>
              <a:ext cx="7913450" cy="71203"/>
            </a:xfrm>
            <a:prstGeom prst="line">
              <a:avLst/>
            </a:prstGeom>
            <a:noFill/>
            <a:ln w="127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ar-SA"/>
            </a:p>
          </p:txBody>
        </p:sp>
        <p:sp>
          <p:nvSpPr>
            <p:cNvPr id="61" name="Line 18">
              <a:extLst>
                <a:ext uri="{FF2B5EF4-FFF2-40B4-BE49-F238E27FC236}">
                  <a16:creationId xmlns="" xmlns:a16="http://schemas.microsoft.com/office/drawing/2014/main" id="{9214F2D8-E584-4B18-8B55-F0CCBB2DBB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8395" y="2561339"/>
              <a:ext cx="7989650" cy="76200"/>
            </a:xfrm>
            <a:prstGeom prst="line">
              <a:avLst/>
            </a:prstGeom>
            <a:noFill/>
            <a:ln w="1270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ar-SA"/>
            </a:p>
          </p:txBody>
        </p:sp>
      </p:grpSp>
      <p:sp>
        <p:nvSpPr>
          <p:cNvPr id="62" name="Rectangle 4">
            <a:extLst>
              <a:ext uri="{FF2B5EF4-FFF2-40B4-BE49-F238E27FC236}">
                <a16:creationId xmlns="" xmlns:a16="http://schemas.microsoft.com/office/drawing/2014/main" id="{9C2CBA6E-D129-4102-87F4-2371B8C72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48" y="3335318"/>
            <a:ext cx="10720956" cy="129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ar-SA" b="1" i="1" dirty="0">
                <a:solidFill>
                  <a:srgbClr val="0066FF"/>
                </a:solidFill>
                <a:latin typeface="Times New Roman" panose="02020603050405020304" pitchFamily="18" charset="0"/>
              </a:rPr>
              <a:t>Thin Client</a:t>
            </a:r>
            <a:r>
              <a:rPr lang="en-US" altLang="ar-SA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</a:p>
          <a:p>
            <a:pPr lvl="1" algn="r" rtl="1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ar-SA" sz="2400" dirty="0">
                <a:solidFill>
                  <a:srgbClr val="0066FF"/>
                </a:solidFill>
                <a:latin typeface="Times New Roman" panose="02020603050405020304" pitchFamily="18" charset="0"/>
              </a:rPr>
              <a:t>PC</a:t>
            </a:r>
            <a:r>
              <a:rPr lang="ar-SA" altLang="ar-SA" sz="2400" dirty="0">
                <a:solidFill>
                  <a:srgbClr val="0066FF"/>
                </a:solidFill>
                <a:latin typeface="Times New Roman" panose="02020603050405020304" pitchFamily="18" charset="0"/>
              </a:rPr>
              <a:t> فقط</a:t>
            </a:r>
            <a:r>
              <a:rPr lang="en-US" altLang="ar-SA" sz="2400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ar-SA" altLang="ar-SA" sz="2400" dirty="0">
                <a:solidFill>
                  <a:srgbClr val="0066FF"/>
                </a:solidFill>
                <a:latin typeface="Times New Roman" panose="02020603050405020304" pitchFamily="18" charset="0"/>
              </a:rPr>
              <a:t> لاتصال المستخدم، معالجة قليل من التطبيقات، تخزين محدود أو لا يوجد(أحيانا لا يوجد قرص صلب).</a:t>
            </a:r>
            <a:endParaRPr lang="en-US" altLang="ar-SA" sz="2400" dirty="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0489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="" xmlns:a16="http://schemas.microsoft.com/office/drawing/2014/main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="" xmlns:a16="http://schemas.microsoft.com/office/drawing/2014/main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="" xmlns:a16="http://schemas.microsoft.com/office/drawing/2014/main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="" xmlns:a16="http://schemas.microsoft.com/office/drawing/2014/main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="" xmlns:a16="http://schemas.microsoft.com/office/drawing/2014/main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="" xmlns:a16="http://schemas.microsoft.com/office/drawing/2014/main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="" xmlns:a16="http://schemas.microsoft.com/office/drawing/2014/main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="" xmlns:a16="http://schemas.microsoft.com/office/drawing/2014/main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="" xmlns:a16="http://schemas.microsoft.com/office/drawing/2014/main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="" xmlns:a16="http://schemas.microsoft.com/office/drawing/2014/main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="" xmlns:a16="http://schemas.microsoft.com/office/drawing/2014/main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="" xmlns:a16="http://schemas.microsoft.com/office/drawing/2014/main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="" xmlns:a16="http://schemas.microsoft.com/office/drawing/2014/main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="" xmlns:a16="http://schemas.microsoft.com/office/drawing/2014/main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="" xmlns:a16="http://schemas.microsoft.com/office/drawing/2014/main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52" name="Picture 7" descr="Noname.jpg">
            <a:extLst>
              <a:ext uri="{FF2B5EF4-FFF2-40B4-BE49-F238E27FC236}">
                <a16:creationId xmlns="" xmlns:a16="http://schemas.microsoft.com/office/drawing/2014/main" id="{CC5BE0EC-8E0B-468D-B1C9-A39670AB4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7" y="760413"/>
            <a:ext cx="10271873" cy="5729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Slide Number Placeholder 1">
            <a:extLst>
              <a:ext uri="{FF2B5EF4-FFF2-40B4-BE49-F238E27FC236}">
                <a16:creationId xmlns="" xmlns:a16="http://schemas.microsoft.com/office/drawing/2014/main" id="{CD0CE8EC-60ED-4C37-A309-123144868964}"/>
              </a:ext>
            </a:extLst>
          </p:cNvPr>
          <p:cNvSpPr txBox="1">
            <a:spLocks/>
          </p:cNvSpPr>
          <p:nvPr/>
        </p:nvSpPr>
        <p:spPr>
          <a:xfrm>
            <a:off x="6553199" y="6245224"/>
            <a:ext cx="2978511" cy="490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ar-SA"/>
            </a:defPPr>
            <a:lvl1pPr marL="0" algn="r" defTabSz="914400" rtl="0" eaLnBrk="0" latinLnBrk="0" hangingPunct="0"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FDA33DB7-7317-401E-B440-99CB2E3F44C4}" type="slidenum">
              <a:rPr lang="en-US" altLang="ar-SA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13</a:t>
            </a:fld>
            <a:endParaRPr lang="en-US" altLang="ar-SA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" name="Text Box 3">
            <a:extLst>
              <a:ext uri="{FF2B5EF4-FFF2-40B4-BE49-F238E27FC236}">
                <a16:creationId xmlns="" xmlns:a16="http://schemas.microsoft.com/office/drawing/2014/main" id="{91E1A22F-04C1-41EE-9CA0-BEA0BB2F5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5737" y="304800"/>
            <a:ext cx="8286199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400" dirty="0">
                <a:latin typeface="Arial" panose="020B0604020202020204" pitchFamily="34" charset="0"/>
              </a:rPr>
              <a:t>Generic three-tier architecture </a:t>
            </a:r>
            <a:r>
              <a:rPr lang="ar-SA" altLang="ar-SA" sz="2400" dirty="0">
                <a:latin typeface="Arial" panose="020B0604020202020204" pitchFamily="34" charset="0"/>
              </a:rPr>
              <a:t>معمارية الثلاث طبقات العامة</a:t>
            </a:r>
            <a:endParaRPr lang="en-US" altLang="ar-SA" sz="2400" dirty="0">
              <a:latin typeface="Arial" panose="020B0604020202020204" pitchFamily="34" charset="0"/>
            </a:endParaRPr>
          </a:p>
        </p:txBody>
      </p:sp>
      <p:sp>
        <p:nvSpPr>
          <p:cNvPr id="55" name="Text Box 4">
            <a:extLst>
              <a:ext uri="{FF2B5EF4-FFF2-40B4-BE49-F238E27FC236}">
                <a16:creationId xmlns="" xmlns:a16="http://schemas.microsoft.com/office/drawing/2014/main" id="{D098E6C2-AD40-4A7E-848D-8EB996389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012" y="1295400"/>
            <a:ext cx="2053923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ahoma" pitchFamily="34" charset="0"/>
              </a:rPr>
              <a:t>Thinnest clients</a:t>
            </a:r>
          </a:p>
        </p:txBody>
      </p:sp>
      <p:sp>
        <p:nvSpPr>
          <p:cNvPr id="56" name="Text Box 5">
            <a:extLst>
              <a:ext uri="{FF2B5EF4-FFF2-40B4-BE49-F238E27FC236}">
                <a16:creationId xmlns="" xmlns:a16="http://schemas.microsoft.com/office/drawing/2014/main" id="{A318713F-F696-4950-BB58-40D69D31A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0269" y="3187065"/>
            <a:ext cx="3750816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ahoma" pitchFamily="34" charset="0"/>
              </a:rPr>
              <a:t>Business rules on separate server</a:t>
            </a:r>
          </a:p>
        </p:txBody>
      </p:sp>
      <p:sp>
        <p:nvSpPr>
          <p:cNvPr id="57" name="Text Box 6">
            <a:extLst>
              <a:ext uri="{FF2B5EF4-FFF2-40B4-BE49-F238E27FC236}">
                <a16:creationId xmlns="" xmlns:a16="http://schemas.microsoft.com/office/drawing/2014/main" id="{6886C09F-D39B-47E1-A9FD-2B594EAC8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922" y="5389382"/>
            <a:ext cx="3404013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ahoma" pitchFamily="34" charset="0"/>
              </a:rPr>
              <a:t>DBMS only on DB server</a:t>
            </a:r>
          </a:p>
        </p:txBody>
      </p:sp>
    </p:spTree>
    <p:extLst>
      <p:ext uri="{BB962C8B-B14F-4D97-AF65-F5344CB8AC3E}">
        <p14:creationId xmlns:p14="http://schemas.microsoft.com/office/powerpoint/2010/main" val="18143510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utoUpdateAnimBg="0"/>
      <p:bldP spid="56" grpId="0" autoUpdateAnimBg="0"/>
      <p:bldP spid="5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="" xmlns:a16="http://schemas.microsoft.com/office/drawing/2014/main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="" xmlns:a16="http://schemas.microsoft.com/office/drawing/2014/main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="" xmlns:a16="http://schemas.microsoft.com/office/drawing/2014/main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="" xmlns:a16="http://schemas.microsoft.com/office/drawing/2014/main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="" xmlns:a16="http://schemas.microsoft.com/office/drawing/2014/main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="" xmlns:a16="http://schemas.microsoft.com/office/drawing/2014/main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="" xmlns:a16="http://schemas.microsoft.com/office/drawing/2014/main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="" xmlns:a16="http://schemas.microsoft.com/office/drawing/2014/main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="" xmlns:a16="http://schemas.microsoft.com/office/drawing/2014/main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="" xmlns:a16="http://schemas.microsoft.com/office/drawing/2014/main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="" xmlns:a16="http://schemas.microsoft.com/office/drawing/2014/main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="" xmlns:a16="http://schemas.microsoft.com/office/drawing/2014/main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="" xmlns:a16="http://schemas.microsoft.com/office/drawing/2014/main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="" xmlns:a16="http://schemas.microsoft.com/office/drawing/2014/main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="" xmlns:a16="http://schemas.microsoft.com/office/drawing/2014/main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3" name="Slide Number Placeholder 1">
            <a:extLst>
              <a:ext uri="{FF2B5EF4-FFF2-40B4-BE49-F238E27FC236}">
                <a16:creationId xmlns="" xmlns:a16="http://schemas.microsoft.com/office/drawing/2014/main" id="{CD0CE8EC-60ED-4C37-A309-123144868964}"/>
              </a:ext>
            </a:extLst>
          </p:cNvPr>
          <p:cNvSpPr txBox="1">
            <a:spLocks/>
          </p:cNvSpPr>
          <p:nvPr/>
        </p:nvSpPr>
        <p:spPr>
          <a:xfrm>
            <a:off x="6553199" y="6245224"/>
            <a:ext cx="2978511" cy="490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ar-SA"/>
            </a:defPPr>
            <a:lvl1pPr marL="0" algn="r" defTabSz="914400" rtl="0" eaLnBrk="0" latinLnBrk="0" hangingPunct="0"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FDA33DB7-7317-401E-B440-99CB2E3F44C4}" type="slidenum">
              <a:rPr lang="en-US" altLang="ar-SA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14</a:t>
            </a:fld>
            <a:endParaRPr lang="en-US" altLang="ar-SA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AB82E783-173F-44C2-A273-65CC42EADABE}"/>
              </a:ext>
            </a:extLst>
          </p:cNvPr>
          <p:cNvSpPr/>
          <p:nvPr/>
        </p:nvSpPr>
        <p:spPr>
          <a:xfrm>
            <a:off x="545751" y="343568"/>
            <a:ext cx="10978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ar-SA" altLang="en-US" sz="2800" b="1" dirty="0">
                <a:solidFill>
                  <a:srgbClr val="002060"/>
                </a:solidFill>
              </a:rPr>
              <a:t>مميزات معمارية الثلاث طبقات </a:t>
            </a:r>
            <a:r>
              <a:rPr lang="en-US" sz="2800" b="1" dirty="0">
                <a:solidFill>
                  <a:srgbClr val="002060"/>
                </a:solidFill>
              </a:rPr>
              <a:t>Advantages Three-Tier </a:t>
            </a:r>
            <a:r>
              <a:rPr lang="en-US" altLang="en-US" sz="2800" b="1" dirty="0">
                <a:solidFill>
                  <a:srgbClr val="002060"/>
                </a:solidFill>
              </a:rPr>
              <a:t>Architectures</a:t>
            </a:r>
            <a:endParaRPr lang="ar-SA" altLang="en-US" sz="2800" b="1" dirty="0">
              <a:solidFill>
                <a:srgbClr val="00206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BA60A89B-3B25-4F0C-A83B-4E07B379EFDB}"/>
              </a:ext>
            </a:extLst>
          </p:cNvPr>
          <p:cNvSpPr/>
          <p:nvPr/>
        </p:nvSpPr>
        <p:spPr>
          <a:xfrm>
            <a:off x="629969" y="821963"/>
            <a:ext cx="10663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  <a:defRPr/>
            </a:pPr>
            <a:r>
              <a:rPr lang="ar-SA" sz="2800" dirty="0"/>
              <a:t>قياسية.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FDE983BC-EC54-4E85-9B96-C1C217B4119B}"/>
              </a:ext>
            </a:extLst>
          </p:cNvPr>
          <p:cNvSpPr/>
          <p:nvPr/>
        </p:nvSpPr>
        <p:spPr>
          <a:xfrm>
            <a:off x="629969" y="1368493"/>
            <a:ext cx="10663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  <a:defRPr/>
            </a:pPr>
            <a:r>
              <a:rPr lang="ar-SA" sz="2800" dirty="0"/>
              <a:t>مرونة التقنية.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00BD8BA5-FB46-4924-AC93-26F2C380890D}"/>
              </a:ext>
            </a:extLst>
          </p:cNvPr>
          <p:cNvSpPr/>
          <p:nvPr/>
        </p:nvSpPr>
        <p:spPr>
          <a:xfrm>
            <a:off x="629969" y="1915023"/>
            <a:ext cx="10663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  <a:defRPr/>
            </a:pPr>
            <a:r>
              <a:rPr lang="ar-SA" sz="2800" dirty="0"/>
              <a:t>تخفيض التكلفة على المدى الطويل.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5E3C55F5-C12E-48C7-B722-349FD279B65C}"/>
              </a:ext>
            </a:extLst>
          </p:cNvPr>
          <p:cNvSpPr/>
          <p:nvPr/>
        </p:nvSpPr>
        <p:spPr>
          <a:xfrm>
            <a:off x="629969" y="2461553"/>
            <a:ext cx="10663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  <a:defRPr/>
            </a:pPr>
            <a:r>
              <a:rPr lang="ar-SA" sz="2800" dirty="0"/>
              <a:t>الخيار الأفضل للأنظمة في الاعمال.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D246E87A-DEF0-494F-9337-96FF682C81B5}"/>
              </a:ext>
            </a:extLst>
          </p:cNvPr>
          <p:cNvSpPr/>
          <p:nvPr/>
        </p:nvSpPr>
        <p:spPr>
          <a:xfrm>
            <a:off x="629969" y="3008083"/>
            <a:ext cx="10663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  <a:defRPr/>
            </a:pPr>
            <a:r>
              <a:rPr lang="ar-SA" sz="2800" dirty="0"/>
              <a:t>تحسين خدمات الزبائن.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186AE114-A508-44E8-A647-1299F3945A31}"/>
              </a:ext>
            </a:extLst>
          </p:cNvPr>
          <p:cNvSpPr/>
          <p:nvPr/>
        </p:nvSpPr>
        <p:spPr>
          <a:xfrm>
            <a:off x="629969" y="3554613"/>
            <a:ext cx="10663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  <a:defRPr/>
            </a:pPr>
            <a:r>
              <a:rPr lang="ar-SA" sz="2800" dirty="0"/>
              <a:t>الميزة التنافسية.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EE37DF1E-F7C5-433D-A4E8-24E8BCCAB3E7}"/>
              </a:ext>
            </a:extLst>
          </p:cNvPr>
          <p:cNvSpPr/>
          <p:nvPr/>
        </p:nvSpPr>
        <p:spPr>
          <a:xfrm>
            <a:off x="629969" y="4101145"/>
            <a:ext cx="10663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  <a:defRPr/>
            </a:pPr>
            <a:r>
              <a:rPr lang="ar-SA" sz="2800" dirty="0"/>
              <a:t>تقليل الخطر.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026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="" xmlns:a16="http://schemas.microsoft.com/office/drawing/2014/main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="" xmlns:a16="http://schemas.microsoft.com/office/drawing/2014/main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="" xmlns:a16="http://schemas.microsoft.com/office/drawing/2014/main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="" xmlns:a16="http://schemas.microsoft.com/office/drawing/2014/main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="" xmlns:a16="http://schemas.microsoft.com/office/drawing/2014/main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="" xmlns:a16="http://schemas.microsoft.com/office/drawing/2014/main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="" xmlns:a16="http://schemas.microsoft.com/office/drawing/2014/main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="" xmlns:a16="http://schemas.microsoft.com/office/drawing/2014/main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="" xmlns:a16="http://schemas.microsoft.com/office/drawing/2014/main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="" xmlns:a16="http://schemas.microsoft.com/office/drawing/2014/main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="" xmlns:a16="http://schemas.microsoft.com/office/drawing/2014/main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="" xmlns:a16="http://schemas.microsoft.com/office/drawing/2014/main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="" xmlns:a16="http://schemas.microsoft.com/office/drawing/2014/main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="" xmlns:a16="http://schemas.microsoft.com/office/drawing/2014/main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="" xmlns:a16="http://schemas.microsoft.com/office/drawing/2014/main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3" name="Slide Number Placeholder 1">
            <a:extLst>
              <a:ext uri="{FF2B5EF4-FFF2-40B4-BE49-F238E27FC236}">
                <a16:creationId xmlns="" xmlns:a16="http://schemas.microsoft.com/office/drawing/2014/main" id="{CD0CE8EC-60ED-4C37-A309-123144868964}"/>
              </a:ext>
            </a:extLst>
          </p:cNvPr>
          <p:cNvSpPr txBox="1">
            <a:spLocks/>
          </p:cNvSpPr>
          <p:nvPr/>
        </p:nvSpPr>
        <p:spPr>
          <a:xfrm>
            <a:off x="6553199" y="6245224"/>
            <a:ext cx="2978511" cy="490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ar-SA"/>
            </a:defPPr>
            <a:lvl1pPr marL="0" algn="r" defTabSz="914400" rtl="0" eaLnBrk="0" latinLnBrk="0" hangingPunct="0"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FDA33DB7-7317-401E-B440-99CB2E3F44C4}" type="slidenum">
              <a:rPr lang="en-US" altLang="ar-SA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15</a:t>
            </a:fld>
            <a:endParaRPr lang="en-US" altLang="ar-SA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" name="Slide Number Placeholder 3">
            <a:extLst>
              <a:ext uri="{FF2B5EF4-FFF2-40B4-BE49-F238E27FC236}">
                <a16:creationId xmlns="" xmlns:a16="http://schemas.microsoft.com/office/drawing/2014/main" id="{FCAD9D3E-794A-41B8-9D6F-F4C1F1A79018}"/>
              </a:ext>
            </a:extLst>
          </p:cNvPr>
          <p:cNvSpPr txBox="1">
            <a:spLocks/>
          </p:cNvSpPr>
          <p:nvPr/>
        </p:nvSpPr>
        <p:spPr>
          <a:xfrm>
            <a:off x="8006394" y="6381750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ar-SA"/>
            </a:defPPr>
            <a:lvl1pPr marL="0" algn="r" defTabSz="914400" rtl="0" eaLnBrk="0" latinLnBrk="0" hangingPunct="0"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9A267EE1-EBC5-4B52-8496-068D459E5F32}" type="slidenum">
              <a:rPr lang="en-US" altLang="ar-SA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15</a:t>
            </a:fld>
            <a:endParaRPr lang="en-US" altLang="ar-SA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2" name="Rectangle 2">
            <a:extLst>
              <a:ext uri="{FF2B5EF4-FFF2-40B4-BE49-F238E27FC236}">
                <a16:creationId xmlns="" xmlns:a16="http://schemas.microsoft.com/office/drawing/2014/main" id="{5D4C2125-BA06-4404-BC31-BA166FF54493}"/>
              </a:ext>
            </a:extLst>
          </p:cNvPr>
          <p:cNvSpPr txBox="1">
            <a:spLocks noChangeArrowheads="1"/>
          </p:cNvSpPr>
          <p:nvPr/>
        </p:nvSpPr>
        <p:spPr>
          <a:xfrm>
            <a:off x="5420264" y="228321"/>
            <a:ext cx="4661672" cy="6018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ar-SA" sz="3200" b="1" dirty="0" smtClean="0">
                <a:solidFill>
                  <a:srgbClr val="0070C0"/>
                </a:solidFill>
              </a:rPr>
              <a:t>التوزيعات المنطقية الشائعة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54" name="Text Box 4">
            <a:extLst>
              <a:ext uri="{FF2B5EF4-FFF2-40B4-BE49-F238E27FC236}">
                <a16:creationId xmlns="" xmlns:a16="http://schemas.microsoft.com/office/drawing/2014/main" id="{E772AABD-A286-46F4-B7F6-AFFC0BEF4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8123" y="1015120"/>
            <a:ext cx="4038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400" dirty="0">
                <a:latin typeface="Times New Roman" panose="02020603050405020304" pitchFamily="18" charset="0"/>
              </a:rPr>
              <a:t>Two-tier client-server environments</a:t>
            </a:r>
          </a:p>
        </p:txBody>
      </p:sp>
      <p:sp>
        <p:nvSpPr>
          <p:cNvPr id="56" name="Text Box 6">
            <a:extLst>
              <a:ext uri="{FF2B5EF4-FFF2-40B4-BE49-F238E27FC236}">
                <a16:creationId xmlns="" xmlns:a16="http://schemas.microsoft.com/office/drawing/2014/main" id="{60538AF7-4902-48F4-A88F-AFD9B3145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9271" y="3216699"/>
            <a:ext cx="34448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400" dirty="0">
                <a:latin typeface="Times New Roman" panose="02020603050405020304" pitchFamily="18" charset="0"/>
              </a:rPr>
              <a:t>Processing logic could be at client, server, or both </a:t>
            </a:r>
          </a:p>
        </p:txBody>
      </p:sp>
      <p:pic>
        <p:nvPicPr>
          <p:cNvPr id="58" name="Picture 9" descr="Noname.jpg">
            <a:extLst>
              <a:ext uri="{FF2B5EF4-FFF2-40B4-BE49-F238E27FC236}">
                <a16:creationId xmlns="" xmlns:a16="http://schemas.microsoft.com/office/drawing/2014/main" id="{B3D76AC7-6D32-4143-B733-F9C0DD7A5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3" y="799821"/>
            <a:ext cx="6364891" cy="393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 Box 4">
            <a:extLst>
              <a:ext uri="{FF2B5EF4-FFF2-40B4-BE49-F238E27FC236}">
                <a16:creationId xmlns="" xmlns:a16="http://schemas.microsoft.com/office/drawing/2014/main" id="{E772AABD-A286-46F4-B7F6-AFFC0BEF4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100" y="2000511"/>
            <a:ext cx="4038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400" dirty="0">
                <a:latin typeface="Times New Roman" panose="02020603050405020304" pitchFamily="18" charset="0"/>
              </a:rPr>
              <a:t>Two-tier client-server </a:t>
            </a:r>
            <a:r>
              <a:rPr lang="ar-SA" altLang="ar-SA" sz="2400" dirty="0" smtClean="0">
                <a:latin typeface="Times New Roman" panose="02020603050405020304" pitchFamily="18" charset="0"/>
              </a:rPr>
              <a:t>بيئات </a:t>
            </a:r>
            <a:endParaRPr lang="en-US" altLang="ar-SA" sz="2400" dirty="0">
              <a:latin typeface="Times New Roman" panose="02020603050405020304" pitchFamily="18" charset="0"/>
            </a:endParaRPr>
          </a:p>
        </p:txBody>
      </p:sp>
      <p:sp>
        <p:nvSpPr>
          <p:cNvPr id="45" name="Text Box 6">
            <a:extLst>
              <a:ext uri="{FF2B5EF4-FFF2-40B4-BE49-F238E27FC236}">
                <a16:creationId xmlns="" xmlns:a16="http://schemas.microsoft.com/office/drawing/2014/main" id="{60538AF7-4902-48F4-A88F-AFD9B3145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9270" y="4412277"/>
            <a:ext cx="34448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ar-SA" altLang="ar-SA" sz="2400" dirty="0" smtClean="0">
                <a:latin typeface="Times New Roman" panose="02020603050405020304" pitchFamily="18" charset="0"/>
              </a:rPr>
              <a:t>المعالجة قد تكون عند العميل او الخادم او الاثنين معا</a:t>
            </a:r>
            <a:endParaRPr lang="en-US" altLang="ar-SA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4969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utoUpdateAnimBg="0"/>
      <p:bldP spid="4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="" xmlns:a16="http://schemas.microsoft.com/office/drawing/2014/main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="" xmlns:a16="http://schemas.microsoft.com/office/drawing/2014/main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="" xmlns:a16="http://schemas.microsoft.com/office/drawing/2014/main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="" xmlns:a16="http://schemas.microsoft.com/office/drawing/2014/main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="" xmlns:a16="http://schemas.microsoft.com/office/drawing/2014/main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="" xmlns:a16="http://schemas.microsoft.com/office/drawing/2014/main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="" xmlns:a16="http://schemas.microsoft.com/office/drawing/2014/main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="" xmlns:a16="http://schemas.microsoft.com/office/drawing/2014/main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="" xmlns:a16="http://schemas.microsoft.com/office/drawing/2014/main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="" xmlns:a16="http://schemas.microsoft.com/office/drawing/2014/main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="" xmlns:a16="http://schemas.microsoft.com/office/drawing/2014/main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="" xmlns:a16="http://schemas.microsoft.com/office/drawing/2014/main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="" xmlns:a16="http://schemas.microsoft.com/office/drawing/2014/main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="" xmlns:a16="http://schemas.microsoft.com/office/drawing/2014/main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="" xmlns:a16="http://schemas.microsoft.com/office/drawing/2014/main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3" name="Slide Number Placeholder 1">
            <a:extLst>
              <a:ext uri="{FF2B5EF4-FFF2-40B4-BE49-F238E27FC236}">
                <a16:creationId xmlns="" xmlns:a16="http://schemas.microsoft.com/office/drawing/2014/main" id="{CD0CE8EC-60ED-4C37-A309-123144868964}"/>
              </a:ext>
            </a:extLst>
          </p:cNvPr>
          <p:cNvSpPr txBox="1">
            <a:spLocks/>
          </p:cNvSpPr>
          <p:nvPr/>
        </p:nvSpPr>
        <p:spPr>
          <a:xfrm>
            <a:off x="6553199" y="6245224"/>
            <a:ext cx="2978511" cy="490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ar-SA"/>
            </a:defPPr>
            <a:lvl1pPr marL="0" algn="r" defTabSz="914400" rtl="0" eaLnBrk="0" latinLnBrk="0" hangingPunct="0"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FDA33DB7-7317-401E-B440-99CB2E3F44C4}" type="slidenum">
              <a:rPr lang="en-US" altLang="ar-SA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16</a:t>
            </a:fld>
            <a:endParaRPr lang="en-US" altLang="ar-SA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" name="Slide Number Placeholder 3">
            <a:extLst>
              <a:ext uri="{FF2B5EF4-FFF2-40B4-BE49-F238E27FC236}">
                <a16:creationId xmlns="" xmlns:a16="http://schemas.microsoft.com/office/drawing/2014/main" id="{FCAD9D3E-794A-41B8-9D6F-F4C1F1A79018}"/>
              </a:ext>
            </a:extLst>
          </p:cNvPr>
          <p:cNvSpPr txBox="1">
            <a:spLocks/>
          </p:cNvSpPr>
          <p:nvPr/>
        </p:nvSpPr>
        <p:spPr>
          <a:xfrm>
            <a:off x="8006394" y="6381750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ar-SA"/>
            </a:defPPr>
            <a:lvl1pPr marL="0" algn="r" defTabSz="914400" rtl="0" eaLnBrk="0" latinLnBrk="0" hangingPunct="0"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9A267EE1-EBC5-4B52-8496-068D459E5F32}" type="slidenum">
              <a:rPr lang="en-US" altLang="ar-SA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16</a:t>
            </a:fld>
            <a:endParaRPr lang="en-US" altLang="ar-SA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5" name="Text Box 5">
            <a:extLst>
              <a:ext uri="{FF2B5EF4-FFF2-40B4-BE49-F238E27FC236}">
                <a16:creationId xmlns="" xmlns:a16="http://schemas.microsoft.com/office/drawing/2014/main" id="{0D3A4F32-8B97-4A0A-B4FA-3672F8DA2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7210" y="1436445"/>
            <a:ext cx="3429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400" i="1" dirty="0">
                <a:latin typeface="Times New Roman" panose="02020603050405020304" pitchFamily="18" charset="0"/>
              </a:rPr>
              <a:t>n</a:t>
            </a:r>
            <a:r>
              <a:rPr lang="en-US" altLang="ar-SA" sz="2400" dirty="0">
                <a:latin typeface="Times New Roman" panose="02020603050405020304" pitchFamily="18" charset="0"/>
              </a:rPr>
              <a:t>-tier client-server environment</a:t>
            </a:r>
          </a:p>
        </p:txBody>
      </p:sp>
      <p:sp>
        <p:nvSpPr>
          <p:cNvPr id="57" name="Text Box 7">
            <a:extLst>
              <a:ext uri="{FF2B5EF4-FFF2-40B4-BE49-F238E27FC236}">
                <a16:creationId xmlns="" xmlns:a16="http://schemas.microsoft.com/office/drawing/2014/main" id="{AA42D0D1-4A04-43AD-AA6E-AC3E50564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7794" y="3033221"/>
            <a:ext cx="346841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ar-SA" sz="2400" dirty="0">
                <a:latin typeface="Times New Roman" panose="02020603050405020304" pitchFamily="18" charset="0"/>
              </a:rPr>
              <a:t>Processing logic will be at application server or Web server</a:t>
            </a:r>
          </a:p>
        </p:txBody>
      </p:sp>
      <p:pic>
        <p:nvPicPr>
          <p:cNvPr id="59" name="Picture 10" descr="Noname.jpg">
            <a:extLst>
              <a:ext uri="{FF2B5EF4-FFF2-40B4-BE49-F238E27FC236}">
                <a16:creationId xmlns="" xmlns:a16="http://schemas.microsoft.com/office/drawing/2014/main" id="{1BF0BD65-5E13-4754-92ED-A90A142C6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65" y="818147"/>
            <a:ext cx="7288588" cy="4850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2">
            <a:extLst>
              <a:ext uri="{FF2B5EF4-FFF2-40B4-BE49-F238E27FC236}">
                <a16:creationId xmlns="" xmlns:a16="http://schemas.microsoft.com/office/drawing/2014/main" id="{5D4C2125-BA06-4404-BC31-BA166FF54493}"/>
              </a:ext>
            </a:extLst>
          </p:cNvPr>
          <p:cNvSpPr txBox="1">
            <a:spLocks noChangeArrowheads="1"/>
          </p:cNvSpPr>
          <p:nvPr/>
        </p:nvSpPr>
        <p:spPr>
          <a:xfrm>
            <a:off x="5420264" y="228321"/>
            <a:ext cx="4661672" cy="60185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ar-SA" sz="3200" b="1" dirty="0" smtClean="0">
                <a:solidFill>
                  <a:srgbClr val="0070C0"/>
                </a:solidFill>
              </a:rPr>
              <a:t>التوزيعات المنطقية الشائعة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7394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="" xmlns:a16="http://schemas.microsoft.com/office/drawing/2014/main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="" xmlns:a16="http://schemas.microsoft.com/office/drawing/2014/main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="" xmlns:a16="http://schemas.microsoft.com/office/drawing/2014/main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="" xmlns:a16="http://schemas.microsoft.com/office/drawing/2014/main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="" xmlns:a16="http://schemas.microsoft.com/office/drawing/2014/main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="" xmlns:a16="http://schemas.microsoft.com/office/drawing/2014/main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="" xmlns:a16="http://schemas.microsoft.com/office/drawing/2014/main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="" xmlns:a16="http://schemas.microsoft.com/office/drawing/2014/main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="" xmlns:a16="http://schemas.microsoft.com/office/drawing/2014/main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="" xmlns:a16="http://schemas.microsoft.com/office/drawing/2014/main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="" xmlns:a16="http://schemas.microsoft.com/office/drawing/2014/main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="" xmlns:a16="http://schemas.microsoft.com/office/drawing/2014/main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="" xmlns:a16="http://schemas.microsoft.com/office/drawing/2014/main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="" xmlns:a16="http://schemas.microsoft.com/office/drawing/2014/main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="" xmlns:a16="http://schemas.microsoft.com/office/drawing/2014/main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3" name="Slide Number Placeholder 1">
            <a:extLst>
              <a:ext uri="{FF2B5EF4-FFF2-40B4-BE49-F238E27FC236}">
                <a16:creationId xmlns="" xmlns:a16="http://schemas.microsoft.com/office/drawing/2014/main" id="{CD0CE8EC-60ED-4C37-A309-123144868964}"/>
              </a:ext>
            </a:extLst>
          </p:cNvPr>
          <p:cNvSpPr txBox="1">
            <a:spLocks/>
          </p:cNvSpPr>
          <p:nvPr/>
        </p:nvSpPr>
        <p:spPr>
          <a:xfrm>
            <a:off x="6553199" y="6245224"/>
            <a:ext cx="2978511" cy="490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ar-SA"/>
            </a:defPPr>
            <a:lvl1pPr marL="0" algn="r" defTabSz="914400" rtl="0" eaLnBrk="0" latinLnBrk="0" hangingPunct="0"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FDA33DB7-7317-401E-B440-99CB2E3F44C4}" type="slidenum">
              <a:rPr lang="en-US" altLang="ar-SA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17</a:t>
            </a:fld>
            <a:endParaRPr lang="en-US" altLang="ar-SA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" name="Slide Number Placeholder 3">
            <a:extLst>
              <a:ext uri="{FF2B5EF4-FFF2-40B4-BE49-F238E27FC236}">
                <a16:creationId xmlns="" xmlns:a16="http://schemas.microsoft.com/office/drawing/2014/main" id="{FCAD9D3E-794A-41B8-9D6F-F4C1F1A79018}"/>
              </a:ext>
            </a:extLst>
          </p:cNvPr>
          <p:cNvSpPr txBox="1">
            <a:spLocks/>
          </p:cNvSpPr>
          <p:nvPr/>
        </p:nvSpPr>
        <p:spPr>
          <a:xfrm>
            <a:off x="8006394" y="6381750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ar-SA"/>
            </a:defPPr>
            <a:lvl1pPr marL="0" algn="r" defTabSz="914400" rtl="0" eaLnBrk="0" latinLnBrk="0" hangingPunct="0"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9A267EE1-EBC5-4B52-8496-068D459E5F32}" type="slidenum">
              <a:rPr lang="en-US" altLang="ar-SA" smtClean="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defRPr/>
              </a:pPr>
              <a:t>17</a:t>
            </a:fld>
            <a:endParaRPr lang="en-US" altLang="ar-SA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" name="تمرير أفقي 38"/>
          <p:cNvSpPr/>
          <p:nvPr/>
        </p:nvSpPr>
        <p:spPr>
          <a:xfrm>
            <a:off x="2286000" y="1356278"/>
            <a:ext cx="7999865" cy="3696777"/>
          </a:xfrm>
          <a:prstGeom prst="horizontalScroll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عملي</a:t>
            </a:r>
          </a:p>
          <a:p>
            <a:pPr algn="ctr" rtl="1"/>
            <a:r>
              <a:rPr lang="ar-SA" sz="6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لغة </a:t>
            </a:r>
            <a:r>
              <a:rPr lang="en-US" sz="60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pl</a:t>
            </a:r>
            <a:r>
              <a:rPr lang="en-US" sz="6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/</a:t>
            </a:r>
            <a:r>
              <a:rPr lang="en-US" sz="60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sql</a:t>
            </a:r>
            <a:endParaRPr lang="en-US" sz="6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4044426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3BCFB8D-8DE4-490D-9E5C-C28096A260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Rectangle 12">
            <a:hlinkClick r:id="rId2" action="ppaction://hlinkfile"/>
            <a:extLst>
              <a:ext uri="{FF2B5EF4-FFF2-40B4-BE49-F238E27FC236}">
                <a16:creationId xmlns:a16="http://schemas.microsoft.com/office/drawing/2014/main" xmlns="" id="{A7EFAE0D-305D-45E7-85CA-A637191A704D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FF6E0264-F059-405C-B3FE-720CA9D47AE0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1663FB98-E2E5-4398-9F12-C381D693A636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8AB23EFB-910D-47D6-973F-D0F7A773D032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0569362-D90D-4CD4-B8CE-3328D241BE6C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1FFF7F98-DD67-463F-A2EA-B90FFACD7B18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A392DE61-D628-45DF-AC05-1F2C57B414A9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B4D48612-23D3-466A-A9EC-71A085C204F1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xmlns="" id="{B529D5E3-56B4-436D-B2BF-BBBBF490AC24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C93DA382-CB70-472D-9844-804F28FFB274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71E149FB-31CA-4A96-9136-3AE77E783D8D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xmlns="" id="{3EBCFB0A-3118-4F09-8FC5-4DAD9BE7BDF1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F395E6FB-5299-4147-B05E-5A479AF9BEFE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EA451701-CD7D-463E-AB81-CF52E0DA0FDC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Minus Sign 26">
            <a:extLst>
              <a:ext uri="{FF2B5EF4-FFF2-40B4-BE49-F238E27FC236}">
                <a16:creationId xmlns:a16="http://schemas.microsoft.com/office/drawing/2014/main" xmlns="" id="{E3782298-A214-46EA-A8BC-7222F963F88E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5D589C3B-ED72-48DE-BD5A-82F970BE494D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953037A7-F966-40DA-A8B5-3BC73B2349FE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D6365F7A-1B31-489F-A58D-E948D183ED23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477AA013-B079-4387-A924-E56300485444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F0DBC4BB-504A-415B-A367-9E6DDA06DCB0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BA74B279-1327-4A6D-8441-A803AA4C4DA3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xmlns="" id="{F66D1F91-EB0D-42DF-BB4D-66394F81C6F5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Minus Sign 34">
            <a:extLst>
              <a:ext uri="{FF2B5EF4-FFF2-40B4-BE49-F238E27FC236}">
                <a16:creationId xmlns:a16="http://schemas.microsoft.com/office/drawing/2014/main" xmlns="" id="{226A78FC-5819-446A-8115-A08403BA9BD6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BC2F8F6F-0E62-475D-B868-0C91BF332558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:a16="http://schemas.microsoft.com/office/drawing/2014/main" xmlns="" id="{DA435F7F-5D33-4214-BD6A-65863C7677E0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Minus Sign 37">
            <a:extLst>
              <a:ext uri="{FF2B5EF4-FFF2-40B4-BE49-F238E27FC236}">
                <a16:creationId xmlns:a16="http://schemas.microsoft.com/office/drawing/2014/main" xmlns="" id="{122405F4-DD0C-4C8B-8236-E797544A5C28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6A40FF67-115B-4048-8875-3BE7724E4588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:a16="http://schemas.microsoft.com/office/drawing/2014/main" xmlns="" id="{D0CC8B66-B287-4B2D-9F00-A983D1CE2166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Minus Sign 40">
            <a:extLst>
              <a:ext uri="{FF2B5EF4-FFF2-40B4-BE49-F238E27FC236}">
                <a16:creationId xmlns:a16="http://schemas.microsoft.com/office/drawing/2014/main" xmlns="" id="{385643FC-2A12-4500-8FC2-5D7D4946D9C3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7BED558C-B795-404B-B0C2-4F2E6385AFDA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:a16="http://schemas.microsoft.com/office/drawing/2014/main" xmlns="" id="{0DB672D4-7435-437F-81EC-57A70F6FDBCF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Minus Sign 43">
            <a:extLst>
              <a:ext uri="{FF2B5EF4-FFF2-40B4-BE49-F238E27FC236}">
                <a16:creationId xmlns:a16="http://schemas.microsoft.com/office/drawing/2014/main" xmlns="" id="{1202DD8A-16A5-44EA-ACE4-01B2120D04E3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7FA6DB2E-A6BE-48D3-B038-16E50021808D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:a16="http://schemas.microsoft.com/office/drawing/2014/main" xmlns="" id="{89A2FA3E-0F6E-4906-9AA3-5851703CB761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7" name="Minus Sign 46">
            <a:extLst>
              <a:ext uri="{FF2B5EF4-FFF2-40B4-BE49-F238E27FC236}">
                <a16:creationId xmlns:a16="http://schemas.microsoft.com/office/drawing/2014/main" xmlns="" id="{2AC8C5A8-A137-4DF1-AC08-DABB3C2092C1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95220AEC-3D51-4072-B9BA-9C53A16ED7B6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9" name="Minus Sign 48">
            <a:extLst>
              <a:ext uri="{FF2B5EF4-FFF2-40B4-BE49-F238E27FC236}">
                <a16:creationId xmlns:a16="http://schemas.microsoft.com/office/drawing/2014/main" xmlns="" id="{0DEFF405-AA8E-4D91-88A2-14ECB5251391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0" name="Minus Sign 49">
            <a:extLst>
              <a:ext uri="{FF2B5EF4-FFF2-40B4-BE49-F238E27FC236}">
                <a16:creationId xmlns:a16="http://schemas.microsoft.com/office/drawing/2014/main" xmlns="" id="{AE07F1D1-071E-4A5E-A21D-6EB2FA3FEA5B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617B2385-F6FB-4569-844B-558E7CEC1EA5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2" name="Minus Sign 51">
            <a:extLst>
              <a:ext uri="{FF2B5EF4-FFF2-40B4-BE49-F238E27FC236}">
                <a16:creationId xmlns:a16="http://schemas.microsoft.com/office/drawing/2014/main" xmlns="" id="{B9F5C6A8-B00D-43C8-93EB-138B0A465D99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3" name="Minus Sign 52">
            <a:extLst>
              <a:ext uri="{FF2B5EF4-FFF2-40B4-BE49-F238E27FC236}">
                <a16:creationId xmlns:a16="http://schemas.microsoft.com/office/drawing/2014/main" xmlns="" id="{38F85DAB-2497-46EE-BE6B-6CF87AA37816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3337D2EC-7656-44D5-AC0F-179B89F0371C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5" name="Minus Sign 54">
            <a:extLst>
              <a:ext uri="{FF2B5EF4-FFF2-40B4-BE49-F238E27FC236}">
                <a16:creationId xmlns:a16="http://schemas.microsoft.com/office/drawing/2014/main" xmlns="" id="{C5969605-A007-482C-AF0C-FAAABBE97C03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6" name="Minus Sign 55">
            <a:extLst>
              <a:ext uri="{FF2B5EF4-FFF2-40B4-BE49-F238E27FC236}">
                <a16:creationId xmlns:a16="http://schemas.microsoft.com/office/drawing/2014/main" xmlns="" id="{62E9BC58-FDB2-4DA7-9F87-11D86571AB9E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9D0FA09-77F9-4C55-BFD8-47A4BD62163B}"/>
              </a:ext>
            </a:extLst>
          </p:cNvPr>
          <p:cNvSpPr/>
          <p:nvPr/>
        </p:nvSpPr>
        <p:spPr>
          <a:xfrm>
            <a:off x="351342" y="862046"/>
            <a:ext cx="111767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dirty="0">
                <a:latin typeface="Arial" panose="020B0604020202020204" pitchFamily="34" charset="0"/>
              </a:rPr>
              <a:t>هي عبارة عن مواقع في الذاكرة يتم استخدامها للتخزين المؤقت للبيانات.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BD29B62-6BDD-4311-8B22-3A826B937FEE}"/>
              </a:ext>
            </a:extLst>
          </p:cNvPr>
          <p:cNvSpPr txBox="1"/>
          <p:nvPr/>
        </p:nvSpPr>
        <p:spPr>
          <a:xfrm>
            <a:off x="9773332" y="277271"/>
            <a:ext cx="1582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المتغيرات:</a:t>
            </a:r>
            <a:endParaRPr 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7219AE7-399E-46D4-A08B-763B248AE0AF}"/>
              </a:ext>
            </a:extLst>
          </p:cNvPr>
          <p:cNvSpPr txBox="1"/>
          <p:nvPr/>
        </p:nvSpPr>
        <p:spPr>
          <a:xfrm>
            <a:off x="7055422" y="1446821"/>
            <a:ext cx="4472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SA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القواعد العامة لتسمية لمتغيرات:</a:t>
            </a:r>
            <a:endParaRPr 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2072DAE-5C1F-42C6-8DB8-F8415221893D}"/>
              </a:ext>
            </a:extLst>
          </p:cNvPr>
          <p:cNvSpPr/>
          <p:nvPr/>
        </p:nvSpPr>
        <p:spPr>
          <a:xfrm>
            <a:off x="457200" y="2034729"/>
            <a:ext cx="111767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2800" dirty="0">
                <a:latin typeface="Arial" panose="020B0604020202020204" pitchFamily="34" charset="0"/>
              </a:rPr>
              <a:t>لابد وأن يبدأ بحرف.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4AD3466-64FB-4E4A-879F-9B6F838D7DD5}"/>
              </a:ext>
            </a:extLst>
          </p:cNvPr>
          <p:cNvSpPr/>
          <p:nvPr/>
        </p:nvSpPr>
        <p:spPr>
          <a:xfrm>
            <a:off x="457200" y="2557949"/>
            <a:ext cx="111767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2800" dirty="0">
                <a:latin typeface="Arial" panose="020B0604020202020204" pitchFamily="34" charset="0"/>
              </a:rPr>
              <a:t>من الممكن أن يحتوي على حروف وأرقام وعلامات.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FE6D8B0-0940-4818-8F10-23AAB5E9F226}"/>
              </a:ext>
            </a:extLst>
          </p:cNvPr>
          <p:cNvSpPr/>
          <p:nvPr/>
        </p:nvSpPr>
        <p:spPr>
          <a:xfrm>
            <a:off x="457200" y="3081169"/>
            <a:ext cx="111767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2800" dirty="0">
                <a:latin typeface="Arial" panose="020B0604020202020204" pitchFamily="34" charset="0"/>
              </a:rPr>
              <a:t>يجب أن لا يزيد عن 30 حرف.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02561B7-733B-4443-8A1F-23150F9A65E0}"/>
              </a:ext>
            </a:extLst>
          </p:cNvPr>
          <p:cNvSpPr/>
          <p:nvPr/>
        </p:nvSpPr>
        <p:spPr>
          <a:xfrm>
            <a:off x="454629" y="3604389"/>
            <a:ext cx="111767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2800" dirty="0">
                <a:latin typeface="Arial" panose="020B0604020202020204" pitchFamily="34" charset="0"/>
              </a:rPr>
              <a:t>أن لا يكون كلمة من كلمات </a:t>
            </a:r>
            <a:r>
              <a:rPr lang="en-US" sz="2800" dirty="0">
                <a:latin typeface="Arial" panose="020B0604020202020204" pitchFamily="34" charset="0"/>
              </a:rPr>
              <a:t>oracle</a:t>
            </a:r>
            <a:r>
              <a:rPr lang="ar-SA" sz="2800" dirty="0">
                <a:latin typeface="Arial" panose="020B0604020202020204" pitchFamily="34" charset="0"/>
              </a:rPr>
              <a:t> المحجوزة.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4426D28-688C-4F8E-B5E8-9997F52EC7D3}"/>
              </a:ext>
            </a:extLst>
          </p:cNvPr>
          <p:cNvSpPr txBox="1"/>
          <p:nvPr/>
        </p:nvSpPr>
        <p:spPr>
          <a:xfrm>
            <a:off x="9850276" y="4127609"/>
            <a:ext cx="1505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SA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ملاحظات:</a:t>
            </a:r>
            <a:endParaRPr 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2E27DB2-D800-46ED-8057-76523506F594}"/>
              </a:ext>
            </a:extLst>
          </p:cNvPr>
          <p:cNvSpPr/>
          <p:nvPr/>
        </p:nvSpPr>
        <p:spPr>
          <a:xfrm>
            <a:off x="454629" y="4650829"/>
            <a:ext cx="111767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2800" dirty="0">
                <a:latin typeface="Arial" panose="020B0604020202020204" pitchFamily="34" charset="0"/>
              </a:rPr>
              <a:t>نقوم بتعريف </a:t>
            </a:r>
            <a:r>
              <a:rPr lang="en-US" sz="2800" dirty="0">
                <a:latin typeface="Arial" panose="020B0604020202020204" pitchFamily="34" charset="0"/>
              </a:rPr>
              <a:t>Variables</a:t>
            </a:r>
            <a:r>
              <a:rPr lang="ar-SA" sz="2800" dirty="0">
                <a:latin typeface="Arial" panose="020B0604020202020204" pitchFamily="34" charset="0"/>
              </a:rPr>
              <a:t> في </a:t>
            </a:r>
            <a:r>
              <a:rPr lang="en-US" sz="2800" dirty="0">
                <a:latin typeface="Arial" panose="020B0604020202020204" pitchFamily="34" charset="0"/>
              </a:rPr>
              <a:t> Declarative Section</a:t>
            </a:r>
            <a:r>
              <a:rPr lang="ar-SA" sz="28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014A3CC-31D9-4BAB-AB28-174BC3057960}"/>
              </a:ext>
            </a:extLst>
          </p:cNvPr>
          <p:cNvSpPr/>
          <p:nvPr/>
        </p:nvSpPr>
        <p:spPr>
          <a:xfrm>
            <a:off x="487965" y="5174049"/>
            <a:ext cx="111767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2800" dirty="0">
                <a:latin typeface="Arial" panose="020B0604020202020204" pitchFamily="34" charset="0"/>
              </a:rPr>
              <a:t>من الممكن إعطاء </a:t>
            </a:r>
            <a:r>
              <a:rPr lang="en-US" sz="2800" dirty="0">
                <a:latin typeface="Arial" panose="020B0604020202020204" pitchFamily="34" charset="0"/>
              </a:rPr>
              <a:t>Variables</a:t>
            </a:r>
            <a:r>
              <a:rPr lang="ar-SA" sz="2800" dirty="0">
                <a:latin typeface="Arial" panose="020B0604020202020204" pitchFamily="34" charset="0"/>
              </a:rPr>
              <a:t> قيمة افتراضية في </a:t>
            </a:r>
            <a:r>
              <a:rPr lang="en-US" sz="2800" dirty="0">
                <a:latin typeface="Arial" panose="020B0604020202020204" pitchFamily="34" charset="0"/>
              </a:rPr>
              <a:t> Declarative Section</a:t>
            </a:r>
            <a:r>
              <a:rPr lang="ar-SA" sz="2800" dirty="0">
                <a:latin typeface="Arial" panose="020B0604020202020204" pitchFamily="34" charset="0"/>
              </a:rPr>
              <a:t>ونستطيع تغييرها في</a:t>
            </a:r>
            <a:r>
              <a:rPr lang="en-US" sz="2800" dirty="0">
                <a:latin typeface="Arial" panose="020B0604020202020204" pitchFamily="34" charset="0"/>
              </a:rPr>
              <a:t>Executable Section </a:t>
            </a:r>
            <a:r>
              <a:rPr lang="ar-SA" sz="2800" dirty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23773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12E6FCE-5300-4C77-A103-EA63ECBD6A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>
            <a:hlinkClick r:id="rId2" action="ppaction://hlinkfile"/>
            <a:extLst>
              <a:ext uri="{FF2B5EF4-FFF2-40B4-BE49-F238E27FC236}">
                <a16:creationId xmlns:a16="http://schemas.microsoft.com/office/drawing/2014/main" xmlns="" id="{C69B93AB-462D-41AE-93B3-75CFB17CC109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A390FB75-1973-4566-9530-B3C7A71F160B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32BC4DFE-9725-43AA-8079-783CC6F550E0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F178DD2A-D127-48D5-9C0D-8481569897C8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A10C1F88-0B64-467C-AF78-D195BF4225E4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2EAE0920-F907-4660-815D-4BB55A4E58CF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BE492D0A-0581-439C-A55C-9B84A2DE743C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xmlns="" id="{B1360562-AE58-4359-AA04-C01FE747C3DE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183B27EB-7C79-4CB4-86FE-E699E7B7E925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CDB4B2F9-370B-4841-B5CF-BEA7E44D3C26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xmlns="" id="{0B0A9649-97C7-45F4-A570-8B80B8CCCDDF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04538E21-0FDD-4E0F-979C-46395334A2CC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7F4CEDBB-7DA8-4DAD-AA07-5808731BDDE7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xmlns="" id="{8FDE8019-99B4-40C4-B52C-1AAE885A94F7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7A64B2AC-0FAC-46BC-9CF9-99E775212403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935D814C-9573-4260-9675-68FECC7846DA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A1C4E43A-AF73-43B1-B606-578E6E2D6982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8CA54632-6CCF-40E9-840A-164B21584917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B48011B-B3FA-4237-8C8E-EBCD54B05D8F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2492C127-9D4C-4DF5-BFA2-8B7FEA8E4BB1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76EF36DD-20BE-4661-9E4D-0E41DF935898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A3C15580-9CAC-4314-ACFE-31FB33F34864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Minus Sign 32">
            <a:extLst>
              <a:ext uri="{FF2B5EF4-FFF2-40B4-BE49-F238E27FC236}">
                <a16:creationId xmlns:a16="http://schemas.microsoft.com/office/drawing/2014/main" xmlns="" id="{96C8700C-495F-4A1B-805D-F211495C0B11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D17C3066-F54F-4B87-866E-E5B3DF26D879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Minus Sign 34">
            <a:extLst>
              <a:ext uri="{FF2B5EF4-FFF2-40B4-BE49-F238E27FC236}">
                <a16:creationId xmlns:a16="http://schemas.microsoft.com/office/drawing/2014/main" xmlns="" id="{4001C081-49AE-4F38-81E4-6F71888894F3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Minus Sign 35">
            <a:extLst>
              <a:ext uri="{FF2B5EF4-FFF2-40B4-BE49-F238E27FC236}">
                <a16:creationId xmlns:a16="http://schemas.microsoft.com/office/drawing/2014/main" xmlns="" id="{4AD746AC-53CA-4E9B-A69B-908168430F8E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C66339C9-EC17-43CA-850C-A00FF614BDD5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Minus Sign 37">
            <a:extLst>
              <a:ext uri="{FF2B5EF4-FFF2-40B4-BE49-F238E27FC236}">
                <a16:creationId xmlns:a16="http://schemas.microsoft.com/office/drawing/2014/main" xmlns="" id="{4D4D133E-1034-4CFB-A010-7385B9CEEA01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Minus Sign 38">
            <a:extLst>
              <a:ext uri="{FF2B5EF4-FFF2-40B4-BE49-F238E27FC236}">
                <a16:creationId xmlns:a16="http://schemas.microsoft.com/office/drawing/2014/main" xmlns="" id="{BD071F24-5BAE-4A4D-A838-FF2FFD0926BC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D889B3F2-2679-44D3-9185-155B7335B9D6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Minus Sign 40">
            <a:extLst>
              <a:ext uri="{FF2B5EF4-FFF2-40B4-BE49-F238E27FC236}">
                <a16:creationId xmlns:a16="http://schemas.microsoft.com/office/drawing/2014/main" xmlns="" id="{640046F8-E78F-4CED-83BC-E960B26B9843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Minus Sign 41">
            <a:extLst>
              <a:ext uri="{FF2B5EF4-FFF2-40B4-BE49-F238E27FC236}">
                <a16:creationId xmlns:a16="http://schemas.microsoft.com/office/drawing/2014/main" xmlns="" id="{739B25C1-8D26-4C08-9DC3-217D3DD5517D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C8D32AD2-5F6E-4079-A2B7-6A52DB81AA07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Minus Sign 43">
            <a:extLst>
              <a:ext uri="{FF2B5EF4-FFF2-40B4-BE49-F238E27FC236}">
                <a16:creationId xmlns:a16="http://schemas.microsoft.com/office/drawing/2014/main" xmlns="" id="{323BB900-79C5-4993-A9F5-CC73427C01CD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Minus Sign 44">
            <a:extLst>
              <a:ext uri="{FF2B5EF4-FFF2-40B4-BE49-F238E27FC236}">
                <a16:creationId xmlns:a16="http://schemas.microsoft.com/office/drawing/2014/main" xmlns="" id="{25C8C3F5-6D5F-404E-A875-6B3C5812729A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8CCF7B0C-8DF8-4085-9D55-D7A8F7EB049F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7" name="Minus Sign 46">
            <a:extLst>
              <a:ext uri="{FF2B5EF4-FFF2-40B4-BE49-F238E27FC236}">
                <a16:creationId xmlns:a16="http://schemas.microsoft.com/office/drawing/2014/main" xmlns="" id="{4D23FC59-5210-47DA-B8A1-3D9099AD232F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8" name="Minus Sign 47">
            <a:extLst>
              <a:ext uri="{FF2B5EF4-FFF2-40B4-BE49-F238E27FC236}">
                <a16:creationId xmlns:a16="http://schemas.microsoft.com/office/drawing/2014/main" xmlns="" id="{EE3844FA-8E8A-4253-BBEC-80D23CA2F516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83289B7C-81FC-467F-8678-34028DB2E9EF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0" name="Minus Sign 49">
            <a:extLst>
              <a:ext uri="{FF2B5EF4-FFF2-40B4-BE49-F238E27FC236}">
                <a16:creationId xmlns:a16="http://schemas.microsoft.com/office/drawing/2014/main" xmlns="" id="{0555328C-C3F9-4598-BDF0-B20DC77ED985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1" name="Minus Sign 50">
            <a:extLst>
              <a:ext uri="{FF2B5EF4-FFF2-40B4-BE49-F238E27FC236}">
                <a16:creationId xmlns:a16="http://schemas.microsoft.com/office/drawing/2014/main" xmlns="" id="{9220EAC7-FDAC-4D92-AF15-3A37DE0F96C4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6AD0477F-D847-40FB-A893-94C0F28046F2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3" name="Minus Sign 52">
            <a:extLst>
              <a:ext uri="{FF2B5EF4-FFF2-40B4-BE49-F238E27FC236}">
                <a16:creationId xmlns:a16="http://schemas.microsoft.com/office/drawing/2014/main" xmlns="" id="{AA807500-94AA-400F-BEEA-8B324B3EDB57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4" name="Minus Sign 53">
            <a:extLst>
              <a:ext uri="{FF2B5EF4-FFF2-40B4-BE49-F238E27FC236}">
                <a16:creationId xmlns:a16="http://schemas.microsoft.com/office/drawing/2014/main" xmlns="" id="{92730B1A-142F-47CD-9F90-5D80E618AF16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" name="Rectangle 3"/>
          <p:cNvSpPr/>
          <p:nvPr/>
        </p:nvSpPr>
        <p:spPr>
          <a:xfrm>
            <a:off x="425374" y="1047044"/>
            <a:ext cx="10888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gsw-FR" sz="24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identifier</a:t>
            </a:r>
            <a:r>
              <a:rPr lang="gsw-FR" sz="2400" dirty="0">
                <a:latin typeface="Arial" panose="020B0604020202020204" pitchFamily="34" charset="0"/>
                <a:cs typeface="Arial" panose="020B0604020202020204" pitchFamily="34" charset="0"/>
              </a:rPr>
              <a:t> [CONSTANT] </a:t>
            </a:r>
            <a:r>
              <a:rPr lang="gsw-FR" sz="24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 </a:t>
            </a:r>
            <a:r>
              <a:rPr lang="gsw-FR" sz="2400" dirty="0">
                <a:latin typeface="Arial" panose="020B0604020202020204" pitchFamily="34" charset="0"/>
                <a:cs typeface="Arial" panose="020B0604020202020204" pitchFamily="34" charset="0"/>
              </a:rPr>
              <a:t>[NOT NULL] [:= DEFAULT | expression ] ;</a:t>
            </a:r>
            <a:endParaRPr lang="ar-SA" sz="24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92162" y="388413"/>
            <a:ext cx="4683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الشكل العام لتعريف المتغيرات:</a:t>
            </a:r>
            <a:endParaRPr 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141" y="2763792"/>
            <a:ext cx="1103796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rgbClr val="002060"/>
                </a:solidFill>
                <a:latin typeface="Arial" panose="020B0604020202020204" pitchFamily="34" charset="0"/>
              </a:rPr>
              <a:t>اولًا</a:t>
            </a:r>
            <a:r>
              <a:rPr lang="ar-SA" sz="2800" dirty="0">
                <a:latin typeface="Arial" panose="020B0604020202020204" pitchFamily="34" charset="0"/>
              </a:rPr>
              <a:t> المتغير المعرف بواسطة </a:t>
            </a:r>
            <a:r>
              <a:rPr lang="gsw-FR" sz="2800" dirty="0">
                <a:latin typeface="Arial" panose="020B0604020202020204" pitchFamily="34" charset="0"/>
                <a:cs typeface="Arial" panose="020B0604020202020204" pitchFamily="34" charset="0"/>
              </a:rPr>
              <a:t>CONSTANT</a:t>
            </a:r>
            <a:r>
              <a:rPr lang="ar-SA" sz="2800" dirty="0">
                <a:latin typeface="Arial" panose="020B0604020202020204" pitchFamily="34" charset="0"/>
              </a:rPr>
              <a:t>  لابد ان يتم اعطاءه قيمة ابتدائية.</a:t>
            </a:r>
            <a:br>
              <a:rPr lang="ar-SA" sz="2800" dirty="0">
                <a:latin typeface="Arial" panose="020B0604020202020204" pitchFamily="34" charset="0"/>
              </a:rPr>
            </a:br>
            <a:r>
              <a:rPr lang="ar-SA" sz="2800" b="1" dirty="0">
                <a:solidFill>
                  <a:srgbClr val="002060"/>
                </a:solidFill>
                <a:latin typeface="Arial" panose="020B0604020202020204" pitchFamily="34" charset="0"/>
              </a:rPr>
              <a:t> ثانياً </a:t>
            </a:r>
            <a:r>
              <a:rPr lang="ar-SA" sz="2800" dirty="0">
                <a:latin typeface="Arial" panose="020B0604020202020204" pitchFamily="34" charset="0"/>
              </a:rPr>
              <a:t>هذه القيمة ثابتة لا يمكن ان تتغير اذا لم يتم هنا اعطاء المتغير قيمة ابتدائية سيؤدي ذلك الى خطأ.</a:t>
            </a:r>
          </a:p>
        </p:txBody>
      </p:sp>
      <p:sp>
        <p:nvSpPr>
          <p:cNvPr id="7" name="Rectangle 6"/>
          <p:cNvSpPr/>
          <p:nvPr/>
        </p:nvSpPr>
        <p:spPr>
          <a:xfrm>
            <a:off x="7711462" y="1653394"/>
            <a:ext cx="38261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sz="2800" dirty="0">
                <a:latin typeface="Arial" panose="020B0604020202020204" pitchFamily="34" charset="0"/>
              </a:rPr>
              <a:t> اسم المتغير </a:t>
            </a:r>
            <a:r>
              <a:rPr lang="gsw-FR" sz="2800" dirty="0">
                <a:latin typeface="Arial" panose="020B0604020202020204" pitchFamily="34" charset="0"/>
                <a:cs typeface="Arial" panose="020B0604020202020204" pitchFamily="34" charset="0"/>
              </a:rPr>
              <a:t>identifier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99829" y="2225838"/>
            <a:ext cx="58645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gsw-FR" sz="2400" dirty="0">
                <a:latin typeface="Arial" panose="020B0604020202020204" pitchFamily="34" charset="0"/>
                <a:cs typeface="Arial" panose="020B0604020202020204" pitchFamily="34" charset="0"/>
              </a:rPr>
              <a:t>CONSTANT</a:t>
            </a:r>
            <a:r>
              <a:rPr lang="ar-SA" sz="2400" dirty="0">
                <a:latin typeface="Arial" panose="020B0604020202020204" pitchFamily="34" charset="0"/>
              </a:rPr>
              <a:t> بمثابة قيد على المتغير لها شرطان: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8D4F5E3-9699-4D82-A669-3EEEFFF06419}"/>
              </a:ext>
            </a:extLst>
          </p:cNvPr>
          <p:cNvSpPr/>
          <p:nvPr/>
        </p:nvSpPr>
        <p:spPr>
          <a:xfrm>
            <a:off x="425374" y="4138974"/>
            <a:ext cx="111303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dirty="0">
                <a:latin typeface="Arial" panose="020B0604020202020204" pitchFamily="34" charset="0"/>
              </a:rPr>
              <a:t> </a:t>
            </a:r>
            <a:r>
              <a:rPr lang="gsw-FR" sz="2800" dirty="0"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  <a:r>
              <a:rPr lang="ar-SA" sz="2800" dirty="0">
                <a:latin typeface="Arial" panose="020B0604020202020204" pitchFamily="34" charset="0"/>
              </a:rPr>
              <a:t> نوع البيانات التي سيتم تخزينها في قاعدة البيانات.</a:t>
            </a:r>
          </a:p>
          <a:p>
            <a:pPr algn="r" rtl="1"/>
            <a:r>
              <a:rPr lang="gsw-FR" sz="2800" dirty="0">
                <a:latin typeface="Arial" panose="020B0604020202020204" pitchFamily="34" charset="0"/>
                <a:cs typeface="Arial" panose="020B0604020202020204" pitchFamily="34" charset="0"/>
              </a:rPr>
              <a:t>NOT NULL</a:t>
            </a:r>
            <a:r>
              <a:rPr lang="ar-SA" sz="2800" dirty="0">
                <a:latin typeface="Arial" panose="020B0604020202020204" pitchFamily="34" charset="0"/>
              </a:rPr>
              <a:t> ايضا هي قيد على المتغير تعني المتغير لابد ان يتم اعطاءه قيمة ابتدائية ولكن هذه القيمة قابلة للتغير اثناء تنفيذ الوحدة.</a:t>
            </a:r>
          </a:p>
          <a:p>
            <a:pPr algn="r" rtl="1"/>
            <a:r>
              <a:rPr lang="gsw-FR" sz="2800" dirty="0">
                <a:latin typeface="Arial" panose="020B0604020202020204" pitchFamily="34" charset="0"/>
                <a:cs typeface="Arial" panose="020B0604020202020204" pitchFamily="34" charset="0"/>
              </a:rPr>
              <a:t>Expression</a:t>
            </a:r>
            <a:r>
              <a:rPr lang="ar-SA" sz="2800" dirty="0">
                <a:latin typeface="Arial" panose="020B0604020202020204" pitchFamily="34" charset="0"/>
              </a:rPr>
              <a:t> قيمة المتغير.</a:t>
            </a:r>
          </a:p>
        </p:txBody>
      </p:sp>
    </p:spTree>
    <p:extLst>
      <p:ext uri="{BB962C8B-B14F-4D97-AF65-F5344CB8AC3E}">
        <p14:creationId xmlns:p14="http://schemas.microsoft.com/office/powerpoint/2010/main" val="42050104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rgbClr val="FFF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="" xmlns:a16="http://schemas.microsoft.com/office/drawing/2014/main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="" xmlns:a16="http://schemas.microsoft.com/office/drawing/2014/main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="" xmlns:a16="http://schemas.microsoft.com/office/drawing/2014/main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="" xmlns:a16="http://schemas.microsoft.com/office/drawing/2014/main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="" xmlns:a16="http://schemas.microsoft.com/office/drawing/2014/main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="" xmlns:a16="http://schemas.microsoft.com/office/drawing/2014/main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="" xmlns:a16="http://schemas.microsoft.com/office/drawing/2014/main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="" xmlns:a16="http://schemas.microsoft.com/office/drawing/2014/main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="" xmlns:a16="http://schemas.microsoft.com/office/drawing/2014/main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="" xmlns:a16="http://schemas.microsoft.com/office/drawing/2014/main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="" xmlns:a16="http://schemas.microsoft.com/office/drawing/2014/main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="" xmlns:a16="http://schemas.microsoft.com/office/drawing/2014/main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="" xmlns:a16="http://schemas.microsoft.com/office/drawing/2014/main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="" xmlns:a16="http://schemas.microsoft.com/office/drawing/2014/main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="" xmlns:a16="http://schemas.microsoft.com/office/drawing/2014/main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B21266E-3247-4421-8EC6-89B010BC38C7}"/>
              </a:ext>
            </a:extLst>
          </p:cNvPr>
          <p:cNvSpPr txBox="1"/>
          <p:nvPr/>
        </p:nvSpPr>
        <p:spPr>
          <a:xfrm>
            <a:off x="497921" y="381381"/>
            <a:ext cx="1097895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spcBef>
                <a:spcPct val="0"/>
              </a:spcBef>
              <a:defRPr/>
            </a:pPr>
            <a:r>
              <a:rPr lang="ar-SA" sz="3200" b="1" dirty="0">
                <a:solidFill>
                  <a:srgbClr val="002060"/>
                </a:solidFill>
              </a:rPr>
              <a:t>معمارية معالجة البيانات </a:t>
            </a:r>
            <a:r>
              <a:rPr lang="en-US" sz="3200" b="1" dirty="0">
                <a:solidFill>
                  <a:srgbClr val="002060"/>
                </a:solidFill>
              </a:rPr>
              <a:t>Data Processing Architectures</a:t>
            </a:r>
            <a:endParaRPr lang="en-US" sz="3200" b="1" spc="50" dirty="0">
              <a:ln w="11430"/>
              <a:solidFill>
                <a:srgbClr val="313B4A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9828C79-59B0-436D-BA99-1FC7A0564CA0}"/>
              </a:ext>
            </a:extLst>
          </p:cNvPr>
          <p:cNvSpPr/>
          <p:nvPr/>
        </p:nvSpPr>
        <p:spPr>
          <a:xfrm>
            <a:off x="4115835" y="904497"/>
            <a:ext cx="68211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ar-SA" altLang="en-US" sz="2400" dirty="0">
                <a:solidFill>
                  <a:schemeClr val="accent6">
                    <a:lumMod val="25000"/>
                  </a:schemeClr>
                </a:solidFill>
              </a:rPr>
              <a:t>في عهد المركزية كانت البيانات تخزن وتعالج في المركز محليا.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93F55748-3E1A-466D-9800-60F88029B1FA}"/>
              </a:ext>
            </a:extLst>
          </p:cNvPr>
          <p:cNvSpPr/>
          <p:nvPr/>
        </p:nvSpPr>
        <p:spPr>
          <a:xfrm>
            <a:off x="497921" y="1476041"/>
            <a:ext cx="109789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ar-SA" altLang="en-US" sz="2400" dirty="0">
                <a:solidFill>
                  <a:schemeClr val="accent6">
                    <a:lumMod val="25000"/>
                  </a:schemeClr>
                </a:solidFill>
              </a:rPr>
              <a:t>التقدم في الحواسيب الشخصية قدم خيار لفصل البيانات المخزنة والمعالجة، في الظروف العامة البيانات يمكن أن تخزن وتعالج محلياً أو عن بعد ،الدمج بين العمليتين يقدم أربع معماريات أساسية.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EB40A136-1B2B-47E9-B63D-4A1D55BB831E}"/>
              </a:ext>
            </a:extLst>
          </p:cNvPr>
          <p:cNvSpPr/>
          <p:nvPr/>
        </p:nvSpPr>
        <p:spPr>
          <a:xfrm>
            <a:off x="547295" y="2892231"/>
            <a:ext cx="1097895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 altLang="en-US" sz="2800" b="1" dirty="0">
                <a:solidFill>
                  <a:srgbClr val="C00000"/>
                </a:solidFill>
              </a:rPr>
              <a:t>Client / Server</a:t>
            </a:r>
            <a:r>
              <a:rPr lang="ar-SA" altLang="en-US" sz="2800" b="1" dirty="0">
                <a:solidFill>
                  <a:srgbClr val="C00000"/>
                </a:solidFill>
              </a:rPr>
              <a:t> </a:t>
            </a:r>
            <a:r>
              <a:rPr lang="ar-SA" altLang="en-US" sz="2400" dirty="0">
                <a:solidFill>
                  <a:schemeClr val="accent6">
                    <a:lumMod val="25000"/>
                  </a:schemeClr>
                </a:solidFill>
              </a:rPr>
              <a:t>التي تكون فيها وليس على وجه الحصر معالجة البيانات محلياً والتخزين عن بعد، تأخذ في الشكل ربع دائري تقريباً.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="" xmlns:a16="http://schemas.microsoft.com/office/drawing/2014/main" id="{DA7F9B97-6581-4AF1-93C2-3F008860CDC5}"/>
              </a:ext>
            </a:extLst>
          </p:cNvPr>
          <p:cNvGrpSpPr/>
          <p:nvPr/>
        </p:nvGrpSpPr>
        <p:grpSpPr>
          <a:xfrm>
            <a:off x="3484690" y="3477794"/>
            <a:ext cx="4838262" cy="3078104"/>
            <a:chOff x="651556" y="3477794"/>
            <a:chExt cx="4838262" cy="3078104"/>
          </a:xfrm>
        </p:grpSpPr>
        <p:grpSp>
          <p:nvGrpSpPr>
            <p:cNvPr id="54" name="Group 53">
              <a:extLst>
                <a:ext uri="{FF2B5EF4-FFF2-40B4-BE49-F238E27FC236}">
                  <a16:creationId xmlns="" xmlns:a16="http://schemas.microsoft.com/office/drawing/2014/main" id="{BC96DA0E-2279-4576-A200-433E816D9BCD}"/>
                </a:ext>
              </a:extLst>
            </p:cNvPr>
            <p:cNvGrpSpPr/>
            <p:nvPr/>
          </p:nvGrpSpPr>
          <p:grpSpPr>
            <a:xfrm>
              <a:off x="1172480" y="3477794"/>
              <a:ext cx="4317338" cy="2969551"/>
              <a:chOff x="812720" y="3612704"/>
              <a:chExt cx="4317338" cy="2969551"/>
            </a:xfrm>
          </p:grpSpPr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48320EB5-73F0-4701-A517-2AC740E11170}"/>
                  </a:ext>
                </a:extLst>
              </p:cNvPr>
              <p:cNvSpPr/>
              <p:nvPr/>
            </p:nvSpPr>
            <p:spPr>
              <a:xfrm>
                <a:off x="2212823" y="3673528"/>
                <a:ext cx="1365550" cy="11366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Remote job entry</a:t>
                </a:r>
                <a:endParaRPr lang="ar-S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="" xmlns:a16="http://schemas.microsoft.com/office/drawing/2014/main" id="{176AD4DD-61E8-409D-905D-714E76D6F374}"/>
                  </a:ext>
                </a:extLst>
              </p:cNvPr>
              <p:cNvSpPr/>
              <p:nvPr/>
            </p:nvSpPr>
            <p:spPr>
              <a:xfrm>
                <a:off x="3590331" y="3673595"/>
                <a:ext cx="1365550" cy="11366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Host / terminal</a:t>
                </a:r>
                <a:endParaRPr lang="ar-S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="" xmlns:a16="http://schemas.microsoft.com/office/drawing/2014/main" id="{C0667B60-5535-460B-A85A-E7CD5C4C7E63}"/>
                  </a:ext>
                </a:extLst>
              </p:cNvPr>
              <p:cNvSpPr/>
              <p:nvPr/>
            </p:nvSpPr>
            <p:spPr>
              <a:xfrm>
                <a:off x="2212627" y="4806797"/>
                <a:ext cx="1365550" cy="1136652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Personal database</a:t>
                </a:r>
                <a:endParaRPr lang="ar-S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="" xmlns:a16="http://schemas.microsoft.com/office/drawing/2014/main" id="{88C77DAA-A1B5-4BCB-9114-F19F61B2C312}"/>
                  </a:ext>
                </a:extLst>
              </p:cNvPr>
              <p:cNvSpPr/>
              <p:nvPr/>
            </p:nvSpPr>
            <p:spPr>
              <a:xfrm>
                <a:off x="3370156" y="4475693"/>
                <a:ext cx="1612298" cy="1481177"/>
              </a:xfrm>
              <a:custGeom>
                <a:avLst/>
                <a:gdLst>
                  <a:gd name="connsiteX0" fmla="*/ 891094 w 1612298"/>
                  <a:gd name="connsiteY0" fmla="*/ 0 h 1439584"/>
                  <a:gd name="connsiteX1" fmla="*/ 1521193 w 1612298"/>
                  <a:gd name="connsiteY1" fmla="*/ 259830 h 1439584"/>
                  <a:gd name="connsiteX2" fmla="*/ 1612298 w 1612298"/>
                  <a:gd name="connsiteY2" fmla="*/ 369757 h 1439584"/>
                  <a:gd name="connsiteX3" fmla="*/ 1612298 w 1612298"/>
                  <a:gd name="connsiteY3" fmla="*/ 1404470 h 1439584"/>
                  <a:gd name="connsiteX4" fmla="*/ 1583196 w 1612298"/>
                  <a:gd name="connsiteY4" fmla="*/ 1439584 h 1439584"/>
                  <a:gd name="connsiteX5" fmla="*/ 198992 w 1612298"/>
                  <a:gd name="connsiteY5" fmla="*/ 1439584 h 1439584"/>
                  <a:gd name="connsiteX6" fmla="*/ 152185 w 1612298"/>
                  <a:gd name="connsiteY6" fmla="*/ 1383107 h 1439584"/>
                  <a:gd name="connsiteX7" fmla="*/ 0 w 1612298"/>
                  <a:gd name="connsiteY7" fmla="*/ 887113 h 1439584"/>
                  <a:gd name="connsiteX8" fmla="*/ 891094 w 1612298"/>
                  <a:gd name="connsiteY8" fmla="*/ 0 h 143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12298" h="1439584">
                    <a:moveTo>
                      <a:pt x="891094" y="0"/>
                    </a:moveTo>
                    <a:cubicBezTo>
                      <a:pt x="1137163" y="0"/>
                      <a:pt x="1359937" y="99294"/>
                      <a:pt x="1521193" y="259830"/>
                    </a:cubicBezTo>
                    <a:lnTo>
                      <a:pt x="1612298" y="369757"/>
                    </a:lnTo>
                    <a:lnTo>
                      <a:pt x="1612298" y="1404470"/>
                    </a:lnTo>
                    <a:lnTo>
                      <a:pt x="1583196" y="1439584"/>
                    </a:lnTo>
                    <a:lnTo>
                      <a:pt x="198992" y="1439584"/>
                    </a:lnTo>
                    <a:lnTo>
                      <a:pt x="152185" y="1383107"/>
                    </a:lnTo>
                    <a:cubicBezTo>
                      <a:pt x="56103" y="1241522"/>
                      <a:pt x="0" y="1070840"/>
                      <a:pt x="0" y="887113"/>
                    </a:cubicBezTo>
                    <a:cubicBezTo>
                      <a:pt x="0" y="397174"/>
                      <a:pt x="398956" y="0"/>
                      <a:pt x="891094" y="0"/>
                    </a:cubicBezTo>
                    <a:close/>
                  </a:path>
                </a:pathLst>
              </a:cu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1" anchor="ctr">
                <a:noAutofit/>
              </a:bodyPr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Client / Server</a:t>
                </a:r>
                <a:endParaRPr lang="ar-SA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="" xmlns:a16="http://schemas.microsoft.com/office/drawing/2014/main" id="{51855110-682E-40D5-94FC-11EC70E02B99}"/>
                  </a:ext>
                </a:extLst>
              </p:cNvPr>
              <p:cNvSpPr txBox="1"/>
              <p:nvPr/>
            </p:nvSpPr>
            <p:spPr>
              <a:xfrm>
                <a:off x="1191449" y="3612704"/>
                <a:ext cx="952661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Remote</a:t>
                </a:r>
                <a:endParaRPr lang="ar-SA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="" xmlns:a16="http://schemas.microsoft.com/office/drawing/2014/main" id="{27DBBC94-15DA-435B-843C-9CCC04CCD957}"/>
                  </a:ext>
                </a:extLst>
              </p:cNvPr>
              <p:cNvSpPr txBox="1"/>
              <p:nvPr/>
            </p:nvSpPr>
            <p:spPr>
              <a:xfrm>
                <a:off x="4177397" y="5956938"/>
                <a:ext cx="952661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Remote</a:t>
                </a:r>
                <a:endParaRPr lang="ar-SA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="" xmlns:a16="http://schemas.microsoft.com/office/drawing/2014/main" id="{315C9C76-B952-4FCB-BE43-A4B9D7E755A5}"/>
                  </a:ext>
                </a:extLst>
              </p:cNvPr>
              <p:cNvSpPr txBox="1"/>
              <p:nvPr/>
            </p:nvSpPr>
            <p:spPr>
              <a:xfrm>
                <a:off x="1457705" y="5668929"/>
                <a:ext cx="73487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Local</a:t>
                </a:r>
                <a:endParaRPr lang="ar-SA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="" xmlns:a16="http://schemas.microsoft.com/office/drawing/2014/main" id="{AA37ADF5-CAFC-4E95-995D-FC9B3A2808B5}"/>
                  </a:ext>
                </a:extLst>
              </p:cNvPr>
              <p:cNvSpPr txBox="1"/>
              <p:nvPr/>
            </p:nvSpPr>
            <p:spPr>
              <a:xfrm>
                <a:off x="2129636" y="5956870"/>
                <a:ext cx="734874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Local</a:t>
                </a:r>
                <a:endParaRPr lang="ar-SA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="" xmlns:a16="http://schemas.microsoft.com/office/drawing/2014/main" id="{64315A71-7672-4FA4-BC84-DD82F33D7C71}"/>
                  </a:ext>
                </a:extLst>
              </p:cNvPr>
              <p:cNvSpPr txBox="1"/>
              <p:nvPr/>
            </p:nvSpPr>
            <p:spPr>
              <a:xfrm>
                <a:off x="2855456" y="6212923"/>
                <a:ext cx="1612297" cy="36933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Data storage</a:t>
                </a:r>
                <a:endParaRPr lang="ar-SA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="" xmlns:a16="http://schemas.microsoft.com/office/drawing/2014/main" id="{C8CEEBC6-C879-4654-ADEA-A8F6E21C7302}"/>
                  </a:ext>
                </a:extLst>
              </p:cNvPr>
              <p:cNvSpPr txBox="1"/>
              <p:nvPr/>
            </p:nvSpPr>
            <p:spPr>
              <a:xfrm>
                <a:off x="812720" y="4442253"/>
                <a:ext cx="1365550" cy="64633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dirty="0"/>
                  <a:t>Data</a:t>
                </a:r>
              </a:p>
              <a:p>
                <a:r>
                  <a:rPr lang="en-US" dirty="0"/>
                  <a:t>Processing</a:t>
                </a:r>
                <a:endParaRPr lang="ar-SA" dirty="0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404BE890-B222-431C-9075-334583EC2B67}"/>
                </a:ext>
              </a:extLst>
            </p:cNvPr>
            <p:cNvSpPr txBox="1"/>
            <p:nvPr/>
          </p:nvSpPr>
          <p:spPr>
            <a:xfrm>
              <a:off x="651556" y="6155788"/>
              <a:ext cx="2496378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000" b="1" dirty="0"/>
                <a:t>Basic architectures</a:t>
              </a:r>
              <a:endParaRPr lang="ar-SA" sz="2000" b="1" dirty="0"/>
            </a:p>
          </p:txBody>
        </p:sp>
      </p:grpSp>
      <p:sp>
        <p:nvSpPr>
          <p:cNvPr id="57" name="Rectangle 36">
            <a:extLst>
              <a:ext uri="{FF2B5EF4-FFF2-40B4-BE49-F238E27FC236}">
                <a16:creationId xmlns="" xmlns:a16="http://schemas.microsoft.com/office/drawing/2014/main" id="{EB40A136-1B2B-47E9-B63D-4A1D55BB831E}"/>
              </a:ext>
            </a:extLst>
          </p:cNvPr>
          <p:cNvSpPr/>
          <p:nvPr/>
        </p:nvSpPr>
        <p:spPr>
          <a:xfrm>
            <a:off x="699695" y="2421864"/>
            <a:ext cx="107771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 altLang="en-US" sz="2800" b="1" dirty="0" smtClean="0">
                <a:solidFill>
                  <a:srgbClr val="C00000"/>
                </a:solidFill>
              </a:rPr>
              <a:t>Personal database</a:t>
            </a:r>
            <a:r>
              <a:rPr lang="ar-SA" altLang="en-US" sz="2800" b="1" dirty="0" smtClean="0">
                <a:solidFill>
                  <a:srgbClr val="C00000"/>
                </a:solidFill>
              </a:rPr>
              <a:t> </a:t>
            </a:r>
            <a:r>
              <a:rPr lang="ar-SA" altLang="en-US" sz="2400" dirty="0" smtClean="0">
                <a:solidFill>
                  <a:schemeClr val="accent6">
                    <a:lumMod val="25000"/>
                  </a:schemeClr>
                </a:solidFill>
              </a:rPr>
              <a:t>كانت معالجة </a:t>
            </a:r>
            <a:r>
              <a:rPr lang="ar-SA" altLang="en-US" sz="2400" dirty="0">
                <a:solidFill>
                  <a:schemeClr val="accent6">
                    <a:lumMod val="25000"/>
                  </a:schemeClr>
                </a:solidFill>
              </a:rPr>
              <a:t>البيانات </a:t>
            </a:r>
            <a:r>
              <a:rPr lang="ar-SA" altLang="en-US" sz="2400" dirty="0" smtClean="0">
                <a:solidFill>
                  <a:schemeClr val="accent6">
                    <a:lumMod val="25000"/>
                  </a:schemeClr>
                </a:solidFill>
              </a:rPr>
              <a:t>والتخزين مركزي.</a:t>
            </a:r>
            <a:endParaRPr lang="ar-SA" altLang="en-US" sz="2400" dirty="0">
              <a:solidFill>
                <a:schemeClr val="accent6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33895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96E9C2E-A8DB-4820-9E8A-77DB895324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Rectangle 9">
            <a:hlinkClick r:id="rId2" action="ppaction://hlinkfile"/>
            <a:extLst>
              <a:ext uri="{FF2B5EF4-FFF2-40B4-BE49-F238E27FC236}">
                <a16:creationId xmlns:a16="http://schemas.microsoft.com/office/drawing/2014/main" xmlns="" id="{2024966B-A96C-49C2-BE61-2D6035EE3A90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FB93258E-FF56-4BCB-BB5C-0E6DEE19644C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1CC22219-CE82-4BB3-9060-9ACC32BCAF82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42B10348-614C-4C2F-BE71-4FCBC62A8DB3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0573F897-9474-4C91-89B0-4A2E36173518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A9310827-7479-4615-AA91-EEA7441FF566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19FFE61D-A546-443E-A2E1-5F0881B03F31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C5A75586-7B6F-4B39-8D2F-1CEE432EF443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xmlns="" id="{6FD7EC18-6484-4EB2-B883-A9917B8EA3BC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2D4B6E94-C8D0-479F-8677-4B20BA9B4F43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85D3B876-99B2-4911-BE43-E0406F99A2BE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xmlns="" id="{E7BAEB14-B864-4EF7-A7DE-BA309F1C45F8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6DB0353E-F5F5-4031-88B7-6C9FCBC2203E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FE9343C5-06F3-49CF-B1A8-8136305994AE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xmlns="" id="{C0C54BD5-40DA-468E-A229-96AEC325E515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DF281A8-7970-4FA8-B77E-1376656998F1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B11661CD-F801-4CD3-B125-A4B090C42185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C3114CE7-D44B-4C46-A9A3-A32061E85F92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D94984A-BE38-4163-A6AF-387FB17B55D6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80FF6C47-AD66-44FC-B603-BAFDE4607580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EF4C8C75-0074-4505-818E-A4EE291BE83E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84D51ABE-42A7-4829-BFC5-738DC10D9290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B67531B9-0F1A-42D1-A998-B8B8D2E6421F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51448976-E8F5-48D9-93E3-9C89E6F6C904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xmlns="" id="{8C9E6485-AAF3-4599-83CD-CBDA08CED402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Minus Sign 34">
            <a:extLst>
              <a:ext uri="{FF2B5EF4-FFF2-40B4-BE49-F238E27FC236}">
                <a16:creationId xmlns:a16="http://schemas.microsoft.com/office/drawing/2014/main" xmlns="" id="{A0B97465-76AC-4319-BF4F-BB10906CA3AE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527EA749-6FA6-4603-B6C8-F155EB637E4F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:a16="http://schemas.microsoft.com/office/drawing/2014/main" xmlns="" id="{97A27F6A-B21C-4DD9-8982-6E873198996A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Minus Sign 37">
            <a:extLst>
              <a:ext uri="{FF2B5EF4-FFF2-40B4-BE49-F238E27FC236}">
                <a16:creationId xmlns:a16="http://schemas.microsoft.com/office/drawing/2014/main" xmlns="" id="{3AB8B7EB-A461-406D-9E32-055AD99B0AFD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972670C3-13BA-4B60-8AB9-9470E0C13848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:a16="http://schemas.microsoft.com/office/drawing/2014/main" xmlns="" id="{C2242661-415F-4420-B556-10C9E8475290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Minus Sign 40">
            <a:extLst>
              <a:ext uri="{FF2B5EF4-FFF2-40B4-BE49-F238E27FC236}">
                <a16:creationId xmlns:a16="http://schemas.microsoft.com/office/drawing/2014/main" xmlns="" id="{9FC2F649-0ABB-42E2-9E48-F28F8A87401B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B6BFCA7A-81B5-47AE-92EA-89180A2544E5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:a16="http://schemas.microsoft.com/office/drawing/2014/main" xmlns="" id="{6F85B04F-CB3F-4897-B6EC-72A32CD46506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Minus Sign 43">
            <a:extLst>
              <a:ext uri="{FF2B5EF4-FFF2-40B4-BE49-F238E27FC236}">
                <a16:creationId xmlns:a16="http://schemas.microsoft.com/office/drawing/2014/main" xmlns="" id="{E6E8A8C7-187B-4682-B96D-435E5B7C255C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264CB847-B998-4004-812A-9D41C41F3930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:a16="http://schemas.microsoft.com/office/drawing/2014/main" xmlns="" id="{4E9ED640-1AEF-4422-8F0E-A05B9DD13FA3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7" name="Minus Sign 46">
            <a:extLst>
              <a:ext uri="{FF2B5EF4-FFF2-40B4-BE49-F238E27FC236}">
                <a16:creationId xmlns:a16="http://schemas.microsoft.com/office/drawing/2014/main" xmlns="" id="{831E9044-6AF7-49DE-A784-0E9FA102A114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740F816D-D135-42D1-A6E8-1DDBCB9AE106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9" name="Minus Sign 48">
            <a:extLst>
              <a:ext uri="{FF2B5EF4-FFF2-40B4-BE49-F238E27FC236}">
                <a16:creationId xmlns:a16="http://schemas.microsoft.com/office/drawing/2014/main" xmlns="" id="{E003BA68-4007-400B-A339-66C1525F033B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0" name="Minus Sign 49">
            <a:extLst>
              <a:ext uri="{FF2B5EF4-FFF2-40B4-BE49-F238E27FC236}">
                <a16:creationId xmlns:a16="http://schemas.microsoft.com/office/drawing/2014/main" xmlns="" id="{DE6A60C2-1F57-4480-9F3D-7F5162905B54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xmlns="" id="{DF48E218-FE0A-4198-B748-649D4A87FCAF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2" name="Minus Sign 51">
            <a:extLst>
              <a:ext uri="{FF2B5EF4-FFF2-40B4-BE49-F238E27FC236}">
                <a16:creationId xmlns:a16="http://schemas.microsoft.com/office/drawing/2014/main" xmlns="" id="{B7D7AE33-F6F8-4C10-89A0-17F5004C9348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3" name="Minus Sign 52">
            <a:extLst>
              <a:ext uri="{FF2B5EF4-FFF2-40B4-BE49-F238E27FC236}">
                <a16:creationId xmlns:a16="http://schemas.microsoft.com/office/drawing/2014/main" xmlns="" id="{97B52043-3C94-4934-888E-BFE251D68C34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/>
          <p:cNvSpPr/>
          <p:nvPr/>
        </p:nvSpPr>
        <p:spPr>
          <a:xfrm>
            <a:off x="429491" y="647418"/>
            <a:ext cx="100368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gsw-F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Declare</a:t>
            </a:r>
          </a:p>
          <a:p>
            <a:pPr rtl="1"/>
            <a:r>
              <a:rPr lang="gsw-FR" sz="2400" dirty="0">
                <a:latin typeface="Arial" panose="020B0604020202020204" pitchFamily="34" charset="0"/>
                <a:cs typeface="Arial" panose="020B0604020202020204" pitchFamily="34" charset="0"/>
              </a:rPr>
              <a:t>v_name </a:t>
            </a:r>
            <a:r>
              <a:rPr lang="gsw-F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VARCHAR2</a:t>
            </a:r>
            <a:r>
              <a:rPr lang="gsw-FR" sz="2400" dirty="0">
                <a:latin typeface="Arial" panose="020B0604020202020204" pitchFamily="34" charset="0"/>
                <a:cs typeface="Arial" panose="020B0604020202020204" pitchFamily="34" charset="0"/>
              </a:rPr>
              <a:t>(10) ; </a:t>
            </a:r>
            <a:endParaRPr lang="ar-SA" sz="2400" dirty="0">
              <a:latin typeface="Arial" panose="020B0604020202020204" pitchFamily="34" charset="0"/>
            </a:endParaRPr>
          </a:p>
          <a:p>
            <a:pPr rtl="1"/>
            <a:r>
              <a:rPr lang="ar-SA" sz="2400" dirty="0">
                <a:latin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ar-SA" sz="2400" dirty="0">
                <a:latin typeface="Arial" panose="020B0604020202020204" pitchFamily="34" charset="0"/>
              </a:rPr>
              <a:t>11=:</a:t>
            </a:r>
            <a:r>
              <a:rPr lang="gsw-FR" sz="2400" dirty="0">
                <a:latin typeface="Arial" panose="020B0604020202020204" pitchFamily="34" charset="0"/>
                <a:cs typeface="Arial" panose="020B0604020202020204" pitchFamily="34" charset="0"/>
              </a:rPr>
              <a:t>v_no </a:t>
            </a:r>
            <a:r>
              <a:rPr lang="gsw-F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gsw-FR" sz="24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gsw-F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NULL</a:t>
            </a:r>
            <a:r>
              <a:rPr lang="ar-SA" sz="2400" dirty="0">
                <a:solidFill>
                  <a:srgbClr val="0070C0"/>
                </a:solidFill>
                <a:latin typeface="Arial" panose="020B0604020202020204" pitchFamily="34" charset="0"/>
              </a:rPr>
              <a:t>  </a:t>
            </a:r>
            <a:endParaRPr lang="gsw-FR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1"/>
            <a:r>
              <a:rPr lang="ar-SA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هذه القيمة ثابتة لا تتغير  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2ooo;</a:t>
            </a:r>
            <a:r>
              <a:rPr lang="ar-SA" sz="2400" dirty="0">
                <a:latin typeface="Arial" panose="020B0604020202020204" pitchFamily="34" charset="0"/>
              </a:rPr>
              <a:t>=:</a:t>
            </a:r>
            <a:r>
              <a:rPr lang="gsw-FR" sz="2400" dirty="0">
                <a:latin typeface="Arial" panose="020B0604020202020204" pitchFamily="34" charset="0"/>
                <a:cs typeface="Arial" panose="020B0604020202020204" pitchFamily="34" charset="0"/>
              </a:rPr>
              <a:t>V_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salary</a:t>
            </a:r>
            <a:r>
              <a:rPr lang="gsw-F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gsw-F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</a:t>
            </a:r>
            <a:r>
              <a:rPr lang="gsw-F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gsw-F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</a:p>
          <a:p>
            <a:pPr rtl="1"/>
            <a:r>
              <a:rPr lang="gsw-FR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</a:p>
          <a:p>
            <a:pPr rtl="1"/>
            <a:r>
              <a:rPr lang="ar-SA" sz="2400" dirty="0">
                <a:latin typeface="Arial" panose="020B0604020202020204" pitchFamily="34" charset="0"/>
              </a:rPr>
              <a:t>……</a:t>
            </a:r>
          </a:p>
          <a:p>
            <a:pPr rtl="1"/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End;</a:t>
            </a:r>
            <a:endParaRPr lang="ar-SA" sz="24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05637" y="540540"/>
            <a:ext cx="5056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b="1" dirty="0">
                <a:solidFill>
                  <a:srgbClr val="C00000"/>
                </a:solidFill>
                <a:latin typeface="Arial" panose="020B0604020202020204" pitchFamily="34" charset="0"/>
              </a:rPr>
              <a:t>مثال :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63314" y="2903042"/>
            <a:ext cx="7919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2400" dirty="0">
                <a:latin typeface="Arial" panose="020B0604020202020204" pitchFamily="34" charset="0"/>
              </a:rPr>
              <a:t>يتم اسناد القيم للمتغير بواسطة الرمز </a:t>
            </a:r>
            <a:r>
              <a:rPr lang="ar-SA" sz="2400" b="1" dirty="0">
                <a:latin typeface="Arial" panose="020B0604020202020204" pitchFamily="34" charset="0"/>
              </a:rPr>
              <a:t>=:</a:t>
            </a:r>
            <a:r>
              <a:rPr lang="ar-SA" sz="2400" dirty="0">
                <a:latin typeface="Arial" panose="020B0604020202020204" pitchFamily="34" charset="0"/>
              </a:rPr>
              <a:t> أو باستخدام الكلمة المحجوزة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</a:p>
        </p:txBody>
      </p:sp>
      <p:sp>
        <p:nvSpPr>
          <p:cNvPr id="6" name="Rectangle 5"/>
          <p:cNvSpPr/>
          <p:nvPr/>
        </p:nvSpPr>
        <p:spPr>
          <a:xfrm>
            <a:off x="346364" y="351710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gsw-FR" sz="2400" dirty="0">
                <a:latin typeface="Arial" panose="020B0604020202020204" pitchFamily="34" charset="0"/>
                <a:cs typeface="Arial" panose="020B0604020202020204" pitchFamily="34" charset="0"/>
              </a:rPr>
              <a:t>v_name :=’Ali’ ;</a:t>
            </a:r>
            <a:r>
              <a:rPr lang="ar-SA" sz="2400" dirty="0">
                <a:latin typeface="Arial" panose="020B0604020202020204" pitchFamily="34" charset="0"/>
              </a:rPr>
              <a:t> </a:t>
            </a:r>
            <a:endParaRPr lang="ar-SA" sz="2800" b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ar-SA" sz="2400" dirty="0">
                <a:latin typeface="Arial" panose="020B0604020202020204" pitchFamily="34" charset="0"/>
              </a:rPr>
              <a:t>أو</a:t>
            </a:r>
          </a:p>
          <a:p>
            <a:pPr>
              <a:buNone/>
            </a:pPr>
            <a:r>
              <a:rPr lang="ar-SA" sz="2400" dirty="0">
                <a:latin typeface="Arial" panose="020B0604020202020204" pitchFamily="34" charset="0"/>
              </a:rPr>
              <a:t> </a:t>
            </a:r>
            <a:r>
              <a:rPr lang="gsw-FR" sz="2400" dirty="0">
                <a:latin typeface="Arial" panose="020B0604020202020204" pitchFamily="34" charset="0"/>
                <a:cs typeface="Arial" panose="020B0604020202020204" pitchFamily="34" charset="0"/>
              </a:rPr>
              <a:t>v_name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default </a:t>
            </a:r>
            <a:r>
              <a:rPr lang="gsw-FR" sz="2400" dirty="0">
                <a:latin typeface="Arial" panose="020B0604020202020204" pitchFamily="34" charset="0"/>
                <a:cs typeface="Arial" panose="020B0604020202020204" pitchFamily="34" charset="0"/>
              </a:rPr>
              <a:t>’Ali’ ;</a:t>
            </a:r>
            <a:endParaRPr lang="ar-SA" sz="2400" dirty="0"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67032" y="3364707"/>
            <a:ext cx="5056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b="1" dirty="0">
                <a:solidFill>
                  <a:srgbClr val="C00000"/>
                </a:solidFill>
                <a:latin typeface="Arial" panose="020B0604020202020204" pitchFamily="34" charset="0"/>
              </a:rPr>
              <a:t>مثال :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C6404B2-DFC9-40E5-9676-EDBC3FB50451}"/>
              </a:ext>
            </a:extLst>
          </p:cNvPr>
          <p:cNvSpPr/>
          <p:nvPr/>
        </p:nvSpPr>
        <p:spPr>
          <a:xfrm>
            <a:off x="314797" y="4799496"/>
            <a:ext cx="1127260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dirty="0"/>
              <a:t>ايضاً يمكن اسناد القيمة للمتغير خلال جملة الاسترجاع من قاعدة البيانات وهنا لابد من التأكد من ان جملة الاسترجاع تعيد قيمة واحده وإلا سيؤدي ذلك الى خطأ</a:t>
            </a:r>
          </a:p>
          <a:p>
            <a:pPr algn="r" rtl="1">
              <a:buNone/>
            </a:pPr>
            <a:r>
              <a:rPr lang="ar-SA" sz="2800" dirty="0"/>
              <a:t> مثل :</a:t>
            </a:r>
          </a:p>
          <a:p>
            <a:pPr rtl="1"/>
            <a:r>
              <a:rPr lang="gsw-FR" sz="2800" dirty="0"/>
              <a:t>SELECT ename INTO v_name FROM empWHERE empno = </a:t>
            </a:r>
            <a:r>
              <a:rPr lang="en-US" sz="2800" dirty="0"/>
              <a:t>3;</a:t>
            </a:r>
          </a:p>
        </p:txBody>
      </p:sp>
    </p:spTree>
    <p:extLst>
      <p:ext uri="{BB962C8B-B14F-4D97-AF65-F5344CB8AC3E}">
        <p14:creationId xmlns:p14="http://schemas.microsoft.com/office/powerpoint/2010/main" val="16899278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2B8688E-2FB4-4D21-840E-ADA45E3AAD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Rectangle 8">
            <a:hlinkClick r:id="rId2" action="ppaction://hlinkfile"/>
            <a:extLst>
              <a:ext uri="{FF2B5EF4-FFF2-40B4-BE49-F238E27FC236}">
                <a16:creationId xmlns:a16="http://schemas.microsoft.com/office/drawing/2014/main" xmlns="" id="{A2B49EBF-C9D4-4B83-B69C-9128F58BB181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0C246563-B8DD-4CC8-A15B-DEF60F4148BD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57F1CDD5-79D8-4CE3-AD3C-C0536E97F8E6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F765C31-9AEF-4BB7-B309-6473AE444572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9FDD48B-2717-4DC8-AFD3-0C8273447D2E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4F96E52B-4B88-4749-BAD8-8780AF84DE8C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A9B700E5-DDB9-4900-9A8C-E333AF516342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A0BEE7D5-7F43-4547-A968-7D9524770EFE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D9887342-FA52-4486-BEA6-0D2454B7B5B6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9CA351CB-2DC0-45C7-86BE-4DCA3076639C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70A6C7E3-F573-4619-99A4-FB581A89215F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AF3ECB5C-B470-4E92-A77B-29247C978747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xmlns="" id="{482EDD76-63F4-49CC-B00C-F726D0EC3E30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CFE0A9A2-29A3-47B9-965B-2F0FCAA1482A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xmlns="" id="{7AFCFCD5-C382-4658-9CD1-D779AFDAA788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EBD63726-D089-430B-8F8E-ECA09A6ECF2A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BBF6A7D-BEFA-4702-8375-A555B2F9FC32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91BEE93C-A1DF-4C1E-AB10-D29DA26FDC16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2A12752-D342-431A-9E50-E17C7901A1DE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A194DA5B-CED2-4DAC-9434-5BA4F51F41D5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942F1CB9-6CC3-48F0-B282-50659237F9D3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Minus Sign 29">
            <a:extLst>
              <a:ext uri="{FF2B5EF4-FFF2-40B4-BE49-F238E27FC236}">
                <a16:creationId xmlns:a16="http://schemas.microsoft.com/office/drawing/2014/main" xmlns="" id="{09CFEC9C-0F60-4243-89CA-4169EDB9C94F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2DDDCE95-90F9-426E-AEDF-D4ADB282A9B4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5455CB57-3E71-4B2C-9EA6-7DF4456B68DC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Minus Sign 32">
            <a:extLst>
              <a:ext uri="{FF2B5EF4-FFF2-40B4-BE49-F238E27FC236}">
                <a16:creationId xmlns:a16="http://schemas.microsoft.com/office/drawing/2014/main" xmlns="" id="{862C71B9-BBD8-429B-8DE3-A36B1594392C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xmlns="" id="{B04A43FB-BBB5-4213-80EB-E3022572039A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CA485917-D8B0-4053-A24C-0DD81CCD474C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Minus Sign 35">
            <a:extLst>
              <a:ext uri="{FF2B5EF4-FFF2-40B4-BE49-F238E27FC236}">
                <a16:creationId xmlns:a16="http://schemas.microsoft.com/office/drawing/2014/main" xmlns="" id="{40298FD2-5426-454C-A6C5-E6C43F6A0359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:a16="http://schemas.microsoft.com/office/drawing/2014/main" xmlns="" id="{94447766-F287-47E2-89D4-FFFE31DEB719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3162767C-3EDA-46A6-800D-4A8A580174B9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Minus Sign 38">
            <a:extLst>
              <a:ext uri="{FF2B5EF4-FFF2-40B4-BE49-F238E27FC236}">
                <a16:creationId xmlns:a16="http://schemas.microsoft.com/office/drawing/2014/main" xmlns="" id="{4C6D93B8-5CF5-4D16-8A4D-4E63A857F6AD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:a16="http://schemas.microsoft.com/office/drawing/2014/main" xmlns="" id="{6B90A7CD-D6E8-4CE8-AEFC-195A43FDB8B9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234750C0-4D29-4AB8-A9C6-0F83EEC91241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Minus Sign 41">
            <a:extLst>
              <a:ext uri="{FF2B5EF4-FFF2-40B4-BE49-F238E27FC236}">
                <a16:creationId xmlns:a16="http://schemas.microsoft.com/office/drawing/2014/main" xmlns="" id="{51A5BE67-1C78-4779-932F-201C724E92C2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:a16="http://schemas.microsoft.com/office/drawing/2014/main" xmlns="" id="{0CC4A74B-430E-4D6C-A3A4-95D64433B00A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9F859C5F-73BC-4B81-A363-D8F67AF14074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Minus Sign 44">
            <a:extLst>
              <a:ext uri="{FF2B5EF4-FFF2-40B4-BE49-F238E27FC236}">
                <a16:creationId xmlns:a16="http://schemas.microsoft.com/office/drawing/2014/main" xmlns="" id="{51ABDAC2-F416-4D60-BB3B-529E35088947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:a16="http://schemas.microsoft.com/office/drawing/2014/main" xmlns="" id="{B6F14052-CADB-484C-9A46-24E4136EC8DD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9A18BBE5-3677-48B6-9C83-CEAB32E40488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8" name="Minus Sign 47">
            <a:extLst>
              <a:ext uri="{FF2B5EF4-FFF2-40B4-BE49-F238E27FC236}">
                <a16:creationId xmlns:a16="http://schemas.microsoft.com/office/drawing/2014/main" xmlns="" id="{B0725DF6-9075-4203-9268-D628E07827CB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9" name="Minus Sign 48">
            <a:extLst>
              <a:ext uri="{FF2B5EF4-FFF2-40B4-BE49-F238E27FC236}">
                <a16:creationId xmlns:a16="http://schemas.microsoft.com/office/drawing/2014/main" xmlns="" id="{23246D7B-413C-4F40-8B38-85EE57ECEB58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xmlns="" id="{D8750EAC-2451-4585-A492-CC976A3BF323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1" name="Minus Sign 50">
            <a:extLst>
              <a:ext uri="{FF2B5EF4-FFF2-40B4-BE49-F238E27FC236}">
                <a16:creationId xmlns:a16="http://schemas.microsoft.com/office/drawing/2014/main" xmlns="" id="{B4390309-06F6-4736-A795-2831CDE79B5C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2" name="Minus Sign 51">
            <a:extLst>
              <a:ext uri="{FF2B5EF4-FFF2-40B4-BE49-F238E27FC236}">
                <a16:creationId xmlns:a16="http://schemas.microsoft.com/office/drawing/2014/main" xmlns="" id="{0EE71730-F865-40AD-A044-64ABC49EAD21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996E442-E44D-4F61-8E4A-5B0769D54CA0}"/>
              </a:ext>
            </a:extLst>
          </p:cNvPr>
          <p:cNvSpPr/>
          <p:nvPr/>
        </p:nvSpPr>
        <p:spPr>
          <a:xfrm>
            <a:off x="435782" y="862046"/>
            <a:ext cx="112272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2800" b="1" dirty="0">
                <a:solidFill>
                  <a:srgbClr val="002060"/>
                </a:solidFill>
                <a:latin typeface="Arial" panose="020B0604020202020204" pitchFamily="34" charset="0"/>
              </a:rPr>
              <a:t>المفردة</a:t>
            </a: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</a:rPr>
              <a:t>Scalar </a:t>
            </a:r>
            <a:r>
              <a:rPr lang="ar-SA" sz="2800" b="1" dirty="0">
                <a:solidFill>
                  <a:srgbClr val="002060"/>
                </a:solidFill>
                <a:latin typeface="Arial" panose="020B0604020202020204" pitchFamily="34" charset="0"/>
              </a:rPr>
              <a:t>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2800" b="1" dirty="0">
                <a:solidFill>
                  <a:srgbClr val="002060"/>
                </a:solidFill>
                <a:latin typeface="Arial" panose="020B0604020202020204" pitchFamily="34" charset="0"/>
              </a:rPr>
              <a:t>المركبة </a:t>
            </a: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</a:rPr>
              <a:t>Composite</a:t>
            </a:r>
            <a:r>
              <a:rPr lang="ar-SA" sz="2800" b="1" dirty="0">
                <a:solidFill>
                  <a:srgbClr val="002060"/>
                </a:solidFill>
                <a:latin typeface="Arial" panose="020B0604020202020204" pitchFamily="34" charset="0"/>
              </a:rPr>
              <a:t>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2800" b="1" dirty="0">
                <a:solidFill>
                  <a:srgbClr val="002060"/>
                </a:solidFill>
                <a:latin typeface="Arial" panose="020B0604020202020204" pitchFamily="34" charset="0"/>
              </a:rPr>
              <a:t>المشار بها </a:t>
            </a: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</a:rPr>
              <a:t>Reference</a:t>
            </a:r>
            <a:r>
              <a:rPr lang="ar-SA" sz="2800" b="1" dirty="0">
                <a:solidFill>
                  <a:srgbClr val="002060"/>
                </a:solidFill>
                <a:latin typeface="Arial" panose="020B0604020202020204" pitchFamily="34" charset="0"/>
              </a:rPr>
              <a:t>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2800" b="1" dirty="0">
                <a:solidFill>
                  <a:srgbClr val="002060"/>
                </a:solidFill>
                <a:latin typeface="Arial" panose="020B0604020202020204" pitchFamily="34" charset="0"/>
              </a:rPr>
              <a:t>ذات الأحجام الكبيرة </a:t>
            </a: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</a:rPr>
              <a:t>Large object(LOB)</a:t>
            </a:r>
            <a:r>
              <a:rPr lang="ar-SA" sz="2800" b="1" dirty="0">
                <a:solidFill>
                  <a:srgbClr val="00206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A02565F-B8FC-441B-9B04-5AC4C1C97A15}"/>
              </a:ext>
            </a:extLst>
          </p:cNvPr>
          <p:cNvSpPr txBox="1"/>
          <p:nvPr/>
        </p:nvSpPr>
        <p:spPr>
          <a:xfrm>
            <a:off x="6079374" y="371940"/>
            <a:ext cx="5463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SA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أنواع المتغيرات </a:t>
            </a: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PL/SQL variables</a:t>
            </a:r>
            <a:r>
              <a:rPr lang="ar-SA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endParaRPr 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7E4C4C3-55A3-4AB9-88D7-F8F46232AD15}"/>
              </a:ext>
            </a:extLst>
          </p:cNvPr>
          <p:cNvSpPr/>
          <p:nvPr/>
        </p:nvSpPr>
        <p:spPr>
          <a:xfrm>
            <a:off x="289126" y="2677928"/>
            <a:ext cx="113123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dirty="0">
                <a:solidFill>
                  <a:srgbClr val="C00000"/>
                </a:solidFill>
                <a:latin typeface="Arial" panose="020B0604020202020204" pitchFamily="34" charset="0"/>
              </a:rPr>
              <a:t>ملاحظة :</a:t>
            </a:r>
          </a:p>
          <a:p>
            <a:pPr algn="r" rtl="1"/>
            <a:r>
              <a:rPr lang="ar-SA" sz="2800" dirty="0">
                <a:latin typeface="Arial" panose="020B0604020202020204" pitchFamily="34" charset="0"/>
              </a:rPr>
              <a:t>من الأفضل تسمية المتغير باسم البيان الذي يحمله.</a:t>
            </a:r>
          </a:p>
          <a:p>
            <a:pPr algn="r" rtl="1"/>
            <a:r>
              <a:rPr lang="ar-SA" sz="2800" dirty="0">
                <a:latin typeface="Arial" panose="020B0604020202020204" pitchFamily="34" charset="0"/>
              </a:rPr>
              <a:t>من الأفضل عدم تسمية المتغير على اسم الحقل </a:t>
            </a:r>
            <a:r>
              <a:rPr lang="en-US" sz="2800" dirty="0">
                <a:latin typeface="Arial" panose="020B0604020202020204" pitchFamily="34" charset="0"/>
              </a:rPr>
              <a:t>Column</a:t>
            </a:r>
            <a:r>
              <a:rPr lang="ar-SA" sz="2800" dirty="0"/>
              <a:t>.</a:t>
            </a:r>
          </a:p>
          <a:p>
            <a:pPr algn="r" rtl="1"/>
            <a:r>
              <a:rPr lang="ar-SA" sz="2800" dirty="0">
                <a:latin typeface="Arial" panose="020B0604020202020204" pitchFamily="34" charset="0"/>
              </a:rPr>
              <a:t>المتغير الذي يكون </a:t>
            </a:r>
            <a:r>
              <a:rPr lang="en-US" sz="2800" dirty="0">
                <a:latin typeface="Arial" panose="020B0604020202020204" pitchFamily="34" charset="0"/>
              </a:rPr>
              <a:t>Constant</a:t>
            </a:r>
            <a:r>
              <a:rPr lang="ar-SA" sz="2800" dirty="0">
                <a:latin typeface="Arial" panose="020B0604020202020204" pitchFamily="34" charset="0"/>
              </a:rPr>
              <a:t> او </a:t>
            </a:r>
            <a:r>
              <a:rPr lang="en-US" sz="2800" dirty="0">
                <a:latin typeface="Arial" panose="020B0604020202020204" pitchFamily="34" charset="0"/>
              </a:rPr>
              <a:t>Not Null</a:t>
            </a:r>
            <a:r>
              <a:rPr lang="ar-SA" sz="2800" dirty="0">
                <a:latin typeface="Arial" panose="020B0604020202020204" pitchFamily="34" charset="0"/>
              </a:rPr>
              <a:t> لابد من إعطائه قيمة افتراضي في</a:t>
            </a:r>
            <a:r>
              <a:rPr lang="en-US" sz="2800" dirty="0">
                <a:latin typeface="Arial" panose="020B0604020202020204" pitchFamily="34" charset="0"/>
              </a:rPr>
              <a:t>Declarative Section</a:t>
            </a:r>
            <a:r>
              <a:rPr lang="ar-SA" sz="28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0B59F5E-A49D-424D-A5F4-094120A5A7E5}"/>
              </a:ext>
            </a:extLst>
          </p:cNvPr>
          <p:cNvSpPr txBox="1"/>
          <p:nvPr/>
        </p:nvSpPr>
        <p:spPr>
          <a:xfrm>
            <a:off x="5910701" y="4924697"/>
            <a:ext cx="5540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SA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المتغيرات المفردة </a:t>
            </a: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Scalar Variables</a:t>
            </a:r>
            <a:r>
              <a:rPr lang="ar-SA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endParaRPr 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2AF9C25-5446-40D7-9151-5DACCD54E1A7}"/>
              </a:ext>
            </a:extLst>
          </p:cNvPr>
          <p:cNvSpPr/>
          <p:nvPr/>
        </p:nvSpPr>
        <p:spPr>
          <a:xfrm>
            <a:off x="537274" y="5531953"/>
            <a:ext cx="110941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dirty="0">
                <a:latin typeface="Arial" panose="020B0604020202020204" pitchFamily="34" charset="0"/>
              </a:rPr>
              <a:t>هي متغيرات تحتوي على قيم مفردة ولا يمكن أن تجزء إلى قيم مفردة أصغر.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ED67B76-0813-4CE0-B681-1B9146C60538}"/>
              </a:ext>
            </a:extLst>
          </p:cNvPr>
          <p:cNvSpPr/>
          <p:nvPr/>
        </p:nvSpPr>
        <p:spPr>
          <a:xfrm>
            <a:off x="841914" y="6055173"/>
            <a:ext cx="106546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rgbClr val="C00000"/>
                </a:solidFill>
                <a:latin typeface="Arial" panose="020B0604020202020204" pitchFamily="34" charset="0"/>
              </a:rPr>
              <a:t>أمثلة:</a:t>
            </a:r>
          </a:p>
        </p:txBody>
      </p:sp>
    </p:spTree>
    <p:extLst>
      <p:ext uri="{BB962C8B-B14F-4D97-AF65-F5344CB8AC3E}">
        <p14:creationId xmlns:p14="http://schemas.microsoft.com/office/powerpoint/2010/main" val="4905974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 build="p"/>
      <p:bldP spid="5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8710E64-4646-4044-BD52-CD7AC9BEC3A7}"/>
              </a:ext>
            </a:extLst>
          </p:cNvPr>
          <p:cNvSpPr/>
          <p:nvPr/>
        </p:nvSpPr>
        <p:spPr>
          <a:xfrm>
            <a:off x="-1499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Rectangle 4">
            <a:hlinkClick r:id="rId2" action="ppaction://hlinkfile"/>
            <a:extLst>
              <a:ext uri="{FF2B5EF4-FFF2-40B4-BE49-F238E27FC236}">
                <a16:creationId xmlns:a16="http://schemas.microsoft.com/office/drawing/2014/main" xmlns="" id="{10FC8759-61B0-42BE-BFA2-0B63F95D93FF}"/>
              </a:ext>
            </a:extLst>
          </p:cNvPr>
          <p:cNvSpPr/>
          <p:nvPr/>
        </p:nvSpPr>
        <p:spPr>
          <a:xfrm>
            <a:off x="16489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5FFE4EA4-ACF8-416F-8920-8D2F47F5D4D2}"/>
              </a:ext>
            </a:extLst>
          </p:cNvPr>
          <p:cNvSpPr/>
          <p:nvPr/>
        </p:nvSpPr>
        <p:spPr>
          <a:xfrm>
            <a:off x="1181594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043CBF74-6A04-40CE-9869-FCF5DB2BD844}"/>
              </a:ext>
            </a:extLst>
          </p:cNvPr>
          <p:cNvSpPr/>
          <p:nvPr/>
        </p:nvSpPr>
        <p:spPr>
          <a:xfrm>
            <a:off x="1181847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EEADECB-C94D-4873-B8AD-514FE6A7F05E}"/>
              </a:ext>
            </a:extLst>
          </p:cNvPr>
          <p:cNvSpPr/>
          <p:nvPr/>
        </p:nvSpPr>
        <p:spPr>
          <a:xfrm>
            <a:off x="1181847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9C5AE830-839B-4B36-A122-97FD78C80D17}"/>
              </a:ext>
            </a:extLst>
          </p:cNvPr>
          <p:cNvSpPr/>
          <p:nvPr/>
        </p:nvSpPr>
        <p:spPr>
          <a:xfrm>
            <a:off x="1180284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1D6E5E5E-7B28-40AF-B3DF-101BACE79132}"/>
              </a:ext>
            </a:extLst>
          </p:cNvPr>
          <p:cNvSpPr/>
          <p:nvPr/>
        </p:nvSpPr>
        <p:spPr>
          <a:xfrm>
            <a:off x="1180243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5EFD9777-BADD-40FB-8F17-FB43171BA462}"/>
              </a:ext>
            </a:extLst>
          </p:cNvPr>
          <p:cNvSpPr/>
          <p:nvPr/>
        </p:nvSpPr>
        <p:spPr>
          <a:xfrm>
            <a:off x="1179229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Minus Sign 11">
            <a:extLst>
              <a:ext uri="{FF2B5EF4-FFF2-40B4-BE49-F238E27FC236}">
                <a16:creationId xmlns:a16="http://schemas.microsoft.com/office/drawing/2014/main" xmlns="" id="{939072CD-EBCE-4CA2-AFDC-61D3DA79BD17}"/>
              </a:ext>
            </a:extLst>
          </p:cNvPr>
          <p:cNvSpPr/>
          <p:nvPr/>
        </p:nvSpPr>
        <p:spPr>
          <a:xfrm>
            <a:off x="1182074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xmlns="" id="{013BDB5A-26B8-4D45-A816-22E685BDB630}"/>
              </a:ext>
            </a:extLst>
          </p:cNvPr>
          <p:cNvSpPr/>
          <p:nvPr/>
        </p:nvSpPr>
        <p:spPr>
          <a:xfrm>
            <a:off x="1182074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C35AD3CF-87B5-42B9-8C89-A61E6B7550C3}"/>
              </a:ext>
            </a:extLst>
          </p:cNvPr>
          <p:cNvSpPr/>
          <p:nvPr/>
        </p:nvSpPr>
        <p:spPr>
          <a:xfrm>
            <a:off x="1177467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xmlns="" id="{54E52045-9857-40D3-836B-FC212CBA0469}"/>
              </a:ext>
            </a:extLst>
          </p:cNvPr>
          <p:cNvSpPr/>
          <p:nvPr/>
        </p:nvSpPr>
        <p:spPr>
          <a:xfrm>
            <a:off x="1180313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EA53C379-2708-418E-BA58-EBBBAB3D74C2}"/>
              </a:ext>
            </a:extLst>
          </p:cNvPr>
          <p:cNvSpPr/>
          <p:nvPr/>
        </p:nvSpPr>
        <p:spPr>
          <a:xfrm>
            <a:off x="1180313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6264882D-5B9E-42E8-A027-2DA1CF08B3C3}"/>
              </a:ext>
            </a:extLst>
          </p:cNvPr>
          <p:cNvSpPr/>
          <p:nvPr/>
        </p:nvSpPr>
        <p:spPr>
          <a:xfrm>
            <a:off x="1179229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xmlns="" id="{92E9BC3F-2524-4628-9404-0952B01E20B8}"/>
              </a:ext>
            </a:extLst>
          </p:cNvPr>
          <p:cNvSpPr/>
          <p:nvPr/>
        </p:nvSpPr>
        <p:spPr>
          <a:xfrm>
            <a:off x="1182074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6C78C531-FF6F-4266-96B2-10DA311C29C2}"/>
              </a:ext>
            </a:extLst>
          </p:cNvPr>
          <p:cNvSpPr/>
          <p:nvPr/>
        </p:nvSpPr>
        <p:spPr>
          <a:xfrm>
            <a:off x="1182074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C4213FF-0C68-48E0-996A-EB21FABEE209}"/>
              </a:ext>
            </a:extLst>
          </p:cNvPr>
          <p:cNvSpPr/>
          <p:nvPr/>
        </p:nvSpPr>
        <p:spPr>
          <a:xfrm>
            <a:off x="15758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E39211D-625A-4497-8619-9E232B88029D}"/>
              </a:ext>
            </a:extLst>
          </p:cNvPr>
          <p:cNvSpPr/>
          <p:nvPr/>
        </p:nvSpPr>
        <p:spPr>
          <a:xfrm>
            <a:off x="15758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88069FE-FB23-49B4-AA62-C0A52E87C74D}"/>
              </a:ext>
            </a:extLst>
          </p:cNvPr>
          <p:cNvSpPr/>
          <p:nvPr/>
        </p:nvSpPr>
        <p:spPr>
          <a:xfrm>
            <a:off x="15758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77F389C9-7AAA-4F1C-9224-A689014DEB5A}"/>
              </a:ext>
            </a:extLst>
          </p:cNvPr>
          <p:cNvSpPr/>
          <p:nvPr/>
        </p:nvSpPr>
        <p:spPr>
          <a:xfrm>
            <a:off x="15758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C6979795-C27C-4205-9435-C55E00388300}"/>
              </a:ext>
            </a:extLst>
          </p:cNvPr>
          <p:cNvSpPr/>
          <p:nvPr/>
        </p:nvSpPr>
        <p:spPr>
          <a:xfrm>
            <a:off x="15758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114919C6-4F9B-4A7C-ADDD-0F90DE0CC37D}"/>
              </a:ext>
            </a:extLst>
          </p:cNvPr>
          <p:cNvSpPr/>
          <p:nvPr/>
        </p:nvSpPr>
        <p:spPr>
          <a:xfrm>
            <a:off x="1184816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07505F17-F5FF-4FDE-9B13-AE695A390C22}"/>
              </a:ext>
            </a:extLst>
          </p:cNvPr>
          <p:cNvSpPr/>
          <p:nvPr/>
        </p:nvSpPr>
        <p:spPr>
          <a:xfrm>
            <a:off x="1187662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Minus Sign 26">
            <a:extLst>
              <a:ext uri="{FF2B5EF4-FFF2-40B4-BE49-F238E27FC236}">
                <a16:creationId xmlns:a16="http://schemas.microsoft.com/office/drawing/2014/main" xmlns="" id="{461D85AA-563E-42B0-A4D3-5FE3113D845A}"/>
              </a:ext>
            </a:extLst>
          </p:cNvPr>
          <p:cNvSpPr/>
          <p:nvPr/>
        </p:nvSpPr>
        <p:spPr>
          <a:xfrm>
            <a:off x="1187662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38248C0A-0C49-4E03-9DB7-5293A4683AE4}"/>
              </a:ext>
            </a:extLst>
          </p:cNvPr>
          <p:cNvSpPr/>
          <p:nvPr/>
        </p:nvSpPr>
        <p:spPr>
          <a:xfrm>
            <a:off x="1185070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DFD7EAB8-B9CC-429F-803B-19B165516BF6}"/>
              </a:ext>
            </a:extLst>
          </p:cNvPr>
          <p:cNvSpPr/>
          <p:nvPr/>
        </p:nvSpPr>
        <p:spPr>
          <a:xfrm>
            <a:off x="1187915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Minus Sign 29">
            <a:extLst>
              <a:ext uri="{FF2B5EF4-FFF2-40B4-BE49-F238E27FC236}">
                <a16:creationId xmlns:a16="http://schemas.microsoft.com/office/drawing/2014/main" xmlns="" id="{12E4F1A2-8269-4E79-965E-11510D87D1CC}"/>
              </a:ext>
            </a:extLst>
          </p:cNvPr>
          <p:cNvSpPr/>
          <p:nvPr/>
        </p:nvSpPr>
        <p:spPr>
          <a:xfrm>
            <a:off x="1187915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FC94F5B9-B57A-4691-8F85-67F73E45D918}"/>
              </a:ext>
            </a:extLst>
          </p:cNvPr>
          <p:cNvSpPr/>
          <p:nvPr/>
        </p:nvSpPr>
        <p:spPr>
          <a:xfrm>
            <a:off x="1185070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9102CB33-5E34-45BA-A8F8-88CD309ADCE9}"/>
              </a:ext>
            </a:extLst>
          </p:cNvPr>
          <p:cNvSpPr/>
          <p:nvPr/>
        </p:nvSpPr>
        <p:spPr>
          <a:xfrm>
            <a:off x="1187915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Minus Sign 32">
            <a:extLst>
              <a:ext uri="{FF2B5EF4-FFF2-40B4-BE49-F238E27FC236}">
                <a16:creationId xmlns:a16="http://schemas.microsoft.com/office/drawing/2014/main" xmlns="" id="{B6EBF8E6-65D4-44B5-9D1D-3D1AD5AEF837}"/>
              </a:ext>
            </a:extLst>
          </p:cNvPr>
          <p:cNvSpPr/>
          <p:nvPr/>
        </p:nvSpPr>
        <p:spPr>
          <a:xfrm>
            <a:off x="1187915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4120F9D0-4BFE-4616-B280-065EE824B46A}"/>
              </a:ext>
            </a:extLst>
          </p:cNvPr>
          <p:cNvSpPr/>
          <p:nvPr/>
        </p:nvSpPr>
        <p:spPr>
          <a:xfrm>
            <a:off x="1183506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Minus Sign 34">
            <a:extLst>
              <a:ext uri="{FF2B5EF4-FFF2-40B4-BE49-F238E27FC236}">
                <a16:creationId xmlns:a16="http://schemas.microsoft.com/office/drawing/2014/main" xmlns="" id="{EE00F825-4D60-473D-8B21-B786A094828E}"/>
              </a:ext>
            </a:extLst>
          </p:cNvPr>
          <p:cNvSpPr/>
          <p:nvPr/>
        </p:nvSpPr>
        <p:spPr>
          <a:xfrm>
            <a:off x="1186352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Minus Sign 35">
            <a:extLst>
              <a:ext uri="{FF2B5EF4-FFF2-40B4-BE49-F238E27FC236}">
                <a16:creationId xmlns:a16="http://schemas.microsoft.com/office/drawing/2014/main" xmlns="" id="{C2B07D31-01D0-47D4-874E-B21CED249E57}"/>
              </a:ext>
            </a:extLst>
          </p:cNvPr>
          <p:cNvSpPr/>
          <p:nvPr/>
        </p:nvSpPr>
        <p:spPr>
          <a:xfrm>
            <a:off x="1186352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832E62E6-1780-49F9-A5C3-84252BC28F0D}"/>
              </a:ext>
            </a:extLst>
          </p:cNvPr>
          <p:cNvSpPr/>
          <p:nvPr/>
        </p:nvSpPr>
        <p:spPr>
          <a:xfrm>
            <a:off x="1183466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Minus Sign 37">
            <a:extLst>
              <a:ext uri="{FF2B5EF4-FFF2-40B4-BE49-F238E27FC236}">
                <a16:creationId xmlns:a16="http://schemas.microsoft.com/office/drawing/2014/main" xmlns="" id="{5F129485-FE0F-42AC-9B7B-7BA44E440FBB}"/>
              </a:ext>
            </a:extLst>
          </p:cNvPr>
          <p:cNvSpPr/>
          <p:nvPr/>
        </p:nvSpPr>
        <p:spPr>
          <a:xfrm>
            <a:off x="1186311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Minus Sign 38">
            <a:extLst>
              <a:ext uri="{FF2B5EF4-FFF2-40B4-BE49-F238E27FC236}">
                <a16:creationId xmlns:a16="http://schemas.microsoft.com/office/drawing/2014/main" xmlns="" id="{1A4FDDF6-6F21-43A9-803A-39ECB5535B5A}"/>
              </a:ext>
            </a:extLst>
          </p:cNvPr>
          <p:cNvSpPr/>
          <p:nvPr/>
        </p:nvSpPr>
        <p:spPr>
          <a:xfrm>
            <a:off x="1186311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96B33051-63B7-4ED8-ACC5-7842412E073B}"/>
              </a:ext>
            </a:extLst>
          </p:cNvPr>
          <p:cNvSpPr/>
          <p:nvPr/>
        </p:nvSpPr>
        <p:spPr>
          <a:xfrm>
            <a:off x="1182452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Minus Sign 40">
            <a:extLst>
              <a:ext uri="{FF2B5EF4-FFF2-40B4-BE49-F238E27FC236}">
                <a16:creationId xmlns:a16="http://schemas.microsoft.com/office/drawing/2014/main" xmlns="" id="{DF8CD9D4-781D-456F-A879-27B967E0576D}"/>
              </a:ext>
            </a:extLst>
          </p:cNvPr>
          <p:cNvSpPr/>
          <p:nvPr/>
        </p:nvSpPr>
        <p:spPr>
          <a:xfrm>
            <a:off x="1185297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Minus Sign 41">
            <a:extLst>
              <a:ext uri="{FF2B5EF4-FFF2-40B4-BE49-F238E27FC236}">
                <a16:creationId xmlns:a16="http://schemas.microsoft.com/office/drawing/2014/main" xmlns="" id="{A7EF01C6-1406-4C22-8725-D3C54B08A6B0}"/>
              </a:ext>
            </a:extLst>
          </p:cNvPr>
          <p:cNvSpPr/>
          <p:nvPr/>
        </p:nvSpPr>
        <p:spPr>
          <a:xfrm>
            <a:off x="1185297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22874DCC-3376-4A02-B116-E131408DCCFF}"/>
              </a:ext>
            </a:extLst>
          </p:cNvPr>
          <p:cNvSpPr/>
          <p:nvPr/>
        </p:nvSpPr>
        <p:spPr>
          <a:xfrm>
            <a:off x="1180690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Minus Sign 43">
            <a:extLst>
              <a:ext uri="{FF2B5EF4-FFF2-40B4-BE49-F238E27FC236}">
                <a16:creationId xmlns:a16="http://schemas.microsoft.com/office/drawing/2014/main" xmlns="" id="{C34EA439-CDE3-4600-B157-C4B467C24FAC}"/>
              </a:ext>
            </a:extLst>
          </p:cNvPr>
          <p:cNvSpPr/>
          <p:nvPr/>
        </p:nvSpPr>
        <p:spPr>
          <a:xfrm>
            <a:off x="1183535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Minus Sign 44">
            <a:extLst>
              <a:ext uri="{FF2B5EF4-FFF2-40B4-BE49-F238E27FC236}">
                <a16:creationId xmlns:a16="http://schemas.microsoft.com/office/drawing/2014/main" xmlns="" id="{D1670B48-D669-46D4-838B-93F666CB8CAC}"/>
              </a:ext>
            </a:extLst>
          </p:cNvPr>
          <p:cNvSpPr/>
          <p:nvPr/>
        </p:nvSpPr>
        <p:spPr>
          <a:xfrm>
            <a:off x="1183535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2090136A-6388-4A28-B047-19EC97EC0071}"/>
              </a:ext>
            </a:extLst>
          </p:cNvPr>
          <p:cNvSpPr/>
          <p:nvPr/>
        </p:nvSpPr>
        <p:spPr>
          <a:xfrm>
            <a:off x="1182452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7" name="Minus Sign 46">
            <a:extLst>
              <a:ext uri="{FF2B5EF4-FFF2-40B4-BE49-F238E27FC236}">
                <a16:creationId xmlns:a16="http://schemas.microsoft.com/office/drawing/2014/main" xmlns="" id="{03325C34-0639-49CF-9AE5-FA8B1A36771E}"/>
              </a:ext>
            </a:extLst>
          </p:cNvPr>
          <p:cNvSpPr/>
          <p:nvPr/>
        </p:nvSpPr>
        <p:spPr>
          <a:xfrm>
            <a:off x="1185297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8" name="Minus Sign 47">
            <a:extLst>
              <a:ext uri="{FF2B5EF4-FFF2-40B4-BE49-F238E27FC236}">
                <a16:creationId xmlns:a16="http://schemas.microsoft.com/office/drawing/2014/main" xmlns="" id="{3ECA80E1-9418-4BAE-A1F1-36A0E9B4A133}"/>
              </a:ext>
            </a:extLst>
          </p:cNvPr>
          <p:cNvSpPr/>
          <p:nvPr/>
        </p:nvSpPr>
        <p:spPr>
          <a:xfrm>
            <a:off x="1185297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262E5D0-E887-47B7-B9E5-E4E3749520BC}"/>
              </a:ext>
            </a:extLst>
          </p:cNvPr>
          <p:cNvSpPr/>
          <p:nvPr/>
        </p:nvSpPr>
        <p:spPr>
          <a:xfrm>
            <a:off x="698081" y="366623"/>
            <a:ext cx="1051024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gsw-FR" sz="2800" dirty="0"/>
              <a:t>V</a:t>
            </a:r>
            <a:r>
              <a:rPr lang="en-US" sz="2800" dirty="0"/>
              <a:t>archar2</a:t>
            </a:r>
            <a:r>
              <a:rPr lang="gsw-FR" sz="2800" dirty="0"/>
              <a:t>(size</a:t>
            </a:r>
            <a:r>
              <a:rPr lang="en-US" sz="2800" dirty="0"/>
              <a:t>)</a:t>
            </a:r>
            <a:r>
              <a:rPr lang="gsw-FR" sz="2800" dirty="0"/>
              <a:t/>
            </a:r>
            <a:br>
              <a:rPr lang="gsw-FR" sz="2800" dirty="0"/>
            </a:br>
            <a:r>
              <a:rPr lang="gsw-FR" sz="2800" dirty="0"/>
              <a:t>Char(size)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Number</a:t>
            </a:r>
            <a:r>
              <a:rPr lang="gsw-FR" sz="2800" dirty="0"/>
              <a:t/>
            </a:r>
            <a:br>
              <a:rPr lang="gsw-FR" sz="2800" dirty="0"/>
            </a:br>
            <a:r>
              <a:rPr lang="he-IL" sz="2800" dirty="0"/>
              <a:t> </a:t>
            </a:r>
            <a:r>
              <a:rPr lang="gsw-FR" sz="2800" dirty="0"/>
              <a:t>Date</a:t>
            </a:r>
            <a:br>
              <a:rPr lang="gsw-FR" sz="2800" dirty="0"/>
            </a:br>
            <a:r>
              <a:rPr lang="he-IL" sz="2800" dirty="0"/>
              <a:t> </a:t>
            </a:r>
            <a:r>
              <a:rPr lang="gsw-FR" sz="2800" dirty="0"/>
              <a:t>Long</a:t>
            </a:r>
            <a:br>
              <a:rPr lang="gsw-FR" sz="2800" dirty="0"/>
            </a:br>
            <a:r>
              <a:rPr lang="he-IL" sz="2800" dirty="0"/>
              <a:t> </a:t>
            </a:r>
            <a:r>
              <a:rPr lang="gsw-FR" sz="2800" dirty="0"/>
              <a:t>Long Raw</a:t>
            </a:r>
            <a:br>
              <a:rPr lang="gsw-FR" sz="2800" dirty="0"/>
            </a:br>
            <a:r>
              <a:rPr lang="gsw-FR" sz="2800" dirty="0"/>
              <a:t>Boolean</a:t>
            </a:r>
            <a:br>
              <a:rPr lang="gsw-FR" sz="2800" dirty="0"/>
            </a:br>
            <a:r>
              <a:rPr lang="he-IL" sz="2800" dirty="0"/>
              <a:t> </a:t>
            </a:r>
            <a:r>
              <a:rPr lang="gsw-FR" sz="2800" dirty="0"/>
              <a:t>Binary_Integer</a:t>
            </a:r>
            <a:r>
              <a:rPr lang="he-IL" sz="2800" dirty="0"/>
              <a:t> </a:t>
            </a:r>
            <a:r>
              <a:rPr lang="ar-SA" sz="2800" dirty="0"/>
              <a:t/>
            </a:r>
            <a:br>
              <a:rPr lang="ar-SA" sz="2800" dirty="0"/>
            </a:br>
            <a:r>
              <a:rPr lang="gsw-FR" sz="2800" dirty="0"/>
              <a:t> PLS_Integer</a:t>
            </a:r>
            <a:endParaRPr lang="ar-SA" sz="2800" dirty="0"/>
          </a:p>
          <a:p>
            <a:pPr algn="r">
              <a:buNone/>
            </a:pPr>
            <a:r>
              <a:rPr lang="ar-SA" sz="2800" dirty="0"/>
              <a:t> </a:t>
            </a:r>
            <a:r>
              <a:rPr lang="ar-SA" sz="2800" b="1" dirty="0">
                <a:solidFill>
                  <a:srgbClr val="C00000"/>
                </a:solidFill>
              </a:rPr>
              <a:t>أمثلة:</a:t>
            </a:r>
          </a:p>
          <a:p>
            <a:pPr algn="l">
              <a:buNone/>
            </a:pPr>
            <a:r>
              <a:rPr lang="gsw-FR" sz="2800" dirty="0"/>
              <a:t>v_count BINARY_INTEGER := 0;</a:t>
            </a:r>
          </a:p>
          <a:p>
            <a:pPr algn="l">
              <a:buNone/>
            </a:pPr>
            <a:r>
              <a:rPr lang="gsw-FR" sz="2800" dirty="0"/>
              <a:t>v_total_sal NUMBER(9,2) := 0;</a:t>
            </a:r>
          </a:p>
          <a:p>
            <a:pPr algn="l">
              <a:buNone/>
            </a:pPr>
            <a:r>
              <a:rPr lang="gsw-FR" sz="2800" dirty="0"/>
              <a:t>v_</a:t>
            </a:r>
            <a:r>
              <a:rPr lang="en-US" sz="2800" dirty="0"/>
              <a:t>heir</a:t>
            </a:r>
            <a:r>
              <a:rPr lang="gsw-FR" sz="2800" dirty="0"/>
              <a:t>date DATE := SYSDATE</a:t>
            </a:r>
            <a:r>
              <a:rPr lang="en-US" sz="2800" dirty="0"/>
              <a:t>;</a:t>
            </a:r>
            <a:endParaRPr lang="ar-SA" sz="2800" dirty="0"/>
          </a:p>
          <a:p>
            <a:pPr algn="l">
              <a:buNone/>
            </a:pPr>
            <a:r>
              <a:rPr lang="en-US" sz="2800" dirty="0"/>
              <a:t>v_valid BOOLEAN NOT NULL := TRUE;</a:t>
            </a: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27860194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9415A7-F9A5-41D4-91D9-38C8D04C8F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Rectangle 10">
            <a:hlinkClick r:id="rId2" action="ppaction://hlinkfile"/>
            <a:extLst>
              <a:ext uri="{FF2B5EF4-FFF2-40B4-BE49-F238E27FC236}">
                <a16:creationId xmlns:a16="http://schemas.microsoft.com/office/drawing/2014/main" xmlns="" id="{2EEB61AD-1E28-4D51-949D-01348265E605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A2F68A4D-8413-461E-BDC4-EBA6A655AB84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90B92640-E7A5-4C50-A424-A4041464FEC4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6E411D97-3153-49E1-B363-2D2E9FD5C6BF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3E207D72-2B3F-46C0-8504-1B2CFF30DFD5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A1A81E5B-161B-425A-90A4-9467F576547D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9B7759E1-728A-4450-B0C3-F3BA44DA5FAC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xmlns="" id="{3C4D8970-09F8-43C6-A83C-62BEFE696FE3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245C0207-7C57-4B76-8A6A-5F37C0C43513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026EE42B-2D17-49F6-B255-DE4B103D9768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xmlns="" id="{C2EEC57E-5716-4FED-B84C-011366694570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xmlns="" id="{24E7AD64-5CCD-406C-8D64-7E75F0EF8F88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84C82CDA-FE98-4A1C-9329-6A80DC7F1E40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xmlns="" id="{92EC2966-3AC1-402E-9F1D-AC93E1FCCFCC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7CA1311E-973D-4B07-AA11-84B3435A3634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654F5AB4-2B0D-4FCE-9A6F-08EC46CCD374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157890BD-E412-4EEB-B3CB-72553FFB7B4A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C6EF0003-3FE0-4E5F-A06E-5BB65ED800A0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9C0E4286-E588-4BC7-950B-237CF0A19B94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E578C2DF-E07A-40E8-97A2-1B0524072BBD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A0013EBD-73F2-4956-9E5E-FCC9832B0647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78D27B3B-E99E-4862-B118-01826F444012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Minus Sign 32">
            <a:extLst>
              <a:ext uri="{FF2B5EF4-FFF2-40B4-BE49-F238E27FC236}">
                <a16:creationId xmlns:a16="http://schemas.microsoft.com/office/drawing/2014/main" xmlns="" id="{8E96317A-6F36-4A6E-A3EE-B7360FD811A3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E8936F65-DFCD-4BE2-8755-161A197518E5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Minus Sign 34">
            <a:extLst>
              <a:ext uri="{FF2B5EF4-FFF2-40B4-BE49-F238E27FC236}">
                <a16:creationId xmlns:a16="http://schemas.microsoft.com/office/drawing/2014/main" xmlns="" id="{1371545E-8F54-42B6-AD75-8415D74F02A8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Minus Sign 35">
            <a:extLst>
              <a:ext uri="{FF2B5EF4-FFF2-40B4-BE49-F238E27FC236}">
                <a16:creationId xmlns:a16="http://schemas.microsoft.com/office/drawing/2014/main" xmlns="" id="{7D594F3F-F795-4FCB-A22F-594E69DEC134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2A4B26C7-01EF-4440-BD9B-1232223C13BE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Minus Sign 37">
            <a:extLst>
              <a:ext uri="{FF2B5EF4-FFF2-40B4-BE49-F238E27FC236}">
                <a16:creationId xmlns:a16="http://schemas.microsoft.com/office/drawing/2014/main" xmlns="" id="{9DAFCAA4-5CAF-45B0-85D9-C8855225A53D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Minus Sign 38">
            <a:extLst>
              <a:ext uri="{FF2B5EF4-FFF2-40B4-BE49-F238E27FC236}">
                <a16:creationId xmlns:a16="http://schemas.microsoft.com/office/drawing/2014/main" xmlns="" id="{D70EFE18-E703-48D4-AAA5-06E099CEF7B4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xmlns="" id="{26472DF8-343C-4C05-9FCB-23D021490A85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Minus Sign 40">
            <a:extLst>
              <a:ext uri="{FF2B5EF4-FFF2-40B4-BE49-F238E27FC236}">
                <a16:creationId xmlns:a16="http://schemas.microsoft.com/office/drawing/2014/main" xmlns="" id="{61B6DC81-71AD-4808-8F4D-083C090CC14F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Minus Sign 41">
            <a:extLst>
              <a:ext uri="{FF2B5EF4-FFF2-40B4-BE49-F238E27FC236}">
                <a16:creationId xmlns:a16="http://schemas.microsoft.com/office/drawing/2014/main" xmlns="" id="{9DA3FB28-5539-4B1D-A567-F13C9BCE2686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61F26DD4-60E1-4A5B-8E60-5304A9BC3E17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Minus Sign 43">
            <a:extLst>
              <a:ext uri="{FF2B5EF4-FFF2-40B4-BE49-F238E27FC236}">
                <a16:creationId xmlns:a16="http://schemas.microsoft.com/office/drawing/2014/main" xmlns="" id="{8649442B-407A-4B88-928C-B92A4F635CB3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Minus Sign 44">
            <a:extLst>
              <a:ext uri="{FF2B5EF4-FFF2-40B4-BE49-F238E27FC236}">
                <a16:creationId xmlns:a16="http://schemas.microsoft.com/office/drawing/2014/main" xmlns="" id="{0CE4B3EB-CE61-40EA-A93F-7FBEC6BB5C87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93ED483E-7606-420C-BA44-1D4E876C763F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7" name="Minus Sign 46">
            <a:extLst>
              <a:ext uri="{FF2B5EF4-FFF2-40B4-BE49-F238E27FC236}">
                <a16:creationId xmlns:a16="http://schemas.microsoft.com/office/drawing/2014/main" xmlns="" id="{481618D1-C781-4BCA-89F9-74DD3F6ADD16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8" name="Minus Sign 47">
            <a:extLst>
              <a:ext uri="{FF2B5EF4-FFF2-40B4-BE49-F238E27FC236}">
                <a16:creationId xmlns:a16="http://schemas.microsoft.com/office/drawing/2014/main" xmlns="" id="{490191E5-DA44-4B93-A5BD-BE65A7CEFDF9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AAE2124A-A63B-4202-A07B-F534A0E6E345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0" name="Minus Sign 49">
            <a:extLst>
              <a:ext uri="{FF2B5EF4-FFF2-40B4-BE49-F238E27FC236}">
                <a16:creationId xmlns:a16="http://schemas.microsoft.com/office/drawing/2014/main" xmlns="" id="{BF1EA84E-A1D7-4D6C-8644-2084518A640E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1" name="Minus Sign 50">
            <a:extLst>
              <a:ext uri="{FF2B5EF4-FFF2-40B4-BE49-F238E27FC236}">
                <a16:creationId xmlns:a16="http://schemas.microsoft.com/office/drawing/2014/main" xmlns="" id="{4A105F5A-C285-44B2-B247-6E159208119A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148D6CD3-4D96-438E-8FE6-9D0FE66DE1E1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3" name="Minus Sign 52">
            <a:extLst>
              <a:ext uri="{FF2B5EF4-FFF2-40B4-BE49-F238E27FC236}">
                <a16:creationId xmlns:a16="http://schemas.microsoft.com/office/drawing/2014/main" xmlns="" id="{0E31EEEF-80AE-4F9D-95C2-7389E007AFE2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4" name="Minus Sign 53">
            <a:extLst>
              <a:ext uri="{FF2B5EF4-FFF2-40B4-BE49-F238E27FC236}">
                <a16:creationId xmlns:a16="http://schemas.microsoft.com/office/drawing/2014/main" xmlns="" id="{F57B47FF-96EC-4168-A2D6-081566F335FF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FEB39047-F83C-42E8-AA83-610C72330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463969"/>
              </p:ext>
            </p:extLst>
          </p:nvPr>
        </p:nvGraphicFramePr>
        <p:xfrm>
          <a:off x="470907" y="385225"/>
          <a:ext cx="4114948" cy="457200"/>
        </p:xfrm>
        <a:graphic>
          <a:graphicData uri="http://schemas.openxmlformats.org/drawingml/2006/table">
            <a:tbl>
              <a:tblPr/>
              <a:tblGrid>
                <a:gridCol w="1032506">
                  <a:extLst>
                    <a:ext uri="{9D8B030D-6E8A-4147-A177-3AD203B41FA5}">
                      <a16:colId xmlns:a16="http://schemas.microsoft.com/office/drawing/2014/main" xmlns="" val="1325626904"/>
                    </a:ext>
                  </a:extLst>
                </a:gridCol>
                <a:gridCol w="3082442">
                  <a:extLst>
                    <a:ext uri="{9D8B030D-6E8A-4147-A177-3AD203B41FA5}">
                      <a16:colId xmlns:a16="http://schemas.microsoft.com/office/drawing/2014/main" xmlns="" val="40492307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V_Job</a:t>
                      </a:r>
                      <a:r>
                        <a:rPr lang="en-US" sz="24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endParaRPr lang="en-US" sz="36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Varchar2 (9) ;</a:t>
                      </a:r>
                      <a:endParaRPr lang="en-US" sz="36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7710679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72483C28-0F14-471C-BE50-CF1CDC080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46420"/>
              </p:ext>
            </p:extLst>
          </p:nvPr>
        </p:nvGraphicFramePr>
        <p:xfrm>
          <a:off x="484759" y="823258"/>
          <a:ext cx="7135241" cy="508573"/>
        </p:xfrm>
        <a:graphic>
          <a:graphicData uri="http://schemas.openxmlformats.org/drawingml/2006/table">
            <a:tbl>
              <a:tblPr/>
              <a:tblGrid>
                <a:gridCol w="1953641">
                  <a:extLst>
                    <a:ext uri="{9D8B030D-6E8A-4147-A177-3AD203B41FA5}">
                      <a16:colId xmlns:a16="http://schemas.microsoft.com/office/drawing/2014/main" xmlns="" val="3232605605"/>
                    </a:ext>
                  </a:extLst>
                </a:gridCol>
                <a:gridCol w="1042430">
                  <a:extLst>
                    <a:ext uri="{9D8B030D-6E8A-4147-A177-3AD203B41FA5}">
                      <a16:colId xmlns:a16="http://schemas.microsoft.com/office/drawing/2014/main" xmlns="" val="4220926515"/>
                    </a:ext>
                  </a:extLst>
                </a:gridCol>
                <a:gridCol w="4139170">
                  <a:extLst>
                    <a:ext uri="{9D8B030D-6E8A-4147-A177-3AD203B41FA5}">
                      <a16:colId xmlns:a16="http://schemas.microsoft.com/office/drawing/2014/main" xmlns="" val="475242450"/>
                    </a:ext>
                  </a:extLst>
                </a:gridCol>
              </a:tblGrid>
              <a:tr h="508573">
                <a:tc>
                  <a:txBody>
                    <a:bodyPr/>
                    <a:lstStyle/>
                    <a:p>
                      <a:r>
                        <a:rPr lang="en-US" sz="2400" b="1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V_Orderdate</a:t>
                      </a:r>
                      <a:r>
                        <a:rPr lang="en-US" sz="24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endParaRPr lang="en-US" sz="36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Date </a:t>
                      </a:r>
                      <a:endParaRPr lang="en-US" sz="36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:= </a:t>
                      </a:r>
                      <a:r>
                        <a:rPr lang="en-US" sz="2400" b="1" i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Sysdate</a:t>
                      </a:r>
                      <a:r>
                        <a:rPr lang="en-US" sz="24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+ 7;</a:t>
                      </a:r>
                      <a:endParaRPr lang="en-US" sz="36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087245220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1A60B4A1-B91E-46DF-89B4-5F2D01E78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3944058"/>
            <a:ext cx="77115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8F01994-9367-4143-8C9E-D3BE8E3A5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73000"/>
                    </a14:imgEffect>
                    <a14:imgEffect>
                      <a14:brightnessContrast bright="43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6406" y="1839178"/>
            <a:ext cx="11268771" cy="4815315"/>
          </a:xfrm>
          <a:prstGeom prst="rect">
            <a:avLst/>
          </a:prstGeom>
          <a:pattFill prst="wdDn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  <a:effectLst>
            <a:reflection stA="0" endPos="65000" dist="50800" dir="5400000" sy="-100000" algn="bl" rotWithShape="0"/>
            <a:softEdge rad="0"/>
          </a:effec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28521188-6987-405F-ABF3-F98E0A8C3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35529"/>
              </p:ext>
            </p:extLst>
          </p:nvPr>
        </p:nvGraphicFramePr>
        <p:xfrm>
          <a:off x="498613" y="1321834"/>
          <a:ext cx="7828821" cy="457200"/>
        </p:xfrm>
        <a:graphic>
          <a:graphicData uri="http://schemas.openxmlformats.org/drawingml/2006/table">
            <a:tbl>
              <a:tblPr/>
              <a:tblGrid>
                <a:gridCol w="7828821">
                  <a:extLst>
                    <a:ext uri="{9D8B030D-6E8A-4147-A177-3AD203B41FA5}">
                      <a16:colId xmlns:a16="http://schemas.microsoft.com/office/drawing/2014/main" xmlns="" val="25525135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C-TAX-RATIO    CONSTANT    NUMBER (4.2) :=17.25;</a:t>
                      </a:r>
                      <a:endParaRPr lang="en-US" sz="36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537019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891113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1A93872-02D5-46AE-9575-EC96AB115C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Rectangle 6">
            <a:hlinkClick r:id="rId2" action="ppaction://hlinkfile"/>
            <a:extLst>
              <a:ext uri="{FF2B5EF4-FFF2-40B4-BE49-F238E27FC236}">
                <a16:creationId xmlns:a16="http://schemas.microsoft.com/office/drawing/2014/main" xmlns="" id="{5E94B318-ED0A-4216-BBB6-3DAF46AC7EC6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5DD662E3-6A50-4DB2-8F5F-A84F8ED484C2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9E7DFFEA-68CB-40BD-9699-24AA7A09FCD1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2F01376B-B238-4423-8F4B-9BB8122DE911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109B9417-C383-4DE6-9A67-3472986569FF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0CA5C59F-E93B-4076-A129-41890FACBD5E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50FB9AF8-616D-489E-B2BE-EDDEDCD38ABF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xmlns="" id="{D35FF162-F903-4504-A6EC-4179E5076E19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xmlns="" id="{9589078C-5A70-4EF4-8E4D-B57E65EEFB80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067758F7-7D7E-4A8F-A629-78BF10F04F2B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FA868D3D-ACC8-4E7C-9144-A3618322BBE0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xmlns="" id="{301B291B-230F-4D0C-B711-37C5D69D483C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40CAFD2-40B9-46B0-B64F-C2C99C9D22E3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688ACB07-D3F7-4366-BABD-4582A22A4870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xmlns="" id="{87E4B147-A996-478F-8E08-448B32230848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B9CB9D2-86D3-4D79-8BAD-C59E2F2C49B4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B2D163A-4CFE-4CA8-9001-463D6FCE0BCA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DE975A66-102C-4983-AD4D-08B4742FDE20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50D7CB82-1E75-4A35-A9FD-9CFECD74B984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5A9E4461-D994-4367-AD66-EECC598898F6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82EBCC54-B952-4B3E-9855-5A5CECE5E25F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37E71BD6-E3B7-4B27-A4D2-E63388E96377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9493916B-249C-4BA2-8753-FAC6B18DCAE8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536FD9CE-D873-41E2-9A38-5567C03C3022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78EB0C6A-6617-46DA-BAC7-AD1C809403DB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49DBD0B7-A641-4FB3-B046-20FE35031E28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F0E40F3D-602C-4623-A258-A0D86F85DEFF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xmlns="" id="{830F3FD7-7374-4EC7-95FA-636DD440EC84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Minus Sign 34">
            <a:extLst>
              <a:ext uri="{FF2B5EF4-FFF2-40B4-BE49-F238E27FC236}">
                <a16:creationId xmlns:a16="http://schemas.microsoft.com/office/drawing/2014/main" xmlns="" id="{06408E50-3FF3-44D1-9BE8-63389A3E90F2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FA3CB7FB-C2B9-4024-A997-F27B9939F45B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:a16="http://schemas.microsoft.com/office/drawing/2014/main" xmlns="" id="{9F2DE6AB-7532-444D-BA58-9AA13FDC64F0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Minus Sign 37">
            <a:extLst>
              <a:ext uri="{FF2B5EF4-FFF2-40B4-BE49-F238E27FC236}">
                <a16:creationId xmlns:a16="http://schemas.microsoft.com/office/drawing/2014/main" xmlns="" id="{7B9B73DC-C71B-4BF7-AD89-6220F11AE624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D99C4505-1DB0-4681-BDA3-236F3B196FE8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:a16="http://schemas.microsoft.com/office/drawing/2014/main" xmlns="" id="{F479C59E-33DF-4C36-BF1A-D44D2A46B402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Minus Sign 40">
            <a:extLst>
              <a:ext uri="{FF2B5EF4-FFF2-40B4-BE49-F238E27FC236}">
                <a16:creationId xmlns:a16="http://schemas.microsoft.com/office/drawing/2014/main" xmlns="" id="{7F0D3DC5-A496-4F01-A805-5CAEB69F7052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103425A7-56A2-43E4-B7C3-FFC64D0F5CD2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:a16="http://schemas.microsoft.com/office/drawing/2014/main" xmlns="" id="{29D9E871-3793-4DBC-BDA5-ADBFF2334F7B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Minus Sign 43">
            <a:extLst>
              <a:ext uri="{FF2B5EF4-FFF2-40B4-BE49-F238E27FC236}">
                <a16:creationId xmlns:a16="http://schemas.microsoft.com/office/drawing/2014/main" xmlns="" id="{B860673A-444C-4436-9DB9-BD6FEA9FE7FD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0E09A6D6-B537-4537-BD94-9B3EE32793D9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:a16="http://schemas.microsoft.com/office/drawing/2014/main" xmlns="" id="{A8E4CDFE-4353-469E-845F-C87FBA8F9A60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7" name="Minus Sign 46">
            <a:extLst>
              <a:ext uri="{FF2B5EF4-FFF2-40B4-BE49-F238E27FC236}">
                <a16:creationId xmlns:a16="http://schemas.microsoft.com/office/drawing/2014/main" xmlns="" id="{11C0FDE6-9D02-4B46-86C6-D531646057A0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A84C7AE-494B-479D-B002-1D1F96312F02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9" name="Minus Sign 48">
            <a:extLst>
              <a:ext uri="{FF2B5EF4-FFF2-40B4-BE49-F238E27FC236}">
                <a16:creationId xmlns:a16="http://schemas.microsoft.com/office/drawing/2014/main" xmlns="" id="{7584687B-DCB6-44D9-86D6-FDA5AA9CE741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0" name="Minus Sign 49">
            <a:extLst>
              <a:ext uri="{FF2B5EF4-FFF2-40B4-BE49-F238E27FC236}">
                <a16:creationId xmlns:a16="http://schemas.microsoft.com/office/drawing/2014/main" xmlns="" id="{04A2D471-35AA-4A13-8F12-6AE956BDE83A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6CEC21D-0069-41BC-AD56-BB7EDFD55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8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4358" y="447446"/>
            <a:ext cx="11210510" cy="1704975"/>
          </a:xfrm>
          <a:prstGeom prst="rect">
            <a:avLst/>
          </a:prstGeom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F6AD9E5-932C-49BE-8520-375A90FD25EB}"/>
              </a:ext>
            </a:extLst>
          </p:cNvPr>
          <p:cNvSpPr/>
          <p:nvPr/>
        </p:nvSpPr>
        <p:spPr>
          <a:xfrm>
            <a:off x="437184" y="2028666"/>
            <a:ext cx="1116768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buNone/>
            </a:pPr>
            <a:r>
              <a:rPr lang="ar-SA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2-المتغيرات المركبة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</a:rPr>
              <a:t>Composite</a:t>
            </a:r>
            <a:r>
              <a:rPr lang="ar-SA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r" rtl="1">
              <a:buNone/>
            </a:pPr>
            <a:r>
              <a:rPr lang="ar-SA" sz="2400" dirty="0"/>
              <a:t>تحتوى على مجموعة من الأجزاء كل جزء ذا تركيبة مختلفة عن الاخر ويتم التعامل مع كل جزء على حده.</a:t>
            </a:r>
          </a:p>
          <a:p>
            <a:pPr algn="r" rtl="1">
              <a:buNone/>
            </a:pPr>
            <a:r>
              <a:rPr lang="ar-SA" sz="2400" b="1" dirty="0">
                <a:solidFill>
                  <a:srgbClr val="C00000"/>
                </a:solidFill>
              </a:rPr>
              <a:t>مثل :</a:t>
            </a:r>
            <a:r>
              <a:rPr lang="ar-SA" sz="2400" dirty="0"/>
              <a:t>السجلات والجداول فهي تتكون من مجموعة من الحقول لا يشترط ان تكون من نفس النوع أو الحجم. </a:t>
            </a:r>
          </a:p>
          <a:p>
            <a:pPr algn="r" rtl="1">
              <a:buNone/>
            </a:pPr>
            <a:r>
              <a:rPr lang="ar-SA" sz="2400" dirty="0"/>
              <a:t>مثال : يمكن تعريف السجل التالي </a:t>
            </a:r>
            <a:r>
              <a:rPr lang="en-US" sz="2400" dirty="0"/>
              <a:t>Employ</a:t>
            </a:r>
            <a:r>
              <a:rPr lang="ar-SA" sz="2400" dirty="0"/>
              <a:t>ليحتوي على اسم(متغير حرفي </a:t>
            </a:r>
            <a:r>
              <a:rPr lang="en-US" sz="2400" dirty="0"/>
              <a:t>char(30)</a:t>
            </a:r>
            <a:r>
              <a:rPr lang="ar-SA" sz="2400" dirty="0"/>
              <a:t>) ورقم(متغير رقمي </a:t>
            </a:r>
            <a:r>
              <a:rPr lang="en-US" sz="2400" dirty="0"/>
              <a:t>(Number</a:t>
            </a:r>
            <a:r>
              <a:rPr lang="ar-SA" sz="2400" dirty="0"/>
              <a:t> وتاريخ التعين(متغير تاريخي </a:t>
            </a:r>
            <a:r>
              <a:rPr lang="en-US" sz="2400" dirty="0"/>
              <a:t>Date</a:t>
            </a:r>
            <a:r>
              <a:rPr lang="ar-SA" sz="2400" dirty="0"/>
              <a:t>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BABEA6CD-8751-49DC-98DA-05F4926DD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421238"/>
              </p:ext>
            </p:extLst>
          </p:nvPr>
        </p:nvGraphicFramePr>
        <p:xfrm>
          <a:off x="1345199" y="4230638"/>
          <a:ext cx="6547686" cy="120872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82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825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825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04361"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Employ_                 </a:t>
                      </a:r>
                      <a:endParaRPr lang="ar-S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Employ _Name</a:t>
                      </a:r>
                      <a:endParaRPr lang="ar-S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Employ _Number</a:t>
                      </a:r>
                      <a:endParaRPr lang="ar-S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4361">
                <a:tc>
                  <a:txBody>
                    <a:bodyPr/>
                    <a:lstStyle/>
                    <a:p>
                      <a:pPr rtl="1"/>
                      <a:r>
                        <a:rPr lang="en-US" sz="2000" dirty="0"/>
                        <a:t>12-may-2011</a:t>
                      </a:r>
                      <a:endParaRPr lang="ar-S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Ali</a:t>
                      </a:r>
                      <a:endParaRPr lang="ar-S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3</a:t>
                      </a:r>
                      <a:endParaRPr lang="ar-S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3197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542A278-2E33-47AD-BA2A-1C6E8FA53D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Rectangle 5">
            <a:hlinkClick r:id="rId2" action="ppaction://hlinkfile"/>
            <a:extLst>
              <a:ext uri="{FF2B5EF4-FFF2-40B4-BE49-F238E27FC236}">
                <a16:creationId xmlns:a16="http://schemas.microsoft.com/office/drawing/2014/main" xmlns="" id="{B20FC57F-E732-40D7-8A98-C4D6B178D94F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C1D81FD8-0CAD-41CB-83DE-B8FFDCB6584D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5FD96670-6067-4C27-BD0B-C255C5B6355A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5B93F570-EA20-4C5B-9C72-51E885F50AA8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836DB337-0B31-4A86-80AF-223071E214FB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EC253A52-9BFE-4635-9EEF-AFAA4483B2E5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83BBF087-784C-46CE-B381-39A6DEE59784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xmlns="" id="{110AD574-F32E-4956-8C55-57A680860F4B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xmlns="" id="{85C92676-0305-45E7-9F7B-F1EE2A74AAE4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95452305-A81B-45AE-A6F2-A298E921F502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AACEBC85-4319-4919-AC63-28F55E8F8BB1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ABD0DC1F-3C6F-4C3C-94EC-3AC18C41EE03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2101206F-DCFF-4831-9A10-E120FCFBACC2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xmlns="" id="{D5EE241A-0873-4522-BEDF-A3215D46AB7C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FC619AF5-74DD-40A5-93E0-A082FB752227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7155AF9E-756E-4D4D-83F2-3F05FF831F32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99A58DF7-E6A2-4A7A-A163-B4A45A8470AF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70FF3EB9-5261-4697-B51F-992DFE6ABCCA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59DA009-02CD-4FC4-8F6B-258076D4C3FD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F33C1C07-E3F9-47DE-9051-E4291F2D0197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B064F473-1868-4613-8148-0988B890A655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Minus Sign 26">
            <a:extLst>
              <a:ext uri="{FF2B5EF4-FFF2-40B4-BE49-F238E27FC236}">
                <a16:creationId xmlns:a16="http://schemas.microsoft.com/office/drawing/2014/main" xmlns="" id="{E1B6C773-CFAB-4632-BFB9-4B00531BAF92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8229ADD4-77EB-4AC7-817F-CDD3491E1078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F3F11EA4-7DD0-4799-8414-0747713CFA1B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Minus Sign 29">
            <a:extLst>
              <a:ext uri="{FF2B5EF4-FFF2-40B4-BE49-F238E27FC236}">
                <a16:creationId xmlns:a16="http://schemas.microsoft.com/office/drawing/2014/main" xmlns="" id="{E4AF051B-8BF0-42AB-9165-C3B57D313A6E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F1D9628D-7324-420A-805A-9041484BF1B2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63C11672-EE46-45B5-86B6-5EEAE9703CB0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Minus Sign 32">
            <a:extLst>
              <a:ext uri="{FF2B5EF4-FFF2-40B4-BE49-F238E27FC236}">
                <a16:creationId xmlns:a16="http://schemas.microsoft.com/office/drawing/2014/main" xmlns="" id="{E5F10A61-A43A-440B-A82C-32250B4A589A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xmlns="" id="{D472877B-70C2-4A71-9B89-8BF6ECAF7742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216505D-598A-4E2C-AC8D-AF06F92A4481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Minus Sign 35">
            <a:extLst>
              <a:ext uri="{FF2B5EF4-FFF2-40B4-BE49-F238E27FC236}">
                <a16:creationId xmlns:a16="http://schemas.microsoft.com/office/drawing/2014/main" xmlns="" id="{B286A000-D3F9-4008-9D29-01925D8E7407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:a16="http://schemas.microsoft.com/office/drawing/2014/main" xmlns="" id="{9890C13C-9362-4013-8889-ACCCE4432488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ED2174BC-F558-4984-A6E7-395920F73B66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Minus Sign 38">
            <a:extLst>
              <a:ext uri="{FF2B5EF4-FFF2-40B4-BE49-F238E27FC236}">
                <a16:creationId xmlns:a16="http://schemas.microsoft.com/office/drawing/2014/main" xmlns="" id="{04EA1B90-117E-45BE-BE89-BE5DB746FB35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:a16="http://schemas.microsoft.com/office/drawing/2014/main" xmlns="" id="{1E7DA912-9811-4534-8AB6-78EE39BC3EDF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8D377B77-0358-49DD-ABD5-082BFEBC1C9F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Minus Sign 41">
            <a:extLst>
              <a:ext uri="{FF2B5EF4-FFF2-40B4-BE49-F238E27FC236}">
                <a16:creationId xmlns:a16="http://schemas.microsoft.com/office/drawing/2014/main" xmlns="" id="{F136EEC1-F5D7-4ADD-89A9-D428A1EE7D38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:a16="http://schemas.microsoft.com/office/drawing/2014/main" xmlns="" id="{A1628F49-613D-4EB2-BD66-E59E06BCFACF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09662203-352E-4F4E-97DA-CCB7AF54A46A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Minus Sign 44">
            <a:extLst>
              <a:ext uri="{FF2B5EF4-FFF2-40B4-BE49-F238E27FC236}">
                <a16:creationId xmlns:a16="http://schemas.microsoft.com/office/drawing/2014/main" xmlns="" id="{E6A0B436-5687-4372-AE05-E0D6A311B86E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:a16="http://schemas.microsoft.com/office/drawing/2014/main" xmlns="" id="{705F8F11-17E0-4DA2-BB74-F431EE396D8B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0B7A9FB8-18B9-43A1-B4D5-51BF215C00F3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8" name="Minus Sign 47">
            <a:extLst>
              <a:ext uri="{FF2B5EF4-FFF2-40B4-BE49-F238E27FC236}">
                <a16:creationId xmlns:a16="http://schemas.microsoft.com/office/drawing/2014/main" xmlns="" id="{C6178290-C5A5-420D-BA4A-B8FD3A0FA910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9" name="Minus Sign 48">
            <a:extLst>
              <a:ext uri="{FF2B5EF4-FFF2-40B4-BE49-F238E27FC236}">
                <a16:creationId xmlns:a16="http://schemas.microsoft.com/office/drawing/2014/main" xmlns="" id="{917AAB73-4573-40A2-8758-292DF6B34C65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9F9FC77-40DF-4D0D-8579-584E1D497880}"/>
              </a:ext>
            </a:extLst>
          </p:cNvPr>
          <p:cNvSpPr/>
          <p:nvPr/>
        </p:nvSpPr>
        <p:spPr>
          <a:xfrm>
            <a:off x="329787" y="407963"/>
            <a:ext cx="11240777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3-المتغيرات التي تحتوي على كائنات كبيرة الحجم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</a:rPr>
              <a:t>Large object(LOB</a:t>
            </a: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ar-SA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ar-SA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ar-SA" sz="2800" dirty="0"/>
              <a:t>تحتوي هذه المتغيرات على كائنات كبيرة الحجم مثل الافلام والصور والكتب</a:t>
            </a:r>
          </a:p>
          <a:p>
            <a:pPr algn="r" rtl="1">
              <a:buNone/>
            </a:pPr>
            <a:r>
              <a:rPr lang="ar-SA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4-متغيرات الربط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</a:rPr>
              <a:t>Reference</a:t>
            </a:r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ar-SA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r" rtl="1">
              <a:buNone/>
            </a:pPr>
            <a:r>
              <a:rPr lang="ar-SA" sz="2800" dirty="0"/>
              <a:t>هي المتغيرات التي يتم تعريفها داخل البيئة التي يتم فيها تنفيذ الوحدة البرمجية</a:t>
            </a:r>
          </a:p>
          <a:p>
            <a:pPr algn="r" rtl="1">
              <a:buNone/>
            </a:pPr>
            <a:r>
              <a:rPr lang="ar-SA" sz="2800" dirty="0"/>
              <a:t>هذا النوع من المتغيرات يتم تعريفه خارج الوحدة الوحدة البرمجية</a:t>
            </a:r>
          </a:p>
          <a:p>
            <a:pPr rtl="1">
              <a:buNone/>
            </a:pPr>
            <a:r>
              <a:rPr lang="gsw-FR" sz="2800" dirty="0"/>
              <a:t>SQL &gt; Varible Emp_</a:t>
            </a:r>
            <a:r>
              <a:rPr lang="en-US" sz="2800" dirty="0"/>
              <a:t>Number  Number</a:t>
            </a:r>
            <a:endParaRPr lang="gsw-FR" sz="2800" dirty="0"/>
          </a:p>
          <a:p>
            <a:pPr algn="r" rtl="1">
              <a:buNone/>
            </a:pPr>
            <a:r>
              <a:rPr lang="ar-SA" sz="2800" dirty="0"/>
              <a:t>اي ان هذا التعريف يكون قبل </a:t>
            </a:r>
            <a:r>
              <a:rPr lang="en-US" sz="2800" dirty="0"/>
              <a:t>Declare</a:t>
            </a:r>
            <a:endParaRPr lang="ar-SA" sz="2800" dirty="0"/>
          </a:p>
          <a:p>
            <a:pPr algn="r" rtl="1">
              <a:buNone/>
            </a:pPr>
            <a:r>
              <a:rPr lang="ar-SA" sz="2800" dirty="0"/>
              <a:t>وايضا تتم  طباعته خارج الوحدة البرمجية </a:t>
            </a:r>
          </a:p>
          <a:p>
            <a:pPr rtl="1">
              <a:buNone/>
            </a:pPr>
            <a:r>
              <a:rPr lang="en-US" sz="2800" dirty="0"/>
              <a:t>Print (</a:t>
            </a:r>
            <a:r>
              <a:rPr lang="gsw-FR" sz="2800" dirty="0"/>
              <a:t>Emp_</a:t>
            </a:r>
            <a:r>
              <a:rPr lang="en-US" sz="2800" dirty="0"/>
              <a:t>Number )</a:t>
            </a:r>
          </a:p>
          <a:p>
            <a:pPr algn="r" rtl="1">
              <a:buNone/>
            </a:pPr>
            <a:r>
              <a:rPr lang="ar-SA" sz="2800" dirty="0"/>
              <a:t>اي ان الطباعة تكون بعد ال</a:t>
            </a:r>
            <a:r>
              <a:rPr lang="en-US" sz="2800" dirty="0"/>
              <a:t>End </a:t>
            </a:r>
            <a:endParaRPr lang="ar-SA" sz="2800" dirty="0"/>
          </a:p>
          <a:p>
            <a:pPr algn="r" rtl="1">
              <a:buNone/>
            </a:pPr>
            <a:r>
              <a:rPr lang="ar-SA" sz="2800" dirty="0"/>
              <a:t>ويتم استخدامه داخل الوحدة البرمجية مسبوقا بنقطتين علويتين ( : 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2D17484-2682-4F97-B485-B3247F03D1E1}"/>
              </a:ext>
            </a:extLst>
          </p:cNvPr>
          <p:cNvSpPr/>
          <p:nvPr/>
        </p:nvSpPr>
        <p:spPr>
          <a:xfrm>
            <a:off x="393895" y="5298214"/>
            <a:ext cx="30492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gsw-FR" sz="2800" dirty="0"/>
              <a:t>:Emp_</a:t>
            </a:r>
            <a:r>
              <a:rPr lang="en-US" sz="2800" dirty="0"/>
              <a:t>Number:=24;</a:t>
            </a:r>
            <a:endParaRPr lang="ar-SA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745B605-BBE1-4D0E-BDA2-0192BC53E092}"/>
              </a:ext>
            </a:extLst>
          </p:cNvPr>
          <p:cNvSpPr/>
          <p:nvPr/>
        </p:nvSpPr>
        <p:spPr>
          <a:xfrm>
            <a:off x="329786" y="5821434"/>
            <a:ext cx="111958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dirty="0"/>
              <a:t>يمكن ايضا طباعة متغير الربط داخل الوحدة البرمجية باستخدام  </a:t>
            </a:r>
            <a:r>
              <a:rPr lang="gsw-FR" sz="2800" dirty="0"/>
              <a:t>DBMS_OUTPUT.PUT_LINE</a:t>
            </a:r>
            <a:r>
              <a:rPr lang="ar-SA" sz="2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427872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EB278A5-4C16-4798-92C6-0D534418EB3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" name="Rectangle 3">
            <a:hlinkClick r:id="rId2" action="ppaction://hlinkfile"/>
            <a:extLst>
              <a:ext uri="{FF2B5EF4-FFF2-40B4-BE49-F238E27FC236}">
                <a16:creationId xmlns:a16="http://schemas.microsoft.com/office/drawing/2014/main" xmlns="" id="{EBABFE29-FC91-4B96-900C-22B5C6D11B16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C9C3441E-0BDB-4F75-9596-EC09C2250DB6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D09A6372-8D99-4B96-84CA-6261C9221662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275D1A9C-B408-428D-A9A7-417084EEA8E7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EE98683F-C6EC-4AD1-AC7D-D085287185AD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30BA7C1D-0523-40F3-A6BA-64179E9A771F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1549BB58-A573-460A-97F3-0A5898F06697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847CA961-E66D-4DCD-9AAE-952F72137531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Minus Sign 11">
            <a:extLst>
              <a:ext uri="{FF2B5EF4-FFF2-40B4-BE49-F238E27FC236}">
                <a16:creationId xmlns:a16="http://schemas.microsoft.com/office/drawing/2014/main" xmlns="" id="{8EE39A53-102F-4153-BFCC-E6387676304B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687C454-0D46-4440-BE4E-4236D477F92B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xmlns="" id="{FAA61FED-C04A-48BA-BF4E-AA269605D37F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xmlns="" id="{59FF5411-9AE5-4A2F-9026-3C360A6A25B7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FBBCD49E-5D7D-4035-BAB0-48BA53D2276C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D384C0E3-BA59-4E87-86E6-FC97EEFF1F02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xmlns="" id="{AF6DADD5-FDBF-4019-9C11-BA7E149DE7F8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FD3F11B-55C1-4282-AA2D-E0EC8877E799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2B8CF508-6B88-45DF-8206-4356CEEB693A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A7A9C883-824B-437F-A4D5-4DB5A7119E57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FB76D897-99E0-437B-9E88-1AE0B2FBC9D4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5EE722A6-EA94-4C6B-9054-04D0EC7EA1B6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4649954B-D9D2-4119-B849-1C3383BCCFB6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184B4EF0-6AE5-4D58-96DC-B7A86B16DEB2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xmlns="" id="{71315062-5E20-4908-B34A-5E313AB6BC51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2B9BFBD7-771C-4F00-AAC7-93E796CB8E19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275D3DA8-D700-47B5-9238-CB36E00A7C53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9902241A-7A2E-4A09-A54A-C3182039A307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4CDE4D84-C973-4DC7-8F4E-B6A91B05AC25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D1E893C9-FB10-4467-B2F4-4E270FCA842C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9F361651-3E73-4B2E-A622-2CFB79794A8A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6706D8E0-FB55-4986-B380-1E5F62890C96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xmlns="" id="{E89BB5B5-E481-4003-B795-0A5A55FEC628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Minus Sign 34">
            <a:extLst>
              <a:ext uri="{FF2B5EF4-FFF2-40B4-BE49-F238E27FC236}">
                <a16:creationId xmlns:a16="http://schemas.microsoft.com/office/drawing/2014/main" xmlns="" id="{52332AE2-921A-4213-A177-CFB2F6855EC6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2B4B1ECD-DCBC-43E8-849A-58AE40BDA6BF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:a16="http://schemas.microsoft.com/office/drawing/2014/main" xmlns="" id="{0B21A166-EF7E-494E-9540-4DB7D7C8BDC6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Minus Sign 37">
            <a:extLst>
              <a:ext uri="{FF2B5EF4-FFF2-40B4-BE49-F238E27FC236}">
                <a16:creationId xmlns:a16="http://schemas.microsoft.com/office/drawing/2014/main" xmlns="" id="{CCF4A499-8840-42BF-B1BA-FA1BF648F1B2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52ADDF29-C29E-4603-AC1B-22E65A22A144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:a16="http://schemas.microsoft.com/office/drawing/2014/main" xmlns="" id="{1723AA1E-F6CC-487A-B629-A2848AE46452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Minus Sign 40">
            <a:extLst>
              <a:ext uri="{FF2B5EF4-FFF2-40B4-BE49-F238E27FC236}">
                <a16:creationId xmlns:a16="http://schemas.microsoft.com/office/drawing/2014/main" xmlns="" id="{B47475AB-73E3-45ED-B326-B2D41E59046B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215135DC-DE08-4FD1-9E67-496B5F8C58DC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:a16="http://schemas.microsoft.com/office/drawing/2014/main" xmlns="" id="{D9FA00BC-1168-4EDA-86BD-E0269B98B47E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Minus Sign 43">
            <a:extLst>
              <a:ext uri="{FF2B5EF4-FFF2-40B4-BE49-F238E27FC236}">
                <a16:creationId xmlns:a16="http://schemas.microsoft.com/office/drawing/2014/main" xmlns="" id="{D9DA943A-E71D-4B61-A0D5-87D385314014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4B53BB77-1F7A-41C2-9647-138FDD306945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:a16="http://schemas.microsoft.com/office/drawing/2014/main" xmlns="" id="{865CF13D-B1CF-4842-A1AD-537FEED9974E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7" name="Minus Sign 46">
            <a:extLst>
              <a:ext uri="{FF2B5EF4-FFF2-40B4-BE49-F238E27FC236}">
                <a16:creationId xmlns:a16="http://schemas.microsoft.com/office/drawing/2014/main" xmlns="" id="{5AAF6C21-736E-4B6C-9A23-8ABC69BAA143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FB6DA82-CB53-417B-B23B-93F709E8B3F6}"/>
              </a:ext>
            </a:extLst>
          </p:cNvPr>
          <p:cNvSpPr/>
          <p:nvPr/>
        </p:nvSpPr>
        <p:spPr>
          <a:xfrm>
            <a:off x="454532" y="541372"/>
            <a:ext cx="1099795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buNone/>
            </a:pPr>
            <a:r>
              <a:rPr lang="ar-SA" sz="2800" b="1" dirty="0" smtClean="0">
                <a:solidFill>
                  <a:srgbClr val="C00000"/>
                </a:solidFill>
              </a:rPr>
              <a:t>مثال: </a:t>
            </a:r>
            <a:r>
              <a:rPr lang="ar-SA" sz="2800" dirty="0" smtClean="0"/>
              <a:t>قم </a:t>
            </a:r>
            <a:r>
              <a:rPr lang="ar-SA" sz="2800" dirty="0"/>
              <a:t>بكتابة وحدة برمجية تحتوي على متغيرين </a:t>
            </a:r>
            <a:r>
              <a:rPr lang="en-US" sz="2800" dirty="0"/>
              <a:t>num1  </a:t>
            </a:r>
            <a:r>
              <a:rPr lang="ar-SA" sz="2800" dirty="0"/>
              <a:t> و </a:t>
            </a:r>
            <a:r>
              <a:rPr lang="en-US" sz="2800" dirty="0"/>
              <a:t> num2 </a:t>
            </a:r>
            <a:r>
              <a:rPr lang="ar-SA" sz="2800" dirty="0"/>
              <a:t>بحيث تقوم الوحدة البرمجية بجمع العددين ويتم وضع الناتج في متغير ربط ومن ثم قم بطباعة متغير الربط (قيمة المتغير </a:t>
            </a:r>
            <a:r>
              <a:rPr lang="en-US" sz="2800" dirty="0"/>
              <a:t>num1=4</a:t>
            </a:r>
            <a:r>
              <a:rPr lang="ar-SA" sz="2800" dirty="0"/>
              <a:t> وقيمة المتغير </a:t>
            </a:r>
            <a:r>
              <a:rPr lang="en-US" sz="2800" dirty="0"/>
              <a:t>num2=5</a:t>
            </a:r>
            <a:r>
              <a:rPr lang="ar-SA" sz="2800" dirty="0"/>
              <a:t>)</a:t>
            </a:r>
          </a:p>
          <a:p>
            <a:pPr rtl="1">
              <a:buNone/>
            </a:pPr>
            <a:r>
              <a:rPr lang="gsw-FR" sz="2800" dirty="0">
                <a:solidFill>
                  <a:srgbClr val="0033CC"/>
                </a:solidFill>
              </a:rPr>
              <a:t>SET SERVEROUTPUT ON</a:t>
            </a:r>
            <a:endParaRPr lang="ar-SA" sz="2800" dirty="0">
              <a:solidFill>
                <a:srgbClr val="0033CC"/>
              </a:solidFill>
            </a:endParaRPr>
          </a:p>
          <a:p>
            <a:pPr rtl="1">
              <a:buNone/>
            </a:pPr>
            <a:r>
              <a:rPr lang="en-US" sz="2800" dirty="0"/>
              <a:t>Total Number</a:t>
            </a:r>
            <a:r>
              <a:rPr lang="ar-SA" sz="2800" dirty="0"/>
              <a:t>  </a:t>
            </a:r>
            <a:r>
              <a:rPr lang="en-US" sz="2800" dirty="0"/>
              <a:t> </a:t>
            </a:r>
            <a:r>
              <a:rPr lang="gsw-FR" sz="2800" dirty="0"/>
              <a:t>VARIABLE</a:t>
            </a:r>
            <a:r>
              <a:rPr lang="ar-SA" sz="2800" dirty="0"/>
              <a:t> </a:t>
            </a:r>
          </a:p>
          <a:p>
            <a:pPr rtl="1">
              <a:buNone/>
            </a:pPr>
            <a:r>
              <a:rPr lang="en-US" sz="2800" dirty="0">
                <a:solidFill>
                  <a:srgbClr val="0033CC"/>
                </a:solidFill>
              </a:rPr>
              <a:t>Declare</a:t>
            </a:r>
          </a:p>
          <a:p>
            <a:pPr rtl="1">
              <a:buNone/>
            </a:pPr>
            <a:r>
              <a:rPr lang="en-US" sz="2800" dirty="0"/>
              <a:t> Num1  Number:=4;</a:t>
            </a:r>
            <a:endParaRPr lang="ar-SA" sz="2800" dirty="0"/>
          </a:p>
          <a:p>
            <a:pPr rtl="1">
              <a:buNone/>
            </a:pPr>
            <a:r>
              <a:rPr lang="en-US" sz="2800" dirty="0"/>
              <a:t>Number:=5;</a:t>
            </a:r>
            <a:r>
              <a:rPr lang="ar-SA" sz="2800" dirty="0"/>
              <a:t> </a:t>
            </a:r>
            <a:r>
              <a:rPr lang="en-US" sz="2800" dirty="0"/>
              <a:t> Num2</a:t>
            </a:r>
            <a:endParaRPr lang="ar-SA" sz="2800" dirty="0"/>
          </a:p>
          <a:p>
            <a:pPr rtl="1">
              <a:buNone/>
            </a:pPr>
            <a:r>
              <a:rPr lang="en-US" sz="2800" dirty="0">
                <a:solidFill>
                  <a:srgbClr val="0033CC"/>
                </a:solidFill>
              </a:rPr>
              <a:t>Begin</a:t>
            </a:r>
          </a:p>
          <a:p>
            <a:pPr rtl="1">
              <a:buNone/>
            </a:pPr>
            <a:r>
              <a:rPr lang="en-US" sz="2800" dirty="0"/>
              <a:t>:Total:=Num1+Num2;</a:t>
            </a:r>
          </a:p>
          <a:p>
            <a:pPr rtl="1"/>
            <a:r>
              <a:rPr lang="en-US" sz="2800" dirty="0">
                <a:solidFill>
                  <a:srgbClr val="0033CC"/>
                </a:solidFill>
              </a:rPr>
              <a:t>End;</a:t>
            </a:r>
          </a:p>
          <a:p>
            <a:pPr rtl="1">
              <a:buNone/>
            </a:pPr>
            <a:r>
              <a:rPr lang="en-US" sz="2800" dirty="0"/>
              <a:t>/</a:t>
            </a: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20928648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B7CB2AC-9E11-4B8C-8FE3-69A70F6BC5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Rectangle 6">
            <a:hlinkClick r:id="rId2" action="ppaction://hlinkfile"/>
            <a:extLst>
              <a:ext uri="{FF2B5EF4-FFF2-40B4-BE49-F238E27FC236}">
                <a16:creationId xmlns:a16="http://schemas.microsoft.com/office/drawing/2014/main" xmlns="" id="{C656A2CE-C235-40B9-9EDF-ED4784924311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B629FD1F-48F9-454D-8C0F-C6A40936C34F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0229703D-2D54-4303-814A-7A36A8E9EDEB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C5369493-26AC-42ED-A876-851801B727B2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4F800507-8238-427C-B1B9-49994B69EE46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321FE7F6-0B4B-4024-87A8-016C046B1ADC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EA019513-2BBB-4FAD-9A80-DBDF98709319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xmlns="" id="{3FAB0C87-6AAE-47AE-8FCB-28FB7525FA0B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Minus Sign 14">
            <a:extLst>
              <a:ext uri="{FF2B5EF4-FFF2-40B4-BE49-F238E27FC236}">
                <a16:creationId xmlns:a16="http://schemas.microsoft.com/office/drawing/2014/main" xmlns="" id="{775300C3-E9CD-4D6B-BAAF-BDA11792F66F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C605B38D-6E18-433E-B3D0-00D4FE2D1DF1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E742CFAF-4506-45F3-8540-868DCCB7F4C3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xmlns="" id="{076EDD0D-EF5C-465D-BEE8-074FC993E4FC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18D3A6DC-E924-42E6-9AB3-F201C6021FE2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:a16="http://schemas.microsoft.com/office/drawing/2014/main" xmlns="" id="{47B8E9E2-0002-401E-8F36-162C78878121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xmlns="" id="{01C3B115-00CA-410C-8DFD-22BEC86FC85B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A6863B22-0D74-4A85-B14C-87B496DD405F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4D036CAA-A71B-4FF1-BE5C-DB6A55703467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E424F0A-AD88-4E50-A29A-A24561C8B229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AEE51801-B0B7-4DD1-A2B7-081050C7E0F6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11443852-0DA2-4172-A4EA-5E9EAE8BAD45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1BA0F6B3-C1AD-4527-B0F1-676B754681C9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AED078E0-9F76-41D6-BA2B-B0FE8FE6B193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xmlns="" id="{59DA1A5C-C8EE-46E3-A9AC-083858B318F5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ED439A44-983D-472F-B824-D378678716E0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DE28364D-D31E-4525-9147-37A9EBD4EA36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xmlns="" id="{9FC537C9-64D6-4B7F-88B7-A83379E9EE7E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D919D1FD-47D4-4937-900B-2661DDA1F127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xmlns="" id="{E051F7E3-1453-4449-A560-31609C51E2B3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Minus Sign 34">
            <a:extLst>
              <a:ext uri="{FF2B5EF4-FFF2-40B4-BE49-F238E27FC236}">
                <a16:creationId xmlns:a16="http://schemas.microsoft.com/office/drawing/2014/main" xmlns="" id="{0C23C42F-69E0-49C5-AFD6-C917121AF682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xmlns="" id="{C7C5ED0D-BDAB-4016-92A5-A2DF16D4545E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:a16="http://schemas.microsoft.com/office/drawing/2014/main" xmlns="" id="{77043BDB-AA02-4F53-BEA6-B0E91D4C6992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Minus Sign 37">
            <a:extLst>
              <a:ext uri="{FF2B5EF4-FFF2-40B4-BE49-F238E27FC236}">
                <a16:creationId xmlns:a16="http://schemas.microsoft.com/office/drawing/2014/main" xmlns="" id="{13BEBECB-F6F2-475C-836C-6D639980A68C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F6EA61FE-56A3-474F-AE6A-2940C0AD9D8E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:a16="http://schemas.microsoft.com/office/drawing/2014/main" xmlns="" id="{583C58BC-2380-46A8-9BF6-2CEF75CA5822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Minus Sign 40">
            <a:extLst>
              <a:ext uri="{FF2B5EF4-FFF2-40B4-BE49-F238E27FC236}">
                <a16:creationId xmlns:a16="http://schemas.microsoft.com/office/drawing/2014/main" xmlns="" id="{FB9467E7-0990-46E1-9F29-7A95DAE55DE0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2DA20A37-9DDC-4316-B172-B9F65CDF048B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:a16="http://schemas.microsoft.com/office/drawing/2014/main" xmlns="" id="{3B81CDAB-E91A-4F3A-BB16-06F76A1F36C5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Minus Sign 43">
            <a:extLst>
              <a:ext uri="{FF2B5EF4-FFF2-40B4-BE49-F238E27FC236}">
                <a16:creationId xmlns:a16="http://schemas.microsoft.com/office/drawing/2014/main" xmlns="" id="{F36FA944-A791-4E6F-A827-BBCD1B66BF71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6C68C1B8-E63F-4AF2-9363-7DFB6901F1D3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:a16="http://schemas.microsoft.com/office/drawing/2014/main" xmlns="" id="{3F82CE12-AFA6-4AAC-AA2B-10ECCFDFEDF3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7" name="Minus Sign 46">
            <a:extLst>
              <a:ext uri="{FF2B5EF4-FFF2-40B4-BE49-F238E27FC236}">
                <a16:creationId xmlns:a16="http://schemas.microsoft.com/office/drawing/2014/main" xmlns="" id="{2673647D-B2A2-494A-9609-14F8EF9CF32A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xmlns="" id="{FBC99A16-3FA4-46F1-BB39-E6DFE6C5C54C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9" name="Minus Sign 48">
            <a:extLst>
              <a:ext uri="{FF2B5EF4-FFF2-40B4-BE49-F238E27FC236}">
                <a16:creationId xmlns:a16="http://schemas.microsoft.com/office/drawing/2014/main" xmlns="" id="{3C5C580D-E123-4E8F-9557-5FCDDB56C422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0" name="Minus Sign 49">
            <a:extLst>
              <a:ext uri="{FF2B5EF4-FFF2-40B4-BE49-F238E27FC236}">
                <a16:creationId xmlns:a16="http://schemas.microsoft.com/office/drawing/2014/main" xmlns="" id="{50E496E0-9AE8-4062-9F46-8C93783F5B88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6131E776-23C0-4C18-846C-7FF8E9EC2EC5}"/>
              </a:ext>
            </a:extLst>
          </p:cNvPr>
          <p:cNvSpPr txBox="1">
            <a:spLocks/>
          </p:cNvSpPr>
          <p:nvPr/>
        </p:nvSpPr>
        <p:spPr>
          <a:xfrm>
            <a:off x="457200" y="704088"/>
            <a:ext cx="11130197" cy="56200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A" sz="2800" b="1" dirty="0" smtClean="0">
                <a:solidFill>
                  <a:srgbClr val="C00000"/>
                </a:solidFill>
                <a:cs typeface="+mn-cs"/>
              </a:rPr>
              <a:t>مثال 2: </a:t>
            </a:r>
            <a:r>
              <a:rPr lang="ar-SA" sz="2800" dirty="0" smtClean="0">
                <a:cs typeface="+mn-cs"/>
              </a:rPr>
              <a:t>قم </a:t>
            </a:r>
            <a:r>
              <a:rPr lang="ar-SA" sz="2800" dirty="0">
                <a:cs typeface="+mn-cs"/>
              </a:rPr>
              <a:t>بكتابة وحدة برمجية تقوم بطباعة مجموع الرواتب للموظفين العاملين في قسم ال</a:t>
            </a:r>
            <a:r>
              <a:rPr lang="en-US" sz="2800" dirty="0">
                <a:cs typeface="+mn-cs"/>
              </a:rPr>
              <a:t>mis </a:t>
            </a:r>
            <a:endParaRPr lang="ar-SA" sz="2800" dirty="0">
              <a:cs typeface="+mn-cs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xmlns="" id="{10C08A8D-24B3-4FC4-AAF0-14CB08396A63}"/>
              </a:ext>
            </a:extLst>
          </p:cNvPr>
          <p:cNvSpPr txBox="1">
            <a:spLocks/>
          </p:cNvSpPr>
          <p:nvPr/>
        </p:nvSpPr>
        <p:spPr>
          <a:xfrm>
            <a:off x="457199" y="1500174"/>
            <a:ext cx="11130197" cy="482442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gsw-FR" dirty="0">
                <a:solidFill>
                  <a:srgbClr val="0033CC"/>
                </a:solidFill>
              </a:rPr>
              <a:t>SET SERVEROUTPUT O</a:t>
            </a:r>
            <a:r>
              <a:rPr lang="en-US" dirty="0">
                <a:solidFill>
                  <a:srgbClr val="0033CC"/>
                </a:solidFill>
              </a:rPr>
              <a:t>N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33CC"/>
                </a:solidFill>
              </a:rPr>
              <a:t>Declare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 err="1"/>
              <a:t>V_DeptName</a:t>
            </a:r>
            <a:r>
              <a:rPr lang="en-US" dirty="0"/>
              <a:t>  char(10):=‘</a:t>
            </a:r>
            <a:r>
              <a:rPr lang="en-US" dirty="0" err="1"/>
              <a:t>mis</a:t>
            </a:r>
            <a:r>
              <a:rPr lang="en-US" dirty="0"/>
              <a:t>’; </a:t>
            </a:r>
            <a:endParaRPr lang="ar-SA" dirty="0" smtClean="0"/>
          </a:p>
          <a:p>
            <a:pPr>
              <a:buNone/>
            </a:pPr>
            <a:r>
              <a:rPr lang="en-US" dirty="0" err="1" smtClean="0"/>
              <a:t>V_SumSalary</a:t>
            </a:r>
            <a:r>
              <a:rPr lang="en-US" dirty="0"/>
              <a:t>  </a:t>
            </a:r>
            <a:r>
              <a:rPr lang="en-US" dirty="0" smtClean="0"/>
              <a:t>Number(10,5</a:t>
            </a:r>
            <a:r>
              <a:rPr lang="en-US" dirty="0"/>
              <a:t>);</a:t>
            </a:r>
            <a:r>
              <a:rPr lang="ar-SA" dirty="0"/>
              <a:t> </a:t>
            </a:r>
            <a:endParaRPr lang="ar-SA" dirty="0"/>
          </a:p>
          <a:p>
            <a:pPr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33CC"/>
                </a:solidFill>
              </a:rPr>
              <a:t>Begin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33CC"/>
                </a:solidFill>
              </a:rPr>
              <a:t>Select</a:t>
            </a:r>
            <a:r>
              <a:rPr lang="en-US" dirty="0"/>
              <a:t> </a:t>
            </a:r>
            <a:r>
              <a:rPr lang="en-US" b="1" dirty="0"/>
              <a:t>Sum</a:t>
            </a:r>
            <a:r>
              <a:rPr lang="en-US" dirty="0"/>
              <a:t>(salary)into V_SumSalary </a:t>
            </a:r>
            <a:r>
              <a:rPr lang="en-US" dirty="0">
                <a:solidFill>
                  <a:srgbClr val="0033CC"/>
                </a:solidFill>
              </a:rPr>
              <a:t>from</a:t>
            </a:r>
            <a:r>
              <a:rPr lang="en-US" dirty="0"/>
              <a:t> Employ </a:t>
            </a:r>
            <a:r>
              <a:rPr lang="en-US" dirty="0">
                <a:solidFill>
                  <a:srgbClr val="0033CC"/>
                </a:solidFill>
              </a:rPr>
              <a:t>Where</a:t>
            </a:r>
            <a:r>
              <a:rPr lang="en-US" dirty="0"/>
              <a:t> DeptName =</a:t>
            </a:r>
            <a:r>
              <a:rPr lang="en-US" dirty="0" err="1"/>
              <a:t>V_DeptName</a:t>
            </a:r>
            <a:r>
              <a:rPr lang="en-US" dirty="0"/>
              <a:t>;</a:t>
            </a:r>
          </a:p>
          <a:p>
            <a:pPr>
              <a:buFont typeface="Arial" panose="020B0604020202020204" pitchFamily="34" charset="0"/>
              <a:buNone/>
            </a:pPr>
            <a:r>
              <a:rPr lang="gsw-FR" dirty="0"/>
              <a:t>DBMS_OUTPUT.PUT_LINE</a:t>
            </a:r>
            <a:r>
              <a:rPr lang="en-US" dirty="0"/>
              <a:t>(‘The Sum Salary Is’ || </a:t>
            </a:r>
            <a:r>
              <a:rPr lang="en-US" dirty="0" err="1"/>
              <a:t>V_SumSalary</a:t>
            </a:r>
            <a:r>
              <a:rPr lang="en-US" dirty="0"/>
              <a:t>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33CC"/>
                </a:solidFill>
              </a:rPr>
              <a:t>End;</a:t>
            </a:r>
            <a:r>
              <a:rPr lang="ar-SA" dirty="0">
                <a:solidFill>
                  <a:srgbClr val="0033CC"/>
                </a:solidFill>
              </a:rPr>
              <a:t> </a:t>
            </a:r>
            <a:r>
              <a:rPr lang="en-US" dirty="0">
                <a:solidFill>
                  <a:srgbClr val="0033CC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505662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rgbClr val="FFF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="" xmlns:a16="http://schemas.microsoft.com/office/drawing/2014/main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="" xmlns:a16="http://schemas.microsoft.com/office/drawing/2014/main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="" xmlns:a16="http://schemas.microsoft.com/office/drawing/2014/main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="" xmlns:a16="http://schemas.microsoft.com/office/drawing/2014/main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="" xmlns:a16="http://schemas.microsoft.com/office/drawing/2014/main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="" xmlns:a16="http://schemas.microsoft.com/office/drawing/2014/main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="" xmlns:a16="http://schemas.microsoft.com/office/drawing/2014/main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="" xmlns:a16="http://schemas.microsoft.com/office/drawing/2014/main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="" xmlns:a16="http://schemas.microsoft.com/office/drawing/2014/main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="" xmlns:a16="http://schemas.microsoft.com/office/drawing/2014/main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="" xmlns:a16="http://schemas.microsoft.com/office/drawing/2014/main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="" xmlns:a16="http://schemas.microsoft.com/office/drawing/2014/main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="" xmlns:a16="http://schemas.microsoft.com/office/drawing/2014/main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="" xmlns:a16="http://schemas.microsoft.com/office/drawing/2014/main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="" xmlns:a16="http://schemas.microsoft.com/office/drawing/2014/main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EB40A136-1B2B-47E9-B63D-4A1D55BB831E}"/>
              </a:ext>
            </a:extLst>
          </p:cNvPr>
          <p:cNvSpPr/>
          <p:nvPr/>
        </p:nvSpPr>
        <p:spPr>
          <a:xfrm>
            <a:off x="547295" y="378664"/>
            <a:ext cx="1097895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 altLang="en-US" sz="2800" b="1" dirty="0">
                <a:solidFill>
                  <a:srgbClr val="C00000"/>
                </a:solidFill>
              </a:rPr>
              <a:t>Remote Job Entry</a:t>
            </a:r>
            <a:r>
              <a:rPr lang="ar-SA" altLang="en-US" sz="2800" b="1" dirty="0">
                <a:solidFill>
                  <a:srgbClr val="C00000"/>
                </a:solidFill>
              </a:rPr>
              <a:t> </a:t>
            </a:r>
            <a:r>
              <a:rPr lang="ar-SA" altLang="en-US" sz="2400" dirty="0">
                <a:solidFill>
                  <a:schemeClr val="accent6">
                    <a:lumMod val="25000"/>
                  </a:schemeClr>
                </a:solidFill>
              </a:rPr>
              <a:t> البيانات فيه تخزن محلياً (مركزياً)وتعالج عن بعد، حيث ترسل البيانات من خلال الاتصال إلى كمبيوتر بعيد لمعالجتها، ويتم ارجاع المخرجات بنفس الطريقة.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59831FA9-F645-4894-A92E-5895CEC93572}"/>
              </a:ext>
            </a:extLst>
          </p:cNvPr>
          <p:cNvSpPr/>
          <p:nvPr/>
        </p:nvSpPr>
        <p:spPr>
          <a:xfrm>
            <a:off x="375504" y="1271216"/>
            <a:ext cx="111013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هذه الطريقة قديمة ومازالت مستخدمة عموماً لعدة أسباب</a:t>
            </a:r>
            <a:r>
              <a:rPr lang="ar-SA" altLang="en-US" sz="2400" dirty="0">
                <a:solidFill>
                  <a:schemeClr val="accent6">
                    <a:lumMod val="25000"/>
                  </a:schemeClr>
                </a:solidFill>
              </a:rPr>
              <a:t>، حيث يمكن أن تعالج ثلاثة عيوب للحاسبات الشخصية.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135BC05B-E84A-4EC3-8A61-93689B2F0960}"/>
              </a:ext>
            </a:extLst>
          </p:cNvPr>
          <p:cNvSpPr/>
          <p:nvPr/>
        </p:nvSpPr>
        <p:spPr>
          <a:xfrm>
            <a:off x="497922" y="1716333"/>
            <a:ext cx="1097895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ar-SA" altLang="en-US" sz="2800" b="1" dirty="0">
                <a:solidFill>
                  <a:schemeClr val="accent6">
                    <a:lumMod val="25000"/>
                  </a:schemeClr>
                </a:solidFill>
              </a:rPr>
              <a:t>أولا: </a:t>
            </a:r>
            <a:r>
              <a:rPr lang="ar-SA" altLang="en-US" sz="2400" dirty="0">
                <a:solidFill>
                  <a:schemeClr val="accent6">
                    <a:lumMod val="25000"/>
                  </a:schemeClr>
                </a:solidFill>
              </a:rPr>
              <a:t>الحاسب الشخصي قد يكون بطئ جداً ، فالعلماء والمهندسون بحاجة للحاسبات العملاقة لإجراء التطبيقات ذات الحسابات الكبيرة، كمحاكاة تغير المناخ العام.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1DA36DB2-3B19-4803-BD0F-09AFBD7AF093}"/>
              </a:ext>
            </a:extLst>
          </p:cNvPr>
          <p:cNvSpPr/>
          <p:nvPr/>
        </p:nvSpPr>
        <p:spPr>
          <a:xfrm>
            <a:off x="497922" y="2546862"/>
            <a:ext cx="1097895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ar-SA" altLang="en-US" sz="2800" b="1" dirty="0">
                <a:solidFill>
                  <a:schemeClr val="accent6">
                    <a:lumMod val="25000"/>
                  </a:schemeClr>
                </a:solidFill>
              </a:rPr>
              <a:t>ثانياً: </a:t>
            </a:r>
            <a:r>
              <a:rPr lang="ar-SA" altLang="en-US" sz="2400" dirty="0">
                <a:solidFill>
                  <a:schemeClr val="accent6">
                    <a:lumMod val="25000"/>
                  </a:schemeClr>
                </a:solidFill>
              </a:rPr>
              <a:t>الحاسب الشخصي قد يمتلك ذاكرة رئيسية غير كافية، والحاسب العملاق يمتلك العديد من الذواكر الرئيسية العملاقة وتستطيع من خلاله معالجة المشاكل الكبيرة بكل سهولة.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45B86B10-0359-4230-B56E-A03021B17126}"/>
              </a:ext>
            </a:extLst>
          </p:cNvPr>
          <p:cNvSpPr/>
          <p:nvPr/>
        </p:nvSpPr>
        <p:spPr>
          <a:xfrm>
            <a:off x="497921" y="3403595"/>
            <a:ext cx="1097895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ar-SA" altLang="en-US" sz="2800" b="1" dirty="0">
                <a:solidFill>
                  <a:schemeClr val="accent6">
                    <a:lumMod val="25000"/>
                  </a:schemeClr>
                </a:solidFill>
              </a:rPr>
              <a:t>ثالثاً: </a:t>
            </a:r>
            <a:r>
              <a:rPr lang="ar-SA" altLang="en-US" sz="2400" dirty="0">
                <a:solidFill>
                  <a:schemeClr val="accent6">
                    <a:lumMod val="25000"/>
                  </a:schemeClr>
                </a:solidFill>
              </a:rPr>
              <a:t>المعالجة قد تتطلب برامج خاصة ومتقدمة والتي تكون غير متوفرة للحاسب الشخصي ، حيث يتم تصميمها لتعمل على الحاسبات العملاقة.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70442BFC-DCC2-4256-9B8B-62E30D16613D}"/>
              </a:ext>
            </a:extLst>
          </p:cNvPr>
          <p:cNvSpPr/>
          <p:nvPr/>
        </p:nvSpPr>
        <p:spPr>
          <a:xfrm>
            <a:off x="423637" y="4245635"/>
            <a:ext cx="111013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التخزين المحلي مازال مستخدم لعدة أسباب</a:t>
            </a:r>
            <a:r>
              <a:rPr lang="ar-SA" altLang="en-US" sz="2400" dirty="0">
                <a:solidFill>
                  <a:schemeClr val="accent6">
                    <a:lumMod val="25000"/>
                  </a:schemeClr>
                </a:solidFill>
              </a:rPr>
              <a:t>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9CC87EB5-134F-4D8F-997E-82C32CC2D883}"/>
              </a:ext>
            </a:extLst>
          </p:cNvPr>
          <p:cNvSpPr/>
          <p:nvPr/>
        </p:nvSpPr>
        <p:spPr>
          <a:xfrm>
            <a:off x="648694" y="4625417"/>
            <a:ext cx="10978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ar-SA" altLang="en-US" sz="2800" b="1" dirty="0">
                <a:solidFill>
                  <a:schemeClr val="accent6">
                    <a:lumMod val="25000"/>
                  </a:schemeClr>
                </a:solidFill>
              </a:rPr>
              <a:t>أولا: </a:t>
            </a:r>
            <a:r>
              <a:rPr lang="ar-SA" altLang="en-US" sz="2400" dirty="0">
                <a:solidFill>
                  <a:schemeClr val="accent6">
                    <a:lumMod val="25000"/>
                  </a:schemeClr>
                </a:solidFill>
              </a:rPr>
              <a:t>قد يكون ارخص في التخزين لأنه يتم وضع سعر عالي للمساحة التخزينية عن بعد.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3A536B70-98E5-4A71-91C3-A29AAC8ECED5}"/>
              </a:ext>
            </a:extLst>
          </p:cNvPr>
          <p:cNvSpPr/>
          <p:nvPr/>
        </p:nvSpPr>
        <p:spPr>
          <a:xfrm>
            <a:off x="497922" y="5073687"/>
            <a:ext cx="111877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ar-SA" altLang="en-US" sz="2800" b="1" dirty="0">
                <a:solidFill>
                  <a:schemeClr val="accent6">
                    <a:lumMod val="25000"/>
                  </a:schemeClr>
                </a:solidFill>
              </a:rPr>
              <a:t>ثانيا: </a:t>
            </a:r>
            <a:r>
              <a:rPr lang="ar-SA" altLang="en-US" sz="2400" dirty="0">
                <a:solidFill>
                  <a:schemeClr val="accent6">
                    <a:lumMod val="25000"/>
                  </a:schemeClr>
                </a:solidFill>
              </a:rPr>
              <a:t>المستخدم قد يسمح لعمل بعض المعالجات المحلية للبيانات ثم ارسالها للحاسب العملاق(الخادم) لأن وقت الحاسب العملاق مكلف، والمعالجة المحلية عادة تكون إدخال بيانات أو تعديل أو عمل تقرير.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44A3D1A5-D8B7-4884-9B23-81A264CF81D4}"/>
              </a:ext>
            </a:extLst>
          </p:cNvPr>
          <p:cNvSpPr/>
          <p:nvPr/>
        </p:nvSpPr>
        <p:spPr>
          <a:xfrm>
            <a:off x="648694" y="5931081"/>
            <a:ext cx="10978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ar-SA" altLang="en-US" sz="2800" b="1" dirty="0">
                <a:solidFill>
                  <a:schemeClr val="accent6">
                    <a:lumMod val="25000"/>
                  </a:schemeClr>
                </a:solidFill>
              </a:rPr>
              <a:t>ثالثا: </a:t>
            </a:r>
            <a:r>
              <a:rPr lang="ar-SA" altLang="en-US" sz="2400" dirty="0">
                <a:solidFill>
                  <a:schemeClr val="accent6">
                    <a:lumMod val="25000"/>
                  </a:schemeClr>
                </a:solidFill>
              </a:rPr>
              <a:t>المستخدم قد يشعر أن تخزين البيانات محلياً أكثر أماناً خاصة في حالة البيانات الشخصية الحساسة.</a:t>
            </a:r>
          </a:p>
        </p:txBody>
      </p:sp>
    </p:spTree>
    <p:extLst>
      <p:ext uri="{BB962C8B-B14F-4D97-AF65-F5344CB8AC3E}">
        <p14:creationId xmlns:p14="http://schemas.microsoft.com/office/powerpoint/2010/main" val="5899757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="" xmlns:a16="http://schemas.microsoft.com/office/drawing/2014/main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="" xmlns:a16="http://schemas.microsoft.com/office/drawing/2014/main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="" xmlns:a16="http://schemas.microsoft.com/office/drawing/2014/main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="" xmlns:a16="http://schemas.microsoft.com/office/drawing/2014/main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="" xmlns:a16="http://schemas.microsoft.com/office/drawing/2014/main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="" xmlns:a16="http://schemas.microsoft.com/office/drawing/2014/main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="" xmlns:a16="http://schemas.microsoft.com/office/drawing/2014/main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="" xmlns:a16="http://schemas.microsoft.com/office/drawing/2014/main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="" xmlns:a16="http://schemas.microsoft.com/office/drawing/2014/main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="" xmlns:a16="http://schemas.microsoft.com/office/drawing/2014/main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="" xmlns:a16="http://schemas.microsoft.com/office/drawing/2014/main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="" xmlns:a16="http://schemas.microsoft.com/office/drawing/2014/main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="" xmlns:a16="http://schemas.microsoft.com/office/drawing/2014/main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="" xmlns:a16="http://schemas.microsoft.com/office/drawing/2014/main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="" xmlns:a16="http://schemas.microsoft.com/office/drawing/2014/main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FC08154A-93AD-4C43-8B65-76F93951A80D}"/>
              </a:ext>
            </a:extLst>
          </p:cNvPr>
          <p:cNvSpPr/>
          <p:nvPr/>
        </p:nvSpPr>
        <p:spPr>
          <a:xfrm>
            <a:off x="455527" y="324827"/>
            <a:ext cx="111013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</a:rPr>
              <a:t>ثالثاً</a:t>
            </a:r>
            <a:r>
              <a:rPr lang="ar-SA" altLang="en-US" sz="2400" dirty="0">
                <a:solidFill>
                  <a:schemeClr val="accent6">
                    <a:lumMod val="25000"/>
                  </a:schemeClr>
                </a:solidFill>
              </a:rPr>
              <a:t>: إجراءات سلامة البيانات تكون متساهلة جداً في </a:t>
            </a:r>
            <a:r>
              <a:rPr lang="en-US" altLang="en-US" sz="2400" dirty="0">
                <a:solidFill>
                  <a:schemeClr val="accent6">
                    <a:lumMod val="25000"/>
                  </a:schemeClr>
                </a:solidFill>
              </a:rPr>
              <a:t>personal database</a:t>
            </a:r>
            <a:r>
              <a:rPr lang="ar-SA" altLang="en-US" sz="2400" dirty="0">
                <a:solidFill>
                  <a:schemeClr val="accent6">
                    <a:lumMod val="25000"/>
                  </a:schemeClr>
                </a:solidFill>
              </a:rPr>
              <a:t>، فالمستخدمون قد لا يجرون النسخ الاحتياطي.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1BF130D1-4432-4500-BE24-0CB901F33102}"/>
              </a:ext>
            </a:extLst>
          </p:cNvPr>
          <p:cNvSpPr/>
          <p:nvPr/>
        </p:nvSpPr>
        <p:spPr>
          <a:xfrm>
            <a:off x="458027" y="1301680"/>
            <a:ext cx="111013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</a:rPr>
              <a:t>رابعاً</a:t>
            </a:r>
            <a:r>
              <a:rPr lang="ar-SA" altLang="en-US" sz="2400" dirty="0">
                <a:solidFill>
                  <a:schemeClr val="accent6">
                    <a:lumMod val="25000"/>
                  </a:schemeClr>
                </a:solidFill>
              </a:rPr>
              <a:t>: عندما يغادر الموظف المنظمة أو ينتقل إلى وظيفة أخرى تفقد البيانات والتطبيقات لعدم وجود وثيقة أو أسلوب لتوضيح سير العمل.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983B2F59-96F1-4A70-A794-DA38A6FE73BC}"/>
              </a:ext>
            </a:extLst>
          </p:cNvPr>
          <p:cNvSpPr/>
          <p:nvPr/>
        </p:nvSpPr>
        <p:spPr>
          <a:xfrm>
            <a:off x="475575" y="2258925"/>
            <a:ext cx="111013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</a:rPr>
              <a:t>خامساً</a:t>
            </a:r>
            <a:r>
              <a:rPr lang="ar-SA" altLang="en-US" sz="2400" dirty="0">
                <a:solidFill>
                  <a:schemeClr val="accent6">
                    <a:lumMod val="25000"/>
                  </a:schemeClr>
                </a:solidFill>
              </a:rPr>
              <a:t>: هناك خطر على المستخدم الذي اصبح مدمن على البرامج المتطورة وتجاهل عمله المخصص.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7F1610B9-3EFF-494A-9D00-728E4DBC361D}"/>
              </a:ext>
            </a:extLst>
          </p:cNvPr>
          <p:cNvSpPr/>
          <p:nvPr/>
        </p:nvSpPr>
        <p:spPr>
          <a:xfrm>
            <a:off x="547295" y="2897005"/>
            <a:ext cx="1097895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 altLang="en-US" sz="2800" b="1" dirty="0">
                <a:solidFill>
                  <a:srgbClr val="C00000"/>
                </a:solidFill>
              </a:rPr>
              <a:t>Host / terminal</a:t>
            </a:r>
            <a:r>
              <a:rPr lang="ar-SA" altLang="en-US" sz="2800" b="1" dirty="0">
                <a:solidFill>
                  <a:srgbClr val="C00000"/>
                </a:solidFill>
              </a:rPr>
              <a:t> </a:t>
            </a:r>
            <a:r>
              <a:rPr lang="ar-SA" altLang="en-US" sz="2400" dirty="0">
                <a:solidFill>
                  <a:schemeClr val="accent6">
                    <a:lumMod val="25000"/>
                  </a:schemeClr>
                </a:solidFill>
              </a:rPr>
              <a:t>كانت الحل الأولي لتسهيل وصول البيانات إلى العديد من المستخدمين، في هذه المعمارية تخزين ومعالجة البيانات تتم في مكان واحد.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820DBFCC-F196-49DB-9C14-5AF962197DE9}"/>
              </a:ext>
            </a:extLst>
          </p:cNvPr>
          <p:cNvSpPr/>
          <p:nvPr/>
        </p:nvSpPr>
        <p:spPr>
          <a:xfrm>
            <a:off x="455527" y="3779661"/>
            <a:ext cx="109789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ar-SA" altLang="en-US" sz="2400" dirty="0">
                <a:solidFill>
                  <a:schemeClr val="accent6">
                    <a:lumMod val="25000"/>
                  </a:schemeClr>
                </a:solidFill>
              </a:rPr>
              <a:t>المستخدمون يمتلكون طرفيات (تسمى محطة </a:t>
            </a:r>
            <a:r>
              <a:rPr lang="en-US" altLang="en-US" sz="2400" dirty="0">
                <a:solidFill>
                  <a:schemeClr val="accent6">
                    <a:lumMod val="25000"/>
                  </a:schemeClr>
                </a:solidFill>
              </a:rPr>
              <a:t>stations</a:t>
            </a:r>
            <a:r>
              <a:rPr lang="ar-SA" altLang="en-US" sz="2400" dirty="0">
                <a:solidFill>
                  <a:schemeClr val="accent6">
                    <a:lumMod val="25000"/>
                  </a:schemeClr>
                </a:solidFill>
              </a:rPr>
              <a:t>)تربط إلى حاسب مركزي بخطوط الاتصال، وتمتلك الطرفيات سعة معالجة محدودة ، وتستخدم لعرض البيانات وعمل بعض النماذج المحدودة.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0A3F384F-6928-43A7-860A-59EB0A0AF5B0}"/>
              </a:ext>
            </a:extLst>
          </p:cNvPr>
          <p:cNvSpPr/>
          <p:nvPr/>
        </p:nvSpPr>
        <p:spPr>
          <a:xfrm>
            <a:off x="472500" y="4669554"/>
            <a:ext cx="109789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ar-SA" altLang="en-US" sz="2400" dirty="0">
                <a:solidFill>
                  <a:schemeClr val="accent6">
                    <a:lumMod val="25000"/>
                  </a:schemeClr>
                </a:solidFill>
              </a:rPr>
              <a:t>في العصر الحالي حل الحاسب الشخصي محل الطرفيات، ولكنه يحاكي الطرفية ويمتلك سعة معالجة محددة.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767756FB-082A-4660-80CB-9E9498AF318E}"/>
              </a:ext>
            </a:extLst>
          </p:cNvPr>
          <p:cNvSpPr/>
          <p:nvPr/>
        </p:nvSpPr>
        <p:spPr>
          <a:xfrm>
            <a:off x="420089" y="5207264"/>
            <a:ext cx="111013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ar-SA" altLang="en-US" sz="2400" b="1" dirty="0">
                <a:solidFill>
                  <a:schemeClr val="accent6">
                    <a:lumMod val="25000"/>
                  </a:schemeClr>
                </a:solidFill>
              </a:rPr>
              <a:t>معمارية </a:t>
            </a:r>
            <a:r>
              <a:rPr lang="en-US" altLang="en-US" sz="2400" b="1" dirty="0">
                <a:solidFill>
                  <a:schemeClr val="accent6">
                    <a:lumMod val="25000"/>
                  </a:schemeClr>
                </a:solidFill>
              </a:rPr>
              <a:t>Host / terminal</a:t>
            </a:r>
            <a:r>
              <a:rPr lang="ar-SA" altLang="en-US" sz="2400" dirty="0">
                <a:solidFill>
                  <a:schemeClr val="accent6">
                    <a:lumMod val="25000"/>
                  </a:schemeClr>
                </a:solidFill>
              </a:rPr>
              <a:t>: تتكون من حاسب مركزي وطرفيات ونظام اتصال وبرمجيات مناسبة لمعالجة العمليات، وهذه المكونات المستقلة تتطلب نظام تشغيل ومدير اتصال البيانات </a:t>
            </a:r>
            <a:r>
              <a:rPr lang="en-US" altLang="en-US" sz="2400" dirty="0">
                <a:solidFill>
                  <a:schemeClr val="accent6">
                    <a:lumMod val="25000"/>
                  </a:schemeClr>
                </a:solidFill>
              </a:rPr>
              <a:t>DC manager</a:t>
            </a:r>
            <a:r>
              <a:rPr lang="ar-SA" altLang="en-US" sz="2400" dirty="0">
                <a:solidFill>
                  <a:schemeClr val="accent6">
                    <a:lumMod val="25000"/>
                  </a:schemeClr>
                </a:solidFill>
              </a:rPr>
              <a:t> ونظام إدارة قواعد البيانات </a:t>
            </a:r>
            <a:r>
              <a:rPr lang="en-US" altLang="en-US" sz="2400" dirty="0">
                <a:solidFill>
                  <a:schemeClr val="accent6">
                    <a:lumMod val="25000"/>
                  </a:schemeClr>
                </a:solidFill>
              </a:rPr>
              <a:t>DBMS</a:t>
            </a:r>
            <a:r>
              <a:rPr lang="ar-SA" altLang="en-US" sz="2400" dirty="0">
                <a:solidFill>
                  <a:schemeClr val="accent6">
                    <a:lumMod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17643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="" xmlns:a16="http://schemas.microsoft.com/office/drawing/2014/main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="" xmlns:a16="http://schemas.microsoft.com/office/drawing/2014/main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="" xmlns:a16="http://schemas.microsoft.com/office/drawing/2014/main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="" xmlns:a16="http://schemas.microsoft.com/office/drawing/2014/main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="" xmlns:a16="http://schemas.microsoft.com/office/drawing/2014/main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="" xmlns:a16="http://schemas.microsoft.com/office/drawing/2014/main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="" xmlns:a16="http://schemas.microsoft.com/office/drawing/2014/main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="" xmlns:a16="http://schemas.microsoft.com/office/drawing/2014/main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="" xmlns:a16="http://schemas.microsoft.com/office/drawing/2014/main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="" xmlns:a16="http://schemas.microsoft.com/office/drawing/2014/main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="" xmlns:a16="http://schemas.microsoft.com/office/drawing/2014/main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="" xmlns:a16="http://schemas.microsoft.com/office/drawing/2014/main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="" xmlns:a16="http://schemas.microsoft.com/office/drawing/2014/main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="" xmlns:a16="http://schemas.microsoft.com/office/drawing/2014/main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="" xmlns:a16="http://schemas.microsoft.com/office/drawing/2014/main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FC08154A-93AD-4C43-8B65-76F93951A80D}"/>
              </a:ext>
            </a:extLst>
          </p:cNvPr>
          <p:cNvSpPr/>
          <p:nvPr/>
        </p:nvSpPr>
        <p:spPr>
          <a:xfrm>
            <a:off x="455527" y="324827"/>
            <a:ext cx="111013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 altLang="en-US" sz="2400" dirty="0">
                <a:solidFill>
                  <a:schemeClr val="accent6">
                    <a:lumMod val="25000"/>
                  </a:schemeClr>
                </a:solidFill>
              </a:rPr>
              <a:t>DC manager</a:t>
            </a:r>
            <a:r>
              <a:rPr lang="ar-SA" altLang="en-US" sz="2400" dirty="0">
                <a:solidFill>
                  <a:schemeClr val="accent6">
                    <a:lumMod val="25000"/>
                  </a:schemeClr>
                </a:solidFill>
              </a:rPr>
              <a:t> يعالج نقل البيانات المرسلة بين البرامج التطبيقية والطرفيات.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7F1610B9-3EFF-494A-9D00-728E4DBC361D}"/>
              </a:ext>
            </a:extLst>
          </p:cNvPr>
          <p:cNvSpPr/>
          <p:nvPr/>
        </p:nvSpPr>
        <p:spPr>
          <a:xfrm>
            <a:off x="668742" y="4650143"/>
            <a:ext cx="1097895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 altLang="en-US" sz="2800" b="1" dirty="0"/>
              <a:t>LAN-based architectures</a:t>
            </a:r>
            <a:r>
              <a:rPr lang="ar-SA" altLang="en-US" sz="2800" b="1" dirty="0"/>
              <a:t> </a:t>
            </a:r>
            <a:r>
              <a:rPr lang="ar-SA" altLang="en-US" sz="2400" dirty="0">
                <a:solidFill>
                  <a:schemeClr val="accent6">
                    <a:lumMod val="25000"/>
                  </a:schemeClr>
                </a:solidFill>
              </a:rPr>
              <a:t>خادم الملفات (</a:t>
            </a:r>
            <a:r>
              <a:rPr lang="en-US" altLang="en-US" sz="2400" dirty="0">
                <a:solidFill>
                  <a:schemeClr val="accent6">
                    <a:lumMod val="25000"/>
                  </a:schemeClr>
                </a:solidFill>
              </a:rPr>
              <a:t>File server</a:t>
            </a:r>
            <a:r>
              <a:rPr lang="ar-SA" altLang="en-US" sz="2400" dirty="0">
                <a:solidFill>
                  <a:schemeClr val="accent6">
                    <a:lumMod val="25000"/>
                  </a:schemeClr>
                </a:solidFill>
              </a:rPr>
              <a:t>) ونظام خادم نظام إدارة قواعد البيانات (</a:t>
            </a:r>
            <a:r>
              <a:rPr lang="en-US" altLang="en-US" sz="2400" dirty="0">
                <a:solidFill>
                  <a:schemeClr val="accent6">
                    <a:lumMod val="25000"/>
                  </a:schemeClr>
                </a:solidFill>
              </a:rPr>
              <a:t>DBMS server system</a:t>
            </a:r>
            <a:r>
              <a:rPr lang="ar-SA" altLang="en-US" sz="2400" dirty="0">
                <a:solidFill>
                  <a:schemeClr val="accent6">
                    <a:lumMod val="25000"/>
                  </a:schemeClr>
                </a:solidFill>
              </a:rPr>
              <a:t>) هم بديل لل </a:t>
            </a:r>
            <a:r>
              <a:rPr lang="en-US" altLang="en-US" sz="2400" dirty="0">
                <a:solidFill>
                  <a:schemeClr val="accent6">
                    <a:lumMod val="25000"/>
                  </a:schemeClr>
                </a:solidFill>
              </a:rPr>
              <a:t>Client / server</a:t>
            </a:r>
            <a:r>
              <a:rPr lang="ar-SA" altLang="en-US" sz="2400" dirty="0">
                <a:solidFill>
                  <a:schemeClr val="accent6">
                    <a:lumMod val="25000"/>
                  </a:schemeClr>
                </a:solidFill>
              </a:rPr>
              <a:t> موجود في شبكة محلية </a:t>
            </a:r>
            <a:r>
              <a:rPr lang="en-US" altLang="en-US" sz="2400" dirty="0">
                <a:solidFill>
                  <a:schemeClr val="accent6">
                    <a:lumMod val="25000"/>
                  </a:schemeClr>
                </a:solidFill>
              </a:rPr>
              <a:t>LAN</a:t>
            </a:r>
            <a:r>
              <a:rPr lang="ar-SA" altLang="en-US" sz="2400" dirty="0">
                <a:solidFill>
                  <a:schemeClr val="accent6">
                    <a:lumMod val="25000"/>
                  </a:schemeClr>
                </a:solidFill>
              </a:rPr>
              <a:t>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05AC08F2-F4E7-438A-B85D-FD47332D9A0A}"/>
              </a:ext>
            </a:extLst>
          </p:cNvPr>
          <p:cNvSpPr/>
          <p:nvPr/>
        </p:nvSpPr>
        <p:spPr>
          <a:xfrm>
            <a:off x="460368" y="804813"/>
            <a:ext cx="1110137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ar-SA" altLang="en-US" sz="2400" b="1" dirty="0">
                <a:solidFill>
                  <a:schemeClr val="accent6">
                    <a:lumMod val="50000"/>
                  </a:schemeClr>
                </a:solidFill>
              </a:rPr>
              <a:t>مثال</a:t>
            </a:r>
            <a:r>
              <a:rPr lang="ar-SA" altLang="en-US" sz="2400" dirty="0">
                <a:solidFill>
                  <a:schemeClr val="accent6">
                    <a:lumMod val="25000"/>
                  </a:schemeClr>
                </a:solidFill>
              </a:rPr>
              <a:t>: عندما يدخل المستخدم طلب بالطرفية، </a:t>
            </a:r>
            <a:r>
              <a:rPr lang="en-US" altLang="en-US" sz="2400" dirty="0">
                <a:solidFill>
                  <a:schemeClr val="accent6">
                    <a:lumMod val="25000"/>
                  </a:schemeClr>
                </a:solidFill>
              </a:rPr>
              <a:t>DC manager</a:t>
            </a:r>
            <a:r>
              <a:rPr lang="ar-SA" altLang="en-US" sz="2400" dirty="0">
                <a:solidFill>
                  <a:schemeClr val="accent6">
                    <a:lumMod val="25000"/>
                  </a:schemeClr>
                </a:solidFill>
              </a:rPr>
              <a:t> يعالج الارسال من الطرفية إلى البرنامج التطبيقي ذو الصلة بالموضوع، ثم بعد معالجة البيانات البرنامج التطبيقي يرسل الطلب إلى </a:t>
            </a:r>
            <a:r>
              <a:rPr lang="en-US" altLang="en-US" sz="2400" dirty="0">
                <a:solidFill>
                  <a:schemeClr val="accent6">
                    <a:lumMod val="25000"/>
                  </a:schemeClr>
                </a:solidFill>
              </a:rPr>
              <a:t>DBMS</a:t>
            </a:r>
            <a:r>
              <a:rPr lang="ar-SA" altLang="en-US" sz="2400" dirty="0">
                <a:solidFill>
                  <a:schemeClr val="accent6">
                    <a:lumMod val="25000"/>
                  </a:schemeClr>
                </a:solidFill>
              </a:rPr>
              <a:t> الذي يسترد البيانات المطلوبة ويرجعها إلى البرنامج التطبيقي، والبرنامج التطبيقي ينجز بعض المعالجات(مثل التعديل) ومن ثم يرسل البيانات إلى </a:t>
            </a:r>
            <a:r>
              <a:rPr lang="en-US" altLang="en-US" sz="2400" dirty="0">
                <a:solidFill>
                  <a:schemeClr val="accent6">
                    <a:lumMod val="25000"/>
                  </a:schemeClr>
                </a:solidFill>
              </a:rPr>
              <a:t>DC manager</a:t>
            </a:r>
            <a:r>
              <a:rPr lang="ar-SA" altLang="en-US" sz="2400" dirty="0">
                <a:solidFill>
                  <a:schemeClr val="accent6">
                    <a:lumMod val="25000"/>
                  </a:schemeClr>
                </a:solidFill>
              </a:rPr>
              <a:t>  الذي يتولى معالجة نقلها إلى الطرفية (المستخدم).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="" xmlns:a16="http://schemas.microsoft.com/office/drawing/2014/main" id="{3D7D650B-EEA0-4492-8023-039483DFB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463498"/>
              </p:ext>
            </p:extLst>
          </p:nvPr>
        </p:nvGraphicFramePr>
        <p:xfrm>
          <a:off x="3786582" y="2880613"/>
          <a:ext cx="4439259" cy="11125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479753">
                  <a:extLst>
                    <a:ext uri="{9D8B030D-6E8A-4147-A177-3AD203B41FA5}">
                      <a16:colId xmlns="" xmlns:a16="http://schemas.microsoft.com/office/drawing/2014/main" val="2918204141"/>
                    </a:ext>
                  </a:extLst>
                </a:gridCol>
                <a:gridCol w="1589472">
                  <a:extLst>
                    <a:ext uri="{9D8B030D-6E8A-4147-A177-3AD203B41FA5}">
                      <a16:colId xmlns="" xmlns:a16="http://schemas.microsoft.com/office/drawing/2014/main" val="2520733610"/>
                    </a:ext>
                  </a:extLst>
                </a:gridCol>
                <a:gridCol w="1370034">
                  <a:extLst>
                    <a:ext uri="{9D8B030D-6E8A-4147-A177-3AD203B41FA5}">
                      <a16:colId xmlns="" xmlns:a16="http://schemas.microsoft.com/office/drawing/2014/main" val="18739221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DBMS</a:t>
                      </a:r>
                      <a:endParaRPr lang="ar-SA" sz="2000" dirty="0"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Application #1</a:t>
                      </a:r>
                      <a:endParaRPr lang="ar-SA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1"/>
                      <a:r>
                        <a:rPr lang="en-US" altLang="en-US" sz="2000" dirty="0">
                          <a:solidFill>
                            <a:schemeClr val="tx1"/>
                          </a:solidFill>
                        </a:rPr>
                        <a:t>DC manager</a:t>
                      </a:r>
                      <a:endParaRPr lang="ar-SA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326769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rtl="1"/>
                      <a:endParaRPr lang="ar-SA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Application #2</a:t>
                      </a:r>
                      <a:endParaRPr lang="ar-SA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rtl="1"/>
                      <a:endParaRPr lang="ar-SA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4487164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Operating system</a:t>
                      </a:r>
                      <a:endParaRPr lang="ar-SA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SA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SA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3442723"/>
                  </a:ext>
                </a:extLst>
              </a:tr>
            </a:tbl>
          </a:graphicData>
        </a:graphic>
      </p:graphicFrame>
      <p:grpSp>
        <p:nvGrpSpPr>
          <p:cNvPr id="64" name="Group 63">
            <a:extLst>
              <a:ext uri="{FF2B5EF4-FFF2-40B4-BE49-F238E27FC236}">
                <a16:creationId xmlns="" xmlns:a16="http://schemas.microsoft.com/office/drawing/2014/main" id="{DE057392-3343-454B-844A-9875EAE91FA2}"/>
              </a:ext>
            </a:extLst>
          </p:cNvPr>
          <p:cNvGrpSpPr/>
          <p:nvPr/>
        </p:nvGrpSpPr>
        <p:grpSpPr>
          <a:xfrm>
            <a:off x="1127555" y="2365513"/>
            <a:ext cx="9575422" cy="2260149"/>
            <a:chOff x="1127555" y="2365513"/>
            <a:chExt cx="9575422" cy="2260149"/>
          </a:xfrm>
        </p:grpSpPr>
        <p:grpSp>
          <p:nvGrpSpPr>
            <p:cNvPr id="62" name="Group 61">
              <a:extLst>
                <a:ext uri="{FF2B5EF4-FFF2-40B4-BE49-F238E27FC236}">
                  <a16:creationId xmlns="" xmlns:a16="http://schemas.microsoft.com/office/drawing/2014/main" id="{50A448E4-8F41-4E29-9215-119D00AFDAF8}"/>
                </a:ext>
              </a:extLst>
            </p:cNvPr>
            <p:cNvGrpSpPr/>
            <p:nvPr/>
          </p:nvGrpSpPr>
          <p:grpSpPr>
            <a:xfrm>
              <a:off x="1127555" y="2365513"/>
              <a:ext cx="9575422" cy="1859133"/>
              <a:chOff x="1127555" y="2575373"/>
              <a:chExt cx="9575422" cy="1859133"/>
            </a:xfrm>
          </p:grpSpPr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71B80666-B051-4DA4-B4C5-E740F2BD4931}"/>
                  </a:ext>
                </a:extLst>
              </p:cNvPr>
              <p:cNvSpPr txBox="1"/>
              <p:nvPr/>
            </p:nvSpPr>
            <p:spPr>
              <a:xfrm>
                <a:off x="5409550" y="2575373"/>
                <a:ext cx="946279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dirty="0"/>
                  <a:t>Host</a:t>
                </a:r>
                <a:endParaRPr lang="ar-SA" sz="20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="" xmlns:a16="http://schemas.microsoft.com/office/drawing/2014/main" id="{0BE0C6EC-5B61-41D4-BD47-DBAAD6FAE930}"/>
                  </a:ext>
                </a:extLst>
              </p:cNvPr>
              <p:cNvSpPr txBox="1"/>
              <p:nvPr/>
            </p:nvSpPr>
            <p:spPr>
              <a:xfrm>
                <a:off x="1127555" y="2608036"/>
                <a:ext cx="1420773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dirty="0"/>
                  <a:t>Terminal #1</a:t>
                </a:r>
                <a:endParaRPr lang="ar-SA" sz="20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="" xmlns:a16="http://schemas.microsoft.com/office/drawing/2014/main" id="{3E53DEE6-CCC5-4905-B249-B4FA034DE69E}"/>
                  </a:ext>
                </a:extLst>
              </p:cNvPr>
              <p:cNvSpPr txBox="1"/>
              <p:nvPr/>
            </p:nvSpPr>
            <p:spPr>
              <a:xfrm>
                <a:off x="1127555" y="3341748"/>
                <a:ext cx="1420773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dirty="0"/>
                  <a:t>Terminal #2</a:t>
                </a:r>
                <a:endParaRPr lang="ar-SA" sz="2000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="" xmlns:a16="http://schemas.microsoft.com/office/drawing/2014/main" id="{8E7CC48A-4051-48D6-9B5C-DBFEFE55BE0C}"/>
                  </a:ext>
                </a:extLst>
              </p:cNvPr>
              <p:cNvSpPr txBox="1"/>
              <p:nvPr/>
            </p:nvSpPr>
            <p:spPr>
              <a:xfrm>
                <a:off x="1127555" y="4034396"/>
                <a:ext cx="1420773" cy="40011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2000" dirty="0"/>
                  <a:t>Terminal #3</a:t>
                </a:r>
                <a:endParaRPr lang="ar-SA" sz="2000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="" xmlns:a16="http://schemas.microsoft.com/office/drawing/2014/main" id="{E97F8513-46F2-4B06-B7B2-B69C666F1BC9}"/>
                  </a:ext>
                </a:extLst>
              </p:cNvPr>
              <p:cNvSpPr/>
              <p:nvPr/>
            </p:nvSpPr>
            <p:spPr>
              <a:xfrm>
                <a:off x="9114020" y="3580429"/>
                <a:ext cx="1588957" cy="36198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="" xmlns:a16="http://schemas.microsoft.com/office/drawing/2014/main" id="{34F00A35-9C80-4CBC-8303-721CCD484287}"/>
                  </a:ext>
                </a:extLst>
              </p:cNvPr>
              <p:cNvSpPr/>
              <p:nvPr/>
            </p:nvSpPr>
            <p:spPr>
              <a:xfrm>
                <a:off x="9114020" y="3398064"/>
                <a:ext cx="1588957" cy="36198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="" xmlns:a16="http://schemas.microsoft.com/office/drawing/2014/main" id="{0F35F387-8A1F-4A4C-BA68-911A78DD64E8}"/>
                  </a:ext>
                </a:extLst>
              </p:cNvPr>
              <p:cNvSpPr/>
              <p:nvPr/>
            </p:nvSpPr>
            <p:spPr>
              <a:xfrm>
                <a:off x="9114020" y="3236443"/>
                <a:ext cx="1588957" cy="36198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SA"/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="" xmlns:a16="http://schemas.microsoft.com/office/drawing/2014/main" id="{1B043256-915D-4873-8BDC-6B63C4E255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5841" y="3541803"/>
                <a:ext cx="888179" cy="0"/>
              </a:xfrm>
              <a:prstGeom prst="straightConnector1">
                <a:avLst/>
              </a:prstGeom>
              <a:ln w="38100"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="" xmlns:a16="http://schemas.microsoft.com/office/drawing/2014/main" id="{9B981A2C-0957-4F88-A529-7A31823FEEB3}"/>
                  </a:ext>
                </a:extLst>
              </p:cNvPr>
              <p:cNvCxnSpPr>
                <a:cxnSpLocks/>
                <a:stCxn id="46" idx="3"/>
              </p:cNvCxnSpPr>
              <p:nvPr/>
            </p:nvCxnSpPr>
            <p:spPr>
              <a:xfrm>
                <a:off x="2548328" y="2808091"/>
                <a:ext cx="1238254" cy="718633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="" xmlns:a16="http://schemas.microsoft.com/office/drawing/2014/main" id="{57669F1B-2692-4239-B322-3836FFF44CB9}"/>
                  </a:ext>
                </a:extLst>
              </p:cNvPr>
              <p:cNvCxnSpPr>
                <a:cxnSpLocks/>
                <a:stCxn id="47" idx="3"/>
              </p:cNvCxnSpPr>
              <p:nvPr/>
            </p:nvCxnSpPr>
            <p:spPr>
              <a:xfrm flipV="1">
                <a:off x="2548328" y="3526724"/>
                <a:ext cx="1238254" cy="15079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="" xmlns:a16="http://schemas.microsoft.com/office/drawing/2014/main" id="{65E847D6-193C-496E-8DE4-7A19E6EBB668}"/>
                  </a:ext>
                </a:extLst>
              </p:cNvPr>
              <p:cNvCxnSpPr>
                <a:cxnSpLocks/>
                <a:stCxn id="53" idx="3"/>
              </p:cNvCxnSpPr>
              <p:nvPr/>
            </p:nvCxnSpPr>
            <p:spPr>
              <a:xfrm flipV="1">
                <a:off x="2548328" y="3526724"/>
                <a:ext cx="1238254" cy="707727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B6F67972-638A-4760-9163-6BFCD5D6E156}"/>
                </a:ext>
              </a:extLst>
            </p:cNvPr>
            <p:cNvSpPr txBox="1"/>
            <p:nvPr/>
          </p:nvSpPr>
          <p:spPr>
            <a:xfrm>
              <a:off x="4142786" y="4163997"/>
              <a:ext cx="3787970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400" b="1" dirty="0"/>
                <a:t>Host / terminal architecture</a:t>
              </a:r>
              <a:endParaRPr lang="ar-SA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904388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="" xmlns:a16="http://schemas.microsoft.com/office/drawing/2014/main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="" xmlns:a16="http://schemas.microsoft.com/office/drawing/2014/main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="" xmlns:a16="http://schemas.microsoft.com/office/drawing/2014/main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="" xmlns:a16="http://schemas.microsoft.com/office/drawing/2014/main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="" xmlns:a16="http://schemas.microsoft.com/office/drawing/2014/main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="" xmlns:a16="http://schemas.microsoft.com/office/drawing/2014/main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="" xmlns:a16="http://schemas.microsoft.com/office/drawing/2014/main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="" xmlns:a16="http://schemas.microsoft.com/office/drawing/2014/main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="" xmlns:a16="http://schemas.microsoft.com/office/drawing/2014/main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="" xmlns:a16="http://schemas.microsoft.com/office/drawing/2014/main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="" xmlns:a16="http://schemas.microsoft.com/office/drawing/2014/main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="" xmlns:a16="http://schemas.microsoft.com/office/drawing/2014/main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="" xmlns:a16="http://schemas.microsoft.com/office/drawing/2014/main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="" xmlns:a16="http://schemas.microsoft.com/office/drawing/2014/main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="" xmlns:a16="http://schemas.microsoft.com/office/drawing/2014/main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18AF15EE-DAE1-42DA-97A1-B5ACD150B59C}"/>
              </a:ext>
            </a:extLst>
          </p:cNvPr>
          <p:cNvSpPr/>
          <p:nvPr/>
        </p:nvSpPr>
        <p:spPr>
          <a:xfrm>
            <a:off x="505343" y="728885"/>
            <a:ext cx="1097895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 altLang="en-US" sz="3200" b="1" dirty="0">
                <a:solidFill>
                  <a:srgbClr val="C00000"/>
                </a:solidFill>
              </a:rPr>
              <a:t>Client / Server System </a:t>
            </a:r>
            <a:r>
              <a:rPr lang="ar-SA" altLang="en-US" sz="3200" b="1" dirty="0">
                <a:solidFill>
                  <a:srgbClr val="C00000"/>
                </a:solidFill>
              </a:rPr>
              <a:t> </a:t>
            </a:r>
          </a:p>
          <a:p>
            <a:pPr algn="r" rtl="1">
              <a:spcBef>
                <a:spcPct val="50000"/>
              </a:spcBef>
            </a:pPr>
            <a:r>
              <a:rPr lang="ar-SA" altLang="en-US" sz="2800" dirty="0">
                <a:solidFill>
                  <a:schemeClr val="accent6">
                    <a:lumMod val="25000"/>
                  </a:schemeClr>
                </a:solidFill>
              </a:rPr>
              <a:t>نموذج لاستعمال شبكات الحاسبات.</a:t>
            </a:r>
          </a:p>
          <a:p>
            <a:pPr algn="r" rtl="1">
              <a:spcBef>
                <a:spcPct val="50000"/>
              </a:spcBef>
            </a:pPr>
            <a:r>
              <a:rPr lang="ar-SA" altLang="en-US" sz="2800" dirty="0">
                <a:solidFill>
                  <a:schemeClr val="accent6">
                    <a:lumMod val="25000"/>
                  </a:schemeClr>
                </a:solidFill>
              </a:rPr>
              <a:t>العمليات موزعة بين العميل(</a:t>
            </a:r>
            <a:r>
              <a:rPr lang="en-US" altLang="en-US" sz="2800" dirty="0">
                <a:solidFill>
                  <a:schemeClr val="accent6">
                    <a:lumMod val="25000"/>
                  </a:schemeClr>
                </a:solidFill>
              </a:rPr>
              <a:t>Client</a:t>
            </a:r>
            <a:r>
              <a:rPr lang="ar-SA" altLang="en-US" sz="2800" dirty="0">
                <a:solidFill>
                  <a:schemeClr val="accent6">
                    <a:lumMod val="25000"/>
                  </a:schemeClr>
                </a:solidFill>
              </a:rPr>
              <a:t>) والخادم(</a:t>
            </a:r>
            <a:r>
              <a:rPr lang="en-US" altLang="en-US" sz="2800" dirty="0">
                <a:solidFill>
                  <a:schemeClr val="accent6">
                    <a:lumMod val="25000"/>
                  </a:schemeClr>
                </a:solidFill>
              </a:rPr>
              <a:t>Server</a:t>
            </a:r>
            <a:r>
              <a:rPr lang="ar-SA" altLang="en-US" sz="2800" dirty="0">
                <a:solidFill>
                  <a:schemeClr val="accent6">
                    <a:lumMod val="25000"/>
                  </a:schemeClr>
                </a:solidFill>
              </a:rPr>
              <a:t>).</a:t>
            </a:r>
          </a:p>
          <a:p>
            <a:pPr algn="r" rtl="1">
              <a:spcBef>
                <a:spcPct val="50000"/>
              </a:spcBef>
            </a:pPr>
            <a:r>
              <a:rPr lang="ar-SA" altLang="en-US" sz="2800" dirty="0">
                <a:solidFill>
                  <a:schemeClr val="accent6">
                    <a:lumMod val="25000"/>
                  </a:schemeClr>
                </a:solidFill>
              </a:rPr>
              <a:t>العميل(</a:t>
            </a:r>
            <a:r>
              <a:rPr lang="en-US" altLang="en-US" sz="2800" dirty="0">
                <a:solidFill>
                  <a:schemeClr val="accent6">
                    <a:lumMod val="25000"/>
                  </a:schemeClr>
                </a:solidFill>
              </a:rPr>
              <a:t>Client</a:t>
            </a:r>
            <a:r>
              <a:rPr lang="ar-SA" altLang="en-US" sz="2800" dirty="0">
                <a:solidFill>
                  <a:schemeClr val="accent6">
                    <a:lumMod val="25000"/>
                  </a:schemeClr>
                </a:solidFill>
              </a:rPr>
              <a:t>) هو محطة فرعية (عادة يكون جهاز حاسب شخصي) تطلب وتستخدم الخدمات من الخادم.</a:t>
            </a:r>
          </a:p>
          <a:p>
            <a:pPr algn="r" rtl="1">
              <a:spcBef>
                <a:spcPct val="50000"/>
              </a:spcBef>
            </a:pPr>
            <a:r>
              <a:rPr lang="ar-SA" altLang="en-US" sz="2800" dirty="0">
                <a:solidFill>
                  <a:schemeClr val="accent6">
                    <a:lumMod val="25000"/>
                  </a:schemeClr>
                </a:solidFill>
              </a:rPr>
              <a:t>الخادم(</a:t>
            </a:r>
            <a:r>
              <a:rPr lang="en-US" altLang="en-US" sz="2800" dirty="0">
                <a:solidFill>
                  <a:schemeClr val="accent6">
                    <a:lumMod val="25000"/>
                  </a:schemeClr>
                </a:solidFill>
              </a:rPr>
              <a:t>Server</a:t>
            </a:r>
            <a:r>
              <a:rPr lang="ar-SA" altLang="en-US" sz="2800" dirty="0">
                <a:solidFill>
                  <a:schemeClr val="accent6">
                    <a:lumMod val="25000"/>
                  </a:schemeClr>
                </a:solidFill>
              </a:rPr>
              <a:t>)هو جهاز</a:t>
            </a:r>
            <a:r>
              <a:rPr lang="en-US" altLang="en-US" sz="2800" dirty="0">
                <a:solidFill>
                  <a:schemeClr val="accent6">
                    <a:lumMod val="25000"/>
                  </a:schemeClr>
                </a:solidFill>
              </a:rPr>
              <a:t>(PC/mini/mainframe)</a:t>
            </a:r>
            <a:r>
              <a:rPr lang="ar-SA" altLang="en-US" sz="2800" dirty="0">
                <a:solidFill>
                  <a:schemeClr val="accent6">
                    <a:lumMod val="25000"/>
                  </a:schemeClr>
                </a:solidFill>
              </a:rPr>
              <a:t> يقدم خدمات لل </a:t>
            </a:r>
            <a:r>
              <a:rPr lang="en-US" altLang="en-US" sz="2800" dirty="0">
                <a:solidFill>
                  <a:schemeClr val="accent6">
                    <a:lumMod val="25000"/>
                  </a:schemeClr>
                </a:solidFill>
              </a:rPr>
              <a:t>DBMS</a:t>
            </a:r>
            <a:r>
              <a:rPr lang="ar-SA" altLang="en-US" sz="2800" dirty="0">
                <a:solidFill>
                  <a:schemeClr val="accent6">
                    <a:lumMod val="25000"/>
                  </a:schemeClr>
                </a:solidFill>
              </a:rPr>
              <a:t>.</a:t>
            </a:r>
          </a:p>
          <a:p>
            <a:pPr algn="r" rtl="1">
              <a:spcBef>
                <a:spcPct val="50000"/>
              </a:spcBef>
            </a:pPr>
            <a:r>
              <a:rPr lang="ar-SA" altLang="en-US" sz="2800" dirty="0">
                <a:solidFill>
                  <a:schemeClr val="accent6">
                    <a:lumMod val="25000"/>
                  </a:schemeClr>
                </a:solidFill>
              </a:rPr>
              <a:t>الخادم(</a:t>
            </a:r>
            <a:r>
              <a:rPr lang="en-US" altLang="en-US" sz="2800" dirty="0">
                <a:solidFill>
                  <a:schemeClr val="accent6">
                    <a:lumMod val="25000"/>
                  </a:schemeClr>
                </a:solidFill>
              </a:rPr>
              <a:t>Server</a:t>
            </a:r>
            <a:r>
              <a:rPr lang="ar-SA" altLang="en-US" sz="2800" dirty="0">
                <a:solidFill>
                  <a:schemeClr val="accent6">
                    <a:lumMod val="25000"/>
                  </a:schemeClr>
                </a:solidFill>
              </a:rPr>
              <a:t>) هو خادم قواعد البيانات(</a:t>
            </a:r>
            <a:r>
              <a:rPr lang="en-US" altLang="en-US" sz="2800" dirty="0">
                <a:solidFill>
                  <a:schemeClr val="accent6">
                    <a:lumMod val="25000"/>
                  </a:schemeClr>
                </a:solidFill>
              </a:rPr>
              <a:t>database server</a:t>
            </a:r>
            <a:r>
              <a:rPr lang="ar-SA" altLang="en-US" sz="2800" dirty="0">
                <a:solidFill>
                  <a:schemeClr val="accent6">
                    <a:lumMod val="25000"/>
                  </a:schemeClr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795504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="" xmlns:a16="http://schemas.microsoft.com/office/drawing/2014/main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="" xmlns:a16="http://schemas.microsoft.com/office/drawing/2014/main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="" xmlns:a16="http://schemas.microsoft.com/office/drawing/2014/main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="" xmlns:a16="http://schemas.microsoft.com/office/drawing/2014/main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="" xmlns:a16="http://schemas.microsoft.com/office/drawing/2014/main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="" xmlns:a16="http://schemas.microsoft.com/office/drawing/2014/main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="" xmlns:a16="http://schemas.microsoft.com/office/drawing/2014/main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="" xmlns:a16="http://schemas.microsoft.com/office/drawing/2014/main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="" xmlns:a16="http://schemas.microsoft.com/office/drawing/2014/main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="" xmlns:a16="http://schemas.microsoft.com/office/drawing/2014/main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="" xmlns:a16="http://schemas.microsoft.com/office/drawing/2014/main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="" xmlns:a16="http://schemas.microsoft.com/office/drawing/2014/main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="" xmlns:a16="http://schemas.microsoft.com/office/drawing/2014/main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="" xmlns:a16="http://schemas.microsoft.com/office/drawing/2014/main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="" xmlns:a16="http://schemas.microsoft.com/office/drawing/2014/main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9E23D895-CACC-43FE-B0E5-2542EAD3140E}"/>
              </a:ext>
            </a:extLst>
          </p:cNvPr>
          <p:cNvSpPr/>
          <p:nvPr/>
        </p:nvSpPr>
        <p:spPr>
          <a:xfrm>
            <a:off x="545751" y="418518"/>
            <a:ext cx="10978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ar-SA" altLang="en-US" sz="2800" b="1" dirty="0">
                <a:solidFill>
                  <a:srgbClr val="002060"/>
                </a:solidFill>
              </a:rPr>
              <a:t>منطق التطبيق في نظام عميل / خادم </a:t>
            </a:r>
            <a:r>
              <a:rPr lang="en-US" altLang="en-US" sz="2800" b="1" dirty="0">
                <a:solidFill>
                  <a:srgbClr val="002060"/>
                </a:solidFill>
              </a:rPr>
              <a:t>Application Logic in C/ S System</a:t>
            </a:r>
            <a:r>
              <a:rPr lang="ar-SA" altLang="en-US" sz="2800" b="1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35" name="Text Box 4">
            <a:extLst>
              <a:ext uri="{FF2B5EF4-FFF2-40B4-BE49-F238E27FC236}">
                <a16:creationId xmlns="" xmlns:a16="http://schemas.microsoft.com/office/drawing/2014/main" id="{80E09B2D-5766-4C6A-8309-886F17718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4141" y="1671166"/>
            <a:ext cx="2020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ar-SA" sz="2400" b="1">
                <a:solidFill>
                  <a:srgbClr val="990000"/>
                </a:solidFill>
                <a:latin typeface="Times New Roman" panose="02020603050405020304" pitchFamily="18" charset="0"/>
              </a:rPr>
              <a:t>GUI Interface</a:t>
            </a:r>
          </a:p>
        </p:txBody>
      </p:sp>
      <p:sp>
        <p:nvSpPr>
          <p:cNvPr id="36" name="Text Box 5">
            <a:extLst>
              <a:ext uri="{FF2B5EF4-FFF2-40B4-BE49-F238E27FC236}">
                <a16:creationId xmlns="" xmlns:a16="http://schemas.microsoft.com/office/drawing/2014/main" id="{3FE49584-17A0-4472-B64B-2C1633A34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4141" y="2890366"/>
            <a:ext cx="30876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ar-SA" sz="24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Procedures, functions,</a:t>
            </a:r>
          </a:p>
          <a:p>
            <a:pPr eaLnBrk="1" hangingPunct="1"/>
            <a:r>
              <a:rPr lang="en-US" altLang="ar-SA" sz="24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programs</a:t>
            </a:r>
          </a:p>
        </p:txBody>
      </p:sp>
      <p:sp>
        <p:nvSpPr>
          <p:cNvPr id="37" name="Text Box 6">
            <a:extLst>
              <a:ext uri="{FF2B5EF4-FFF2-40B4-BE49-F238E27FC236}">
                <a16:creationId xmlns="" xmlns:a16="http://schemas.microsoft.com/office/drawing/2014/main" id="{946E2A79-8D24-4D34-B65F-71E01C792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4141" y="4414366"/>
            <a:ext cx="23887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ar-SA" sz="24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DBMS activities </a:t>
            </a:r>
          </a:p>
        </p:txBody>
      </p:sp>
      <p:sp>
        <p:nvSpPr>
          <p:cNvPr id="38" name="Rectangle 7">
            <a:extLst>
              <a:ext uri="{FF2B5EF4-FFF2-40B4-BE49-F238E27FC236}">
                <a16:creationId xmlns="" xmlns:a16="http://schemas.microsoft.com/office/drawing/2014/main" id="{AA3851BD-2FD7-4D4C-8B50-06585DC75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941" y="2433166"/>
            <a:ext cx="4356100" cy="16764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1"/>
              </a:buClr>
              <a:buSzPct val="65000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Processing Logic</a:t>
            </a:r>
            <a:r>
              <a:rPr lang="ar-SA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منطق المعالجة   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I/O processing</a:t>
            </a:r>
          </a:p>
          <a:p>
            <a:pPr marL="742950" lvl="1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Business rules</a:t>
            </a:r>
          </a:p>
          <a:p>
            <a:pPr marL="742950" lvl="1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Data management</a:t>
            </a:r>
          </a:p>
        </p:txBody>
      </p:sp>
      <p:sp>
        <p:nvSpPr>
          <p:cNvPr id="39" name="Rectangle 8">
            <a:extLst>
              <a:ext uri="{FF2B5EF4-FFF2-40B4-BE49-F238E27FC236}">
                <a16:creationId xmlns="" xmlns:a16="http://schemas.microsoft.com/office/drawing/2014/main" id="{B99032CA-13D9-4CA7-9823-FDA22AD88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941" y="4109566"/>
            <a:ext cx="4356100" cy="10668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65000"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Storage Logic </a:t>
            </a:r>
            <a:r>
              <a:rPr lang="ar-SA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منطق التخزين  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Data storage/retrieval</a:t>
            </a:r>
          </a:p>
        </p:txBody>
      </p:sp>
      <p:sp>
        <p:nvSpPr>
          <p:cNvPr id="44" name="Rectangle 11">
            <a:extLst>
              <a:ext uri="{FF2B5EF4-FFF2-40B4-BE49-F238E27FC236}">
                <a16:creationId xmlns="" xmlns:a16="http://schemas.microsoft.com/office/drawing/2014/main" id="{D76D155D-E3D7-4D75-9395-ABB0B91EF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941" y="1137766"/>
            <a:ext cx="4356100" cy="1295400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1"/>
              </a:buClr>
              <a:buSzPct val="65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Presentation Logic</a:t>
            </a:r>
            <a:r>
              <a:rPr lang="ar-SA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منطق العرض 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Input–keyboard/mouse</a:t>
            </a:r>
          </a:p>
          <a:p>
            <a:pPr marL="742950" lvl="1" indent="-285750">
              <a:spcBef>
                <a:spcPct val="20000"/>
              </a:spcBef>
              <a:buClr>
                <a:schemeClr val="bg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charset="0"/>
              </a:rPr>
              <a:t>Output–monitor/printer</a:t>
            </a:r>
          </a:p>
        </p:txBody>
      </p:sp>
    </p:spTree>
    <p:extLst>
      <p:ext uri="{BB962C8B-B14F-4D97-AF65-F5344CB8AC3E}">
        <p14:creationId xmlns:p14="http://schemas.microsoft.com/office/powerpoint/2010/main" val="21852638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  <p:bldP spid="36" grpId="0" autoUpdateAnimBg="0"/>
      <p:bldP spid="37" grpId="0" autoUpdateAnimBg="0"/>
      <p:bldP spid="38" grpId="0" animBg="1"/>
      <p:bldP spid="39" grpId="0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="" xmlns:a16="http://schemas.microsoft.com/office/drawing/2014/main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="" xmlns:a16="http://schemas.microsoft.com/office/drawing/2014/main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="" xmlns:a16="http://schemas.microsoft.com/office/drawing/2014/main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="" xmlns:a16="http://schemas.microsoft.com/office/drawing/2014/main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="" xmlns:a16="http://schemas.microsoft.com/office/drawing/2014/main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="" xmlns:a16="http://schemas.microsoft.com/office/drawing/2014/main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="" xmlns:a16="http://schemas.microsoft.com/office/drawing/2014/main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="" xmlns:a16="http://schemas.microsoft.com/office/drawing/2014/main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="" xmlns:a16="http://schemas.microsoft.com/office/drawing/2014/main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="" xmlns:a16="http://schemas.microsoft.com/office/drawing/2014/main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="" xmlns:a16="http://schemas.microsoft.com/office/drawing/2014/main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="" xmlns:a16="http://schemas.microsoft.com/office/drawing/2014/main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="" xmlns:a16="http://schemas.microsoft.com/office/drawing/2014/main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="" xmlns:a16="http://schemas.microsoft.com/office/drawing/2014/main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="" xmlns:a16="http://schemas.microsoft.com/office/drawing/2014/main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9E23D895-CACC-43FE-B0E5-2542EAD3140E}"/>
              </a:ext>
            </a:extLst>
          </p:cNvPr>
          <p:cNvSpPr/>
          <p:nvPr/>
        </p:nvSpPr>
        <p:spPr>
          <a:xfrm>
            <a:off x="545751" y="418518"/>
            <a:ext cx="10978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ar-SA" altLang="en-US" sz="2800" b="1" dirty="0">
                <a:solidFill>
                  <a:srgbClr val="002060"/>
                </a:solidFill>
              </a:rPr>
              <a:t>معمارية عميل / خادم </a:t>
            </a:r>
            <a:r>
              <a:rPr lang="en-US" altLang="en-US" sz="2800" b="1" dirty="0">
                <a:solidFill>
                  <a:srgbClr val="002060"/>
                </a:solidFill>
              </a:rPr>
              <a:t>Client / Server Architectures</a:t>
            </a:r>
            <a:endParaRPr lang="ar-SA" altLang="en-US" sz="2800" b="1" dirty="0">
              <a:solidFill>
                <a:srgbClr val="002060"/>
              </a:solidFill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="" xmlns:a16="http://schemas.microsoft.com/office/drawing/2014/main" id="{B9C1DB4D-F357-4CCB-84D4-032FE323A931}"/>
              </a:ext>
            </a:extLst>
          </p:cNvPr>
          <p:cNvSpPr txBox="1">
            <a:spLocks noChangeArrowheads="1"/>
          </p:cNvSpPr>
          <p:nvPr/>
        </p:nvSpPr>
        <p:spPr>
          <a:xfrm>
            <a:off x="3743434" y="904955"/>
            <a:ext cx="7818308" cy="3505200"/>
          </a:xfrm>
          <a:prstGeom prst="rect">
            <a:avLst/>
          </a:prstGeom>
        </p:spPr>
        <p:txBody>
          <a:bodyPr lIns="90488" tIns="44450" rIns="90488" bIns="4445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lnSpc>
                <a:spcPct val="100000"/>
              </a:lnSpc>
              <a:defRPr/>
            </a:pPr>
            <a:r>
              <a:rPr lang="ar-SA" dirty="0"/>
              <a:t>معمارية خادم الملفات</a:t>
            </a:r>
            <a:r>
              <a:rPr lang="en-US" dirty="0"/>
              <a:t>File Server Architecture </a:t>
            </a:r>
          </a:p>
          <a:p>
            <a:pPr algn="r" rtl="1">
              <a:lnSpc>
                <a:spcPct val="100000"/>
              </a:lnSpc>
              <a:defRPr/>
            </a:pPr>
            <a:r>
              <a:rPr lang="ar-SA" dirty="0"/>
              <a:t>معمارية خادم قواعد البيانات</a:t>
            </a:r>
            <a:r>
              <a:rPr lang="en-US" dirty="0"/>
              <a:t>Database Server Architecture</a:t>
            </a:r>
          </a:p>
          <a:p>
            <a:pPr algn="r" rtl="1">
              <a:lnSpc>
                <a:spcPct val="100000"/>
              </a:lnSpc>
              <a:defRPr/>
            </a:pPr>
            <a:r>
              <a:rPr lang="ar-SA" dirty="0"/>
              <a:t>معمارية ثلاثة طبقات </a:t>
            </a:r>
            <a:r>
              <a:rPr lang="en-US" dirty="0"/>
              <a:t>Three-tier Architecture</a:t>
            </a:r>
          </a:p>
        </p:txBody>
      </p:sp>
      <p:grpSp>
        <p:nvGrpSpPr>
          <p:cNvPr id="47" name="Group 8">
            <a:extLst>
              <a:ext uri="{FF2B5EF4-FFF2-40B4-BE49-F238E27FC236}">
                <a16:creationId xmlns="" xmlns:a16="http://schemas.microsoft.com/office/drawing/2014/main" id="{413DA1D3-9B0C-4FD5-A0DB-E5B13423E719}"/>
              </a:ext>
            </a:extLst>
          </p:cNvPr>
          <p:cNvGrpSpPr>
            <a:grpSpLocks/>
          </p:cNvGrpSpPr>
          <p:nvPr/>
        </p:nvGrpSpPr>
        <p:grpSpPr bwMode="auto">
          <a:xfrm>
            <a:off x="542194" y="269644"/>
            <a:ext cx="2960688" cy="3351125"/>
            <a:chOff x="3438" y="1008"/>
            <a:chExt cx="1865" cy="2685"/>
          </a:xfrm>
        </p:grpSpPr>
        <p:sp>
          <p:nvSpPr>
            <p:cNvPr id="48" name="Text Box 5">
              <a:extLst>
                <a:ext uri="{FF2B5EF4-FFF2-40B4-BE49-F238E27FC236}">
                  <a16:creationId xmlns="" xmlns:a16="http://schemas.microsoft.com/office/drawing/2014/main" id="{B7FFAF40-891E-4646-B09B-A2D235C3A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8" y="1008"/>
              <a:ext cx="1865" cy="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rtl="1" eaLnBrk="1" hangingPunct="1"/>
              <a:r>
                <a:rPr lang="ar-SA" altLang="ar-SA" sz="2000" b="1" dirty="0">
                  <a:solidFill>
                    <a:srgbClr val="990000"/>
                  </a:solidFill>
                  <a:latin typeface="Times New Roman" panose="02020603050405020304" pitchFamily="18" charset="0"/>
                </a:rPr>
                <a:t>العميل يعمل معالجة شاملة </a:t>
              </a:r>
              <a:r>
                <a:rPr lang="en-US" altLang="ar-SA" sz="2000" b="1" dirty="0">
                  <a:solidFill>
                    <a:srgbClr val="990000"/>
                  </a:solidFill>
                  <a:latin typeface="Times New Roman" panose="02020603050405020304" pitchFamily="18" charset="0"/>
                </a:rPr>
                <a:t>Client does extensive processing</a:t>
              </a:r>
            </a:p>
          </p:txBody>
        </p:sp>
        <p:sp>
          <p:nvSpPr>
            <p:cNvPr id="49" name="Text Box 6">
              <a:extLst>
                <a:ext uri="{FF2B5EF4-FFF2-40B4-BE49-F238E27FC236}">
                  <a16:creationId xmlns="" xmlns:a16="http://schemas.microsoft.com/office/drawing/2014/main" id="{FEEF9845-0DC7-4F3E-BB6C-82013EBCB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7" y="2879"/>
              <a:ext cx="1786" cy="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rtl="1" eaLnBrk="1" hangingPunct="1"/>
              <a:r>
                <a:rPr lang="ar-SA" altLang="ar-SA" sz="2000" b="1" dirty="0">
                  <a:solidFill>
                    <a:srgbClr val="990000"/>
                  </a:solidFill>
                  <a:latin typeface="Times New Roman" panose="02020603050405020304" pitchFamily="18" charset="0"/>
                </a:rPr>
                <a:t>العميل يعمل معالجة قليلة</a:t>
              </a:r>
            </a:p>
            <a:p>
              <a:pPr algn="ctr" rtl="1" eaLnBrk="1" hangingPunct="1"/>
              <a:r>
                <a:rPr lang="en-US" altLang="ar-SA" sz="2000" b="1" dirty="0">
                  <a:solidFill>
                    <a:srgbClr val="990000"/>
                  </a:solidFill>
                  <a:latin typeface="Times New Roman" panose="02020603050405020304" pitchFamily="18" charset="0"/>
                </a:rPr>
                <a:t>Client does little processing</a:t>
              </a:r>
            </a:p>
          </p:txBody>
        </p:sp>
        <p:sp>
          <p:nvSpPr>
            <p:cNvPr id="50" name="AutoShape 7">
              <a:extLst>
                <a:ext uri="{FF2B5EF4-FFF2-40B4-BE49-F238E27FC236}">
                  <a16:creationId xmlns="" xmlns:a16="http://schemas.microsoft.com/office/drawing/2014/main" id="{C1B5E193-1690-486E-B774-913F258C4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1790"/>
              <a:ext cx="380" cy="1089"/>
            </a:xfrm>
            <a:prstGeom prst="upDownArrow">
              <a:avLst>
                <a:gd name="adj1" fmla="val 50000"/>
                <a:gd name="adj2" fmla="val 58182"/>
              </a:avLst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ar-SA" altLang="ar-SA">
                <a:solidFill>
                  <a:srgbClr val="990000"/>
                </a:solidFill>
              </a:endParaRP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69A3EA95-18C1-4B80-BA3A-B3F2718C532B}"/>
              </a:ext>
            </a:extLst>
          </p:cNvPr>
          <p:cNvSpPr/>
          <p:nvPr/>
        </p:nvSpPr>
        <p:spPr>
          <a:xfrm>
            <a:off x="545751" y="2532122"/>
            <a:ext cx="10978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ar-SA" altLang="en-US" sz="2800" b="1" dirty="0">
                <a:solidFill>
                  <a:srgbClr val="002060"/>
                </a:solidFill>
              </a:rPr>
              <a:t>معمارية خادم الملفات </a:t>
            </a:r>
            <a:r>
              <a:rPr lang="en-US" altLang="en-US" sz="2800" b="1" dirty="0">
                <a:solidFill>
                  <a:srgbClr val="002060"/>
                </a:solidFill>
              </a:rPr>
              <a:t>File Server Architectures</a:t>
            </a:r>
            <a:endParaRPr lang="ar-SA" altLang="en-US" sz="2800" b="1" dirty="0">
              <a:solidFill>
                <a:srgbClr val="002060"/>
              </a:solidFill>
            </a:endParaRPr>
          </a:p>
        </p:txBody>
      </p:sp>
      <p:sp>
        <p:nvSpPr>
          <p:cNvPr id="53" name="Rectangle 3">
            <a:extLst>
              <a:ext uri="{FF2B5EF4-FFF2-40B4-BE49-F238E27FC236}">
                <a16:creationId xmlns="" xmlns:a16="http://schemas.microsoft.com/office/drawing/2014/main" id="{F1185A18-A357-402A-B521-0E5D7FA3AA91}"/>
              </a:ext>
            </a:extLst>
          </p:cNvPr>
          <p:cNvSpPr txBox="1">
            <a:spLocks noChangeArrowheads="1"/>
          </p:cNvSpPr>
          <p:nvPr/>
        </p:nvSpPr>
        <p:spPr>
          <a:xfrm>
            <a:off x="629970" y="3116492"/>
            <a:ext cx="10663869" cy="990804"/>
          </a:xfrm>
          <a:prstGeom prst="rect">
            <a:avLst/>
          </a:prstGeom>
        </p:spPr>
        <p:txBody>
          <a:bodyPr lIns="90488" tIns="44450" rIns="90488" bIns="4445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defRPr/>
            </a:pPr>
            <a:r>
              <a:rPr lang="ar-SA" dirty="0"/>
              <a:t>كل عمليات المعالجة تتم في جهاز</a:t>
            </a:r>
            <a:r>
              <a:rPr lang="en-US" dirty="0"/>
              <a:t>PC </a:t>
            </a:r>
            <a:r>
              <a:rPr lang="ar-SA" dirty="0"/>
              <a:t> الذي طلب البيانات.</a:t>
            </a:r>
            <a:endParaRPr lang="en-US" dirty="0"/>
          </a:p>
          <a:p>
            <a:pPr algn="r" rtl="1">
              <a:defRPr/>
            </a:pPr>
            <a:r>
              <a:rPr lang="ar-SA" dirty="0"/>
              <a:t>كل الملفات يتم تحويلها من الخادم إلى العميل لمعالجتها.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5531D6FA-DF8C-4A3D-9B40-9FB655B14D79}"/>
              </a:ext>
            </a:extLst>
          </p:cNvPr>
          <p:cNvSpPr/>
          <p:nvPr/>
        </p:nvSpPr>
        <p:spPr>
          <a:xfrm>
            <a:off x="629970" y="4148334"/>
            <a:ext cx="10663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defRPr/>
            </a:pPr>
            <a:r>
              <a:rPr lang="ar-SA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المشاكل: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A28D7262-E319-4B92-A7E4-76C2122EC81E}"/>
              </a:ext>
            </a:extLst>
          </p:cNvPr>
          <p:cNvSpPr/>
          <p:nvPr/>
        </p:nvSpPr>
        <p:spPr>
          <a:xfrm>
            <a:off x="629969" y="4614466"/>
            <a:ext cx="10663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  <a:defRPr/>
            </a:pPr>
            <a:r>
              <a:rPr lang="ar-SA" sz="2800" dirty="0"/>
              <a:t>الكمية الضخمة للبيانات المنقولة عبر الشبكة.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1656BA6-2264-47F1-AED1-845D08C9CC0A}"/>
              </a:ext>
            </a:extLst>
          </p:cNvPr>
          <p:cNvSpPr/>
          <p:nvPr/>
        </p:nvSpPr>
        <p:spPr>
          <a:xfrm>
            <a:off x="632634" y="5083240"/>
            <a:ext cx="10663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  <a:defRPr/>
            </a:pPr>
            <a:r>
              <a:rPr lang="ar-SA" sz="2800" dirty="0"/>
              <a:t>كل عميل يجب أن يمتلك </a:t>
            </a:r>
            <a:r>
              <a:rPr lang="en-US" sz="2800" dirty="0"/>
              <a:t>DBMS</a:t>
            </a:r>
            <a:r>
              <a:rPr lang="ar-SA" sz="2800" dirty="0"/>
              <a:t> كامل.</a:t>
            </a:r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11EC7E09-2194-4894-8861-4086A759D274}"/>
              </a:ext>
            </a:extLst>
          </p:cNvPr>
          <p:cNvSpPr/>
          <p:nvPr/>
        </p:nvSpPr>
        <p:spPr>
          <a:xfrm>
            <a:off x="629968" y="5554916"/>
            <a:ext cx="10663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  <a:defRPr/>
            </a:pPr>
            <a:r>
              <a:rPr lang="ar-SA" sz="2800" dirty="0"/>
              <a:t>طلب المصدر الصعب على العميل.</a:t>
            </a:r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E292D0F2-D022-4440-859A-A96123B47DDD}"/>
              </a:ext>
            </a:extLst>
          </p:cNvPr>
          <p:cNvSpPr/>
          <p:nvPr/>
        </p:nvSpPr>
        <p:spPr>
          <a:xfrm>
            <a:off x="629968" y="6016051"/>
            <a:ext cx="10663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  <a:defRPr/>
            </a:pPr>
            <a:r>
              <a:rPr lang="ar-SA" sz="2800" dirty="0"/>
              <a:t>عميل </a:t>
            </a:r>
            <a:r>
              <a:rPr lang="en-US" sz="2800" dirty="0"/>
              <a:t>DBMS</a:t>
            </a:r>
            <a:r>
              <a:rPr lang="ar-SA" sz="2800" dirty="0"/>
              <a:t> يجب أن يدرك عمل أو قفل المشاركة وإجراءات السلامة.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154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3" grpId="0"/>
      <p:bldP spid="54" grpId="0"/>
      <p:bldP spid="55" grpId="0"/>
      <p:bldP spid="56" grpId="0"/>
      <p:bldP spid="57" grpId="0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C0127BB-C3E1-4929-9CE4-9A559B0433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1A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C88F6ECA-36D7-451B-A965-5AE88E2FC808}"/>
              </a:ext>
            </a:extLst>
          </p:cNvPr>
          <p:cNvSpPr/>
          <p:nvPr/>
        </p:nvSpPr>
        <p:spPr>
          <a:xfrm>
            <a:off x="199870" y="149902"/>
            <a:ext cx="11762282" cy="65507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BAD67F58-50CE-4C83-96A2-77E132F1FDE3}"/>
              </a:ext>
            </a:extLst>
          </p:cNvPr>
          <p:cNvSpPr/>
          <p:nvPr/>
        </p:nvSpPr>
        <p:spPr>
          <a:xfrm>
            <a:off x="11754853" y="529390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Minus Sign 4">
            <a:extLst>
              <a:ext uri="{FF2B5EF4-FFF2-40B4-BE49-F238E27FC236}">
                <a16:creationId xmlns="" xmlns:a16="http://schemas.microsoft.com/office/drawing/2014/main" id="{E7DE35E1-AFD4-496D-8191-71278E804A0D}"/>
              </a:ext>
            </a:extLst>
          </p:cNvPr>
          <p:cNvSpPr/>
          <p:nvPr/>
        </p:nvSpPr>
        <p:spPr>
          <a:xfrm>
            <a:off x="11706723" y="6376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Minus Sign 5">
            <a:extLst>
              <a:ext uri="{FF2B5EF4-FFF2-40B4-BE49-F238E27FC236}">
                <a16:creationId xmlns="" xmlns:a16="http://schemas.microsoft.com/office/drawing/2014/main" id="{21D038F3-3C62-4C78-B0C3-621A21FEF2ED}"/>
              </a:ext>
            </a:extLst>
          </p:cNvPr>
          <p:cNvSpPr/>
          <p:nvPr/>
        </p:nvSpPr>
        <p:spPr>
          <a:xfrm>
            <a:off x="11726771" y="525374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E2D7B3C3-50C0-42FF-A44A-886D2B6409F0}"/>
              </a:ext>
            </a:extLst>
          </p:cNvPr>
          <p:cNvSpPr/>
          <p:nvPr/>
        </p:nvSpPr>
        <p:spPr>
          <a:xfrm>
            <a:off x="11789700" y="1321968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="" xmlns:a16="http://schemas.microsoft.com/office/drawing/2014/main" id="{C45102C5-F2C9-4F84-8014-8DB5AAF5C9E9}"/>
              </a:ext>
            </a:extLst>
          </p:cNvPr>
          <p:cNvSpPr/>
          <p:nvPr/>
        </p:nvSpPr>
        <p:spPr>
          <a:xfrm>
            <a:off x="11741570" y="14302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6F9D1D64-FE2B-4686-B924-D29C0BC65AFF}"/>
              </a:ext>
            </a:extLst>
          </p:cNvPr>
          <p:cNvSpPr/>
          <p:nvPr/>
        </p:nvSpPr>
        <p:spPr>
          <a:xfrm>
            <a:off x="11761618" y="1317952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26492680-24FF-4968-A949-B82DD222F0CA}"/>
              </a:ext>
            </a:extLst>
          </p:cNvPr>
          <p:cNvSpPr/>
          <p:nvPr/>
        </p:nvSpPr>
        <p:spPr>
          <a:xfrm>
            <a:off x="11798342" y="211454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="" xmlns:a16="http://schemas.microsoft.com/office/drawing/2014/main" id="{1E57A6FE-1AD4-4A88-BA41-67F589ACB71B}"/>
              </a:ext>
            </a:extLst>
          </p:cNvPr>
          <p:cNvSpPr/>
          <p:nvPr/>
        </p:nvSpPr>
        <p:spPr>
          <a:xfrm>
            <a:off x="11750212" y="22228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="" xmlns:a16="http://schemas.microsoft.com/office/drawing/2014/main" id="{71B492C0-52C3-4712-9582-3343E84DC5CB}"/>
              </a:ext>
            </a:extLst>
          </p:cNvPr>
          <p:cNvSpPr/>
          <p:nvPr/>
        </p:nvSpPr>
        <p:spPr>
          <a:xfrm>
            <a:off x="11770260" y="211053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238FB0C1-E0FD-4939-95FD-D65BE1C2A2FA}"/>
              </a:ext>
            </a:extLst>
          </p:cNvPr>
          <p:cNvSpPr/>
          <p:nvPr/>
        </p:nvSpPr>
        <p:spPr>
          <a:xfrm>
            <a:off x="11807407" y="291590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Minus Sign 18">
            <a:extLst>
              <a:ext uri="{FF2B5EF4-FFF2-40B4-BE49-F238E27FC236}">
                <a16:creationId xmlns="" xmlns:a16="http://schemas.microsoft.com/office/drawing/2014/main" id="{E5BCF583-AA14-4FDD-BED5-AA00ECA4B93B}"/>
              </a:ext>
            </a:extLst>
          </p:cNvPr>
          <p:cNvSpPr/>
          <p:nvPr/>
        </p:nvSpPr>
        <p:spPr>
          <a:xfrm>
            <a:off x="11759277" y="30241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Minus Sign 19">
            <a:extLst>
              <a:ext uri="{FF2B5EF4-FFF2-40B4-BE49-F238E27FC236}">
                <a16:creationId xmlns="" xmlns:a16="http://schemas.microsoft.com/office/drawing/2014/main" id="{4EC75EEE-C73A-44DB-86C6-BADD83D51398}"/>
              </a:ext>
            </a:extLst>
          </p:cNvPr>
          <p:cNvSpPr/>
          <p:nvPr/>
        </p:nvSpPr>
        <p:spPr>
          <a:xfrm>
            <a:off x="11779325" y="291189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389EA6B6-CA84-4686-BE1C-8775E1523085}"/>
              </a:ext>
            </a:extLst>
          </p:cNvPr>
          <p:cNvSpPr/>
          <p:nvPr/>
        </p:nvSpPr>
        <p:spPr>
          <a:xfrm>
            <a:off x="11805489" y="371727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Minus Sign 21">
            <a:extLst>
              <a:ext uri="{FF2B5EF4-FFF2-40B4-BE49-F238E27FC236}">
                <a16:creationId xmlns="" xmlns:a16="http://schemas.microsoft.com/office/drawing/2014/main" id="{F5BE0B6A-2C1F-44C6-BD36-81CA8C872DF7}"/>
              </a:ext>
            </a:extLst>
          </p:cNvPr>
          <p:cNvSpPr/>
          <p:nvPr/>
        </p:nvSpPr>
        <p:spPr>
          <a:xfrm>
            <a:off x="11757359" y="38255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Minus Sign 22">
            <a:extLst>
              <a:ext uri="{FF2B5EF4-FFF2-40B4-BE49-F238E27FC236}">
                <a16:creationId xmlns="" xmlns:a16="http://schemas.microsoft.com/office/drawing/2014/main" id="{14C88482-743A-47C8-B5D8-BD1B98F8E16C}"/>
              </a:ext>
            </a:extLst>
          </p:cNvPr>
          <p:cNvSpPr/>
          <p:nvPr/>
        </p:nvSpPr>
        <p:spPr>
          <a:xfrm>
            <a:off x="11777407" y="371325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5257D92E-1BB0-4B8C-9D1C-775D8B9A9243}"/>
              </a:ext>
            </a:extLst>
          </p:cNvPr>
          <p:cNvSpPr/>
          <p:nvPr/>
        </p:nvSpPr>
        <p:spPr>
          <a:xfrm>
            <a:off x="11802986" y="4534682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="" xmlns:a16="http://schemas.microsoft.com/office/drawing/2014/main" id="{1E33DD28-DB67-458A-91BF-DBEEB223403A}"/>
              </a:ext>
            </a:extLst>
          </p:cNvPr>
          <p:cNvSpPr/>
          <p:nvPr/>
        </p:nvSpPr>
        <p:spPr>
          <a:xfrm>
            <a:off x="11754856" y="46429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Minus Sign 25">
            <a:extLst>
              <a:ext uri="{FF2B5EF4-FFF2-40B4-BE49-F238E27FC236}">
                <a16:creationId xmlns="" xmlns:a16="http://schemas.microsoft.com/office/drawing/2014/main" id="{D8D64179-F088-49C0-961B-1B560E34286B}"/>
              </a:ext>
            </a:extLst>
          </p:cNvPr>
          <p:cNvSpPr/>
          <p:nvPr/>
        </p:nvSpPr>
        <p:spPr>
          <a:xfrm>
            <a:off x="11774904" y="4530666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ACC39C51-617A-406E-B2B3-DD83CE53721E}"/>
              </a:ext>
            </a:extLst>
          </p:cNvPr>
          <p:cNvSpPr/>
          <p:nvPr/>
        </p:nvSpPr>
        <p:spPr>
          <a:xfrm>
            <a:off x="11799438" y="5368139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="" xmlns:a16="http://schemas.microsoft.com/office/drawing/2014/main" id="{6B6AD0A8-5AF6-4FFB-803B-28204EFB20AB}"/>
              </a:ext>
            </a:extLst>
          </p:cNvPr>
          <p:cNvSpPr/>
          <p:nvPr/>
        </p:nvSpPr>
        <p:spPr>
          <a:xfrm>
            <a:off x="11751308" y="54764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Minus Sign 28">
            <a:extLst>
              <a:ext uri="{FF2B5EF4-FFF2-40B4-BE49-F238E27FC236}">
                <a16:creationId xmlns="" xmlns:a16="http://schemas.microsoft.com/office/drawing/2014/main" id="{0CB0BC6E-25CA-4E44-BA94-3EA70505A4C7}"/>
              </a:ext>
            </a:extLst>
          </p:cNvPr>
          <p:cNvSpPr/>
          <p:nvPr/>
        </p:nvSpPr>
        <p:spPr>
          <a:xfrm>
            <a:off x="11771356" y="5364123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A8C2245A-F981-46AB-9B02-8D4D8AB7596B}"/>
              </a:ext>
            </a:extLst>
          </p:cNvPr>
          <p:cNvSpPr/>
          <p:nvPr/>
        </p:nvSpPr>
        <p:spPr>
          <a:xfrm>
            <a:off x="11796224" y="6201596"/>
            <a:ext cx="84221" cy="2887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="" xmlns:a16="http://schemas.microsoft.com/office/drawing/2014/main" id="{FF27FA6C-BC7D-460F-AF0A-22AC25FAA8FA}"/>
              </a:ext>
            </a:extLst>
          </p:cNvPr>
          <p:cNvSpPr/>
          <p:nvPr/>
        </p:nvSpPr>
        <p:spPr>
          <a:xfrm>
            <a:off x="11748094" y="63098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Minus Sign 31">
            <a:extLst>
              <a:ext uri="{FF2B5EF4-FFF2-40B4-BE49-F238E27FC236}">
                <a16:creationId xmlns="" xmlns:a16="http://schemas.microsoft.com/office/drawing/2014/main" id="{65E01619-2C71-4AA7-8641-56CE576E769F}"/>
              </a:ext>
            </a:extLst>
          </p:cNvPr>
          <p:cNvSpPr/>
          <p:nvPr/>
        </p:nvSpPr>
        <p:spPr>
          <a:xfrm>
            <a:off x="11768142" y="6197580"/>
            <a:ext cx="637020" cy="192506"/>
          </a:xfrm>
          <a:prstGeom prst="mathMinus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B8C625C-5E05-45A7-8185-A16C25CCC865}"/>
              </a:ext>
            </a:extLst>
          </p:cNvPr>
          <p:cNvSpPr/>
          <p:nvPr/>
        </p:nvSpPr>
        <p:spPr>
          <a:xfrm>
            <a:off x="216151" y="5337345"/>
            <a:ext cx="84221" cy="136210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42377899-BCE2-4EB0-B104-54A9718C6A54}"/>
              </a:ext>
            </a:extLst>
          </p:cNvPr>
          <p:cNvSpPr/>
          <p:nvPr/>
        </p:nvSpPr>
        <p:spPr>
          <a:xfrm>
            <a:off x="199871" y="153611"/>
            <a:ext cx="98182" cy="129242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40AD74E5-C275-422E-ABE0-D928AF385ABF}"/>
              </a:ext>
            </a:extLst>
          </p:cNvPr>
          <p:cNvSpPr/>
          <p:nvPr/>
        </p:nvSpPr>
        <p:spPr>
          <a:xfrm>
            <a:off x="213833" y="1440778"/>
            <a:ext cx="84219" cy="12924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D645988C-0EA6-450F-8D30-4D88B20A9CF1}"/>
              </a:ext>
            </a:extLst>
          </p:cNvPr>
          <p:cNvSpPr/>
          <p:nvPr/>
        </p:nvSpPr>
        <p:spPr>
          <a:xfrm>
            <a:off x="213833" y="2738901"/>
            <a:ext cx="84220" cy="1295495"/>
          </a:xfrm>
          <a:prstGeom prst="rect">
            <a:avLst/>
          </a:prstGeom>
          <a:solidFill>
            <a:srgbClr val="B7074A"/>
          </a:solidFill>
          <a:ln>
            <a:solidFill>
              <a:srgbClr val="B707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114BCFD7-EB25-4440-A105-CA2C3127EBE2}"/>
              </a:ext>
            </a:extLst>
          </p:cNvPr>
          <p:cNvSpPr/>
          <p:nvPr/>
        </p:nvSpPr>
        <p:spPr>
          <a:xfrm>
            <a:off x="213831" y="4047550"/>
            <a:ext cx="84221" cy="127664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5" name="Text Box 3">
            <a:extLst>
              <a:ext uri="{FF2B5EF4-FFF2-40B4-BE49-F238E27FC236}">
                <a16:creationId xmlns="" xmlns:a16="http://schemas.microsoft.com/office/drawing/2014/main" id="{8F1BD4F7-80EA-48B6-B2BA-A201CF85B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715" y="6197580"/>
            <a:ext cx="56431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ar-SA" altLang="ar-SA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نموذج خادم الملف </a:t>
            </a:r>
            <a:r>
              <a:rPr lang="en-US" altLang="ar-SA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File server model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157163"/>
            <a:ext cx="9877425" cy="654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44734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9498</TotalTime>
  <Words>1697</Words>
  <Application>Microsoft Office PowerPoint</Application>
  <PresentationFormat>مخصص</PresentationFormat>
  <Paragraphs>257</Paragraphs>
  <Slides>27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27</vt:i4>
      </vt:variant>
    </vt:vector>
  </HeadingPairs>
  <TitlesOfParts>
    <vt:vector size="28" baseType="lpstr"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lyna_alamin@yahoo.com</dc:creator>
  <cp:lastModifiedBy>hamim</cp:lastModifiedBy>
  <cp:revision>239</cp:revision>
  <dcterms:created xsi:type="dcterms:W3CDTF">2021-03-27T11:01:59Z</dcterms:created>
  <dcterms:modified xsi:type="dcterms:W3CDTF">2025-07-26T16:03:28Z</dcterms:modified>
</cp:coreProperties>
</file>