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4" r:id="rId3"/>
    <p:sldId id="285" r:id="rId4"/>
    <p:sldId id="286" r:id="rId5"/>
    <p:sldId id="287" r:id="rId6"/>
    <p:sldId id="288" r:id="rId7"/>
    <p:sldId id="303" r:id="rId8"/>
    <p:sldId id="304" r:id="rId9"/>
    <p:sldId id="289" r:id="rId10"/>
    <p:sldId id="290" r:id="rId11"/>
    <p:sldId id="291" r:id="rId12"/>
    <p:sldId id="292" r:id="rId13"/>
    <p:sldId id="293" r:id="rId14"/>
    <p:sldId id="305" r:id="rId15"/>
    <p:sldId id="306" r:id="rId16"/>
    <p:sldId id="307" r:id="rId17"/>
    <p:sldId id="294" r:id="rId18"/>
    <p:sldId id="295" r:id="rId19"/>
    <p:sldId id="296" r:id="rId20"/>
    <p:sldId id="297" r:id="rId21"/>
    <p:sldId id="298" r:id="rId22"/>
    <p:sldId id="308" r:id="rId23"/>
    <p:sldId id="310" r:id="rId24"/>
    <p:sldId id="311" r:id="rId25"/>
    <p:sldId id="312" r:id="rId26"/>
    <p:sldId id="313" r:id="rId27"/>
    <p:sldId id="314" r:id="rId28"/>
    <p:sldId id="315" r:id="rId29"/>
    <p:sldId id="316" r:id="rId30"/>
    <p:sldId id="317" r:id="rId31"/>
    <p:sldId id="318" r:id="rId32"/>
    <p:sldId id="321" r:id="rId33"/>
    <p:sldId id="322" r:id="rId34"/>
    <p:sldId id="323" r:id="rId35"/>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1B4F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AB4EB1-9405-43C7-AD8B-FD522307CE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 xmlns:a16="http://schemas.microsoft.com/office/drawing/2014/main" id="{C58AD708-28A2-426B-9AA7-C05C10F1E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 xmlns:a16="http://schemas.microsoft.com/office/drawing/2014/main" id="{FF797DF7-329E-49F4-9754-FACC16BFE051}"/>
              </a:ext>
            </a:extLst>
          </p:cNvPr>
          <p:cNvSpPr>
            <a:spLocks noGrp="1"/>
          </p:cNvSpPr>
          <p:nvPr>
            <p:ph type="dt" sz="half" idx="10"/>
          </p:nvPr>
        </p:nvSpPr>
        <p:spPr/>
        <p:txBody>
          <a:bodyPr/>
          <a:lstStyle/>
          <a:p>
            <a:fld id="{F846ECB7-C304-49CE-B651-07301FD08FE2}" type="datetimeFigureOut">
              <a:rPr lang="ar-SA" smtClean="0"/>
              <a:t>16/02/1447</a:t>
            </a:fld>
            <a:endParaRPr lang="ar-SA"/>
          </a:p>
        </p:txBody>
      </p:sp>
      <p:sp>
        <p:nvSpPr>
          <p:cNvPr id="5" name="Footer Placeholder 4">
            <a:extLst>
              <a:ext uri="{FF2B5EF4-FFF2-40B4-BE49-F238E27FC236}">
                <a16:creationId xmlns="" xmlns:a16="http://schemas.microsoft.com/office/drawing/2014/main" id="{F759F2C2-F169-4AED-866F-811FF3AD9C16}"/>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 xmlns:a16="http://schemas.microsoft.com/office/drawing/2014/main" id="{CC102DF9-E5EE-488A-A1E2-72FC81D8A7B9}"/>
              </a:ext>
            </a:extLst>
          </p:cNvPr>
          <p:cNvSpPr>
            <a:spLocks noGrp="1"/>
          </p:cNvSpPr>
          <p:nvPr>
            <p:ph type="sldNum" sz="quarter" idx="12"/>
          </p:nvPr>
        </p:nvSpPr>
        <p:spPr/>
        <p:txBody>
          <a:bodyPr/>
          <a:lstStyle/>
          <a:p>
            <a:fld id="{1A0339E3-2714-4149-B2CA-F6150B212807}" type="slidenum">
              <a:rPr lang="ar-SA" smtClean="0"/>
              <a:t>‹#›</a:t>
            </a:fld>
            <a:endParaRPr lang="ar-SA"/>
          </a:p>
        </p:txBody>
      </p:sp>
    </p:spTree>
    <p:extLst>
      <p:ext uri="{BB962C8B-B14F-4D97-AF65-F5344CB8AC3E}">
        <p14:creationId xmlns:p14="http://schemas.microsoft.com/office/powerpoint/2010/main" val="310346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A6165B-113C-4EF1-9668-6888F1E15999}"/>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 xmlns:a16="http://schemas.microsoft.com/office/drawing/2014/main" id="{5F5FE3F4-2DBF-4923-AEAC-5BD39610D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 xmlns:a16="http://schemas.microsoft.com/office/drawing/2014/main" id="{70ACF170-4978-484F-A198-1DF0692EA80C}"/>
              </a:ext>
            </a:extLst>
          </p:cNvPr>
          <p:cNvSpPr>
            <a:spLocks noGrp="1"/>
          </p:cNvSpPr>
          <p:nvPr>
            <p:ph type="dt" sz="half" idx="10"/>
          </p:nvPr>
        </p:nvSpPr>
        <p:spPr/>
        <p:txBody>
          <a:bodyPr/>
          <a:lstStyle/>
          <a:p>
            <a:fld id="{F846ECB7-C304-49CE-B651-07301FD08FE2}" type="datetimeFigureOut">
              <a:rPr lang="ar-SA" smtClean="0"/>
              <a:t>16/02/1447</a:t>
            </a:fld>
            <a:endParaRPr lang="ar-SA"/>
          </a:p>
        </p:txBody>
      </p:sp>
      <p:sp>
        <p:nvSpPr>
          <p:cNvPr id="5" name="Footer Placeholder 4">
            <a:extLst>
              <a:ext uri="{FF2B5EF4-FFF2-40B4-BE49-F238E27FC236}">
                <a16:creationId xmlns="" xmlns:a16="http://schemas.microsoft.com/office/drawing/2014/main" id="{C33C541F-D75D-4FA5-BFDF-1C978596D3F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 xmlns:a16="http://schemas.microsoft.com/office/drawing/2014/main" id="{7077357B-3059-4532-AAE7-41F7231A6297}"/>
              </a:ext>
            </a:extLst>
          </p:cNvPr>
          <p:cNvSpPr>
            <a:spLocks noGrp="1"/>
          </p:cNvSpPr>
          <p:nvPr>
            <p:ph type="sldNum" sz="quarter" idx="12"/>
          </p:nvPr>
        </p:nvSpPr>
        <p:spPr/>
        <p:txBody>
          <a:bodyPr/>
          <a:lstStyle/>
          <a:p>
            <a:fld id="{1A0339E3-2714-4149-B2CA-F6150B212807}" type="slidenum">
              <a:rPr lang="ar-SA" smtClean="0"/>
              <a:t>‹#›</a:t>
            </a:fld>
            <a:endParaRPr lang="ar-SA"/>
          </a:p>
        </p:txBody>
      </p:sp>
    </p:spTree>
    <p:extLst>
      <p:ext uri="{BB962C8B-B14F-4D97-AF65-F5344CB8AC3E}">
        <p14:creationId xmlns:p14="http://schemas.microsoft.com/office/powerpoint/2010/main" val="65443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C42E54C-D323-4450-9340-D09E0B4FEC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 xmlns:a16="http://schemas.microsoft.com/office/drawing/2014/main" id="{C7D7399C-3E27-4F92-8B93-68C81D713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 xmlns:a16="http://schemas.microsoft.com/office/drawing/2014/main" id="{B6792FDD-C906-4098-B2DE-04A1971964FB}"/>
              </a:ext>
            </a:extLst>
          </p:cNvPr>
          <p:cNvSpPr>
            <a:spLocks noGrp="1"/>
          </p:cNvSpPr>
          <p:nvPr>
            <p:ph type="dt" sz="half" idx="10"/>
          </p:nvPr>
        </p:nvSpPr>
        <p:spPr/>
        <p:txBody>
          <a:bodyPr/>
          <a:lstStyle/>
          <a:p>
            <a:fld id="{F846ECB7-C304-49CE-B651-07301FD08FE2}" type="datetimeFigureOut">
              <a:rPr lang="ar-SA" smtClean="0"/>
              <a:t>16/02/1447</a:t>
            </a:fld>
            <a:endParaRPr lang="ar-SA"/>
          </a:p>
        </p:txBody>
      </p:sp>
      <p:sp>
        <p:nvSpPr>
          <p:cNvPr id="5" name="Footer Placeholder 4">
            <a:extLst>
              <a:ext uri="{FF2B5EF4-FFF2-40B4-BE49-F238E27FC236}">
                <a16:creationId xmlns="" xmlns:a16="http://schemas.microsoft.com/office/drawing/2014/main" id="{71C47B54-E817-4010-BA64-DBADF49A87FB}"/>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 xmlns:a16="http://schemas.microsoft.com/office/drawing/2014/main" id="{A50857A6-064E-4A8E-8124-83F6B768553B}"/>
              </a:ext>
            </a:extLst>
          </p:cNvPr>
          <p:cNvSpPr>
            <a:spLocks noGrp="1"/>
          </p:cNvSpPr>
          <p:nvPr>
            <p:ph type="sldNum" sz="quarter" idx="12"/>
          </p:nvPr>
        </p:nvSpPr>
        <p:spPr/>
        <p:txBody>
          <a:bodyPr/>
          <a:lstStyle/>
          <a:p>
            <a:fld id="{1A0339E3-2714-4149-B2CA-F6150B212807}" type="slidenum">
              <a:rPr lang="ar-SA" smtClean="0"/>
              <a:t>‹#›</a:t>
            </a:fld>
            <a:endParaRPr lang="ar-SA"/>
          </a:p>
        </p:txBody>
      </p:sp>
    </p:spTree>
    <p:extLst>
      <p:ext uri="{BB962C8B-B14F-4D97-AF65-F5344CB8AC3E}">
        <p14:creationId xmlns:p14="http://schemas.microsoft.com/office/powerpoint/2010/main" val="2251239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C79355-EC9B-444E-89E4-44D291A8CCAA}"/>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 xmlns:a16="http://schemas.microsoft.com/office/drawing/2014/main" id="{15194460-6984-4C26-AE3D-D376F64AF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 xmlns:a16="http://schemas.microsoft.com/office/drawing/2014/main" id="{C0882435-78FD-4EA7-A6EF-CB56D900F462}"/>
              </a:ext>
            </a:extLst>
          </p:cNvPr>
          <p:cNvSpPr>
            <a:spLocks noGrp="1"/>
          </p:cNvSpPr>
          <p:nvPr>
            <p:ph type="dt" sz="half" idx="10"/>
          </p:nvPr>
        </p:nvSpPr>
        <p:spPr/>
        <p:txBody>
          <a:bodyPr/>
          <a:lstStyle/>
          <a:p>
            <a:fld id="{F846ECB7-C304-49CE-B651-07301FD08FE2}" type="datetimeFigureOut">
              <a:rPr lang="ar-SA" smtClean="0"/>
              <a:t>16/02/1447</a:t>
            </a:fld>
            <a:endParaRPr lang="ar-SA"/>
          </a:p>
        </p:txBody>
      </p:sp>
      <p:sp>
        <p:nvSpPr>
          <p:cNvPr id="5" name="Footer Placeholder 4">
            <a:extLst>
              <a:ext uri="{FF2B5EF4-FFF2-40B4-BE49-F238E27FC236}">
                <a16:creationId xmlns="" xmlns:a16="http://schemas.microsoft.com/office/drawing/2014/main" id="{FB422C40-9988-4F18-A60B-61450279EAB3}"/>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 xmlns:a16="http://schemas.microsoft.com/office/drawing/2014/main" id="{BB0742DE-014C-445D-84CF-AAAECCA7C226}"/>
              </a:ext>
            </a:extLst>
          </p:cNvPr>
          <p:cNvSpPr>
            <a:spLocks noGrp="1"/>
          </p:cNvSpPr>
          <p:nvPr>
            <p:ph type="sldNum" sz="quarter" idx="12"/>
          </p:nvPr>
        </p:nvSpPr>
        <p:spPr/>
        <p:txBody>
          <a:bodyPr/>
          <a:lstStyle/>
          <a:p>
            <a:fld id="{1A0339E3-2714-4149-B2CA-F6150B212807}" type="slidenum">
              <a:rPr lang="ar-SA" smtClean="0"/>
              <a:t>‹#›</a:t>
            </a:fld>
            <a:endParaRPr lang="ar-SA"/>
          </a:p>
        </p:txBody>
      </p:sp>
    </p:spTree>
    <p:extLst>
      <p:ext uri="{BB962C8B-B14F-4D97-AF65-F5344CB8AC3E}">
        <p14:creationId xmlns:p14="http://schemas.microsoft.com/office/powerpoint/2010/main" val="21000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7DE5B1-5B85-432B-AAD2-B78A5ECCFB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 xmlns:a16="http://schemas.microsoft.com/office/drawing/2014/main" id="{2FAD8729-1D9F-4FF6-A7F5-D16399A63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1346519-6A18-43B1-AE98-978F99316A3A}"/>
              </a:ext>
            </a:extLst>
          </p:cNvPr>
          <p:cNvSpPr>
            <a:spLocks noGrp="1"/>
          </p:cNvSpPr>
          <p:nvPr>
            <p:ph type="dt" sz="half" idx="10"/>
          </p:nvPr>
        </p:nvSpPr>
        <p:spPr/>
        <p:txBody>
          <a:bodyPr/>
          <a:lstStyle/>
          <a:p>
            <a:fld id="{F846ECB7-C304-49CE-B651-07301FD08FE2}" type="datetimeFigureOut">
              <a:rPr lang="ar-SA" smtClean="0"/>
              <a:t>16/02/1447</a:t>
            </a:fld>
            <a:endParaRPr lang="ar-SA"/>
          </a:p>
        </p:txBody>
      </p:sp>
      <p:sp>
        <p:nvSpPr>
          <p:cNvPr id="5" name="Footer Placeholder 4">
            <a:extLst>
              <a:ext uri="{FF2B5EF4-FFF2-40B4-BE49-F238E27FC236}">
                <a16:creationId xmlns="" xmlns:a16="http://schemas.microsoft.com/office/drawing/2014/main" id="{0A8E7520-B653-4D10-A57A-4045269D2034}"/>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 xmlns:a16="http://schemas.microsoft.com/office/drawing/2014/main" id="{49E7CD79-99E4-4680-8EE3-C97BFA0E9BD1}"/>
              </a:ext>
            </a:extLst>
          </p:cNvPr>
          <p:cNvSpPr>
            <a:spLocks noGrp="1"/>
          </p:cNvSpPr>
          <p:nvPr>
            <p:ph type="sldNum" sz="quarter" idx="12"/>
          </p:nvPr>
        </p:nvSpPr>
        <p:spPr/>
        <p:txBody>
          <a:bodyPr/>
          <a:lstStyle/>
          <a:p>
            <a:fld id="{1A0339E3-2714-4149-B2CA-F6150B212807}" type="slidenum">
              <a:rPr lang="ar-SA" smtClean="0"/>
              <a:t>‹#›</a:t>
            </a:fld>
            <a:endParaRPr lang="ar-SA"/>
          </a:p>
        </p:txBody>
      </p:sp>
    </p:spTree>
    <p:extLst>
      <p:ext uri="{BB962C8B-B14F-4D97-AF65-F5344CB8AC3E}">
        <p14:creationId xmlns:p14="http://schemas.microsoft.com/office/powerpoint/2010/main" val="384550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28E212-4F3C-4FF3-B50D-E117C4A55848}"/>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 xmlns:a16="http://schemas.microsoft.com/office/drawing/2014/main" id="{64588EB2-AA5E-4E1B-84FE-C7310FFF9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 xmlns:a16="http://schemas.microsoft.com/office/drawing/2014/main" id="{8BE6DF94-935B-4A17-909B-D6DE84349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 xmlns:a16="http://schemas.microsoft.com/office/drawing/2014/main" id="{B62D2B6D-F5FC-4AF4-8DE0-44B65242FCB5}"/>
              </a:ext>
            </a:extLst>
          </p:cNvPr>
          <p:cNvSpPr>
            <a:spLocks noGrp="1"/>
          </p:cNvSpPr>
          <p:nvPr>
            <p:ph type="dt" sz="half" idx="10"/>
          </p:nvPr>
        </p:nvSpPr>
        <p:spPr/>
        <p:txBody>
          <a:bodyPr/>
          <a:lstStyle/>
          <a:p>
            <a:fld id="{F846ECB7-C304-49CE-B651-07301FD08FE2}" type="datetimeFigureOut">
              <a:rPr lang="ar-SA" smtClean="0"/>
              <a:t>16/02/1447</a:t>
            </a:fld>
            <a:endParaRPr lang="ar-SA"/>
          </a:p>
        </p:txBody>
      </p:sp>
      <p:sp>
        <p:nvSpPr>
          <p:cNvPr id="6" name="Footer Placeholder 5">
            <a:extLst>
              <a:ext uri="{FF2B5EF4-FFF2-40B4-BE49-F238E27FC236}">
                <a16:creationId xmlns="" xmlns:a16="http://schemas.microsoft.com/office/drawing/2014/main" id="{B487637B-B557-447C-9739-69DEA4017560}"/>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 xmlns:a16="http://schemas.microsoft.com/office/drawing/2014/main" id="{3F53C895-8E06-4E14-AA6A-661EF05CFE4C}"/>
              </a:ext>
            </a:extLst>
          </p:cNvPr>
          <p:cNvSpPr>
            <a:spLocks noGrp="1"/>
          </p:cNvSpPr>
          <p:nvPr>
            <p:ph type="sldNum" sz="quarter" idx="12"/>
          </p:nvPr>
        </p:nvSpPr>
        <p:spPr/>
        <p:txBody>
          <a:bodyPr/>
          <a:lstStyle/>
          <a:p>
            <a:fld id="{1A0339E3-2714-4149-B2CA-F6150B212807}" type="slidenum">
              <a:rPr lang="ar-SA" smtClean="0"/>
              <a:t>‹#›</a:t>
            </a:fld>
            <a:endParaRPr lang="ar-SA"/>
          </a:p>
        </p:txBody>
      </p:sp>
    </p:spTree>
    <p:extLst>
      <p:ext uri="{BB962C8B-B14F-4D97-AF65-F5344CB8AC3E}">
        <p14:creationId xmlns:p14="http://schemas.microsoft.com/office/powerpoint/2010/main" val="338125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F96C07-5E72-41A1-A2FE-A66DFDE49785}"/>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 xmlns:a16="http://schemas.microsoft.com/office/drawing/2014/main" id="{56CDAE5A-868F-4B7B-88A8-52438BDCE2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07EFDE8-8B4A-4680-B891-52C597DC8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 xmlns:a16="http://schemas.microsoft.com/office/drawing/2014/main" id="{5341A145-A89C-4D6E-96FB-A737C0C38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B9C3F4E-9064-4125-AF7B-DCAC54389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 xmlns:a16="http://schemas.microsoft.com/office/drawing/2014/main" id="{1754793E-2874-47D6-8992-859066EEAA80}"/>
              </a:ext>
            </a:extLst>
          </p:cNvPr>
          <p:cNvSpPr>
            <a:spLocks noGrp="1"/>
          </p:cNvSpPr>
          <p:nvPr>
            <p:ph type="dt" sz="half" idx="10"/>
          </p:nvPr>
        </p:nvSpPr>
        <p:spPr/>
        <p:txBody>
          <a:bodyPr/>
          <a:lstStyle/>
          <a:p>
            <a:fld id="{F846ECB7-C304-49CE-B651-07301FD08FE2}" type="datetimeFigureOut">
              <a:rPr lang="ar-SA" smtClean="0"/>
              <a:t>16/02/1447</a:t>
            </a:fld>
            <a:endParaRPr lang="ar-SA"/>
          </a:p>
        </p:txBody>
      </p:sp>
      <p:sp>
        <p:nvSpPr>
          <p:cNvPr id="8" name="Footer Placeholder 7">
            <a:extLst>
              <a:ext uri="{FF2B5EF4-FFF2-40B4-BE49-F238E27FC236}">
                <a16:creationId xmlns="" xmlns:a16="http://schemas.microsoft.com/office/drawing/2014/main" id="{4117A50E-438F-450C-9433-96F617FBCF1F}"/>
              </a:ext>
            </a:extLst>
          </p:cNvPr>
          <p:cNvSpPr>
            <a:spLocks noGrp="1"/>
          </p:cNvSpPr>
          <p:nvPr>
            <p:ph type="ftr" sz="quarter" idx="11"/>
          </p:nvPr>
        </p:nvSpPr>
        <p:spPr/>
        <p:txBody>
          <a:bodyPr/>
          <a:lstStyle/>
          <a:p>
            <a:endParaRPr lang="ar-SA"/>
          </a:p>
        </p:txBody>
      </p:sp>
      <p:sp>
        <p:nvSpPr>
          <p:cNvPr id="9" name="Slide Number Placeholder 8">
            <a:extLst>
              <a:ext uri="{FF2B5EF4-FFF2-40B4-BE49-F238E27FC236}">
                <a16:creationId xmlns="" xmlns:a16="http://schemas.microsoft.com/office/drawing/2014/main" id="{E84DECB4-9499-44D5-B837-A598B914EAD4}"/>
              </a:ext>
            </a:extLst>
          </p:cNvPr>
          <p:cNvSpPr>
            <a:spLocks noGrp="1"/>
          </p:cNvSpPr>
          <p:nvPr>
            <p:ph type="sldNum" sz="quarter" idx="12"/>
          </p:nvPr>
        </p:nvSpPr>
        <p:spPr/>
        <p:txBody>
          <a:bodyPr/>
          <a:lstStyle/>
          <a:p>
            <a:fld id="{1A0339E3-2714-4149-B2CA-F6150B212807}" type="slidenum">
              <a:rPr lang="ar-SA" smtClean="0"/>
              <a:t>‹#›</a:t>
            </a:fld>
            <a:endParaRPr lang="ar-SA"/>
          </a:p>
        </p:txBody>
      </p:sp>
    </p:spTree>
    <p:extLst>
      <p:ext uri="{BB962C8B-B14F-4D97-AF65-F5344CB8AC3E}">
        <p14:creationId xmlns:p14="http://schemas.microsoft.com/office/powerpoint/2010/main" val="2349858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C6B12D-817B-4DA4-85F7-3A99BBE0D70A}"/>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 xmlns:a16="http://schemas.microsoft.com/office/drawing/2014/main" id="{17FC92C0-5350-497C-A001-FA634158DB2C}"/>
              </a:ext>
            </a:extLst>
          </p:cNvPr>
          <p:cNvSpPr>
            <a:spLocks noGrp="1"/>
          </p:cNvSpPr>
          <p:nvPr>
            <p:ph type="dt" sz="half" idx="10"/>
          </p:nvPr>
        </p:nvSpPr>
        <p:spPr/>
        <p:txBody>
          <a:bodyPr/>
          <a:lstStyle/>
          <a:p>
            <a:fld id="{F846ECB7-C304-49CE-B651-07301FD08FE2}" type="datetimeFigureOut">
              <a:rPr lang="ar-SA" smtClean="0"/>
              <a:t>16/02/1447</a:t>
            </a:fld>
            <a:endParaRPr lang="ar-SA"/>
          </a:p>
        </p:txBody>
      </p:sp>
      <p:sp>
        <p:nvSpPr>
          <p:cNvPr id="4" name="Footer Placeholder 3">
            <a:extLst>
              <a:ext uri="{FF2B5EF4-FFF2-40B4-BE49-F238E27FC236}">
                <a16:creationId xmlns="" xmlns:a16="http://schemas.microsoft.com/office/drawing/2014/main" id="{093117F3-6408-419D-AE6F-12CCB7E3F170}"/>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 xmlns:a16="http://schemas.microsoft.com/office/drawing/2014/main" id="{6B062B6E-BEF7-4F91-9634-DFC3822396FB}"/>
              </a:ext>
            </a:extLst>
          </p:cNvPr>
          <p:cNvSpPr>
            <a:spLocks noGrp="1"/>
          </p:cNvSpPr>
          <p:nvPr>
            <p:ph type="sldNum" sz="quarter" idx="12"/>
          </p:nvPr>
        </p:nvSpPr>
        <p:spPr/>
        <p:txBody>
          <a:bodyPr/>
          <a:lstStyle/>
          <a:p>
            <a:fld id="{1A0339E3-2714-4149-B2CA-F6150B212807}" type="slidenum">
              <a:rPr lang="ar-SA" smtClean="0"/>
              <a:t>‹#›</a:t>
            </a:fld>
            <a:endParaRPr lang="ar-SA"/>
          </a:p>
        </p:txBody>
      </p:sp>
    </p:spTree>
    <p:extLst>
      <p:ext uri="{BB962C8B-B14F-4D97-AF65-F5344CB8AC3E}">
        <p14:creationId xmlns:p14="http://schemas.microsoft.com/office/powerpoint/2010/main" val="386507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79F5864-07AB-425F-99ED-B79C7455EA24}"/>
              </a:ext>
            </a:extLst>
          </p:cNvPr>
          <p:cNvSpPr>
            <a:spLocks noGrp="1"/>
          </p:cNvSpPr>
          <p:nvPr>
            <p:ph type="dt" sz="half" idx="10"/>
          </p:nvPr>
        </p:nvSpPr>
        <p:spPr/>
        <p:txBody>
          <a:bodyPr/>
          <a:lstStyle/>
          <a:p>
            <a:fld id="{F846ECB7-C304-49CE-B651-07301FD08FE2}" type="datetimeFigureOut">
              <a:rPr lang="ar-SA" smtClean="0"/>
              <a:t>16/02/1447</a:t>
            </a:fld>
            <a:endParaRPr lang="ar-SA"/>
          </a:p>
        </p:txBody>
      </p:sp>
      <p:sp>
        <p:nvSpPr>
          <p:cNvPr id="3" name="Footer Placeholder 2">
            <a:extLst>
              <a:ext uri="{FF2B5EF4-FFF2-40B4-BE49-F238E27FC236}">
                <a16:creationId xmlns="" xmlns:a16="http://schemas.microsoft.com/office/drawing/2014/main" id="{3BE2CE15-BFAA-4F47-A818-CD63C6856773}"/>
              </a:ext>
            </a:extLst>
          </p:cNvPr>
          <p:cNvSpPr>
            <a:spLocks noGrp="1"/>
          </p:cNvSpPr>
          <p:nvPr>
            <p:ph type="ftr" sz="quarter" idx="11"/>
          </p:nvPr>
        </p:nvSpPr>
        <p:spPr/>
        <p:txBody>
          <a:bodyPr/>
          <a:lstStyle/>
          <a:p>
            <a:endParaRPr lang="ar-SA"/>
          </a:p>
        </p:txBody>
      </p:sp>
      <p:sp>
        <p:nvSpPr>
          <p:cNvPr id="4" name="Slide Number Placeholder 3">
            <a:extLst>
              <a:ext uri="{FF2B5EF4-FFF2-40B4-BE49-F238E27FC236}">
                <a16:creationId xmlns="" xmlns:a16="http://schemas.microsoft.com/office/drawing/2014/main" id="{F2AF0A10-5684-4F98-B232-72F2820C4F7B}"/>
              </a:ext>
            </a:extLst>
          </p:cNvPr>
          <p:cNvSpPr>
            <a:spLocks noGrp="1"/>
          </p:cNvSpPr>
          <p:nvPr>
            <p:ph type="sldNum" sz="quarter" idx="12"/>
          </p:nvPr>
        </p:nvSpPr>
        <p:spPr/>
        <p:txBody>
          <a:bodyPr/>
          <a:lstStyle/>
          <a:p>
            <a:fld id="{1A0339E3-2714-4149-B2CA-F6150B212807}" type="slidenum">
              <a:rPr lang="ar-SA" smtClean="0"/>
              <a:t>‹#›</a:t>
            </a:fld>
            <a:endParaRPr lang="ar-SA"/>
          </a:p>
        </p:txBody>
      </p:sp>
    </p:spTree>
    <p:extLst>
      <p:ext uri="{BB962C8B-B14F-4D97-AF65-F5344CB8AC3E}">
        <p14:creationId xmlns:p14="http://schemas.microsoft.com/office/powerpoint/2010/main" val="2837741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1EF4D6-C153-43C7-8BC0-B5AFE8451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 xmlns:a16="http://schemas.microsoft.com/office/drawing/2014/main" id="{1BAD3BB0-40A8-4DA8-8A03-4F5BE8C9C5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 xmlns:a16="http://schemas.microsoft.com/office/drawing/2014/main" id="{AD9ECF43-6362-410A-B861-B782D55C2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18C3688-C77B-4959-B326-B1C8457655CD}"/>
              </a:ext>
            </a:extLst>
          </p:cNvPr>
          <p:cNvSpPr>
            <a:spLocks noGrp="1"/>
          </p:cNvSpPr>
          <p:nvPr>
            <p:ph type="dt" sz="half" idx="10"/>
          </p:nvPr>
        </p:nvSpPr>
        <p:spPr/>
        <p:txBody>
          <a:bodyPr/>
          <a:lstStyle/>
          <a:p>
            <a:fld id="{F846ECB7-C304-49CE-B651-07301FD08FE2}" type="datetimeFigureOut">
              <a:rPr lang="ar-SA" smtClean="0"/>
              <a:t>16/02/1447</a:t>
            </a:fld>
            <a:endParaRPr lang="ar-SA"/>
          </a:p>
        </p:txBody>
      </p:sp>
      <p:sp>
        <p:nvSpPr>
          <p:cNvPr id="6" name="Footer Placeholder 5">
            <a:extLst>
              <a:ext uri="{FF2B5EF4-FFF2-40B4-BE49-F238E27FC236}">
                <a16:creationId xmlns="" xmlns:a16="http://schemas.microsoft.com/office/drawing/2014/main" id="{CB526C81-EFC8-4502-9363-009A5D0CBE65}"/>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 xmlns:a16="http://schemas.microsoft.com/office/drawing/2014/main" id="{4FA8E508-D199-4ADD-8633-536B661ECED1}"/>
              </a:ext>
            </a:extLst>
          </p:cNvPr>
          <p:cNvSpPr>
            <a:spLocks noGrp="1"/>
          </p:cNvSpPr>
          <p:nvPr>
            <p:ph type="sldNum" sz="quarter" idx="12"/>
          </p:nvPr>
        </p:nvSpPr>
        <p:spPr/>
        <p:txBody>
          <a:bodyPr/>
          <a:lstStyle/>
          <a:p>
            <a:fld id="{1A0339E3-2714-4149-B2CA-F6150B212807}" type="slidenum">
              <a:rPr lang="ar-SA" smtClean="0"/>
              <a:t>‹#›</a:t>
            </a:fld>
            <a:endParaRPr lang="ar-SA"/>
          </a:p>
        </p:txBody>
      </p:sp>
    </p:spTree>
    <p:extLst>
      <p:ext uri="{BB962C8B-B14F-4D97-AF65-F5344CB8AC3E}">
        <p14:creationId xmlns:p14="http://schemas.microsoft.com/office/powerpoint/2010/main" val="26047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FFD318-E9E7-4EB8-9B89-62BDD3C88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 xmlns:a16="http://schemas.microsoft.com/office/drawing/2014/main" id="{0722EAFD-DC4A-415B-B212-036F00CD8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 xmlns:a16="http://schemas.microsoft.com/office/drawing/2014/main" id="{330A1B39-095C-43BA-B118-1BDCA060A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C9541D8-68FF-4554-BFAA-7C7B3A501FEC}"/>
              </a:ext>
            </a:extLst>
          </p:cNvPr>
          <p:cNvSpPr>
            <a:spLocks noGrp="1"/>
          </p:cNvSpPr>
          <p:nvPr>
            <p:ph type="dt" sz="half" idx="10"/>
          </p:nvPr>
        </p:nvSpPr>
        <p:spPr/>
        <p:txBody>
          <a:bodyPr/>
          <a:lstStyle/>
          <a:p>
            <a:fld id="{F846ECB7-C304-49CE-B651-07301FD08FE2}" type="datetimeFigureOut">
              <a:rPr lang="ar-SA" smtClean="0"/>
              <a:t>16/02/1447</a:t>
            </a:fld>
            <a:endParaRPr lang="ar-SA"/>
          </a:p>
        </p:txBody>
      </p:sp>
      <p:sp>
        <p:nvSpPr>
          <p:cNvPr id="6" name="Footer Placeholder 5">
            <a:extLst>
              <a:ext uri="{FF2B5EF4-FFF2-40B4-BE49-F238E27FC236}">
                <a16:creationId xmlns="" xmlns:a16="http://schemas.microsoft.com/office/drawing/2014/main" id="{99A200B1-8FAF-46E1-BB72-3DC71785D2D2}"/>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 xmlns:a16="http://schemas.microsoft.com/office/drawing/2014/main" id="{F1640B40-E901-4342-8DE8-00DA97C508CE}"/>
              </a:ext>
            </a:extLst>
          </p:cNvPr>
          <p:cNvSpPr>
            <a:spLocks noGrp="1"/>
          </p:cNvSpPr>
          <p:nvPr>
            <p:ph type="sldNum" sz="quarter" idx="12"/>
          </p:nvPr>
        </p:nvSpPr>
        <p:spPr/>
        <p:txBody>
          <a:bodyPr/>
          <a:lstStyle/>
          <a:p>
            <a:fld id="{1A0339E3-2714-4149-B2CA-F6150B212807}" type="slidenum">
              <a:rPr lang="ar-SA" smtClean="0"/>
              <a:t>‹#›</a:t>
            </a:fld>
            <a:endParaRPr lang="ar-SA"/>
          </a:p>
        </p:txBody>
      </p:sp>
    </p:spTree>
    <p:extLst>
      <p:ext uri="{BB962C8B-B14F-4D97-AF65-F5344CB8AC3E}">
        <p14:creationId xmlns:p14="http://schemas.microsoft.com/office/powerpoint/2010/main" val="252411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DC89AD2-56EB-48C1-907F-5FCB3DFA5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 xmlns:a16="http://schemas.microsoft.com/office/drawing/2014/main" id="{755CEF8B-F5A7-4999-8967-CE4A0AA3A3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 xmlns:a16="http://schemas.microsoft.com/office/drawing/2014/main" id="{D9997747-3F3D-45AC-AF34-9A2D879EFC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6ECB7-C304-49CE-B651-07301FD08FE2}" type="datetimeFigureOut">
              <a:rPr lang="ar-SA" smtClean="0"/>
              <a:t>16/02/1447</a:t>
            </a:fld>
            <a:endParaRPr lang="ar-SA"/>
          </a:p>
        </p:txBody>
      </p:sp>
      <p:sp>
        <p:nvSpPr>
          <p:cNvPr id="5" name="Footer Placeholder 4">
            <a:extLst>
              <a:ext uri="{FF2B5EF4-FFF2-40B4-BE49-F238E27FC236}">
                <a16:creationId xmlns="" xmlns:a16="http://schemas.microsoft.com/office/drawing/2014/main" id="{57E1E43E-DE08-41DB-AAF7-7DAA1F6199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a:extLst>
              <a:ext uri="{FF2B5EF4-FFF2-40B4-BE49-F238E27FC236}">
                <a16:creationId xmlns="" xmlns:a16="http://schemas.microsoft.com/office/drawing/2014/main" id="{ED420991-9C8E-407E-930A-7999774FC6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339E3-2714-4149-B2CA-F6150B212807}" type="slidenum">
              <a:rPr lang="ar-SA" smtClean="0"/>
              <a:t>‹#›</a:t>
            </a:fld>
            <a:endParaRPr lang="ar-SA"/>
          </a:p>
        </p:txBody>
      </p:sp>
    </p:spTree>
    <p:extLst>
      <p:ext uri="{BB962C8B-B14F-4D97-AF65-F5344CB8AC3E}">
        <p14:creationId xmlns:p14="http://schemas.microsoft.com/office/powerpoint/2010/main" val="240735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1575;&#1604;&#1583;&#1608;&#1585;&#1577;%20&#1575;&#1604;&#1578;&#1583;&#1585;&#1610;&#1576;&#1610;&#1577;/19420.pdf"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hyperlink" Target="&#1575;&#1604;&#1583;&#1608;&#1585;&#1577;%20&#1575;&#1604;&#1578;&#1583;&#1585;&#1610;&#1576;&#1610;&#1577;/19420.pdf"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1575;&#1604;&#1583;&#1608;&#1585;&#1577;%20&#1575;&#1604;&#1578;&#1583;&#1585;&#1610;&#1576;&#1610;&#1577;/19420.pdf"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1575;&#1604;&#1583;&#1608;&#1585;&#1577;%20&#1575;&#1604;&#1578;&#1583;&#1585;&#1610;&#1576;&#1610;&#1577;/19420.pdf"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1575;&#1604;&#1583;&#1608;&#1585;&#1577;%20&#1575;&#1604;&#1578;&#1583;&#1585;&#1610;&#1576;&#1610;&#1577;/19420.pdf" TargetMode="External"/><Relationship Id="rId1" Type="http://schemas.openxmlformats.org/officeDocument/2006/relationships/slideLayout" Target="../slideLayouts/slideLayout7.xml"/><Relationship Id="rId4" Type="http://schemas.microsoft.com/office/2007/relationships/hdphoto" Target="../media/hdphoto2.wdp"/></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mond 1">
            <a:extLst>
              <a:ext uri="{FF2B5EF4-FFF2-40B4-BE49-F238E27FC236}">
                <a16:creationId xmlns="" xmlns:a16="http://schemas.microsoft.com/office/drawing/2014/main" id="{C3F3AE3B-2F32-47ED-8022-CF171A76CF7E}"/>
              </a:ext>
            </a:extLst>
          </p:cNvPr>
          <p:cNvSpPr/>
          <p:nvPr/>
        </p:nvSpPr>
        <p:spPr>
          <a:xfrm>
            <a:off x="-886267" y="-259459"/>
            <a:ext cx="10000440" cy="7335511"/>
          </a:xfrm>
          <a:prstGeom prst="diamond">
            <a:avLst/>
          </a:prstGeom>
          <a:solidFill>
            <a:schemeClr val="bg1"/>
          </a:solidFill>
          <a:ln w="38100">
            <a:solidFill>
              <a:srgbClr val="5B92FF"/>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w="0"/>
              <a:solidFill>
                <a:schemeClr val="tx1"/>
              </a:solidFill>
              <a:effectLst>
                <a:outerShdw blurRad="38100" dist="19050" dir="2700000" algn="tl" rotWithShape="0">
                  <a:schemeClr val="dk1">
                    <a:alpha val="40000"/>
                  </a:schemeClr>
                </a:outerShdw>
              </a:effectLst>
            </a:endParaRPr>
          </a:p>
        </p:txBody>
      </p:sp>
      <p:sp>
        <p:nvSpPr>
          <p:cNvPr id="4" name="Diamond 3">
            <a:extLst>
              <a:ext uri="{FF2B5EF4-FFF2-40B4-BE49-F238E27FC236}">
                <a16:creationId xmlns="" xmlns:a16="http://schemas.microsoft.com/office/drawing/2014/main" id="{63C9E801-58FA-43B2-9AD5-195FF8A173D9}"/>
              </a:ext>
            </a:extLst>
          </p:cNvPr>
          <p:cNvSpPr/>
          <p:nvPr/>
        </p:nvSpPr>
        <p:spPr>
          <a:xfrm>
            <a:off x="8937059" y="2869809"/>
            <a:ext cx="3899096" cy="3873305"/>
          </a:xfrm>
          <a:prstGeom prst="diamond">
            <a:avLst/>
          </a:prstGeom>
          <a:solidFill>
            <a:schemeClr val="bg1"/>
          </a:solidFill>
          <a:ln w="38100">
            <a:solidFill>
              <a:srgbClr val="5B92FF"/>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w="0"/>
              <a:solidFill>
                <a:schemeClr val="tx1"/>
              </a:solidFill>
              <a:effectLst>
                <a:outerShdw blurRad="38100" dist="19050" dir="2700000" algn="tl" rotWithShape="0">
                  <a:schemeClr val="dk1">
                    <a:alpha val="40000"/>
                  </a:schemeClr>
                </a:outerShdw>
              </a:effectLst>
            </a:endParaRPr>
          </a:p>
        </p:txBody>
      </p:sp>
      <p:sp>
        <p:nvSpPr>
          <p:cNvPr id="5" name="Diamond 4">
            <a:extLst>
              <a:ext uri="{FF2B5EF4-FFF2-40B4-BE49-F238E27FC236}">
                <a16:creationId xmlns="" xmlns:a16="http://schemas.microsoft.com/office/drawing/2014/main" id="{B7F5DB1D-6709-458A-8E7F-E78066B3A119}"/>
              </a:ext>
            </a:extLst>
          </p:cNvPr>
          <p:cNvSpPr/>
          <p:nvPr/>
        </p:nvSpPr>
        <p:spPr>
          <a:xfrm>
            <a:off x="7663933" y="-213360"/>
            <a:ext cx="3899096" cy="3873305"/>
          </a:xfrm>
          <a:prstGeom prst="diamond">
            <a:avLst/>
          </a:prstGeom>
          <a:solidFill>
            <a:schemeClr val="bg1"/>
          </a:solidFill>
          <a:ln w="38100">
            <a:solidFill>
              <a:srgbClr val="5B92FF"/>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w="0"/>
              <a:solidFill>
                <a:schemeClr val="tx1"/>
              </a:solidFill>
              <a:effectLst>
                <a:outerShdw blurRad="38100" dist="19050" dir="2700000" algn="tl" rotWithShape="0">
                  <a:schemeClr val="dk1">
                    <a:alpha val="40000"/>
                  </a:schemeClr>
                </a:outerShdw>
              </a:effectLst>
            </a:endParaRPr>
          </a:p>
        </p:txBody>
      </p:sp>
      <p:pic>
        <p:nvPicPr>
          <p:cNvPr id="12" name="Picture 11">
            <a:extLst>
              <a:ext uri="{FF2B5EF4-FFF2-40B4-BE49-F238E27FC236}">
                <a16:creationId xmlns="" xmlns:a16="http://schemas.microsoft.com/office/drawing/2014/main" id="{469F528A-7E40-4422-A142-C81E3054CFD2}"/>
              </a:ext>
            </a:extLst>
          </p:cNvPr>
          <p:cNvPicPr>
            <a:picLocks noChangeAspect="1"/>
          </p:cNvPicPr>
          <p:nvPr/>
        </p:nvPicPr>
        <p:blipFill>
          <a:blip r:embed="rId2">
            <a:extLst>
              <a:ext uri="{28A0092B-C50C-407E-A947-70E740481C1C}">
                <a14:useLocalDpi xmlns:a14="http://schemas.microsoft.com/office/drawing/2010/main" val="0"/>
              </a:ext>
            </a:extLst>
          </a:blip>
          <a:srcRect l="-27345" t="-26648" r="-27345" b="-18736"/>
          <a:stretch>
            <a:fillRect/>
          </a:stretch>
        </p:blipFill>
        <p:spPr>
          <a:xfrm>
            <a:off x="6631830" y="1674564"/>
            <a:ext cx="3750137" cy="3508871"/>
          </a:xfrm>
          <a:custGeom>
            <a:avLst/>
            <a:gdLst>
              <a:gd name="connsiteX0" fmla="*/ 1657606 w 3315211"/>
              <a:gd name="connsiteY0" fmla="*/ 0 h 3101926"/>
              <a:gd name="connsiteX1" fmla="*/ 2265271 w 3315211"/>
              <a:gd name="connsiteY1" fmla="*/ 568571 h 3101926"/>
              <a:gd name="connsiteX2" fmla="*/ 2729167 w 3315211"/>
              <a:gd name="connsiteY2" fmla="*/ 568571 h 3101926"/>
              <a:gd name="connsiteX3" fmla="*/ 2729167 w 3315211"/>
              <a:gd name="connsiteY3" fmla="*/ 1002622 h 3101926"/>
              <a:gd name="connsiteX4" fmla="*/ 3315211 w 3315211"/>
              <a:gd name="connsiteY4" fmla="*/ 1550963 h 3101926"/>
              <a:gd name="connsiteX5" fmla="*/ 2729167 w 3315211"/>
              <a:gd name="connsiteY5" fmla="*/ 2099304 h 3101926"/>
              <a:gd name="connsiteX6" fmla="*/ 2729167 w 3315211"/>
              <a:gd name="connsiteY6" fmla="*/ 2702171 h 3101926"/>
              <a:gd name="connsiteX7" fmla="*/ 2084848 w 3315211"/>
              <a:gd name="connsiteY7" fmla="*/ 2702171 h 3101926"/>
              <a:gd name="connsiteX8" fmla="*/ 1657606 w 3315211"/>
              <a:gd name="connsiteY8" fmla="*/ 3101926 h 3101926"/>
              <a:gd name="connsiteX9" fmla="*/ 1230364 w 3315211"/>
              <a:gd name="connsiteY9" fmla="*/ 2702171 h 3101926"/>
              <a:gd name="connsiteX10" fmla="*/ 586042 w 3315211"/>
              <a:gd name="connsiteY10" fmla="*/ 2702171 h 3101926"/>
              <a:gd name="connsiteX11" fmla="*/ 586042 w 3315211"/>
              <a:gd name="connsiteY11" fmla="*/ 2099302 h 3101926"/>
              <a:gd name="connsiteX12" fmla="*/ 0 w 3315211"/>
              <a:gd name="connsiteY12" fmla="*/ 1550963 h 3101926"/>
              <a:gd name="connsiteX13" fmla="*/ 586042 w 3315211"/>
              <a:gd name="connsiteY13" fmla="*/ 1002624 h 3101926"/>
              <a:gd name="connsiteX14" fmla="*/ 586042 w 3315211"/>
              <a:gd name="connsiteY14" fmla="*/ 568571 h 3101926"/>
              <a:gd name="connsiteX15" fmla="*/ 1049941 w 3315211"/>
              <a:gd name="connsiteY15" fmla="*/ 568571 h 310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15211" h="3101926">
                <a:moveTo>
                  <a:pt x="1657606" y="0"/>
                </a:moveTo>
                <a:lnTo>
                  <a:pt x="2265271" y="568571"/>
                </a:lnTo>
                <a:lnTo>
                  <a:pt x="2729167" y="568571"/>
                </a:lnTo>
                <a:lnTo>
                  <a:pt x="2729167" y="1002622"/>
                </a:lnTo>
                <a:lnTo>
                  <a:pt x="3315211" y="1550963"/>
                </a:lnTo>
                <a:lnTo>
                  <a:pt x="2729167" y="2099304"/>
                </a:lnTo>
                <a:lnTo>
                  <a:pt x="2729167" y="2702171"/>
                </a:lnTo>
                <a:lnTo>
                  <a:pt x="2084848" y="2702171"/>
                </a:lnTo>
                <a:lnTo>
                  <a:pt x="1657606" y="3101926"/>
                </a:lnTo>
                <a:lnTo>
                  <a:pt x="1230364" y="2702171"/>
                </a:lnTo>
                <a:lnTo>
                  <a:pt x="586042" y="2702171"/>
                </a:lnTo>
                <a:lnTo>
                  <a:pt x="586042" y="2099302"/>
                </a:lnTo>
                <a:lnTo>
                  <a:pt x="0" y="1550963"/>
                </a:lnTo>
                <a:lnTo>
                  <a:pt x="586042" y="1002624"/>
                </a:lnTo>
                <a:lnTo>
                  <a:pt x="586042" y="568571"/>
                </a:lnTo>
                <a:lnTo>
                  <a:pt x="1049941" y="568571"/>
                </a:lnTo>
                <a:close/>
              </a:path>
            </a:pathLst>
          </a:custGeom>
          <a:solidFill>
            <a:srgbClr val="5B92FF"/>
          </a:solidFill>
          <a:ln w="76200">
            <a:solidFill>
              <a:srgbClr val="5B92FF"/>
            </a:solidFill>
          </a:ln>
          <a:effectLst>
            <a:glow rad="63500">
              <a:schemeClr val="accent1">
                <a:satMod val="175000"/>
                <a:alpha val="40000"/>
              </a:schemeClr>
            </a:glow>
            <a:outerShdw blurRad="76200" dist="25400" dir="13800000" sx="102000" sy="102000" rotWithShape="0">
              <a:schemeClr val="tx1">
                <a:alpha val="43000"/>
              </a:schemeClr>
            </a:outerShdw>
          </a:effectLst>
          <a:scene3d>
            <a:camera prst="orthographicFront"/>
            <a:lightRig rig="threePt" dir="t"/>
          </a:scene3d>
          <a:sp3d>
            <a:bevelT w="114300" prst="artDeco"/>
          </a:sp3d>
        </p:spPr>
        <p:style>
          <a:lnRef idx="2">
            <a:schemeClr val="accent1"/>
          </a:lnRef>
          <a:fillRef idx="1">
            <a:schemeClr val="lt1"/>
          </a:fillRef>
          <a:effectRef idx="0">
            <a:schemeClr val="accent1"/>
          </a:effectRef>
          <a:fontRef idx="minor">
            <a:schemeClr val="dk1"/>
          </a:fontRef>
        </p:style>
      </p:pic>
      <p:pic>
        <p:nvPicPr>
          <p:cNvPr id="11" name="Picture 10">
            <a:extLst>
              <a:ext uri="{FF2B5EF4-FFF2-40B4-BE49-F238E27FC236}">
                <a16:creationId xmlns="" xmlns:a16="http://schemas.microsoft.com/office/drawing/2014/main" id="{7E2D6C1D-6130-4865-9DE6-DD5397751AD8}"/>
              </a:ext>
            </a:extLst>
          </p:cNvPr>
          <p:cNvPicPr>
            <a:picLocks noChangeAspect="1"/>
          </p:cNvPicPr>
          <p:nvPr/>
        </p:nvPicPr>
        <p:blipFill>
          <a:blip r:embed="rId2">
            <a:extLst>
              <a:ext uri="{28A0092B-C50C-407E-A947-70E740481C1C}">
                <a14:useLocalDpi xmlns:a14="http://schemas.microsoft.com/office/drawing/2010/main" val="0"/>
              </a:ext>
            </a:extLst>
          </a:blip>
          <a:srcRect l="-27345" t="-26648" r="-27345" b="-18736"/>
          <a:stretch>
            <a:fillRect/>
          </a:stretch>
        </p:blipFill>
        <p:spPr>
          <a:xfrm>
            <a:off x="6837531" y="1885075"/>
            <a:ext cx="3315211" cy="3101926"/>
          </a:xfrm>
          <a:custGeom>
            <a:avLst/>
            <a:gdLst>
              <a:gd name="connsiteX0" fmla="*/ 1657606 w 3315211"/>
              <a:gd name="connsiteY0" fmla="*/ 0 h 3101926"/>
              <a:gd name="connsiteX1" fmla="*/ 2265271 w 3315211"/>
              <a:gd name="connsiteY1" fmla="*/ 568571 h 3101926"/>
              <a:gd name="connsiteX2" fmla="*/ 2729167 w 3315211"/>
              <a:gd name="connsiteY2" fmla="*/ 568571 h 3101926"/>
              <a:gd name="connsiteX3" fmla="*/ 2729167 w 3315211"/>
              <a:gd name="connsiteY3" fmla="*/ 1002622 h 3101926"/>
              <a:gd name="connsiteX4" fmla="*/ 3315211 w 3315211"/>
              <a:gd name="connsiteY4" fmla="*/ 1550963 h 3101926"/>
              <a:gd name="connsiteX5" fmla="*/ 2729167 w 3315211"/>
              <a:gd name="connsiteY5" fmla="*/ 2099304 h 3101926"/>
              <a:gd name="connsiteX6" fmla="*/ 2729167 w 3315211"/>
              <a:gd name="connsiteY6" fmla="*/ 2702171 h 3101926"/>
              <a:gd name="connsiteX7" fmla="*/ 2084848 w 3315211"/>
              <a:gd name="connsiteY7" fmla="*/ 2702171 h 3101926"/>
              <a:gd name="connsiteX8" fmla="*/ 1657606 w 3315211"/>
              <a:gd name="connsiteY8" fmla="*/ 3101926 h 3101926"/>
              <a:gd name="connsiteX9" fmla="*/ 1230364 w 3315211"/>
              <a:gd name="connsiteY9" fmla="*/ 2702171 h 3101926"/>
              <a:gd name="connsiteX10" fmla="*/ 586042 w 3315211"/>
              <a:gd name="connsiteY10" fmla="*/ 2702171 h 3101926"/>
              <a:gd name="connsiteX11" fmla="*/ 586042 w 3315211"/>
              <a:gd name="connsiteY11" fmla="*/ 2099302 h 3101926"/>
              <a:gd name="connsiteX12" fmla="*/ 0 w 3315211"/>
              <a:gd name="connsiteY12" fmla="*/ 1550963 h 3101926"/>
              <a:gd name="connsiteX13" fmla="*/ 586042 w 3315211"/>
              <a:gd name="connsiteY13" fmla="*/ 1002624 h 3101926"/>
              <a:gd name="connsiteX14" fmla="*/ 586042 w 3315211"/>
              <a:gd name="connsiteY14" fmla="*/ 568571 h 3101926"/>
              <a:gd name="connsiteX15" fmla="*/ 1049941 w 3315211"/>
              <a:gd name="connsiteY15" fmla="*/ 568571 h 310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15211" h="3101926">
                <a:moveTo>
                  <a:pt x="1657606" y="0"/>
                </a:moveTo>
                <a:lnTo>
                  <a:pt x="2265271" y="568571"/>
                </a:lnTo>
                <a:lnTo>
                  <a:pt x="2729167" y="568571"/>
                </a:lnTo>
                <a:lnTo>
                  <a:pt x="2729167" y="1002622"/>
                </a:lnTo>
                <a:lnTo>
                  <a:pt x="3315211" y="1550963"/>
                </a:lnTo>
                <a:lnTo>
                  <a:pt x="2729167" y="2099304"/>
                </a:lnTo>
                <a:lnTo>
                  <a:pt x="2729167" y="2702171"/>
                </a:lnTo>
                <a:lnTo>
                  <a:pt x="2084848" y="2702171"/>
                </a:lnTo>
                <a:lnTo>
                  <a:pt x="1657606" y="3101926"/>
                </a:lnTo>
                <a:lnTo>
                  <a:pt x="1230364" y="2702171"/>
                </a:lnTo>
                <a:lnTo>
                  <a:pt x="586042" y="2702171"/>
                </a:lnTo>
                <a:lnTo>
                  <a:pt x="586042" y="2099302"/>
                </a:lnTo>
                <a:lnTo>
                  <a:pt x="0" y="1550963"/>
                </a:lnTo>
                <a:lnTo>
                  <a:pt x="586042" y="1002624"/>
                </a:lnTo>
                <a:lnTo>
                  <a:pt x="586042" y="568571"/>
                </a:lnTo>
                <a:lnTo>
                  <a:pt x="1049941" y="568571"/>
                </a:lnTo>
                <a:close/>
              </a:path>
            </a:pathLst>
          </a:custGeom>
          <a:ln w="76200">
            <a:solidFill>
              <a:srgbClr val="5B92FF"/>
            </a:solidFill>
          </a:ln>
          <a:effectLst>
            <a:glow rad="63500">
              <a:schemeClr val="accent1">
                <a:satMod val="175000"/>
                <a:alpha val="40000"/>
              </a:schemeClr>
            </a:glow>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lnRef>
          <a:fillRef idx="1">
            <a:schemeClr val="lt1"/>
          </a:fillRef>
          <a:effectRef idx="0">
            <a:schemeClr val="accent1"/>
          </a:effectRef>
          <a:fontRef idx="minor">
            <a:schemeClr val="dk1"/>
          </a:fontRef>
        </p:style>
      </p:pic>
      <p:sp>
        <p:nvSpPr>
          <p:cNvPr id="13" name="TextBox 12">
            <a:extLst>
              <a:ext uri="{FF2B5EF4-FFF2-40B4-BE49-F238E27FC236}">
                <a16:creationId xmlns="" xmlns:a16="http://schemas.microsoft.com/office/drawing/2014/main" id="{12BA6366-E2D1-42B2-B6CC-59FFD296D2AF}"/>
              </a:ext>
            </a:extLst>
          </p:cNvPr>
          <p:cNvSpPr txBox="1"/>
          <p:nvPr/>
        </p:nvSpPr>
        <p:spPr>
          <a:xfrm>
            <a:off x="594574" y="954595"/>
            <a:ext cx="6721104" cy="3469668"/>
          </a:xfrm>
          <a:prstGeom prst="rect">
            <a:avLst/>
          </a:prstGeom>
          <a:noFill/>
        </p:spPr>
        <p:txBody>
          <a:bodyPr wrap="square" rtlCol="1">
            <a:spAutoFit/>
          </a:bodyPr>
          <a:lstStyle/>
          <a:p>
            <a:pPr algn="ctr">
              <a:lnSpc>
                <a:spcPct val="115000"/>
              </a:lnSpc>
              <a:spcAft>
                <a:spcPts val="1000"/>
              </a:spcAft>
            </a:pPr>
            <a:r>
              <a:rPr lang="ar-SA" sz="3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جامعة دنقلا</a:t>
            </a:r>
            <a:endParaRPr lang="en-US" sz="20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p>
            <a:pPr algn="ctr">
              <a:lnSpc>
                <a:spcPct val="115000"/>
              </a:lnSpc>
              <a:spcAft>
                <a:spcPts val="1000"/>
              </a:spcAft>
            </a:pPr>
            <a:r>
              <a:rPr lang="ar-SA" sz="3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كلية علوم الحاسوب والتنمية البشرية</a:t>
            </a:r>
          </a:p>
          <a:p>
            <a:pPr algn="r" rtl="1"/>
            <a:r>
              <a:rPr lang="ar-SA" sz="4000" b="1" dirty="0">
                <a:solidFill>
                  <a:srgbClr val="002060"/>
                </a:solidFill>
                <a:effectLst>
                  <a:outerShdw blurRad="38100" dist="38100" dir="2700000" algn="tl">
                    <a:srgbClr val="000000">
                      <a:alpha val="43137"/>
                    </a:srgbClr>
                  </a:outerShdw>
                </a:effectLst>
              </a:rPr>
              <a:t>        نظم إدارة قواعد البيانات</a:t>
            </a:r>
          </a:p>
          <a:p>
            <a:pPr algn="r" rtl="1"/>
            <a:r>
              <a:rPr lang="ar-SA" sz="4000" b="1" dirty="0">
                <a:solidFill>
                  <a:srgbClr val="002060"/>
                </a:solidFill>
                <a:effectLst>
                  <a:outerShdw blurRad="38100" dist="38100" dir="2700000" algn="tl">
                    <a:srgbClr val="000000">
                      <a:alpha val="43137"/>
                    </a:srgbClr>
                  </a:outerShdw>
                </a:effectLst>
              </a:rPr>
              <a:t>   (</a:t>
            </a:r>
            <a:r>
              <a:rPr lang="en-US" sz="3200" b="1" dirty="0">
                <a:solidFill>
                  <a:srgbClr val="002060"/>
                </a:solidFill>
                <a:effectLst>
                  <a:outerShdw blurRad="38100" dist="38100" dir="2700000" algn="tl">
                    <a:srgbClr val="000000">
                      <a:alpha val="43137"/>
                    </a:srgbClr>
                  </a:outerShdw>
                </a:effectLst>
              </a:rPr>
              <a:t>Database Management Systems </a:t>
            </a:r>
            <a:r>
              <a:rPr lang="ar-SA" sz="4000" b="1" dirty="0">
                <a:solidFill>
                  <a:srgbClr val="002060"/>
                </a:solidFill>
                <a:effectLst>
                  <a:outerShdw blurRad="38100" dist="38100" dir="2700000" algn="tl">
                    <a:srgbClr val="000000">
                      <a:alpha val="43137"/>
                    </a:srgbClr>
                  </a:outerShdw>
                </a:effectLst>
              </a:rPr>
              <a:t>):</a:t>
            </a:r>
          </a:p>
          <a:p>
            <a:pPr algn="r" rtl="1"/>
            <a:endParaRPr lang="ar-SA" sz="4000" b="1" dirty="0">
              <a:solidFill>
                <a:srgbClr val="002060"/>
              </a:solidFill>
              <a:effectLst>
                <a:outerShdw blurRad="38100" dist="38100" dir="2700000" algn="tl">
                  <a:srgbClr val="000000">
                    <a:alpha val="43137"/>
                  </a:srgbClr>
                </a:outerShdw>
              </a:effectLst>
            </a:endParaRPr>
          </a:p>
        </p:txBody>
      </p:sp>
      <p:sp>
        <p:nvSpPr>
          <p:cNvPr id="14" name="Diamond 13">
            <a:extLst>
              <a:ext uri="{FF2B5EF4-FFF2-40B4-BE49-F238E27FC236}">
                <a16:creationId xmlns="" xmlns:a16="http://schemas.microsoft.com/office/drawing/2014/main" id="{88E8847F-4DEE-4D69-BD9C-CD6C998D932A}"/>
              </a:ext>
            </a:extLst>
          </p:cNvPr>
          <p:cNvSpPr/>
          <p:nvPr/>
        </p:nvSpPr>
        <p:spPr>
          <a:xfrm>
            <a:off x="10245385" y="1954124"/>
            <a:ext cx="1344637" cy="1451317"/>
          </a:xfrm>
          <a:prstGeom prst="diamond">
            <a:avLst/>
          </a:prstGeom>
          <a:solidFill>
            <a:srgbClr val="5B92FF"/>
          </a:solidFill>
          <a:ln>
            <a:solidFill>
              <a:srgbClr val="5B92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Diamond 14">
            <a:extLst>
              <a:ext uri="{FF2B5EF4-FFF2-40B4-BE49-F238E27FC236}">
                <a16:creationId xmlns="" xmlns:a16="http://schemas.microsoft.com/office/drawing/2014/main" id="{C6FD2D44-4A91-4A84-A785-088CC8D3F73E}"/>
              </a:ext>
            </a:extLst>
          </p:cNvPr>
          <p:cNvSpPr/>
          <p:nvPr/>
        </p:nvSpPr>
        <p:spPr>
          <a:xfrm>
            <a:off x="10218392" y="5749387"/>
            <a:ext cx="1344637" cy="1451317"/>
          </a:xfrm>
          <a:prstGeom prst="diamond">
            <a:avLst/>
          </a:prstGeom>
          <a:solidFill>
            <a:srgbClr val="5B92FF"/>
          </a:solidFill>
          <a:ln>
            <a:solidFill>
              <a:srgbClr val="5B92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7" name="TextBox 16">
            <a:extLst>
              <a:ext uri="{FF2B5EF4-FFF2-40B4-BE49-F238E27FC236}">
                <a16:creationId xmlns="" xmlns:a16="http://schemas.microsoft.com/office/drawing/2014/main" id="{E7F5742C-219F-4135-B479-A0BFD75B441A}"/>
              </a:ext>
            </a:extLst>
          </p:cNvPr>
          <p:cNvSpPr txBox="1"/>
          <p:nvPr/>
        </p:nvSpPr>
        <p:spPr>
          <a:xfrm>
            <a:off x="268100" y="4277003"/>
            <a:ext cx="5490295" cy="646331"/>
          </a:xfrm>
          <a:prstGeom prst="rect">
            <a:avLst/>
          </a:prstGeom>
          <a:noFill/>
        </p:spPr>
        <p:txBody>
          <a:bodyPr wrap="square" rtlCol="1">
            <a:spAutoFit/>
          </a:bodyPr>
          <a:lstStyle/>
          <a:p>
            <a:pPr algn="just" rtl="1"/>
            <a:r>
              <a:rPr lang="ar-SA" sz="3600" b="1" dirty="0"/>
              <a:t>مستودعات البيانات</a:t>
            </a:r>
          </a:p>
        </p:txBody>
      </p:sp>
      <p:sp>
        <p:nvSpPr>
          <p:cNvPr id="18" name="TextBox 17">
            <a:extLst>
              <a:ext uri="{FF2B5EF4-FFF2-40B4-BE49-F238E27FC236}">
                <a16:creationId xmlns="" xmlns:a16="http://schemas.microsoft.com/office/drawing/2014/main" id="{6F7C7050-EFA4-4C24-A16B-8174EF387FA3}"/>
              </a:ext>
            </a:extLst>
          </p:cNvPr>
          <p:cNvSpPr txBox="1"/>
          <p:nvPr/>
        </p:nvSpPr>
        <p:spPr>
          <a:xfrm>
            <a:off x="782475" y="5467697"/>
            <a:ext cx="4239083" cy="523220"/>
          </a:xfrm>
          <a:prstGeom prst="rect">
            <a:avLst/>
          </a:prstGeom>
          <a:noFill/>
        </p:spPr>
        <p:txBody>
          <a:bodyPr wrap="square" rtlCol="1">
            <a:spAutoFit/>
          </a:bodyPr>
          <a:lstStyle/>
          <a:p>
            <a:pPr algn="just" rtl="1"/>
            <a:r>
              <a:rPr lang="ar-SA" sz="2800" dirty="0"/>
              <a:t>أ. لينا الأمين</a:t>
            </a:r>
          </a:p>
        </p:txBody>
      </p:sp>
      <p:sp>
        <p:nvSpPr>
          <p:cNvPr id="19" name="Oval 18" descr="icon new">
            <a:extLst>
              <a:ext uri="{FF2B5EF4-FFF2-40B4-BE49-F238E27FC236}">
                <a16:creationId xmlns="" xmlns:a16="http://schemas.microsoft.com/office/drawing/2014/main" id="{04E883CF-90E5-472D-AABC-BE82054C2E56}"/>
              </a:ext>
            </a:extLst>
          </p:cNvPr>
          <p:cNvSpPr>
            <a:spLocks noChangeArrowheads="1"/>
          </p:cNvSpPr>
          <p:nvPr/>
        </p:nvSpPr>
        <p:spPr bwMode="auto">
          <a:xfrm>
            <a:off x="8621527" y="325396"/>
            <a:ext cx="2080770" cy="1889861"/>
          </a:xfrm>
          <a:prstGeom prst="ellipse">
            <a:avLst/>
          </a:pr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sp>
        <p:nvSpPr>
          <p:cNvPr id="20" name="Oval 19">
            <a:extLst>
              <a:ext uri="{FF2B5EF4-FFF2-40B4-BE49-F238E27FC236}">
                <a16:creationId xmlns="" xmlns:a16="http://schemas.microsoft.com/office/drawing/2014/main" id="{0901AC8C-3DB8-4061-9A62-558E8BAFB476}"/>
              </a:ext>
            </a:extLst>
          </p:cNvPr>
          <p:cNvSpPr>
            <a:spLocks noChangeArrowheads="1"/>
          </p:cNvSpPr>
          <p:nvPr/>
        </p:nvSpPr>
        <p:spPr bwMode="auto">
          <a:xfrm>
            <a:off x="9803340" y="3584281"/>
            <a:ext cx="2416846" cy="2169528"/>
          </a:xfrm>
          <a:prstGeom prst="ellipse">
            <a:avLst/>
          </a:prstGeom>
          <a:blipFill dpi="0" rotWithShape="1">
            <a:blip r:embed="rId4"/>
            <a:srcRect/>
            <a:stretch>
              <a:fillRect/>
            </a:stretch>
          </a:blipFill>
          <a:ln>
            <a:noFill/>
          </a:ln>
          <a:extLst>
            <a:ext uri="{91240B29-F687-4F45-9708-019B960494DF}">
              <a14:hiddenLine xmlns:a14="http://schemas.microsoft.com/office/drawing/2010/main" w="25400">
                <a:solidFill>
                  <a:srgbClr val="000000"/>
                </a:solidFill>
                <a:round/>
                <a:headEnd/>
                <a:tailEnd/>
              </a14:hiddenLine>
            </a:ext>
          </a:extLst>
        </p:spPr>
        <p:txBody>
          <a:bodyPr rot="0" vert="horz" wrap="square" lIns="91440" tIns="45720" rIns="91440" bIns="45720" anchor="ctr" anchorCtr="0" upright="1">
            <a:noAutofit/>
          </a:bodyPr>
          <a:lstStyle/>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21" name="Diamond 20">
            <a:extLst>
              <a:ext uri="{FF2B5EF4-FFF2-40B4-BE49-F238E27FC236}">
                <a16:creationId xmlns="" xmlns:a16="http://schemas.microsoft.com/office/drawing/2014/main" id="{B70CBF82-A046-4207-99AE-8FEF289E1977}"/>
              </a:ext>
            </a:extLst>
          </p:cNvPr>
          <p:cNvSpPr/>
          <p:nvPr/>
        </p:nvSpPr>
        <p:spPr>
          <a:xfrm>
            <a:off x="-430917" y="3149297"/>
            <a:ext cx="1344637" cy="1451317"/>
          </a:xfrm>
          <a:prstGeom prst="diamond">
            <a:avLst/>
          </a:prstGeom>
          <a:solidFill>
            <a:srgbClr val="5B92FF"/>
          </a:solidFill>
          <a:ln>
            <a:solidFill>
              <a:srgbClr val="5B92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TextBox 21">
            <a:extLst>
              <a:ext uri="{FF2B5EF4-FFF2-40B4-BE49-F238E27FC236}">
                <a16:creationId xmlns="" xmlns:a16="http://schemas.microsoft.com/office/drawing/2014/main" id="{313F1F4E-0A54-44A9-BD71-6F469F7125AB}"/>
              </a:ext>
            </a:extLst>
          </p:cNvPr>
          <p:cNvSpPr txBox="1"/>
          <p:nvPr/>
        </p:nvSpPr>
        <p:spPr>
          <a:xfrm>
            <a:off x="451019" y="3741127"/>
            <a:ext cx="5124456" cy="584775"/>
          </a:xfrm>
          <a:prstGeom prst="rect">
            <a:avLst/>
          </a:prstGeom>
          <a:noFill/>
        </p:spPr>
        <p:txBody>
          <a:bodyPr wrap="square" rtlCol="1">
            <a:spAutoFit/>
          </a:bodyPr>
          <a:lstStyle/>
          <a:p>
            <a:pPr algn="just" rtl="1"/>
            <a:r>
              <a:rPr lang="ar-SA" sz="3200" b="1"/>
              <a:t>المحاضرة </a:t>
            </a:r>
            <a:r>
              <a:rPr lang="ar-SA" sz="3200" b="1" smtClean="0"/>
              <a:t>السادسة</a:t>
            </a:r>
            <a:endParaRPr lang="ar-SA" sz="3200" b="1" dirty="0"/>
          </a:p>
        </p:txBody>
      </p:sp>
      <p:sp>
        <p:nvSpPr>
          <p:cNvPr id="24" name="TextBox 23">
            <a:extLst>
              <a:ext uri="{FF2B5EF4-FFF2-40B4-BE49-F238E27FC236}">
                <a16:creationId xmlns="" xmlns:a16="http://schemas.microsoft.com/office/drawing/2014/main" id="{159745BF-5970-47B9-AA5F-6BF65F2CEEC0}"/>
              </a:ext>
            </a:extLst>
          </p:cNvPr>
          <p:cNvSpPr txBox="1"/>
          <p:nvPr/>
        </p:nvSpPr>
        <p:spPr>
          <a:xfrm>
            <a:off x="339789" y="4813863"/>
            <a:ext cx="5490295" cy="646331"/>
          </a:xfrm>
          <a:prstGeom prst="rect">
            <a:avLst/>
          </a:prstGeom>
          <a:noFill/>
        </p:spPr>
        <p:txBody>
          <a:bodyPr wrap="square" rtlCol="1">
            <a:spAutoFit/>
          </a:bodyPr>
          <a:lstStyle/>
          <a:p>
            <a:pPr algn="just" rtl="1"/>
            <a:r>
              <a:rPr lang="en-US" sz="3600" b="1" dirty="0"/>
              <a:t>Data Warehouse</a:t>
            </a:r>
            <a:endParaRPr lang="ar-SA" sz="3600" b="1" dirty="0"/>
          </a:p>
        </p:txBody>
      </p:sp>
    </p:spTree>
    <p:extLst>
      <p:ext uri="{BB962C8B-B14F-4D97-AF65-F5344CB8AC3E}">
        <p14:creationId xmlns:p14="http://schemas.microsoft.com/office/powerpoint/2010/main" val="49665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ircle(in)">
                                      <p:cBhvr>
                                        <p:cTn id="16" dur="2000"/>
                                        <p:tgtEl>
                                          <p:spTgt spid="12"/>
                                        </p:tgtEl>
                                      </p:cBhvr>
                                    </p:animEffect>
                                  </p:childTnLst>
                                </p:cTn>
                              </p:par>
                              <p:par>
                                <p:cTn id="17" presetID="6" presetClass="entr" presetSubtype="16"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circle(in)">
                                      <p:cBhvr>
                                        <p:cTn id="31" dur="2000"/>
                                        <p:tgtEl>
                                          <p:spTgt spid="17"/>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circle(in)">
                                      <p:cBhvr>
                                        <p:cTn id="34" dur="2000"/>
                                        <p:tgtEl>
                                          <p:spTgt spid="18"/>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circle(in)">
                                      <p:cBhvr>
                                        <p:cTn id="37" dur="2000"/>
                                        <p:tgtEl>
                                          <p:spTgt spid="19"/>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circle(in)">
                                      <p:cBhvr>
                                        <p:cTn id="40" dur="2000"/>
                                        <p:tgtEl>
                                          <p:spTgt spid="20"/>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circle(in)">
                                      <p:cBhvr>
                                        <p:cTn id="43" dur="2000"/>
                                        <p:tgtEl>
                                          <p:spTgt spid="21"/>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circle(in)">
                                      <p:cBhvr>
                                        <p:cTn id="46" dur="2000"/>
                                        <p:tgtEl>
                                          <p:spTgt spid="22"/>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circle(in)">
                                      <p:cBhvr>
                                        <p:cTn id="49"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3" grpId="0"/>
      <p:bldP spid="14" grpId="0" animBg="1"/>
      <p:bldP spid="15" grpId="0" animBg="1"/>
      <p:bldP spid="17" grpId="0"/>
      <p:bldP spid="18" grpId="0"/>
      <p:bldP spid="19" grpId="0" animBg="1"/>
      <p:bldP spid="20" grpId="0" animBg="1"/>
      <p:bldP spid="21" grpId="0" animBg="1"/>
      <p:bldP spid="22"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713220" y="306431"/>
            <a:ext cx="8637204"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مستودعات البيانات </a:t>
            </a:r>
            <a:r>
              <a:rPr lang="en-US" sz="3200" b="1" dirty="0">
                <a:solidFill>
                  <a:srgbClr val="002060"/>
                </a:solidFill>
                <a:effectLst>
                  <a:outerShdw blurRad="38100" dist="38100" dir="2700000" algn="tl">
                    <a:srgbClr val="000000">
                      <a:alpha val="43137"/>
                    </a:srgbClr>
                  </a:outerShdw>
                </a:effectLst>
              </a:rPr>
              <a:t>Data Warehouse</a:t>
            </a:r>
            <a:r>
              <a:rPr lang="ar-SA" sz="3200" b="1" dirty="0">
                <a:solidFill>
                  <a:srgbClr val="002060"/>
                </a:solidFill>
                <a:effectLst>
                  <a:outerShdw blurRad="38100" dist="38100" dir="2700000" algn="tl">
                    <a:srgbClr val="000000">
                      <a:alpha val="43137"/>
                    </a:srgbClr>
                  </a:outerShdw>
                </a:effectLst>
              </a:rPr>
              <a:t>:</a:t>
            </a:r>
          </a:p>
        </p:txBody>
      </p:sp>
      <p:sp>
        <p:nvSpPr>
          <p:cNvPr id="52" name="TextBox 51">
            <a:extLst>
              <a:ext uri="{FF2B5EF4-FFF2-40B4-BE49-F238E27FC236}">
                <a16:creationId xmlns="" xmlns:a16="http://schemas.microsoft.com/office/drawing/2014/main" id="{655FAC26-8C69-49B9-BA04-23E100568D07}"/>
              </a:ext>
            </a:extLst>
          </p:cNvPr>
          <p:cNvSpPr txBox="1"/>
          <p:nvPr/>
        </p:nvSpPr>
        <p:spPr>
          <a:xfrm>
            <a:off x="467084" y="772076"/>
            <a:ext cx="11107943" cy="1077218"/>
          </a:xfrm>
          <a:prstGeom prst="rect">
            <a:avLst/>
          </a:prstGeom>
          <a:noFill/>
        </p:spPr>
        <p:txBody>
          <a:bodyPr wrap="square" rtlCol="1">
            <a:spAutoFit/>
          </a:bodyPr>
          <a:lstStyle/>
          <a:p>
            <a:pPr algn="r" rtl="1"/>
            <a:r>
              <a:rPr lang="ar-SA" sz="3200" b="1" dirty="0">
                <a:solidFill>
                  <a:schemeClr val="accent6">
                    <a:lumMod val="50000"/>
                  </a:schemeClr>
                </a:solidFill>
                <a:effectLst>
                  <a:outerShdw blurRad="38100" dist="38100" dir="2700000" algn="tl">
                    <a:srgbClr val="000000">
                      <a:alpha val="43137"/>
                    </a:srgbClr>
                  </a:outerShdw>
                </a:effectLst>
              </a:rPr>
              <a:t>التفريق بين منهجية معالجة البيانات في مستودعات البيانات وقواعد البيانات </a:t>
            </a:r>
            <a:r>
              <a:rPr lang="en-US" sz="3200" b="1" dirty="0">
                <a:solidFill>
                  <a:schemeClr val="accent6">
                    <a:lumMod val="50000"/>
                  </a:schemeClr>
                </a:solidFill>
                <a:effectLst>
                  <a:outerShdw blurRad="38100" dist="38100" dir="2700000" algn="tl">
                    <a:srgbClr val="000000">
                      <a:alpha val="43137"/>
                    </a:srgbClr>
                  </a:outerShdw>
                </a:effectLst>
              </a:rPr>
              <a:t>Difference Between operational &amp; transaction database system </a:t>
            </a:r>
            <a:r>
              <a:rPr lang="ar-SA" sz="3200" b="1" dirty="0">
                <a:solidFill>
                  <a:schemeClr val="accent6">
                    <a:lumMod val="50000"/>
                  </a:schemeClr>
                </a:solidFill>
                <a:effectLst>
                  <a:outerShdw blurRad="38100" dist="38100" dir="2700000" algn="tl">
                    <a:srgbClr val="000000">
                      <a:alpha val="43137"/>
                    </a:srgbClr>
                  </a:outerShdw>
                </a:effectLst>
              </a:rPr>
              <a:t>:</a:t>
            </a:r>
          </a:p>
        </p:txBody>
      </p:sp>
      <p:sp>
        <p:nvSpPr>
          <p:cNvPr id="47" name="TextBox 46">
            <a:extLst>
              <a:ext uri="{FF2B5EF4-FFF2-40B4-BE49-F238E27FC236}">
                <a16:creationId xmlns="" xmlns:a16="http://schemas.microsoft.com/office/drawing/2014/main" id="{C23A08F2-2F11-4180-AD11-645A9D4198B4}"/>
              </a:ext>
            </a:extLst>
          </p:cNvPr>
          <p:cNvSpPr txBox="1"/>
          <p:nvPr/>
        </p:nvSpPr>
        <p:spPr>
          <a:xfrm>
            <a:off x="727337" y="1837985"/>
            <a:ext cx="10623087" cy="523220"/>
          </a:xfrm>
          <a:prstGeom prst="rect">
            <a:avLst/>
          </a:prstGeom>
          <a:noFill/>
        </p:spPr>
        <p:txBody>
          <a:bodyPr wrap="square" rtlCol="1">
            <a:spAutoFit/>
          </a:bodyPr>
          <a:lstStyle/>
          <a:p>
            <a:pPr algn="just" rtl="1"/>
            <a:r>
              <a:rPr lang="ar-SA" sz="2800" b="1" dirty="0">
                <a:solidFill>
                  <a:srgbClr val="1B4F67"/>
                </a:solidFill>
              </a:rPr>
              <a:t>منهجية المعالجة التحليلية المتصلة (</a:t>
            </a:r>
            <a:r>
              <a:rPr lang="en-US" sz="2800" b="1" dirty="0">
                <a:solidFill>
                  <a:srgbClr val="1B4F67"/>
                </a:solidFill>
              </a:rPr>
              <a:t>OLAP</a:t>
            </a:r>
            <a:r>
              <a:rPr lang="ar-SA" sz="2800" b="1" dirty="0">
                <a:solidFill>
                  <a:srgbClr val="1B4F67"/>
                </a:solidFill>
              </a:rPr>
              <a:t>)</a:t>
            </a:r>
            <a:r>
              <a:rPr lang="en-US" sz="2800" b="1" dirty="0">
                <a:solidFill>
                  <a:srgbClr val="1B4F67"/>
                </a:solidFill>
              </a:rPr>
              <a:t>on-line analytical processing </a:t>
            </a:r>
            <a:r>
              <a:rPr lang="ar-SA" sz="2800" b="1" dirty="0">
                <a:solidFill>
                  <a:srgbClr val="1B4F67"/>
                </a:solidFill>
              </a:rPr>
              <a:t>:</a:t>
            </a:r>
          </a:p>
        </p:txBody>
      </p:sp>
      <p:sp>
        <p:nvSpPr>
          <p:cNvPr id="51" name="TextBox 50">
            <a:extLst>
              <a:ext uri="{FF2B5EF4-FFF2-40B4-BE49-F238E27FC236}">
                <a16:creationId xmlns="" xmlns:a16="http://schemas.microsoft.com/office/drawing/2014/main" id="{B0BA57A3-50A0-49DB-B134-4A9D6E279080}"/>
              </a:ext>
            </a:extLst>
          </p:cNvPr>
          <p:cNvSpPr txBox="1"/>
          <p:nvPr/>
        </p:nvSpPr>
        <p:spPr>
          <a:xfrm>
            <a:off x="714910" y="2322720"/>
            <a:ext cx="10623087" cy="523220"/>
          </a:xfrm>
          <a:prstGeom prst="rect">
            <a:avLst/>
          </a:prstGeom>
          <a:noFill/>
        </p:spPr>
        <p:txBody>
          <a:bodyPr wrap="square" rtlCol="1">
            <a:spAutoFit/>
          </a:bodyPr>
          <a:lstStyle/>
          <a:p>
            <a:pPr algn="just" rtl="1"/>
            <a:r>
              <a:rPr lang="ar-SA" sz="2800" dirty="0"/>
              <a:t>المهمة الأساسية لهذه المنهجية هي استخراج الأنماط والمعرفة.</a:t>
            </a:r>
          </a:p>
        </p:txBody>
      </p:sp>
      <p:sp>
        <p:nvSpPr>
          <p:cNvPr id="55" name="TextBox 54">
            <a:extLst>
              <a:ext uri="{FF2B5EF4-FFF2-40B4-BE49-F238E27FC236}">
                <a16:creationId xmlns="" xmlns:a16="http://schemas.microsoft.com/office/drawing/2014/main" id="{E7C28EAC-0519-45C9-A29E-CDDC47224A54}"/>
              </a:ext>
            </a:extLst>
          </p:cNvPr>
          <p:cNvSpPr txBox="1"/>
          <p:nvPr/>
        </p:nvSpPr>
        <p:spPr>
          <a:xfrm>
            <a:off x="707098" y="2858836"/>
            <a:ext cx="10623087" cy="954107"/>
          </a:xfrm>
          <a:prstGeom prst="rect">
            <a:avLst/>
          </a:prstGeom>
          <a:noFill/>
        </p:spPr>
        <p:txBody>
          <a:bodyPr wrap="square" rtlCol="1">
            <a:spAutoFit/>
          </a:bodyPr>
          <a:lstStyle/>
          <a:p>
            <a:pPr algn="just" rtl="1"/>
            <a:r>
              <a:rPr lang="ar-SA" sz="2800" dirty="0"/>
              <a:t>هي أهم عملية تساعد في تحليل البيانات وصناعة القرارات أو مساعدة متخذ القرار في اتخاذ القرار.</a:t>
            </a:r>
          </a:p>
        </p:txBody>
      </p:sp>
      <p:sp>
        <p:nvSpPr>
          <p:cNvPr id="46" name="TextBox 45">
            <a:extLst>
              <a:ext uri="{FF2B5EF4-FFF2-40B4-BE49-F238E27FC236}">
                <a16:creationId xmlns="" xmlns:a16="http://schemas.microsoft.com/office/drawing/2014/main" id="{2028BB61-E717-4224-BB2F-E3C175BB1AD5}"/>
              </a:ext>
            </a:extLst>
          </p:cNvPr>
          <p:cNvSpPr txBox="1"/>
          <p:nvPr/>
        </p:nvSpPr>
        <p:spPr>
          <a:xfrm>
            <a:off x="784456" y="3855482"/>
            <a:ext cx="10623087" cy="523220"/>
          </a:xfrm>
          <a:prstGeom prst="rect">
            <a:avLst/>
          </a:prstGeom>
          <a:noFill/>
        </p:spPr>
        <p:txBody>
          <a:bodyPr wrap="square" rtlCol="1">
            <a:spAutoFit/>
          </a:bodyPr>
          <a:lstStyle/>
          <a:p>
            <a:pPr algn="just" rtl="1"/>
            <a:r>
              <a:rPr lang="ar-SA" sz="2800" b="1" dirty="0">
                <a:solidFill>
                  <a:srgbClr val="1B4F67"/>
                </a:solidFill>
              </a:rPr>
              <a:t>الفرق بين </a:t>
            </a:r>
            <a:r>
              <a:rPr lang="en-US" sz="2800" b="1" dirty="0">
                <a:solidFill>
                  <a:srgbClr val="1B4F67"/>
                </a:solidFill>
              </a:rPr>
              <a:t>OLAP &amp; OLTP </a:t>
            </a:r>
            <a:r>
              <a:rPr lang="ar-SA" sz="2800" b="1" dirty="0">
                <a:solidFill>
                  <a:srgbClr val="1B4F67"/>
                </a:solidFill>
              </a:rPr>
              <a:t>:</a:t>
            </a:r>
          </a:p>
        </p:txBody>
      </p:sp>
      <p:graphicFrame>
        <p:nvGraphicFramePr>
          <p:cNvPr id="7" name="Table 7">
            <a:extLst>
              <a:ext uri="{FF2B5EF4-FFF2-40B4-BE49-F238E27FC236}">
                <a16:creationId xmlns="" xmlns:a16="http://schemas.microsoft.com/office/drawing/2014/main" id="{AF6F51B1-5303-4FEE-9E30-9D57ED4949A6}"/>
              </a:ext>
            </a:extLst>
          </p:cNvPr>
          <p:cNvGraphicFramePr>
            <a:graphicFrameLocks noGrp="1"/>
          </p:cNvGraphicFramePr>
          <p:nvPr>
            <p:extLst>
              <p:ext uri="{D42A27DB-BD31-4B8C-83A1-F6EECF244321}">
                <p14:modId xmlns:p14="http://schemas.microsoft.com/office/powerpoint/2010/main" val="2492830061"/>
              </p:ext>
            </p:extLst>
          </p:nvPr>
        </p:nvGraphicFramePr>
        <p:xfrm>
          <a:off x="554610" y="4376285"/>
          <a:ext cx="10981419" cy="2194560"/>
        </p:xfrm>
        <a:graphic>
          <a:graphicData uri="http://schemas.openxmlformats.org/drawingml/2006/table">
            <a:tbl>
              <a:tblPr rtl="1" firstRow="1" bandRow="1">
                <a:tableStyleId>{93296810-A885-4BE3-A3E7-6D5BEEA58F35}</a:tableStyleId>
              </a:tblPr>
              <a:tblGrid>
                <a:gridCol w="2272108">
                  <a:extLst>
                    <a:ext uri="{9D8B030D-6E8A-4147-A177-3AD203B41FA5}">
                      <a16:colId xmlns="" xmlns:a16="http://schemas.microsoft.com/office/drawing/2014/main" val="4228652312"/>
                    </a:ext>
                  </a:extLst>
                </a:gridCol>
                <a:gridCol w="3657600">
                  <a:extLst>
                    <a:ext uri="{9D8B030D-6E8A-4147-A177-3AD203B41FA5}">
                      <a16:colId xmlns="" xmlns:a16="http://schemas.microsoft.com/office/drawing/2014/main" val="3573375940"/>
                    </a:ext>
                  </a:extLst>
                </a:gridCol>
                <a:gridCol w="5051711">
                  <a:extLst>
                    <a:ext uri="{9D8B030D-6E8A-4147-A177-3AD203B41FA5}">
                      <a16:colId xmlns="" xmlns:a16="http://schemas.microsoft.com/office/drawing/2014/main" val="462560853"/>
                    </a:ext>
                  </a:extLst>
                </a:gridCol>
              </a:tblGrid>
              <a:tr h="370840">
                <a:tc>
                  <a:txBody>
                    <a:bodyPr/>
                    <a:lstStyle/>
                    <a:p>
                      <a:pPr algn="r" rtl="1"/>
                      <a:endParaRPr lang="ar-SA" sz="2400">
                        <a:cs typeface="+mn-cs"/>
                      </a:endParaRPr>
                    </a:p>
                  </a:txBody>
                  <a:tcPr/>
                </a:tc>
                <a:tc>
                  <a:txBody>
                    <a:bodyPr/>
                    <a:lstStyle/>
                    <a:p>
                      <a:pPr algn="ctr" rtl="1"/>
                      <a:r>
                        <a:rPr lang="ar-SA" sz="2400" dirty="0">
                          <a:cs typeface="+mn-cs"/>
                        </a:rPr>
                        <a:t>أنظمة </a:t>
                      </a:r>
                      <a:r>
                        <a:rPr lang="en-US" sz="2400" dirty="0">
                          <a:cs typeface="+mn-cs"/>
                        </a:rPr>
                        <a:t>OLTP</a:t>
                      </a:r>
                      <a:endParaRPr lang="ar-SA" sz="2400" dirty="0">
                        <a:cs typeface="+mn-cs"/>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2400" dirty="0">
                          <a:cs typeface="+mn-cs"/>
                        </a:rPr>
                        <a:t>أنظمة </a:t>
                      </a:r>
                      <a:r>
                        <a:rPr lang="en-US" sz="2400" dirty="0">
                          <a:cs typeface="+mn-cs"/>
                        </a:rPr>
                        <a:t>OLAP</a:t>
                      </a:r>
                      <a:endParaRPr lang="ar-SA" sz="2400" dirty="0">
                        <a:cs typeface="+mn-cs"/>
                      </a:endParaRPr>
                    </a:p>
                  </a:txBody>
                  <a:tcPr/>
                </a:tc>
                <a:extLst>
                  <a:ext uri="{0D108BD9-81ED-4DB2-BD59-A6C34878D82A}">
                    <a16:rowId xmlns="" xmlns:a16="http://schemas.microsoft.com/office/drawing/2014/main" val="2117498046"/>
                  </a:ext>
                </a:extLst>
              </a:tr>
              <a:tr h="370840">
                <a:tc>
                  <a:txBody>
                    <a:bodyPr/>
                    <a:lstStyle/>
                    <a:p>
                      <a:pPr algn="r" rtl="1"/>
                      <a:r>
                        <a:rPr lang="ar-SA" sz="2400" dirty="0">
                          <a:cs typeface="+mn-cs"/>
                        </a:rPr>
                        <a:t>مصدر البيانات</a:t>
                      </a:r>
                    </a:p>
                  </a:txBody>
                  <a:tcPr/>
                </a:tc>
                <a:tc>
                  <a:txBody>
                    <a:bodyPr/>
                    <a:lstStyle/>
                    <a:p>
                      <a:pPr algn="r" rtl="1"/>
                      <a:r>
                        <a:rPr lang="ar-SA" sz="2400" dirty="0">
                          <a:cs typeface="+mn-cs"/>
                        </a:rPr>
                        <a:t>البيانات التشغيلية الناجمة عن قواعد البيانات في المؤسسة.</a:t>
                      </a:r>
                    </a:p>
                  </a:txBody>
                  <a:tcPr/>
                </a:tc>
                <a:tc>
                  <a:txBody>
                    <a:bodyPr/>
                    <a:lstStyle/>
                    <a:p>
                      <a:pPr algn="r" rtl="1"/>
                      <a:r>
                        <a:rPr lang="ar-SA" sz="2400" dirty="0">
                          <a:cs typeface="+mn-cs"/>
                        </a:rPr>
                        <a:t>مصادر ال </a:t>
                      </a:r>
                      <a:r>
                        <a:rPr lang="en-US" sz="2400" dirty="0">
                          <a:cs typeface="+mn-cs"/>
                        </a:rPr>
                        <a:t>OLTP</a:t>
                      </a:r>
                      <a:r>
                        <a:rPr lang="ar-SA" sz="2400" dirty="0">
                          <a:cs typeface="+mn-cs"/>
                        </a:rPr>
                        <a:t> التشغيلية (اختيار بيانات معينة للتحليل).</a:t>
                      </a:r>
                    </a:p>
                  </a:txBody>
                  <a:tcPr/>
                </a:tc>
                <a:extLst>
                  <a:ext uri="{0D108BD9-81ED-4DB2-BD59-A6C34878D82A}">
                    <a16:rowId xmlns="" xmlns:a16="http://schemas.microsoft.com/office/drawing/2014/main" val="2170636079"/>
                  </a:ext>
                </a:extLst>
              </a:tr>
              <a:tr h="370840">
                <a:tc>
                  <a:txBody>
                    <a:bodyPr/>
                    <a:lstStyle/>
                    <a:p>
                      <a:pPr algn="r" rtl="1"/>
                      <a:r>
                        <a:rPr lang="ar-SA" sz="2400" dirty="0">
                          <a:cs typeface="+mn-cs"/>
                        </a:rPr>
                        <a:t>الغرض من البيانات</a:t>
                      </a:r>
                    </a:p>
                  </a:txBody>
                  <a:tcPr/>
                </a:tc>
                <a:tc>
                  <a:txBody>
                    <a:bodyPr/>
                    <a:lstStyle/>
                    <a:p>
                      <a:pPr algn="r" rtl="1"/>
                      <a:r>
                        <a:rPr lang="ar-SA" sz="2400" dirty="0">
                          <a:cs typeface="+mn-cs"/>
                        </a:rPr>
                        <a:t>التحكم وتشغيل المهام اليومية.</a:t>
                      </a:r>
                    </a:p>
                  </a:txBody>
                  <a:tcPr/>
                </a:tc>
                <a:tc>
                  <a:txBody>
                    <a:bodyPr/>
                    <a:lstStyle/>
                    <a:p>
                      <a:pPr algn="r" rtl="1"/>
                      <a:r>
                        <a:rPr lang="ar-SA" sz="2400" dirty="0">
                          <a:cs typeface="+mn-cs"/>
                        </a:rPr>
                        <a:t>المساعدة في التخطيط وحل المشاكل واتخاذ القرار.</a:t>
                      </a:r>
                    </a:p>
                  </a:txBody>
                  <a:tcPr/>
                </a:tc>
                <a:extLst>
                  <a:ext uri="{0D108BD9-81ED-4DB2-BD59-A6C34878D82A}">
                    <a16:rowId xmlns="" xmlns:a16="http://schemas.microsoft.com/office/drawing/2014/main" val="1302027118"/>
                  </a:ext>
                </a:extLst>
              </a:tr>
              <a:tr h="370840">
                <a:tc>
                  <a:txBody>
                    <a:bodyPr/>
                    <a:lstStyle/>
                    <a:p>
                      <a:pPr algn="r" rtl="1"/>
                      <a:r>
                        <a:rPr lang="ar-SA" sz="2400" dirty="0">
                          <a:cs typeface="+mn-cs"/>
                        </a:rPr>
                        <a:t>طبيعة البيانات</a:t>
                      </a:r>
                    </a:p>
                  </a:txBody>
                  <a:tcPr/>
                </a:tc>
                <a:tc>
                  <a:txBody>
                    <a:bodyPr/>
                    <a:lstStyle/>
                    <a:p>
                      <a:pPr algn="r" rtl="1"/>
                      <a:r>
                        <a:rPr lang="ar-SA" sz="2400" dirty="0">
                          <a:cs typeface="+mn-cs"/>
                        </a:rPr>
                        <a:t>تكشف ما يجري حاليا في المؤسسة.</a:t>
                      </a:r>
                    </a:p>
                  </a:txBody>
                  <a:tcPr/>
                </a:tc>
                <a:tc>
                  <a:txBody>
                    <a:bodyPr/>
                    <a:lstStyle/>
                    <a:p>
                      <a:pPr algn="r" rtl="1"/>
                      <a:r>
                        <a:rPr lang="ar-SA" sz="2400" dirty="0">
                          <a:cs typeface="+mn-cs"/>
                        </a:rPr>
                        <a:t>منظر متعدد الأبعاد لأنشطة المؤسسة.</a:t>
                      </a:r>
                    </a:p>
                  </a:txBody>
                  <a:tcPr/>
                </a:tc>
                <a:extLst>
                  <a:ext uri="{0D108BD9-81ED-4DB2-BD59-A6C34878D82A}">
                    <a16:rowId xmlns="" xmlns:a16="http://schemas.microsoft.com/office/drawing/2014/main" val="1051606270"/>
                  </a:ext>
                </a:extLst>
              </a:tr>
            </a:tbl>
          </a:graphicData>
        </a:graphic>
      </p:graphicFrame>
    </p:spTree>
    <p:extLst>
      <p:ext uri="{BB962C8B-B14F-4D97-AF65-F5344CB8AC3E}">
        <p14:creationId xmlns:p14="http://schemas.microsoft.com/office/powerpoint/2010/main" val="11081451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circle(in)">
                                      <p:cBhvr>
                                        <p:cTn id="12" dur="20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anim calcmode="lin" valueType="num">
                                      <p:cBhvr>
                                        <p:cTn id="18" dur="1000" fill="hold"/>
                                        <p:tgtEl>
                                          <p:spTgt spid="47"/>
                                        </p:tgtEl>
                                        <p:attrNameLst>
                                          <p:attrName>ppt_x</p:attrName>
                                        </p:attrNameLst>
                                      </p:cBhvr>
                                      <p:tavLst>
                                        <p:tav tm="0">
                                          <p:val>
                                            <p:strVal val="#ppt_x"/>
                                          </p:val>
                                        </p:tav>
                                        <p:tav tm="100000">
                                          <p:val>
                                            <p:strVal val="#ppt_x"/>
                                          </p:val>
                                        </p:tav>
                                      </p:tavLst>
                                    </p:anim>
                                    <p:anim calcmode="lin" valueType="num">
                                      <p:cBhvr>
                                        <p:cTn id="1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1000"/>
                                        <p:tgtEl>
                                          <p:spTgt spid="51"/>
                                        </p:tgtEl>
                                      </p:cBhvr>
                                    </p:animEffect>
                                    <p:anim calcmode="lin" valueType="num">
                                      <p:cBhvr>
                                        <p:cTn id="25" dur="1000" fill="hold"/>
                                        <p:tgtEl>
                                          <p:spTgt spid="51"/>
                                        </p:tgtEl>
                                        <p:attrNameLst>
                                          <p:attrName>ppt_x</p:attrName>
                                        </p:attrNameLst>
                                      </p:cBhvr>
                                      <p:tavLst>
                                        <p:tav tm="0">
                                          <p:val>
                                            <p:strVal val="#ppt_x"/>
                                          </p:val>
                                        </p:tav>
                                        <p:tav tm="100000">
                                          <p:val>
                                            <p:strVal val="#ppt_x"/>
                                          </p:val>
                                        </p:tav>
                                      </p:tavLst>
                                    </p:anim>
                                    <p:anim calcmode="lin" valueType="num">
                                      <p:cBhvr>
                                        <p:cTn id="26"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1000"/>
                                        <p:tgtEl>
                                          <p:spTgt spid="55"/>
                                        </p:tgtEl>
                                      </p:cBhvr>
                                    </p:animEffect>
                                    <p:anim calcmode="lin" valueType="num">
                                      <p:cBhvr>
                                        <p:cTn id="32" dur="1000" fill="hold"/>
                                        <p:tgtEl>
                                          <p:spTgt spid="55"/>
                                        </p:tgtEl>
                                        <p:attrNameLst>
                                          <p:attrName>ppt_x</p:attrName>
                                        </p:attrNameLst>
                                      </p:cBhvr>
                                      <p:tavLst>
                                        <p:tav tm="0">
                                          <p:val>
                                            <p:strVal val="#ppt_x"/>
                                          </p:val>
                                        </p:tav>
                                        <p:tav tm="100000">
                                          <p:val>
                                            <p:strVal val="#ppt_x"/>
                                          </p:val>
                                        </p:tav>
                                      </p:tavLst>
                                    </p:anim>
                                    <p:anim calcmode="lin" valueType="num">
                                      <p:cBhvr>
                                        <p:cTn id="3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1000"/>
                                        <p:tgtEl>
                                          <p:spTgt spid="46"/>
                                        </p:tgtEl>
                                      </p:cBhvr>
                                    </p:animEffect>
                                    <p:anim calcmode="lin" valueType="num">
                                      <p:cBhvr>
                                        <p:cTn id="39" dur="1000" fill="hold"/>
                                        <p:tgtEl>
                                          <p:spTgt spid="46"/>
                                        </p:tgtEl>
                                        <p:attrNameLst>
                                          <p:attrName>ppt_x</p:attrName>
                                        </p:attrNameLst>
                                      </p:cBhvr>
                                      <p:tavLst>
                                        <p:tav tm="0">
                                          <p:val>
                                            <p:strVal val="#ppt_x"/>
                                          </p:val>
                                        </p:tav>
                                        <p:tav tm="100000">
                                          <p:val>
                                            <p:strVal val="#ppt_x"/>
                                          </p:val>
                                        </p:tav>
                                      </p:tavLst>
                                    </p:anim>
                                    <p:anim calcmode="lin" valueType="num">
                                      <p:cBhvr>
                                        <p:cTn id="4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1000"/>
                                        <p:tgtEl>
                                          <p:spTgt spid="7"/>
                                        </p:tgtEl>
                                      </p:cBhvr>
                                    </p:animEffect>
                                    <p:anim calcmode="lin" valueType="num">
                                      <p:cBhvr>
                                        <p:cTn id="46" dur="1000" fill="hold"/>
                                        <p:tgtEl>
                                          <p:spTgt spid="7"/>
                                        </p:tgtEl>
                                        <p:attrNameLst>
                                          <p:attrName>ppt_x</p:attrName>
                                        </p:attrNameLst>
                                      </p:cBhvr>
                                      <p:tavLst>
                                        <p:tav tm="0">
                                          <p:val>
                                            <p:strVal val="#ppt_x"/>
                                          </p:val>
                                        </p:tav>
                                        <p:tav tm="100000">
                                          <p:val>
                                            <p:strVal val="#ppt_x"/>
                                          </p:val>
                                        </p:tav>
                                      </p:tavLst>
                                    </p:anim>
                                    <p:anim calcmode="lin" valueType="num">
                                      <p:cBhvr>
                                        <p:cTn id="4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2" grpId="0"/>
      <p:bldP spid="47" grpId="0"/>
      <p:bldP spid="51" grpId="0"/>
      <p:bldP spid="55"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713220" y="306431"/>
            <a:ext cx="8637204"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مستودعات البيانات </a:t>
            </a:r>
            <a:r>
              <a:rPr lang="en-US" sz="3200" b="1" dirty="0">
                <a:solidFill>
                  <a:srgbClr val="002060"/>
                </a:solidFill>
                <a:effectLst>
                  <a:outerShdw blurRad="38100" dist="38100" dir="2700000" algn="tl">
                    <a:srgbClr val="000000">
                      <a:alpha val="43137"/>
                    </a:srgbClr>
                  </a:outerShdw>
                </a:effectLst>
              </a:rPr>
              <a:t>Data Warehouse</a:t>
            </a:r>
            <a:r>
              <a:rPr lang="ar-SA" sz="3200" b="1" dirty="0">
                <a:solidFill>
                  <a:srgbClr val="002060"/>
                </a:solidFill>
                <a:effectLst>
                  <a:outerShdw blurRad="38100" dist="38100" dir="2700000" algn="tl">
                    <a:srgbClr val="000000">
                      <a:alpha val="43137"/>
                    </a:srgbClr>
                  </a:outerShdw>
                </a:effectLst>
              </a:rPr>
              <a:t>:</a:t>
            </a:r>
          </a:p>
        </p:txBody>
      </p:sp>
      <p:sp>
        <p:nvSpPr>
          <p:cNvPr id="52" name="TextBox 51">
            <a:extLst>
              <a:ext uri="{FF2B5EF4-FFF2-40B4-BE49-F238E27FC236}">
                <a16:creationId xmlns="" xmlns:a16="http://schemas.microsoft.com/office/drawing/2014/main" id="{655FAC26-8C69-49B9-BA04-23E100568D07}"/>
              </a:ext>
            </a:extLst>
          </p:cNvPr>
          <p:cNvSpPr txBox="1"/>
          <p:nvPr/>
        </p:nvSpPr>
        <p:spPr>
          <a:xfrm>
            <a:off x="467084" y="772076"/>
            <a:ext cx="11107943" cy="1077218"/>
          </a:xfrm>
          <a:prstGeom prst="rect">
            <a:avLst/>
          </a:prstGeom>
          <a:noFill/>
        </p:spPr>
        <p:txBody>
          <a:bodyPr wrap="square" rtlCol="1">
            <a:spAutoFit/>
          </a:bodyPr>
          <a:lstStyle/>
          <a:p>
            <a:pPr algn="r" rtl="1"/>
            <a:r>
              <a:rPr lang="ar-SA" sz="3200" b="1" dirty="0">
                <a:solidFill>
                  <a:schemeClr val="accent6">
                    <a:lumMod val="50000"/>
                  </a:schemeClr>
                </a:solidFill>
                <a:effectLst>
                  <a:outerShdw blurRad="38100" dist="38100" dir="2700000" algn="tl">
                    <a:srgbClr val="000000">
                      <a:alpha val="43137"/>
                    </a:srgbClr>
                  </a:outerShdw>
                </a:effectLst>
              </a:rPr>
              <a:t>التفريق بين منهجية معالجة البيانات في مستودعات البيانات وقواعد البيانات </a:t>
            </a:r>
            <a:r>
              <a:rPr lang="en-US" sz="3200" b="1" dirty="0">
                <a:solidFill>
                  <a:schemeClr val="accent6">
                    <a:lumMod val="50000"/>
                  </a:schemeClr>
                </a:solidFill>
                <a:effectLst>
                  <a:outerShdw blurRad="38100" dist="38100" dir="2700000" algn="tl">
                    <a:srgbClr val="000000">
                      <a:alpha val="43137"/>
                    </a:srgbClr>
                  </a:outerShdw>
                </a:effectLst>
              </a:rPr>
              <a:t>Difference Between operational &amp; transaction database system </a:t>
            </a:r>
            <a:r>
              <a:rPr lang="ar-SA" sz="3200" b="1" dirty="0">
                <a:solidFill>
                  <a:schemeClr val="accent6">
                    <a:lumMod val="50000"/>
                  </a:schemeClr>
                </a:solidFill>
                <a:effectLst>
                  <a:outerShdw blurRad="38100" dist="38100" dir="2700000" algn="tl">
                    <a:srgbClr val="000000">
                      <a:alpha val="43137"/>
                    </a:srgbClr>
                  </a:outerShdw>
                </a:effectLst>
              </a:rPr>
              <a:t>:</a:t>
            </a:r>
          </a:p>
        </p:txBody>
      </p:sp>
      <p:sp>
        <p:nvSpPr>
          <p:cNvPr id="46" name="TextBox 45">
            <a:extLst>
              <a:ext uri="{FF2B5EF4-FFF2-40B4-BE49-F238E27FC236}">
                <a16:creationId xmlns="" xmlns:a16="http://schemas.microsoft.com/office/drawing/2014/main" id="{2028BB61-E717-4224-BB2F-E3C175BB1AD5}"/>
              </a:ext>
            </a:extLst>
          </p:cNvPr>
          <p:cNvSpPr txBox="1"/>
          <p:nvPr/>
        </p:nvSpPr>
        <p:spPr>
          <a:xfrm>
            <a:off x="784456" y="1816824"/>
            <a:ext cx="10623087" cy="523220"/>
          </a:xfrm>
          <a:prstGeom prst="rect">
            <a:avLst/>
          </a:prstGeom>
          <a:noFill/>
        </p:spPr>
        <p:txBody>
          <a:bodyPr wrap="square" rtlCol="1">
            <a:spAutoFit/>
          </a:bodyPr>
          <a:lstStyle/>
          <a:p>
            <a:pPr algn="just" rtl="1"/>
            <a:r>
              <a:rPr lang="ar-SA" sz="2800" b="1" dirty="0">
                <a:solidFill>
                  <a:srgbClr val="1B4F67"/>
                </a:solidFill>
              </a:rPr>
              <a:t>الفرق بين </a:t>
            </a:r>
            <a:r>
              <a:rPr lang="en-US" sz="2800" b="1" dirty="0">
                <a:solidFill>
                  <a:srgbClr val="1B4F67"/>
                </a:solidFill>
              </a:rPr>
              <a:t>OLAP &amp; OLTP </a:t>
            </a:r>
            <a:r>
              <a:rPr lang="ar-SA" sz="2800" b="1" dirty="0">
                <a:solidFill>
                  <a:srgbClr val="1B4F67"/>
                </a:solidFill>
              </a:rPr>
              <a:t>:</a:t>
            </a:r>
          </a:p>
        </p:txBody>
      </p:sp>
      <p:graphicFrame>
        <p:nvGraphicFramePr>
          <p:cNvPr id="7" name="Table 7">
            <a:extLst>
              <a:ext uri="{FF2B5EF4-FFF2-40B4-BE49-F238E27FC236}">
                <a16:creationId xmlns="" xmlns:a16="http://schemas.microsoft.com/office/drawing/2014/main" id="{AF6F51B1-5303-4FEE-9E30-9D57ED4949A6}"/>
              </a:ext>
            </a:extLst>
          </p:cNvPr>
          <p:cNvGraphicFramePr>
            <a:graphicFrameLocks noGrp="1"/>
          </p:cNvGraphicFramePr>
          <p:nvPr>
            <p:extLst>
              <p:ext uri="{D42A27DB-BD31-4B8C-83A1-F6EECF244321}">
                <p14:modId xmlns:p14="http://schemas.microsoft.com/office/powerpoint/2010/main" val="3981256236"/>
              </p:ext>
            </p:extLst>
          </p:nvPr>
        </p:nvGraphicFramePr>
        <p:xfrm>
          <a:off x="401496" y="2337627"/>
          <a:ext cx="11224474" cy="4206240"/>
        </p:xfrm>
        <a:graphic>
          <a:graphicData uri="http://schemas.openxmlformats.org/drawingml/2006/table">
            <a:tbl>
              <a:tblPr rtl="1" firstRow="1" bandRow="1">
                <a:tableStyleId>{93296810-A885-4BE3-A3E7-6D5BEEA58F35}</a:tableStyleId>
              </a:tblPr>
              <a:tblGrid>
                <a:gridCol w="2322397">
                  <a:extLst>
                    <a:ext uri="{9D8B030D-6E8A-4147-A177-3AD203B41FA5}">
                      <a16:colId xmlns="" xmlns:a16="http://schemas.microsoft.com/office/drawing/2014/main" val="4228652312"/>
                    </a:ext>
                  </a:extLst>
                </a:gridCol>
                <a:gridCol w="3307508">
                  <a:extLst>
                    <a:ext uri="{9D8B030D-6E8A-4147-A177-3AD203B41FA5}">
                      <a16:colId xmlns="" xmlns:a16="http://schemas.microsoft.com/office/drawing/2014/main" val="3573375940"/>
                    </a:ext>
                  </a:extLst>
                </a:gridCol>
                <a:gridCol w="5594569">
                  <a:extLst>
                    <a:ext uri="{9D8B030D-6E8A-4147-A177-3AD203B41FA5}">
                      <a16:colId xmlns="" xmlns:a16="http://schemas.microsoft.com/office/drawing/2014/main" val="462560853"/>
                    </a:ext>
                  </a:extLst>
                </a:gridCol>
              </a:tblGrid>
              <a:tr h="370840">
                <a:tc>
                  <a:txBody>
                    <a:bodyPr/>
                    <a:lstStyle/>
                    <a:p>
                      <a:pPr algn="r" rtl="1"/>
                      <a:endParaRPr lang="ar-SA" sz="2400">
                        <a:cs typeface="+mn-cs"/>
                      </a:endParaRPr>
                    </a:p>
                  </a:txBody>
                  <a:tcPr/>
                </a:tc>
                <a:tc>
                  <a:txBody>
                    <a:bodyPr/>
                    <a:lstStyle/>
                    <a:p>
                      <a:pPr algn="ctr" rtl="1"/>
                      <a:r>
                        <a:rPr lang="ar-SA" sz="2400" dirty="0">
                          <a:cs typeface="+mn-cs"/>
                        </a:rPr>
                        <a:t>أنظمة </a:t>
                      </a:r>
                      <a:r>
                        <a:rPr lang="en-US" sz="2400" dirty="0">
                          <a:cs typeface="+mn-cs"/>
                        </a:rPr>
                        <a:t>OLTP</a:t>
                      </a:r>
                      <a:endParaRPr lang="ar-SA" sz="2400" dirty="0">
                        <a:cs typeface="+mn-cs"/>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2400" dirty="0">
                          <a:cs typeface="+mn-cs"/>
                        </a:rPr>
                        <a:t>أنظمة </a:t>
                      </a:r>
                      <a:r>
                        <a:rPr lang="en-US" sz="2400" dirty="0">
                          <a:cs typeface="+mn-cs"/>
                        </a:rPr>
                        <a:t>OLAP</a:t>
                      </a:r>
                      <a:endParaRPr lang="ar-SA" sz="2400" dirty="0">
                        <a:cs typeface="+mn-cs"/>
                      </a:endParaRPr>
                    </a:p>
                  </a:txBody>
                  <a:tcPr/>
                </a:tc>
                <a:extLst>
                  <a:ext uri="{0D108BD9-81ED-4DB2-BD59-A6C34878D82A}">
                    <a16:rowId xmlns="" xmlns:a16="http://schemas.microsoft.com/office/drawing/2014/main" val="2117498046"/>
                  </a:ext>
                </a:extLst>
              </a:tr>
              <a:tr h="370840">
                <a:tc>
                  <a:txBody>
                    <a:bodyPr/>
                    <a:lstStyle/>
                    <a:p>
                      <a:pPr algn="r" rtl="1"/>
                      <a:r>
                        <a:rPr lang="ar-SA" sz="2400" dirty="0">
                          <a:cs typeface="+mn-cs"/>
                        </a:rPr>
                        <a:t>إمكانية تعديل البيانات</a:t>
                      </a:r>
                    </a:p>
                  </a:txBody>
                  <a:tcPr/>
                </a:tc>
                <a:tc>
                  <a:txBody>
                    <a:bodyPr/>
                    <a:lstStyle/>
                    <a:p>
                      <a:pPr algn="r" rtl="1"/>
                      <a:r>
                        <a:rPr lang="ar-SA" sz="2400" dirty="0">
                          <a:cs typeface="+mn-cs"/>
                        </a:rPr>
                        <a:t>يتم بسرعة ومطلوب دائما احداث تغييرات لمتابعة العمليات التشغيلية.</a:t>
                      </a:r>
                    </a:p>
                  </a:txBody>
                  <a:tcPr/>
                </a:tc>
                <a:tc>
                  <a:txBody>
                    <a:bodyPr/>
                    <a:lstStyle/>
                    <a:p>
                      <a:pPr algn="r" rtl="1"/>
                      <a:r>
                        <a:rPr lang="ar-SA" sz="2400" dirty="0">
                          <a:cs typeface="+mn-cs"/>
                        </a:rPr>
                        <a:t>لا يمكن أو من الصعب تعديل البيانات.</a:t>
                      </a:r>
                    </a:p>
                  </a:txBody>
                  <a:tcPr/>
                </a:tc>
                <a:extLst>
                  <a:ext uri="{0D108BD9-81ED-4DB2-BD59-A6C34878D82A}">
                    <a16:rowId xmlns="" xmlns:a16="http://schemas.microsoft.com/office/drawing/2014/main" val="2170636079"/>
                  </a:ext>
                </a:extLst>
              </a:tr>
              <a:tr h="370840">
                <a:tc>
                  <a:txBody>
                    <a:bodyPr/>
                    <a:lstStyle/>
                    <a:p>
                      <a:pPr algn="r" rtl="1"/>
                      <a:r>
                        <a:rPr lang="ar-SA" sz="2400" dirty="0">
                          <a:cs typeface="+mn-cs"/>
                        </a:rPr>
                        <a:t>طبيعة الاستعلامات</a:t>
                      </a:r>
                    </a:p>
                  </a:txBody>
                  <a:tcPr/>
                </a:tc>
                <a:tc>
                  <a:txBody>
                    <a:bodyPr/>
                    <a:lstStyle/>
                    <a:p>
                      <a:pPr algn="r" rtl="1"/>
                      <a:r>
                        <a:rPr lang="ar-SA" sz="2400" dirty="0">
                          <a:cs typeface="+mn-cs"/>
                        </a:rPr>
                        <a:t>استعلامات بسيطة وترجع نتائج تساعد في تسيير اعمال المنظمة.</a:t>
                      </a:r>
                    </a:p>
                  </a:txBody>
                  <a:tcPr/>
                </a:tc>
                <a:tc>
                  <a:txBody>
                    <a:bodyPr/>
                    <a:lstStyle/>
                    <a:p>
                      <a:pPr algn="r" rtl="1"/>
                      <a:r>
                        <a:rPr lang="ar-SA" sz="2400" dirty="0">
                          <a:cs typeface="+mn-cs"/>
                        </a:rPr>
                        <a:t>استعلامات معقدة تتطلب عمليات تحليلية للحصول على معلومات تحليلية.</a:t>
                      </a:r>
                    </a:p>
                  </a:txBody>
                  <a:tcPr/>
                </a:tc>
                <a:extLst>
                  <a:ext uri="{0D108BD9-81ED-4DB2-BD59-A6C34878D82A}">
                    <a16:rowId xmlns="" xmlns:a16="http://schemas.microsoft.com/office/drawing/2014/main" val="1302027118"/>
                  </a:ext>
                </a:extLst>
              </a:tr>
              <a:tr h="370840">
                <a:tc>
                  <a:txBody>
                    <a:bodyPr/>
                    <a:lstStyle/>
                    <a:p>
                      <a:pPr algn="r" rtl="1"/>
                      <a:r>
                        <a:rPr lang="ar-SA" sz="2400" dirty="0">
                          <a:cs typeface="+mn-cs"/>
                        </a:rPr>
                        <a:t>سرعة المعالجة</a:t>
                      </a:r>
                    </a:p>
                  </a:txBody>
                  <a:tcPr/>
                </a:tc>
                <a:tc>
                  <a:txBody>
                    <a:bodyPr/>
                    <a:lstStyle/>
                    <a:p>
                      <a:pPr algn="r" rtl="1"/>
                      <a:r>
                        <a:rPr lang="ar-SA" sz="2400" dirty="0">
                          <a:cs typeface="+mn-cs"/>
                        </a:rPr>
                        <a:t>معالجة سريعة.</a:t>
                      </a:r>
                    </a:p>
                  </a:txBody>
                  <a:tcPr/>
                </a:tc>
                <a:tc>
                  <a:txBody>
                    <a:bodyPr/>
                    <a:lstStyle/>
                    <a:p>
                      <a:pPr algn="r" rtl="1"/>
                      <a:r>
                        <a:rPr lang="ar-SA" sz="2400" dirty="0">
                          <a:cs typeface="+mn-cs"/>
                        </a:rPr>
                        <a:t>تتطلب وقت أكبر.</a:t>
                      </a:r>
                    </a:p>
                  </a:txBody>
                  <a:tcPr/>
                </a:tc>
                <a:extLst>
                  <a:ext uri="{0D108BD9-81ED-4DB2-BD59-A6C34878D82A}">
                    <a16:rowId xmlns="" xmlns:a16="http://schemas.microsoft.com/office/drawing/2014/main" val="1051606270"/>
                  </a:ext>
                </a:extLst>
              </a:tr>
              <a:tr h="370840">
                <a:tc>
                  <a:txBody>
                    <a:bodyPr/>
                    <a:lstStyle/>
                    <a:p>
                      <a:pPr algn="r" rtl="1"/>
                      <a:r>
                        <a:rPr lang="ar-SA" sz="2400" dirty="0">
                          <a:cs typeface="+mn-cs"/>
                        </a:rPr>
                        <a:t>المساحة التخزينية</a:t>
                      </a:r>
                    </a:p>
                  </a:txBody>
                  <a:tcPr/>
                </a:tc>
                <a:tc>
                  <a:txBody>
                    <a:bodyPr/>
                    <a:lstStyle/>
                    <a:p>
                      <a:pPr algn="r" rtl="1"/>
                      <a:r>
                        <a:rPr lang="ar-SA" sz="2400" dirty="0">
                          <a:cs typeface="+mn-cs"/>
                        </a:rPr>
                        <a:t>صغيرة لأنها يومية.</a:t>
                      </a:r>
                    </a:p>
                  </a:txBody>
                  <a:tcPr/>
                </a:tc>
                <a:tc>
                  <a:txBody>
                    <a:bodyPr/>
                    <a:lstStyle/>
                    <a:p>
                      <a:pPr algn="r" rtl="1"/>
                      <a:r>
                        <a:rPr lang="ar-SA" sz="2400" dirty="0">
                          <a:cs typeface="+mn-cs"/>
                        </a:rPr>
                        <a:t>تتطلب مساحة أكبر لأن البيانات تاريخية.</a:t>
                      </a:r>
                    </a:p>
                  </a:txBody>
                  <a:tcPr/>
                </a:tc>
                <a:extLst>
                  <a:ext uri="{0D108BD9-81ED-4DB2-BD59-A6C34878D82A}">
                    <a16:rowId xmlns="" xmlns:a16="http://schemas.microsoft.com/office/drawing/2014/main" val="991582009"/>
                  </a:ext>
                </a:extLst>
              </a:tr>
              <a:tr h="370840">
                <a:tc>
                  <a:txBody>
                    <a:bodyPr/>
                    <a:lstStyle/>
                    <a:p>
                      <a:pPr algn="r" rtl="1"/>
                      <a:r>
                        <a:rPr lang="ar-SA" sz="2400" dirty="0">
                          <a:cs typeface="+mn-cs"/>
                        </a:rPr>
                        <a:t>تصميم قاعدة البيانات</a:t>
                      </a:r>
                    </a:p>
                  </a:txBody>
                  <a:tcPr/>
                </a:tc>
                <a:tc>
                  <a:txBody>
                    <a:bodyPr/>
                    <a:lstStyle/>
                    <a:p>
                      <a:pPr algn="r" rtl="1"/>
                      <a:r>
                        <a:rPr lang="ar-SA" sz="2400" dirty="0">
                          <a:cs typeface="+mn-cs"/>
                        </a:rPr>
                        <a:t>تعتمد على ال </a:t>
                      </a:r>
                      <a:r>
                        <a:rPr lang="en-US" sz="2400" dirty="0">
                          <a:cs typeface="+mn-cs"/>
                        </a:rPr>
                        <a:t>normalization</a:t>
                      </a:r>
                      <a:r>
                        <a:rPr lang="ar-SA" sz="2400" dirty="0">
                          <a:cs typeface="+mn-cs"/>
                        </a:rPr>
                        <a:t> والجداول المتعددة.</a:t>
                      </a:r>
                    </a:p>
                  </a:txBody>
                  <a:tcPr/>
                </a:tc>
                <a:tc>
                  <a:txBody>
                    <a:bodyPr/>
                    <a:lstStyle/>
                    <a:p>
                      <a:pPr algn="r" rtl="1"/>
                      <a:r>
                        <a:rPr lang="ar-SA" sz="2400" dirty="0">
                          <a:cs typeface="+mn-cs"/>
                        </a:rPr>
                        <a:t>تعتمد على ال </a:t>
                      </a:r>
                      <a:r>
                        <a:rPr lang="en-US" sz="2400" dirty="0">
                          <a:cs typeface="+mn-cs"/>
                        </a:rPr>
                        <a:t>de-normalization</a:t>
                      </a:r>
                      <a:r>
                        <a:rPr lang="ar-SA" sz="2400" dirty="0">
                          <a:cs typeface="+mn-cs"/>
                        </a:rPr>
                        <a:t> وجداول أقل وتستخدم </a:t>
                      </a:r>
                      <a:r>
                        <a:rPr lang="en-US" sz="2400" dirty="0">
                          <a:cs typeface="+mn-cs"/>
                        </a:rPr>
                        <a:t>star schemas or snowflake schemas.</a:t>
                      </a:r>
                      <a:r>
                        <a:rPr lang="ar-SA" sz="2400" dirty="0">
                          <a:cs typeface="+mn-cs"/>
                        </a:rPr>
                        <a:t> </a:t>
                      </a:r>
                    </a:p>
                  </a:txBody>
                  <a:tcPr/>
                </a:tc>
                <a:extLst>
                  <a:ext uri="{0D108BD9-81ED-4DB2-BD59-A6C34878D82A}">
                    <a16:rowId xmlns="" xmlns:a16="http://schemas.microsoft.com/office/drawing/2014/main" val="784880497"/>
                  </a:ext>
                </a:extLst>
              </a:tr>
            </a:tbl>
          </a:graphicData>
        </a:graphic>
      </p:graphicFrame>
    </p:spTree>
    <p:extLst>
      <p:ext uri="{BB962C8B-B14F-4D97-AF65-F5344CB8AC3E}">
        <p14:creationId xmlns:p14="http://schemas.microsoft.com/office/powerpoint/2010/main" val="14390415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circle(in)">
                                      <p:cBhvr>
                                        <p:cTn id="12" dur="20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2"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713220" y="306431"/>
            <a:ext cx="8637204"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مستودعات البيانات </a:t>
            </a:r>
            <a:r>
              <a:rPr lang="en-US" sz="3200" b="1" dirty="0">
                <a:solidFill>
                  <a:srgbClr val="002060"/>
                </a:solidFill>
                <a:effectLst>
                  <a:outerShdw blurRad="38100" dist="38100" dir="2700000" algn="tl">
                    <a:srgbClr val="000000">
                      <a:alpha val="43137"/>
                    </a:srgbClr>
                  </a:outerShdw>
                </a:effectLst>
              </a:rPr>
              <a:t>Data Warehouse</a:t>
            </a:r>
            <a:r>
              <a:rPr lang="ar-SA" sz="3200" b="1" dirty="0">
                <a:solidFill>
                  <a:srgbClr val="002060"/>
                </a:solidFill>
                <a:effectLst>
                  <a:outerShdw blurRad="38100" dist="38100" dir="2700000" algn="tl">
                    <a:srgbClr val="000000">
                      <a:alpha val="43137"/>
                    </a:srgbClr>
                  </a:outerShdw>
                </a:effectLst>
              </a:rPr>
              <a:t>:</a:t>
            </a:r>
          </a:p>
        </p:txBody>
      </p:sp>
      <p:sp>
        <p:nvSpPr>
          <p:cNvPr id="52" name="TextBox 51">
            <a:extLst>
              <a:ext uri="{FF2B5EF4-FFF2-40B4-BE49-F238E27FC236}">
                <a16:creationId xmlns="" xmlns:a16="http://schemas.microsoft.com/office/drawing/2014/main" id="{655FAC26-8C69-49B9-BA04-23E100568D07}"/>
              </a:ext>
            </a:extLst>
          </p:cNvPr>
          <p:cNvSpPr txBox="1"/>
          <p:nvPr/>
        </p:nvSpPr>
        <p:spPr>
          <a:xfrm>
            <a:off x="467084" y="772076"/>
            <a:ext cx="11107943" cy="1077218"/>
          </a:xfrm>
          <a:prstGeom prst="rect">
            <a:avLst/>
          </a:prstGeom>
          <a:noFill/>
        </p:spPr>
        <p:txBody>
          <a:bodyPr wrap="square" rtlCol="1">
            <a:spAutoFit/>
          </a:bodyPr>
          <a:lstStyle/>
          <a:p>
            <a:pPr algn="r" rtl="1"/>
            <a:r>
              <a:rPr lang="ar-SA" sz="3200" b="1" dirty="0">
                <a:solidFill>
                  <a:schemeClr val="accent6">
                    <a:lumMod val="50000"/>
                  </a:schemeClr>
                </a:solidFill>
                <a:effectLst>
                  <a:outerShdw blurRad="38100" dist="38100" dir="2700000" algn="tl">
                    <a:srgbClr val="000000">
                      <a:alpha val="43137"/>
                    </a:srgbClr>
                  </a:outerShdw>
                </a:effectLst>
              </a:rPr>
              <a:t>التفريق بين منهجية معالجة البيانات في مستودعات البيانات وقواعد البيانات </a:t>
            </a:r>
            <a:r>
              <a:rPr lang="en-US" sz="3200" b="1" dirty="0">
                <a:solidFill>
                  <a:schemeClr val="accent6">
                    <a:lumMod val="50000"/>
                  </a:schemeClr>
                </a:solidFill>
                <a:effectLst>
                  <a:outerShdw blurRad="38100" dist="38100" dir="2700000" algn="tl">
                    <a:srgbClr val="000000">
                      <a:alpha val="43137"/>
                    </a:srgbClr>
                  </a:outerShdw>
                </a:effectLst>
              </a:rPr>
              <a:t>Difference Between operational &amp; transaction database system </a:t>
            </a:r>
            <a:r>
              <a:rPr lang="ar-SA" sz="3200" b="1" dirty="0">
                <a:solidFill>
                  <a:schemeClr val="accent6">
                    <a:lumMod val="50000"/>
                  </a:schemeClr>
                </a:solidFill>
                <a:effectLst>
                  <a:outerShdw blurRad="38100" dist="38100" dir="2700000" algn="tl">
                    <a:srgbClr val="000000">
                      <a:alpha val="43137"/>
                    </a:srgbClr>
                  </a:outerShdw>
                </a:effectLst>
              </a:rPr>
              <a:t>:</a:t>
            </a:r>
          </a:p>
        </p:txBody>
      </p:sp>
      <p:sp>
        <p:nvSpPr>
          <p:cNvPr id="46" name="TextBox 45">
            <a:extLst>
              <a:ext uri="{FF2B5EF4-FFF2-40B4-BE49-F238E27FC236}">
                <a16:creationId xmlns="" xmlns:a16="http://schemas.microsoft.com/office/drawing/2014/main" id="{2028BB61-E717-4224-BB2F-E3C175BB1AD5}"/>
              </a:ext>
            </a:extLst>
          </p:cNvPr>
          <p:cNvSpPr txBox="1"/>
          <p:nvPr/>
        </p:nvSpPr>
        <p:spPr>
          <a:xfrm>
            <a:off x="784456" y="1831817"/>
            <a:ext cx="10623087" cy="523220"/>
          </a:xfrm>
          <a:prstGeom prst="rect">
            <a:avLst/>
          </a:prstGeom>
          <a:noFill/>
        </p:spPr>
        <p:txBody>
          <a:bodyPr wrap="square" rtlCol="1">
            <a:spAutoFit/>
          </a:bodyPr>
          <a:lstStyle/>
          <a:p>
            <a:pPr algn="just" rtl="1"/>
            <a:r>
              <a:rPr lang="ar-SA" sz="2800" b="1" dirty="0">
                <a:solidFill>
                  <a:srgbClr val="1B4F67"/>
                </a:solidFill>
              </a:rPr>
              <a:t>الفرق بين </a:t>
            </a:r>
            <a:r>
              <a:rPr lang="en-US" sz="2800" b="1" dirty="0">
                <a:solidFill>
                  <a:srgbClr val="1B4F67"/>
                </a:solidFill>
              </a:rPr>
              <a:t>OLAP &amp; OLTP </a:t>
            </a:r>
            <a:r>
              <a:rPr lang="ar-SA" sz="2800" b="1" dirty="0">
                <a:solidFill>
                  <a:srgbClr val="1B4F67"/>
                </a:solidFill>
              </a:rPr>
              <a:t>:</a:t>
            </a:r>
          </a:p>
        </p:txBody>
      </p:sp>
      <p:graphicFrame>
        <p:nvGraphicFramePr>
          <p:cNvPr id="7" name="Table 7">
            <a:extLst>
              <a:ext uri="{FF2B5EF4-FFF2-40B4-BE49-F238E27FC236}">
                <a16:creationId xmlns="" xmlns:a16="http://schemas.microsoft.com/office/drawing/2014/main" id="{AF6F51B1-5303-4FEE-9E30-9D57ED4949A6}"/>
              </a:ext>
            </a:extLst>
          </p:cNvPr>
          <p:cNvGraphicFramePr>
            <a:graphicFrameLocks noGrp="1"/>
          </p:cNvGraphicFramePr>
          <p:nvPr>
            <p:extLst>
              <p:ext uri="{D42A27DB-BD31-4B8C-83A1-F6EECF244321}">
                <p14:modId xmlns:p14="http://schemas.microsoft.com/office/powerpoint/2010/main" val="1525382479"/>
              </p:ext>
            </p:extLst>
          </p:nvPr>
        </p:nvGraphicFramePr>
        <p:xfrm>
          <a:off x="554610" y="2352620"/>
          <a:ext cx="10981419" cy="1280160"/>
        </p:xfrm>
        <a:graphic>
          <a:graphicData uri="http://schemas.openxmlformats.org/drawingml/2006/table">
            <a:tbl>
              <a:tblPr rtl="1" firstRow="1" bandRow="1">
                <a:tableStyleId>{93296810-A885-4BE3-A3E7-6D5BEEA58F35}</a:tableStyleId>
              </a:tblPr>
              <a:tblGrid>
                <a:gridCol w="2272108">
                  <a:extLst>
                    <a:ext uri="{9D8B030D-6E8A-4147-A177-3AD203B41FA5}">
                      <a16:colId xmlns="" xmlns:a16="http://schemas.microsoft.com/office/drawing/2014/main" val="4228652312"/>
                    </a:ext>
                  </a:extLst>
                </a:gridCol>
                <a:gridCol w="3657600">
                  <a:extLst>
                    <a:ext uri="{9D8B030D-6E8A-4147-A177-3AD203B41FA5}">
                      <a16:colId xmlns="" xmlns:a16="http://schemas.microsoft.com/office/drawing/2014/main" val="3573375940"/>
                    </a:ext>
                  </a:extLst>
                </a:gridCol>
                <a:gridCol w="5051711">
                  <a:extLst>
                    <a:ext uri="{9D8B030D-6E8A-4147-A177-3AD203B41FA5}">
                      <a16:colId xmlns="" xmlns:a16="http://schemas.microsoft.com/office/drawing/2014/main" val="462560853"/>
                    </a:ext>
                  </a:extLst>
                </a:gridCol>
              </a:tblGrid>
              <a:tr h="370840">
                <a:tc>
                  <a:txBody>
                    <a:bodyPr/>
                    <a:lstStyle/>
                    <a:p>
                      <a:pPr algn="r" rtl="1"/>
                      <a:endParaRPr lang="ar-SA" sz="2400">
                        <a:cs typeface="+mn-cs"/>
                      </a:endParaRPr>
                    </a:p>
                  </a:txBody>
                  <a:tcPr/>
                </a:tc>
                <a:tc>
                  <a:txBody>
                    <a:bodyPr/>
                    <a:lstStyle/>
                    <a:p>
                      <a:pPr algn="ctr" rtl="1"/>
                      <a:r>
                        <a:rPr lang="ar-SA" sz="2400" dirty="0">
                          <a:cs typeface="+mn-cs"/>
                        </a:rPr>
                        <a:t>أنظمة </a:t>
                      </a:r>
                      <a:r>
                        <a:rPr lang="en-US" sz="2400" dirty="0">
                          <a:cs typeface="+mn-cs"/>
                        </a:rPr>
                        <a:t>OLTP</a:t>
                      </a:r>
                      <a:endParaRPr lang="ar-SA" sz="2400" dirty="0">
                        <a:cs typeface="+mn-cs"/>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2400" dirty="0">
                          <a:cs typeface="+mn-cs"/>
                        </a:rPr>
                        <a:t>أنظمة </a:t>
                      </a:r>
                      <a:r>
                        <a:rPr lang="en-US" sz="2400" dirty="0">
                          <a:cs typeface="+mn-cs"/>
                        </a:rPr>
                        <a:t>OLAP</a:t>
                      </a:r>
                      <a:endParaRPr lang="ar-SA" sz="2400" dirty="0">
                        <a:cs typeface="+mn-cs"/>
                      </a:endParaRPr>
                    </a:p>
                  </a:txBody>
                  <a:tcPr/>
                </a:tc>
                <a:extLst>
                  <a:ext uri="{0D108BD9-81ED-4DB2-BD59-A6C34878D82A}">
                    <a16:rowId xmlns="" xmlns:a16="http://schemas.microsoft.com/office/drawing/2014/main" val="2117498046"/>
                  </a:ext>
                </a:extLst>
              </a:tr>
              <a:tr h="370840">
                <a:tc>
                  <a:txBody>
                    <a:bodyPr/>
                    <a:lstStyle/>
                    <a:p>
                      <a:pPr algn="r" rtl="1"/>
                      <a:r>
                        <a:rPr lang="ar-SA" sz="2400" dirty="0">
                          <a:cs typeface="+mn-cs"/>
                        </a:rPr>
                        <a:t>النسخ الاحتياطي واسترجاع البيانات</a:t>
                      </a:r>
                    </a:p>
                  </a:txBody>
                  <a:tcPr/>
                </a:tc>
                <a:tc>
                  <a:txBody>
                    <a:bodyPr/>
                    <a:lstStyle/>
                    <a:p>
                      <a:pPr algn="r" rtl="1"/>
                      <a:r>
                        <a:rPr lang="ar-SA" sz="2400" dirty="0">
                          <a:cs typeface="+mn-cs"/>
                        </a:rPr>
                        <a:t>تتم بشكل منتظم وفي فترات متقاربة.</a:t>
                      </a:r>
                    </a:p>
                  </a:txBody>
                  <a:tcPr/>
                </a:tc>
                <a:tc>
                  <a:txBody>
                    <a:bodyPr/>
                    <a:lstStyle/>
                    <a:p>
                      <a:pPr algn="r" rtl="1"/>
                      <a:r>
                        <a:rPr lang="ar-SA" sz="2400" dirty="0">
                          <a:cs typeface="+mn-cs"/>
                        </a:rPr>
                        <a:t>يتم عمل نسخ احتياطي بعد فترات طويلة نظرا لكبر حجم البيانات.</a:t>
                      </a:r>
                    </a:p>
                  </a:txBody>
                  <a:tcPr/>
                </a:tc>
                <a:extLst>
                  <a:ext uri="{0D108BD9-81ED-4DB2-BD59-A6C34878D82A}">
                    <a16:rowId xmlns="" xmlns:a16="http://schemas.microsoft.com/office/drawing/2014/main" val="2170636079"/>
                  </a:ext>
                </a:extLst>
              </a:tr>
            </a:tbl>
          </a:graphicData>
        </a:graphic>
      </p:graphicFrame>
      <p:sp>
        <p:nvSpPr>
          <p:cNvPr id="44" name="TextBox 43">
            <a:extLst>
              <a:ext uri="{FF2B5EF4-FFF2-40B4-BE49-F238E27FC236}">
                <a16:creationId xmlns="" xmlns:a16="http://schemas.microsoft.com/office/drawing/2014/main" id="{63E474C9-1B87-40E1-B93B-CD2E715AAB8C}"/>
              </a:ext>
            </a:extLst>
          </p:cNvPr>
          <p:cNvSpPr txBox="1"/>
          <p:nvPr/>
        </p:nvSpPr>
        <p:spPr>
          <a:xfrm>
            <a:off x="543300" y="3736339"/>
            <a:ext cx="11107943" cy="523220"/>
          </a:xfrm>
          <a:prstGeom prst="rect">
            <a:avLst/>
          </a:prstGeom>
          <a:noFill/>
        </p:spPr>
        <p:txBody>
          <a:bodyPr wrap="square" rtlCol="1">
            <a:spAutoFit/>
          </a:bodyPr>
          <a:lstStyle/>
          <a:p>
            <a:pPr algn="r" rtl="1"/>
            <a:r>
              <a:rPr lang="ar-SA" sz="2800" b="1" dirty="0">
                <a:solidFill>
                  <a:srgbClr val="C00000"/>
                </a:solidFill>
                <a:effectLst>
                  <a:outerShdw blurRad="38100" dist="38100" dir="2700000" algn="tl">
                    <a:srgbClr val="000000">
                      <a:alpha val="43137"/>
                    </a:srgbClr>
                  </a:outerShdw>
                </a:effectLst>
              </a:rPr>
              <a:t>لماذا يتم فصل مستودعات البيانات عن أنظمة قواعد البيانات التشغيلية؟</a:t>
            </a:r>
          </a:p>
        </p:txBody>
      </p:sp>
      <p:sp>
        <p:nvSpPr>
          <p:cNvPr id="45" name="TextBox 44">
            <a:extLst>
              <a:ext uri="{FF2B5EF4-FFF2-40B4-BE49-F238E27FC236}">
                <a16:creationId xmlns="" xmlns:a16="http://schemas.microsoft.com/office/drawing/2014/main" id="{72C02D65-CACB-4B2A-AE93-245F44B237EC}"/>
              </a:ext>
            </a:extLst>
          </p:cNvPr>
          <p:cNvSpPr txBox="1"/>
          <p:nvPr/>
        </p:nvSpPr>
        <p:spPr>
          <a:xfrm>
            <a:off x="909342" y="4215999"/>
            <a:ext cx="10623087" cy="2246769"/>
          </a:xfrm>
          <a:prstGeom prst="rect">
            <a:avLst/>
          </a:prstGeom>
          <a:noFill/>
        </p:spPr>
        <p:txBody>
          <a:bodyPr wrap="square" rtlCol="1">
            <a:spAutoFit/>
          </a:bodyPr>
          <a:lstStyle/>
          <a:p>
            <a:pPr algn="just" rtl="1"/>
            <a:r>
              <a:rPr lang="ar-SA" sz="2800" dirty="0"/>
              <a:t>لأن كل من النظامين يحتاج إلى أداء عالي: فأنظمة قواعد البيانات تعتمد منهجية </a:t>
            </a:r>
            <a:r>
              <a:rPr lang="en-US" sz="2800" dirty="0"/>
              <a:t>OLTP</a:t>
            </a:r>
            <a:r>
              <a:rPr lang="ar-SA" sz="2800" dirty="0"/>
              <a:t>و تحتاج إلى تحديد صلاحيات وفهرسة وطرق تحكم واسترجاع ومستودعات البيانات يعمل بمنهجية </a:t>
            </a:r>
            <a:r>
              <a:rPr lang="en-US" sz="2800" dirty="0"/>
              <a:t>OLAP</a:t>
            </a:r>
            <a:r>
              <a:rPr lang="ar-SA" sz="2800" dirty="0"/>
              <a:t> الذي يضمن معالجة استعلامات معقدة وتتعامل مع أكثر من بعدين، ونظرا لأن البيانات في مستودعات البيانات تم جمعها من مصادر متعددة في تحتاج إلى مهام كثيرة، وكلا النظام يحتاج إنجازات كثيرة.</a:t>
            </a:r>
          </a:p>
        </p:txBody>
      </p:sp>
    </p:spTree>
    <p:extLst>
      <p:ext uri="{BB962C8B-B14F-4D97-AF65-F5344CB8AC3E}">
        <p14:creationId xmlns:p14="http://schemas.microsoft.com/office/powerpoint/2010/main" val="26214380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circle(in)">
                                      <p:cBhvr>
                                        <p:cTn id="12" dur="20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circle(in)">
                                      <p:cBhvr>
                                        <p:cTn id="31" dur="20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1000"/>
                                        <p:tgtEl>
                                          <p:spTgt spid="45"/>
                                        </p:tgtEl>
                                      </p:cBhvr>
                                    </p:animEffect>
                                    <p:anim calcmode="lin" valueType="num">
                                      <p:cBhvr>
                                        <p:cTn id="37" dur="1000" fill="hold"/>
                                        <p:tgtEl>
                                          <p:spTgt spid="45"/>
                                        </p:tgtEl>
                                        <p:attrNameLst>
                                          <p:attrName>ppt_x</p:attrName>
                                        </p:attrNameLst>
                                      </p:cBhvr>
                                      <p:tavLst>
                                        <p:tav tm="0">
                                          <p:val>
                                            <p:strVal val="#ppt_x"/>
                                          </p:val>
                                        </p:tav>
                                        <p:tav tm="100000">
                                          <p:val>
                                            <p:strVal val="#ppt_x"/>
                                          </p:val>
                                        </p:tav>
                                      </p:tavLst>
                                    </p:anim>
                                    <p:anim calcmode="lin" valueType="num">
                                      <p:cBhvr>
                                        <p:cTn id="3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2" grpId="0"/>
      <p:bldP spid="46" grpId="0"/>
      <p:bldP spid="44" grpId="0"/>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713220" y="306431"/>
            <a:ext cx="8637204"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مستودعات البيانات </a:t>
            </a:r>
            <a:r>
              <a:rPr lang="en-US" sz="3200" b="1" dirty="0">
                <a:solidFill>
                  <a:srgbClr val="002060"/>
                </a:solidFill>
                <a:effectLst>
                  <a:outerShdw blurRad="38100" dist="38100" dir="2700000" algn="tl">
                    <a:srgbClr val="000000">
                      <a:alpha val="43137"/>
                    </a:srgbClr>
                  </a:outerShdw>
                </a:effectLst>
              </a:rPr>
              <a:t>Data Warehouse</a:t>
            </a:r>
            <a:r>
              <a:rPr lang="ar-SA" sz="3200" b="1" dirty="0">
                <a:solidFill>
                  <a:srgbClr val="002060"/>
                </a:solidFill>
                <a:effectLst>
                  <a:outerShdw blurRad="38100" dist="38100" dir="2700000" algn="tl">
                    <a:srgbClr val="000000">
                      <a:alpha val="43137"/>
                    </a:srgbClr>
                  </a:outerShdw>
                </a:effectLst>
              </a:rPr>
              <a:t>:</a:t>
            </a:r>
          </a:p>
        </p:txBody>
      </p:sp>
      <p:sp>
        <p:nvSpPr>
          <p:cNvPr id="44" name="TextBox 43">
            <a:extLst>
              <a:ext uri="{FF2B5EF4-FFF2-40B4-BE49-F238E27FC236}">
                <a16:creationId xmlns="" xmlns:a16="http://schemas.microsoft.com/office/drawing/2014/main" id="{63E474C9-1B87-40E1-B93B-CD2E715AAB8C}"/>
              </a:ext>
            </a:extLst>
          </p:cNvPr>
          <p:cNvSpPr txBox="1"/>
          <p:nvPr/>
        </p:nvSpPr>
        <p:spPr>
          <a:xfrm>
            <a:off x="543300" y="873228"/>
            <a:ext cx="11107943" cy="523220"/>
          </a:xfrm>
          <a:prstGeom prst="rect">
            <a:avLst/>
          </a:prstGeom>
          <a:noFill/>
        </p:spPr>
        <p:txBody>
          <a:bodyPr wrap="square" rtlCol="1">
            <a:spAutoFit/>
          </a:bodyPr>
          <a:lstStyle/>
          <a:p>
            <a:pPr algn="r" rtl="1"/>
            <a:r>
              <a:rPr lang="ar-SA" sz="2800" b="1" dirty="0">
                <a:solidFill>
                  <a:srgbClr val="C00000"/>
                </a:solidFill>
                <a:effectLst>
                  <a:outerShdw blurRad="38100" dist="38100" dir="2700000" algn="tl">
                    <a:srgbClr val="000000">
                      <a:alpha val="43137"/>
                    </a:srgbClr>
                  </a:outerShdw>
                </a:effectLst>
              </a:rPr>
              <a:t>لماذا يتم فصل مستودعات البيانات عن أنظمة قواعد البيانات التشغيلية؟</a:t>
            </a:r>
          </a:p>
        </p:txBody>
      </p:sp>
      <p:sp>
        <p:nvSpPr>
          <p:cNvPr id="45" name="TextBox 44">
            <a:extLst>
              <a:ext uri="{FF2B5EF4-FFF2-40B4-BE49-F238E27FC236}">
                <a16:creationId xmlns="" xmlns:a16="http://schemas.microsoft.com/office/drawing/2014/main" id="{72C02D65-CACB-4B2A-AE93-245F44B237EC}"/>
              </a:ext>
            </a:extLst>
          </p:cNvPr>
          <p:cNvSpPr txBox="1"/>
          <p:nvPr/>
        </p:nvSpPr>
        <p:spPr>
          <a:xfrm>
            <a:off x="540758" y="1352888"/>
            <a:ext cx="10991672" cy="1384995"/>
          </a:xfrm>
          <a:prstGeom prst="rect">
            <a:avLst/>
          </a:prstGeom>
          <a:noFill/>
        </p:spPr>
        <p:txBody>
          <a:bodyPr wrap="square" rtlCol="1">
            <a:spAutoFit/>
          </a:bodyPr>
          <a:lstStyle/>
          <a:p>
            <a:pPr algn="just" rtl="1"/>
            <a:r>
              <a:rPr lang="ar-SA" sz="2800" dirty="0"/>
              <a:t>لأن كلا النظامين لديه وظائف مختلفة وطبيعة بيانات مختلفة، فالبيانات المفقودة قد تكون موجودة على مستوى قواعد البيانات، فهناك بيانات يحتاج إليها متخذي القرار غير موجودة على مستوى قواعد البيانات ويتم الحصول عليها من خلال نقل بيانات مأخوذة على فترات زمنية طويلة.</a:t>
            </a:r>
          </a:p>
        </p:txBody>
      </p:sp>
      <p:sp>
        <p:nvSpPr>
          <p:cNvPr id="47" name="TextBox 46">
            <a:extLst>
              <a:ext uri="{FF2B5EF4-FFF2-40B4-BE49-F238E27FC236}">
                <a16:creationId xmlns="" xmlns:a16="http://schemas.microsoft.com/office/drawing/2014/main" id="{6AE3D79D-2968-4F1B-9772-4FA816994FA8}"/>
              </a:ext>
            </a:extLst>
          </p:cNvPr>
          <p:cNvSpPr txBox="1"/>
          <p:nvPr/>
        </p:nvSpPr>
        <p:spPr>
          <a:xfrm>
            <a:off x="557805" y="2738924"/>
            <a:ext cx="10991672" cy="523220"/>
          </a:xfrm>
          <a:prstGeom prst="rect">
            <a:avLst/>
          </a:prstGeom>
          <a:noFill/>
        </p:spPr>
        <p:txBody>
          <a:bodyPr wrap="square" rtlCol="1">
            <a:spAutoFit/>
          </a:bodyPr>
          <a:lstStyle/>
          <a:p>
            <a:pPr algn="just" rtl="1"/>
            <a:r>
              <a:rPr lang="ar-SA" sz="2800" dirty="0"/>
              <a:t>لأن عملية اتخاذ القرار تحتاج إلى دمج بيانات من أكثر من مصدر</a:t>
            </a:r>
            <a:r>
              <a:rPr lang="en-US" sz="2800" dirty="0"/>
              <a:t> </a:t>
            </a:r>
            <a:r>
              <a:rPr lang="ar-SA" sz="2800" dirty="0"/>
              <a:t>وتجميع وتلخيص البيانات.</a:t>
            </a:r>
          </a:p>
        </p:txBody>
      </p:sp>
      <p:sp>
        <p:nvSpPr>
          <p:cNvPr id="48" name="TextBox 47">
            <a:extLst>
              <a:ext uri="{FF2B5EF4-FFF2-40B4-BE49-F238E27FC236}">
                <a16:creationId xmlns="" xmlns:a16="http://schemas.microsoft.com/office/drawing/2014/main" id="{BA2941EC-CF6D-4DC1-B42E-D7AD12DBA360}"/>
              </a:ext>
            </a:extLst>
          </p:cNvPr>
          <p:cNvSpPr txBox="1"/>
          <p:nvPr/>
        </p:nvSpPr>
        <p:spPr>
          <a:xfrm>
            <a:off x="605935" y="3280544"/>
            <a:ext cx="10991672" cy="954107"/>
          </a:xfrm>
          <a:prstGeom prst="rect">
            <a:avLst/>
          </a:prstGeom>
          <a:noFill/>
        </p:spPr>
        <p:txBody>
          <a:bodyPr wrap="square" rtlCol="1">
            <a:spAutoFit/>
          </a:bodyPr>
          <a:lstStyle/>
          <a:p>
            <a:pPr algn="just" rtl="1"/>
            <a:r>
              <a:rPr lang="ar-SA" sz="2800" dirty="0"/>
              <a:t>لأن عملية جمع البيانات من أكثر من مصدر أثر على جودة البيانات وينتج عنه عدم تناسق في البيانات، وبالتالي لابد من معالجة البيانات ووضعها في مخزن بعيد عن قواعد البيانات.</a:t>
            </a:r>
          </a:p>
        </p:txBody>
      </p:sp>
    </p:spTree>
    <p:extLst>
      <p:ext uri="{BB962C8B-B14F-4D97-AF65-F5344CB8AC3E}">
        <p14:creationId xmlns:p14="http://schemas.microsoft.com/office/powerpoint/2010/main" val="33383678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circle(in)">
                                      <p:cBhvr>
                                        <p:cTn id="12" dur="20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1000"/>
                                        <p:tgtEl>
                                          <p:spTgt spid="47"/>
                                        </p:tgtEl>
                                      </p:cBhvr>
                                    </p:animEffect>
                                    <p:anim calcmode="lin" valueType="num">
                                      <p:cBhvr>
                                        <p:cTn id="25" dur="1000" fill="hold"/>
                                        <p:tgtEl>
                                          <p:spTgt spid="47"/>
                                        </p:tgtEl>
                                        <p:attrNameLst>
                                          <p:attrName>ppt_x</p:attrName>
                                        </p:attrNameLst>
                                      </p:cBhvr>
                                      <p:tavLst>
                                        <p:tav tm="0">
                                          <p:val>
                                            <p:strVal val="#ppt_x"/>
                                          </p:val>
                                        </p:tav>
                                        <p:tav tm="100000">
                                          <p:val>
                                            <p:strVal val="#ppt_x"/>
                                          </p:val>
                                        </p:tav>
                                      </p:tavLst>
                                    </p:anim>
                                    <p:anim calcmode="lin" valueType="num">
                                      <p:cBhvr>
                                        <p:cTn id="2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1000"/>
                                        <p:tgtEl>
                                          <p:spTgt spid="48"/>
                                        </p:tgtEl>
                                      </p:cBhvr>
                                    </p:animEffect>
                                    <p:anim calcmode="lin" valueType="num">
                                      <p:cBhvr>
                                        <p:cTn id="32" dur="1000" fill="hold"/>
                                        <p:tgtEl>
                                          <p:spTgt spid="48"/>
                                        </p:tgtEl>
                                        <p:attrNameLst>
                                          <p:attrName>ppt_x</p:attrName>
                                        </p:attrNameLst>
                                      </p:cBhvr>
                                      <p:tavLst>
                                        <p:tav tm="0">
                                          <p:val>
                                            <p:strVal val="#ppt_x"/>
                                          </p:val>
                                        </p:tav>
                                        <p:tav tm="100000">
                                          <p:val>
                                            <p:strVal val="#ppt_x"/>
                                          </p:val>
                                        </p:tav>
                                      </p:tavLst>
                                    </p:anim>
                                    <p:anim calcmode="lin" valueType="num">
                                      <p:cBhvr>
                                        <p:cTn id="3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4" grpId="0"/>
      <p:bldP spid="45" grpId="0"/>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1603717" y="306431"/>
            <a:ext cx="9746707"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معمارية مستودعات البيانات </a:t>
            </a:r>
            <a:r>
              <a:rPr lang="en-US" sz="3200" b="1" dirty="0">
                <a:solidFill>
                  <a:srgbClr val="002060"/>
                </a:solidFill>
                <a:effectLst>
                  <a:outerShdw blurRad="38100" dist="38100" dir="2700000" algn="tl">
                    <a:srgbClr val="000000">
                      <a:alpha val="43137"/>
                    </a:srgbClr>
                  </a:outerShdw>
                </a:effectLst>
              </a:rPr>
              <a:t>Data Warehouse Architectures</a:t>
            </a:r>
            <a:r>
              <a:rPr lang="ar-SA" sz="3200" b="1" dirty="0">
                <a:solidFill>
                  <a:srgbClr val="002060"/>
                </a:solidFill>
                <a:effectLst>
                  <a:outerShdw blurRad="38100" dist="38100" dir="2700000" algn="tl">
                    <a:srgbClr val="000000">
                      <a:alpha val="43137"/>
                    </a:srgbClr>
                  </a:outerShdw>
                </a:effectLst>
              </a:rPr>
              <a:t>:</a:t>
            </a:r>
          </a:p>
        </p:txBody>
      </p:sp>
      <p:sp>
        <p:nvSpPr>
          <p:cNvPr id="45" name="TextBox 44">
            <a:extLst>
              <a:ext uri="{FF2B5EF4-FFF2-40B4-BE49-F238E27FC236}">
                <a16:creationId xmlns="" xmlns:a16="http://schemas.microsoft.com/office/drawing/2014/main" id="{72C02D65-CACB-4B2A-AE93-245F44B237EC}"/>
              </a:ext>
            </a:extLst>
          </p:cNvPr>
          <p:cNvSpPr txBox="1"/>
          <p:nvPr/>
        </p:nvSpPr>
        <p:spPr>
          <a:xfrm>
            <a:off x="556161" y="891206"/>
            <a:ext cx="10991672" cy="523220"/>
          </a:xfrm>
          <a:prstGeom prst="rect">
            <a:avLst/>
          </a:prstGeom>
          <a:noFill/>
        </p:spPr>
        <p:txBody>
          <a:bodyPr wrap="square" rtlCol="1">
            <a:spAutoFit/>
          </a:bodyPr>
          <a:lstStyle/>
          <a:p>
            <a:pPr algn="just" rtl="1"/>
            <a:r>
              <a:rPr lang="ar-SA" sz="2800" dirty="0"/>
              <a:t>غالبًا ما تعتمد مستودعات البيانات على بنية من ثلاث طبقات، كما هو موضح في الشكل التالي:</a:t>
            </a:r>
          </a:p>
        </p:txBody>
      </p:sp>
      <p:pic>
        <p:nvPicPr>
          <p:cNvPr id="38" name="Picture 15" descr="Noname.jpg">
            <a:extLst>
              <a:ext uri="{FF2B5EF4-FFF2-40B4-BE49-F238E27FC236}">
                <a16:creationId xmlns="" xmlns:a16="http://schemas.microsoft.com/office/drawing/2014/main" id="{C96A861E-290F-4457-BB1E-ED35A2DB6D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354" y="1501776"/>
            <a:ext cx="9930618" cy="5049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114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1603717" y="306431"/>
            <a:ext cx="9746707"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معمارية مستودعات البيانات </a:t>
            </a:r>
            <a:r>
              <a:rPr lang="en-US" sz="3200" b="1" dirty="0">
                <a:solidFill>
                  <a:srgbClr val="002060"/>
                </a:solidFill>
                <a:effectLst>
                  <a:outerShdw blurRad="38100" dist="38100" dir="2700000" algn="tl">
                    <a:srgbClr val="000000">
                      <a:alpha val="43137"/>
                    </a:srgbClr>
                  </a:outerShdw>
                </a:effectLst>
              </a:rPr>
              <a:t>Data Warehouse Architectures</a:t>
            </a:r>
            <a:r>
              <a:rPr lang="ar-SA" sz="3200" b="1" dirty="0">
                <a:solidFill>
                  <a:srgbClr val="002060"/>
                </a:solidFill>
                <a:effectLst>
                  <a:outerShdw blurRad="38100" dist="38100" dir="2700000" algn="tl">
                    <a:srgbClr val="000000">
                      <a:alpha val="43137"/>
                    </a:srgbClr>
                  </a:outerShdw>
                </a:effectLst>
              </a:rPr>
              <a:t>:</a:t>
            </a:r>
          </a:p>
        </p:txBody>
      </p:sp>
      <p:sp>
        <p:nvSpPr>
          <p:cNvPr id="45" name="TextBox 44">
            <a:extLst>
              <a:ext uri="{FF2B5EF4-FFF2-40B4-BE49-F238E27FC236}">
                <a16:creationId xmlns="" xmlns:a16="http://schemas.microsoft.com/office/drawing/2014/main" id="{72C02D65-CACB-4B2A-AE93-245F44B237EC}"/>
              </a:ext>
            </a:extLst>
          </p:cNvPr>
          <p:cNvSpPr txBox="1"/>
          <p:nvPr/>
        </p:nvSpPr>
        <p:spPr>
          <a:xfrm>
            <a:off x="556161" y="806798"/>
            <a:ext cx="10991672" cy="954107"/>
          </a:xfrm>
          <a:prstGeom prst="rect">
            <a:avLst/>
          </a:prstGeom>
          <a:noFill/>
        </p:spPr>
        <p:txBody>
          <a:bodyPr wrap="square" rtlCol="1">
            <a:spAutoFit/>
          </a:bodyPr>
          <a:lstStyle/>
          <a:p>
            <a:pPr marL="457200" indent="-457200" algn="just" rtl="1">
              <a:buFont typeface="Arial" panose="020B0604020202020204" pitchFamily="34" charset="0"/>
              <a:buChar char="•"/>
            </a:pPr>
            <a:r>
              <a:rPr lang="ar-SA" sz="2800" b="1" dirty="0"/>
              <a:t>الطبقة السفلى: </a:t>
            </a:r>
            <a:r>
              <a:rPr lang="ar-SA" sz="2800" dirty="0"/>
              <a:t>هو خادم قاعدة بيانات المستودعات والذي غالبا ما يكون نظام قاعدة بيانات علائقية.</a:t>
            </a:r>
          </a:p>
        </p:txBody>
      </p:sp>
      <p:sp>
        <p:nvSpPr>
          <p:cNvPr id="36" name="TextBox 35">
            <a:extLst>
              <a:ext uri="{FF2B5EF4-FFF2-40B4-BE49-F238E27FC236}">
                <a16:creationId xmlns="" xmlns:a16="http://schemas.microsoft.com/office/drawing/2014/main" id="{07AF23FC-132F-48BE-A6D4-1EE8BB4DB9AB}"/>
              </a:ext>
            </a:extLst>
          </p:cNvPr>
          <p:cNvSpPr txBox="1"/>
          <p:nvPr/>
        </p:nvSpPr>
        <p:spPr>
          <a:xfrm>
            <a:off x="552361" y="1669327"/>
            <a:ext cx="10991672" cy="1815882"/>
          </a:xfrm>
          <a:prstGeom prst="rect">
            <a:avLst/>
          </a:prstGeom>
          <a:noFill/>
        </p:spPr>
        <p:txBody>
          <a:bodyPr wrap="square" rtlCol="1">
            <a:spAutoFit/>
          </a:bodyPr>
          <a:lstStyle/>
          <a:p>
            <a:pPr marL="457200" indent="-457200" algn="just" rtl="1">
              <a:buFont typeface="Arial" panose="020B0604020202020204" pitchFamily="34" charset="0"/>
              <a:buChar char="•"/>
            </a:pPr>
            <a:r>
              <a:rPr lang="ar-SA" sz="2800" b="1" dirty="0"/>
              <a:t>الطبقة الوسطى: </a:t>
            </a:r>
            <a:r>
              <a:rPr lang="ar-SA" sz="2800" dirty="0"/>
              <a:t>عبارة عن خادم</a:t>
            </a:r>
            <a:r>
              <a:rPr lang="en-US" sz="2800" dirty="0"/>
              <a:t>OLAP)</a:t>
            </a:r>
            <a:r>
              <a:rPr lang="ar-SA" sz="2800" dirty="0"/>
              <a:t>)يتم تطبيقه عادةً باستخدام إما نموذج</a:t>
            </a:r>
            <a:r>
              <a:rPr lang="en-US" sz="2800" dirty="0"/>
              <a:t>(OLAP) </a:t>
            </a:r>
            <a:r>
              <a:rPr lang="ar-SA" sz="2800" dirty="0"/>
              <a:t>علائقي</a:t>
            </a:r>
            <a:r>
              <a:rPr lang="en-US" sz="2800" dirty="0"/>
              <a:t>(ROLAP) </a:t>
            </a:r>
            <a:r>
              <a:rPr lang="ar-SA" sz="2800" dirty="0"/>
              <a:t>أي، نظام </a:t>
            </a:r>
            <a:r>
              <a:rPr lang="en-US" sz="2800" dirty="0"/>
              <a:t>DBMS </a:t>
            </a:r>
            <a:r>
              <a:rPr lang="ar-SA" sz="2800" dirty="0"/>
              <a:t>علائقي موسّع يقوم بتعيين العمليات على بيانات متعددة الأبعاد إلى عمليات علائقية قياسية؛ أو نموذج</a:t>
            </a:r>
            <a:r>
              <a:rPr lang="en-US" sz="2800" dirty="0"/>
              <a:t>(OLAP) </a:t>
            </a:r>
            <a:r>
              <a:rPr lang="ar-SA" sz="2800" dirty="0"/>
              <a:t>متعدد الأبعاد</a:t>
            </a:r>
            <a:r>
              <a:rPr lang="en-US" sz="2800" dirty="0"/>
              <a:t>MOLAP)</a:t>
            </a:r>
            <a:r>
              <a:rPr lang="ar-SA" sz="2800" dirty="0"/>
              <a:t>)أي خادم لأغراض خاصة ينفذ البيانات والعمليات متعددة الأبعاد بشكل مباشر.</a:t>
            </a:r>
          </a:p>
        </p:txBody>
      </p:sp>
      <p:sp>
        <p:nvSpPr>
          <p:cNvPr id="37" name="TextBox 36">
            <a:extLst>
              <a:ext uri="{FF2B5EF4-FFF2-40B4-BE49-F238E27FC236}">
                <a16:creationId xmlns="" xmlns:a16="http://schemas.microsoft.com/office/drawing/2014/main" id="{E647B6E3-B6F1-41BE-B352-4C3EC4538E6D}"/>
              </a:ext>
            </a:extLst>
          </p:cNvPr>
          <p:cNvSpPr txBox="1"/>
          <p:nvPr/>
        </p:nvSpPr>
        <p:spPr>
          <a:xfrm>
            <a:off x="539391" y="3429756"/>
            <a:ext cx="10991672" cy="954107"/>
          </a:xfrm>
          <a:prstGeom prst="rect">
            <a:avLst/>
          </a:prstGeom>
          <a:noFill/>
        </p:spPr>
        <p:txBody>
          <a:bodyPr wrap="square" rtlCol="1">
            <a:spAutoFit/>
          </a:bodyPr>
          <a:lstStyle/>
          <a:p>
            <a:pPr marL="457200" indent="-457200" algn="just" rtl="1">
              <a:buFont typeface="Arial" panose="020B0604020202020204" pitchFamily="34" charset="0"/>
              <a:buChar char="•"/>
            </a:pPr>
            <a:r>
              <a:rPr lang="ar-SA" sz="2800" b="1" dirty="0"/>
              <a:t>الطبقة العليا: </a:t>
            </a:r>
            <a:r>
              <a:rPr lang="ar-SA" sz="2800" dirty="0"/>
              <a:t>هي طبقة المستخدم النهائي، والتي تحتوي على أدوات الاستعلام وإعداد التقارير، وأدوات التحليل، وأدوات تنقيب البيانات .</a:t>
            </a:r>
          </a:p>
        </p:txBody>
      </p:sp>
      <p:sp>
        <p:nvSpPr>
          <p:cNvPr id="44" name="TextBox 43">
            <a:extLst>
              <a:ext uri="{FF2B5EF4-FFF2-40B4-BE49-F238E27FC236}">
                <a16:creationId xmlns="" xmlns:a16="http://schemas.microsoft.com/office/drawing/2014/main" id="{AC857DA7-02B2-4456-9DF4-358C2E0C949D}"/>
              </a:ext>
            </a:extLst>
          </p:cNvPr>
          <p:cNvSpPr txBox="1"/>
          <p:nvPr/>
        </p:nvSpPr>
        <p:spPr>
          <a:xfrm>
            <a:off x="1603717" y="4299455"/>
            <a:ext cx="9746707"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نماذج مستودعات البيانات :</a:t>
            </a:r>
          </a:p>
        </p:txBody>
      </p:sp>
      <p:sp>
        <p:nvSpPr>
          <p:cNvPr id="46" name="TextBox 45">
            <a:extLst>
              <a:ext uri="{FF2B5EF4-FFF2-40B4-BE49-F238E27FC236}">
                <a16:creationId xmlns="" xmlns:a16="http://schemas.microsoft.com/office/drawing/2014/main" id="{D666ABDE-0E6C-41DF-85F6-17CA9B3F7425}"/>
              </a:ext>
            </a:extLst>
          </p:cNvPr>
          <p:cNvSpPr txBox="1"/>
          <p:nvPr/>
        </p:nvSpPr>
        <p:spPr>
          <a:xfrm>
            <a:off x="593094" y="4775464"/>
            <a:ext cx="10991672" cy="523220"/>
          </a:xfrm>
          <a:prstGeom prst="rect">
            <a:avLst/>
          </a:prstGeom>
          <a:noFill/>
        </p:spPr>
        <p:txBody>
          <a:bodyPr wrap="square" rtlCol="1">
            <a:spAutoFit/>
          </a:bodyPr>
          <a:lstStyle/>
          <a:p>
            <a:pPr algn="just" rtl="1"/>
            <a:r>
              <a:rPr lang="ar-SA" sz="2800" dirty="0"/>
              <a:t>من وجهة النظر الهندسية، هناك ثلاثة نماذج لمستودعات البيانات:</a:t>
            </a:r>
          </a:p>
        </p:txBody>
      </p:sp>
      <p:sp>
        <p:nvSpPr>
          <p:cNvPr id="47" name="TextBox 46">
            <a:extLst>
              <a:ext uri="{FF2B5EF4-FFF2-40B4-BE49-F238E27FC236}">
                <a16:creationId xmlns="" xmlns:a16="http://schemas.microsoft.com/office/drawing/2014/main" id="{88B6FFFB-936A-4DA9-A605-592240D1AD3F}"/>
              </a:ext>
            </a:extLst>
          </p:cNvPr>
          <p:cNvSpPr txBox="1"/>
          <p:nvPr/>
        </p:nvSpPr>
        <p:spPr>
          <a:xfrm>
            <a:off x="621176" y="5244777"/>
            <a:ext cx="10991672" cy="1384995"/>
          </a:xfrm>
          <a:prstGeom prst="rect">
            <a:avLst/>
          </a:prstGeom>
          <a:noFill/>
        </p:spPr>
        <p:txBody>
          <a:bodyPr wrap="square" rtlCol="1">
            <a:spAutoFit/>
          </a:bodyPr>
          <a:lstStyle/>
          <a:p>
            <a:pPr marL="457200" indent="-457200" algn="r" rtl="1">
              <a:buFont typeface="Arial" panose="020B0604020202020204" pitchFamily="34" charset="0"/>
              <a:buChar char="•"/>
            </a:pPr>
            <a:r>
              <a:rPr lang="ar-SA" sz="2800" dirty="0"/>
              <a:t>مستودع المؤسسة </a:t>
            </a:r>
          </a:p>
          <a:p>
            <a:pPr marL="457200" indent="-457200" algn="r" rtl="1">
              <a:buFont typeface="Arial" panose="020B0604020202020204" pitchFamily="34" charset="0"/>
              <a:buChar char="•"/>
            </a:pPr>
            <a:r>
              <a:rPr lang="ar-SA" sz="2800" dirty="0"/>
              <a:t>مراكز البيانات </a:t>
            </a:r>
          </a:p>
          <a:p>
            <a:pPr marL="457200" indent="-457200" algn="r" rtl="1">
              <a:buFont typeface="Arial" panose="020B0604020202020204" pitchFamily="34" charset="0"/>
              <a:buChar char="•"/>
            </a:pPr>
            <a:r>
              <a:rPr lang="ar-SA" sz="2800" dirty="0"/>
              <a:t>المستودع الافتراضي</a:t>
            </a:r>
            <a:endParaRPr lang="ar-SA" sz="2800" dirty="0">
              <a:effectLst/>
            </a:endParaRPr>
          </a:p>
        </p:txBody>
      </p:sp>
    </p:spTree>
    <p:extLst>
      <p:ext uri="{BB962C8B-B14F-4D97-AF65-F5344CB8AC3E}">
        <p14:creationId xmlns:p14="http://schemas.microsoft.com/office/powerpoint/2010/main" val="32527588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anim calcmode="lin" valueType="num">
                                      <p:cBhvr>
                                        <p:cTn id="27" dur="1000" fill="hold"/>
                                        <p:tgtEl>
                                          <p:spTgt spid="37"/>
                                        </p:tgtEl>
                                        <p:attrNameLst>
                                          <p:attrName>ppt_x</p:attrName>
                                        </p:attrNameLst>
                                      </p:cBhvr>
                                      <p:tavLst>
                                        <p:tav tm="0">
                                          <p:val>
                                            <p:strVal val="#ppt_x"/>
                                          </p:val>
                                        </p:tav>
                                        <p:tav tm="100000">
                                          <p:val>
                                            <p:strVal val="#ppt_x"/>
                                          </p:val>
                                        </p:tav>
                                      </p:tavLst>
                                    </p:anim>
                                    <p:anim calcmode="lin" valueType="num">
                                      <p:cBhvr>
                                        <p:cTn id="2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circle(in)">
                                      <p:cBhvr>
                                        <p:cTn id="33" dur="20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1000"/>
                                        <p:tgtEl>
                                          <p:spTgt spid="46"/>
                                        </p:tgtEl>
                                      </p:cBhvr>
                                    </p:animEffect>
                                    <p:anim calcmode="lin" valueType="num">
                                      <p:cBhvr>
                                        <p:cTn id="39" dur="1000" fill="hold"/>
                                        <p:tgtEl>
                                          <p:spTgt spid="46"/>
                                        </p:tgtEl>
                                        <p:attrNameLst>
                                          <p:attrName>ppt_x</p:attrName>
                                        </p:attrNameLst>
                                      </p:cBhvr>
                                      <p:tavLst>
                                        <p:tav tm="0">
                                          <p:val>
                                            <p:strVal val="#ppt_x"/>
                                          </p:val>
                                        </p:tav>
                                        <p:tav tm="100000">
                                          <p:val>
                                            <p:strVal val="#ppt_x"/>
                                          </p:val>
                                        </p:tav>
                                      </p:tavLst>
                                    </p:anim>
                                    <p:anim calcmode="lin" valueType="num">
                                      <p:cBhvr>
                                        <p:cTn id="4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1000"/>
                                        <p:tgtEl>
                                          <p:spTgt spid="47"/>
                                        </p:tgtEl>
                                      </p:cBhvr>
                                    </p:animEffect>
                                    <p:anim calcmode="lin" valueType="num">
                                      <p:cBhvr>
                                        <p:cTn id="46" dur="1000" fill="hold"/>
                                        <p:tgtEl>
                                          <p:spTgt spid="47"/>
                                        </p:tgtEl>
                                        <p:attrNameLst>
                                          <p:attrName>ppt_x</p:attrName>
                                        </p:attrNameLst>
                                      </p:cBhvr>
                                      <p:tavLst>
                                        <p:tav tm="0">
                                          <p:val>
                                            <p:strVal val="#ppt_x"/>
                                          </p:val>
                                        </p:tav>
                                        <p:tav tm="100000">
                                          <p:val>
                                            <p:strVal val="#ppt_x"/>
                                          </p:val>
                                        </p:tav>
                                      </p:tavLst>
                                    </p:anim>
                                    <p:anim calcmode="lin" valueType="num">
                                      <p:cBhvr>
                                        <p:cTn id="4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5" grpId="0"/>
      <p:bldP spid="36" grpId="0"/>
      <p:bldP spid="37" grpId="0"/>
      <p:bldP spid="44" grpId="0"/>
      <p:bldP spid="46" grpId="0"/>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45" name="TextBox 44">
            <a:extLst>
              <a:ext uri="{FF2B5EF4-FFF2-40B4-BE49-F238E27FC236}">
                <a16:creationId xmlns="" xmlns:a16="http://schemas.microsoft.com/office/drawing/2014/main" id="{72C02D65-CACB-4B2A-AE93-245F44B237EC}"/>
              </a:ext>
            </a:extLst>
          </p:cNvPr>
          <p:cNvSpPr txBox="1"/>
          <p:nvPr/>
        </p:nvSpPr>
        <p:spPr>
          <a:xfrm>
            <a:off x="556161" y="215947"/>
            <a:ext cx="10991672" cy="3108543"/>
          </a:xfrm>
          <a:prstGeom prst="rect">
            <a:avLst/>
          </a:prstGeom>
          <a:noFill/>
        </p:spPr>
        <p:txBody>
          <a:bodyPr wrap="square" rtlCol="1">
            <a:spAutoFit/>
          </a:bodyPr>
          <a:lstStyle/>
          <a:p>
            <a:pPr marL="457200" indent="-457200" algn="just" rtl="1">
              <a:buFont typeface="Arial" panose="020B0604020202020204" pitchFamily="34" charset="0"/>
              <a:buChar char="•"/>
            </a:pPr>
            <a:r>
              <a:rPr lang="ar-SA" sz="2800" b="1" dirty="0"/>
              <a:t>مستودع المؤسسة: </a:t>
            </a:r>
            <a:r>
              <a:rPr lang="ar-SA" sz="2800" dirty="0"/>
              <a:t>يجمع مستودع المؤسسة جميع المعلومات حول الموضوعات التي تغطي المؤسسة بأكملها. يوفر تكامل البيانات على مستوى الشركة، عادة من نظام تشغيل أو أكثر أو من موفري المعلومات الخارجيين، وهو متعدد الوظائف في النطاق. عادةً ما يحتوي على بيانات تفصيلية بالإضافة إلى بيانات ملخصة، ويمكن أن يتراوح في الحجم من بضعة غيغابايت إلى مئات غيغابايت أو تيرابايت أو أكثر. قد يتم تنفيذ مستودع بيانات المؤسسة على أجهزة الحاسوب المركزية التقليدية، أو أجهزة الخادم الفائقة، أو منصات العمارة المتوازية. يتطلب نمذجة تجارية واسعة النطاق وقد يستغرق سنوات في التصميم والبناء.</a:t>
            </a:r>
          </a:p>
        </p:txBody>
      </p:sp>
      <p:sp>
        <p:nvSpPr>
          <p:cNvPr id="48" name="TextBox 47">
            <a:extLst>
              <a:ext uri="{FF2B5EF4-FFF2-40B4-BE49-F238E27FC236}">
                <a16:creationId xmlns="" xmlns:a16="http://schemas.microsoft.com/office/drawing/2014/main" id="{957702BA-97D6-4D86-A054-99421B4C62D0}"/>
              </a:ext>
            </a:extLst>
          </p:cNvPr>
          <p:cNvSpPr txBox="1"/>
          <p:nvPr/>
        </p:nvSpPr>
        <p:spPr>
          <a:xfrm>
            <a:off x="539712" y="3324490"/>
            <a:ext cx="10991672" cy="1815882"/>
          </a:xfrm>
          <a:prstGeom prst="rect">
            <a:avLst/>
          </a:prstGeom>
          <a:noFill/>
        </p:spPr>
        <p:txBody>
          <a:bodyPr wrap="square" rtlCol="1">
            <a:spAutoFit/>
          </a:bodyPr>
          <a:lstStyle/>
          <a:p>
            <a:pPr marL="457200" indent="-457200" algn="just" rtl="1">
              <a:buFont typeface="Arial" panose="020B0604020202020204" pitchFamily="34" charset="0"/>
              <a:buChar char="•"/>
            </a:pPr>
            <a:r>
              <a:rPr lang="ar-SA" sz="2800" b="1" dirty="0"/>
              <a:t>مراكز البيانات: </a:t>
            </a:r>
            <a:r>
              <a:rPr lang="ar-SA" sz="2800" dirty="0"/>
              <a:t>بالإنجليزية:</a:t>
            </a:r>
            <a:r>
              <a:rPr lang="en-US" sz="2800" dirty="0"/>
              <a:t>(Data Mart) </a:t>
            </a:r>
            <a:r>
              <a:rPr lang="ar-SA" sz="2800" dirty="0"/>
              <a:t>يحتوي على مجموعة فرعية من البيانات على مستوى الشركة ذات قيمة لمجموعة معينة من المستخدمين. يقتصر النطاق على مواضيع محددة مختارة. على سبيل المثال، قد يقتصر سوق بيانات إدارة التسويق على بيانات للعملاء والمنتجات والمبيعات. </a:t>
            </a:r>
          </a:p>
        </p:txBody>
      </p:sp>
      <p:sp>
        <p:nvSpPr>
          <p:cNvPr id="49" name="TextBox 48">
            <a:extLst>
              <a:ext uri="{FF2B5EF4-FFF2-40B4-BE49-F238E27FC236}">
                <a16:creationId xmlns="" xmlns:a16="http://schemas.microsoft.com/office/drawing/2014/main" id="{EF9F263E-0246-4C11-B46E-F3243525F6C2}"/>
              </a:ext>
            </a:extLst>
          </p:cNvPr>
          <p:cNvSpPr txBox="1"/>
          <p:nvPr/>
        </p:nvSpPr>
        <p:spPr>
          <a:xfrm>
            <a:off x="346181" y="5099103"/>
            <a:ext cx="11374763" cy="1384995"/>
          </a:xfrm>
          <a:prstGeom prst="rect">
            <a:avLst/>
          </a:prstGeom>
          <a:noFill/>
        </p:spPr>
        <p:txBody>
          <a:bodyPr wrap="square" rtlCol="1">
            <a:spAutoFit/>
          </a:bodyPr>
          <a:lstStyle/>
          <a:p>
            <a:pPr marL="457200" indent="-457200" algn="r" rtl="1">
              <a:buFont typeface="Arial" panose="020B0604020202020204" pitchFamily="34" charset="0"/>
              <a:buChar char="•"/>
            </a:pPr>
            <a:r>
              <a:rPr lang="ar-SA" sz="2800" b="1" dirty="0"/>
              <a:t>المستودع الافتراضي: </a:t>
            </a:r>
            <a:r>
              <a:rPr lang="ar-SA" sz="2800" dirty="0"/>
              <a:t>المستودع الافتراضي عبارة عن مجموعة من معاينات قواعد البيانات التشغيلية، من أجل معالجة استعلام فعَّالة، قد تتحقق فقط بعض طرق عرض التلخيص المحتملة، من السهل بناء مستودع افتراضي ولكنه يتطلب سعة إضافية على خوادم قواعد البيانات التشغيلية. </a:t>
            </a:r>
          </a:p>
        </p:txBody>
      </p:sp>
    </p:spTree>
    <p:extLst>
      <p:ext uri="{BB962C8B-B14F-4D97-AF65-F5344CB8AC3E}">
        <p14:creationId xmlns:p14="http://schemas.microsoft.com/office/powerpoint/2010/main" val="27547684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1000"/>
                                        <p:tgtEl>
                                          <p:spTgt spid="48"/>
                                        </p:tgtEl>
                                      </p:cBhvr>
                                    </p:animEffect>
                                    <p:anim calcmode="lin" valueType="num">
                                      <p:cBhvr>
                                        <p:cTn id="15" dur="1000" fill="hold"/>
                                        <p:tgtEl>
                                          <p:spTgt spid="48"/>
                                        </p:tgtEl>
                                        <p:attrNameLst>
                                          <p:attrName>ppt_x</p:attrName>
                                        </p:attrNameLst>
                                      </p:cBhvr>
                                      <p:tavLst>
                                        <p:tav tm="0">
                                          <p:val>
                                            <p:strVal val="#ppt_x"/>
                                          </p:val>
                                        </p:tav>
                                        <p:tav tm="100000">
                                          <p:val>
                                            <p:strVal val="#ppt_x"/>
                                          </p:val>
                                        </p:tav>
                                      </p:tavLst>
                                    </p:anim>
                                    <p:anim calcmode="lin" valueType="num">
                                      <p:cBhvr>
                                        <p:cTn id="1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1000"/>
                                        <p:tgtEl>
                                          <p:spTgt spid="49"/>
                                        </p:tgtEl>
                                      </p:cBhvr>
                                    </p:animEffect>
                                    <p:anim calcmode="lin" valueType="num">
                                      <p:cBhvr>
                                        <p:cTn id="22" dur="1000" fill="hold"/>
                                        <p:tgtEl>
                                          <p:spTgt spid="49"/>
                                        </p:tgtEl>
                                        <p:attrNameLst>
                                          <p:attrName>ppt_x</p:attrName>
                                        </p:attrNameLst>
                                      </p:cBhvr>
                                      <p:tavLst>
                                        <p:tav tm="0">
                                          <p:val>
                                            <p:strVal val="#ppt_x"/>
                                          </p:val>
                                        </p:tav>
                                        <p:tav tm="100000">
                                          <p:val>
                                            <p:strVal val="#ppt_x"/>
                                          </p:val>
                                        </p:tav>
                                      </p:tavLst>
                                    </p:anim>
                                    <p:anim calcmode="lin" valueType="num">
                                      <p:cBhvr>
                                        <p:cTn id="2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8" grpId="0"/>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713220" y="306431"/>
            <a:ext cx="8637204"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مستودعات البيانات </a:t>
            </a:r>
            <a:r>
              <a:rPr lang="en-US" sz="3200" b="1" dirty="0">
                <a:solidFill>
                  <a:srgbClr val="002060"/>
                </a:solidFill>
                <a:effectLst>
                  <a:outerShdw blurRad="38100" dist="38100" dir="2700000" algn="tl">
                    <a:srgbClr val="000000">
                      <a:alpha val="43137"/>
                    </a:srgbClr>
                  </a:outerShdw>
                </a:effectLst>
              </a:rPr>
              <a:t>Data Warehouse</a:t>
            </a:r>
            <a:r>
              <a:rPr lang="ar-SA" sz="3200" b="1" dirty="0">
                <a:solidFill>
                  <a:srgbClr val="002060"/>
                </a:solidFill>
                <a:effectLst>
                  <a:outerShdw blurRad="38100" dist="38100" dir="2700000" algn="tl">
                    <a:srgbClr val="000000">
                      <a:alpha val="43137"/>
                    </a:srgbClr>
                  </a:outerShdw>
                </a:effectLst>
              </a:rPr>
              <a:t>:</a:t>
            </a:r>
          </a:p>
        </p:txBody>
      </p:sp>
      <p:sp>
        <p:nvSpPr>
          <p:cNvPr id="50" name="TextBox 49">
            <a:extLst>
              <a:ext uri="{FF2B5EF4-FFF2-40B4-BE49-F238E27FC236}">
                <a16:creationId xmlns="" xmlns:a16="http://schemas.microsoft.com/office/drawing/2014/main" id="{D46A26B8-F182-4E6F-B225-971A64283CAF}"/>
              </a:ext>
            </a:extLst>
          </p:cNvPr>
          <p:cNvSpPr txBox="1"/>
          <p:nvPr/>
        </p:nvSpPr>
        <p:spPr>
          <a:xfrm>
            <a:off x="579808" y="3441022"/>
            <a:ext cx="10991672" cy="523220"/>
          </a:xfrm>
          <a:prstGeom prst="rect">
            <a:avLst/>
          </a:prstGeom>
          <a:noFill/>
        </p:spPr>
        <p:txBody>
          <a:bodyPr wrap="square" rtlCol="1">
            <a:spAutoFit/>
          </a:bodyPr>
          <a:lstStyle/>
          <a:p>
            <a:pPr algn="just" rtl="1"/>
            <a:r>
              <a:rPr lang="ar-SA" sz="2800" dirty="0"/>
              <a:t>	من أهم المفاهيم في هذا النموذج:</a:t>
            </a:r>
          </a:p>
        </p:txBody>
      </p:sp>
      <p:sp>
        <p:nvSpPr>
          <p:cNvPr id="46" name="TextBox 45">
            <a:extLst>
              <a:ext uri="{FF2B5EF4-FFF2-40B4-BE49-F238E27FC236}">
                <a16:creationId xmlns="" xmlns:a16="http://schemas.microsoft.com/office/drawing/2014/main" id="{0CF07EE1-3D2E-498C-AE00-A1EFD2D40D0C}"/>
              </a:ext>
            </a:extLst>
          </p:cNvPr>
          <p:cNvSpPr txBox="1"/>
          <p:nvPr/>
        </p:nvSpPr>
        <p:spPr>
          <a:xfrm>
            <a:off x="565426" y="3930694"/>
            <a:ext cx="10991672" cy="523220"/>
          </a:xfrm>
          <a:prstGeom prst="rect">
            <a:avLst/>
          </a:prstGeom>
          <a:noFill/>
        </p:spPr>
        <p:txBody>
          <a:bodyPr wrap="square" rtlCol="1">
            <a:spAutoFit/>
          </a:bodyPr>
          <a:lstStyle/>
          <a:p>
            <a:pPr marL="457200" indent="-457200" algn="just">
              <a:buFont typeface="Arial" panose="020B0604020202020204" pitchFamily="34" charset="0"/>
              <a:buChar char="•"/>
            </a:pPr>
            <a:r>
              <a:rPr lang="en-US" sz="2800" dirty="0"/>
              <a:t>Data Cube: (base cube, apex cube, concept of hierarchies) </a:t>
            </a:r>
            <a:endParaRPr lang="ar-SA" sz="2800" dirty="0"/>
          </a:p>
        </p:txBody>
      </p:sp>
      <p:sp>
        <p:nvSpPr>
          <p:cNvPr id="51" name="TextBox 50">
            <a:extLst>
              <a:ext uri="{FF2B5EF4-FFF2-40B4-BE49-F238E27FC236}">
                <a16:creationId xmlns="" xmlns:a16="http://schemas.microsoft.com/office/drawing/2014/main" id="{F6A6C58F-C4A3-46A5-AC7F-29193722A7DF}"/>
              </a:ext>
            </a:extLst>
          </p:cNvPr>
          <p:cNvSpPr txBox="1"/>
          <p:nvPr/>
        </p:nvSpPr>
        <p:spPr>
          <a:xfrm>
            <a:off x="581015" y="4550653"/>
            <a:ext cx="10991672" cy="523220"/>
          </a:xfrm>
          <a:prstGeom prst="rect">
            <a:avLst/>
          </a:prstGeom>
          <a:noFill/>
        </p:spPr>
        <p:txBody>
          <a:bodyPr wrap="square" rtlCol="1">
            <a:spAutoFit/>
          </a:bodyPr>
          <a:lstStyle/>
          <a:p>
            <a:pPr marL="457200" indent="-457200" algn="just">
              <a:buFont typeface="Arial" panose="020B0604020202020204" pitchFamily="34" charset="0"/>
              <a:buChar char="•"/>
            </a:pPr>
            <a:r>
              <a:rPr lang="en-US" sz="2800" dirty="0"/>
              <a:t>Schemas: (Star, Snowflakes, Fact constellations) </a:t>
            </a:r>
            <a:endParaRPr lang="ar-SA" sz="2800" dirty="0"/>
          </a:p>
        </p:txBody>
      </p:sp>
      <p:sp>
        <p:nvSpPr>
          <p:cNvPr id="52" name="TextBox 51">
            <a:extLst>
              <a:ext uri="{FF2B5EF4-FFF2-40B4-BE49-F238E27FC236}">
                <a16:creationId xmlns="" xmlns:a16="http://schemas.microsoft.com/office/drawing/2014/main" id="{6A205CD3-1426-435E-ABA0-5B1F33600052}"/>
              </a:ext>
            </a:extLst>
          </p:cNvPr>
          <p:cNvSpPr txBox="1"/>
          <p:nvPr/>
        </p:nvSpPr>
        <p:spPr>
          <a:xfrm>
            <a:off x="585859" y="5213872"/>
            <a:ext cx="10991672" cy="523220"/>
          </a:xfrm>
          <a:prstGeom prst="rect">
            <a:avLst/>
          </a:prstGeom>
          <a:noFill/>
        </p:spPr>
        <p:txBody>
          <a:bodyPr wrap="square" rtlCol="1">
            <a:spAutoFit/>
          </a:bodyPr>
          <a:lstStyle/>
          <a:p>
            <a:pPr marL="457200" indent="-457200" algn="just">
              <a:buFont typeface="Arial" panose="020B0604020202020204" pitchFamily="34" charset="0"/>
              <a:buChar char="•"/>
            </a:pPr>
            <a:r>
              <a:rPr lang="en-US" sz="2800" dirty="0"/>
              <a:t>OLAP Operations: (Roll up, Drill down, Slice &amp; Dice, Pivot) </a:t>
            </a:r>
            <a:endParaRPr lang="ar-SA" sz="2800" dirty="0"/>
          </a:p>
        </p:txBody>
      </p:sp>
      <p:sp>
        <p:nvSpPr>
          <p:cNvPr id="47" name="TextBox 46">
            <a:extLst>
              <a:ext uri="{FF2B5EF4-FFF2-40B4-BE49-F238E27FC236}">
                <a16:creationId xmlns="" xmlns:a16="http://schemas.microsoft.com/office/drawing/2014/main" id="{E209DCA2-8BC6-4A6A-8DD9-EA3B227C441B}"/>
              </a:ext>
            </a:extLst>
          </p:cNvPr>
          <p:cNvSpPr txBox="1"/>
          <p:nvPr/>
        </p:nvSpPr>
        <p:spPr>
          <a:xfrm>
            <a:off x="2047934" y="900602"/>
            <a:ext cx="9484496" cy="584775"/>
          </a:xfrm>
          <a:prstGeom prst="rect">
            <a:avLst/>
          </a:prstGeom>
          <a:noFill/>
        </p:spPr>
        <p:txBody>
          <a:bodyPr wrap="square" rtlCol="1">
            <a:spAutoFit/>
          </a:bodyPr>
          <a:lstStyle/>
          <a:p>
            <a:pPr algn="r" rtl="1"/>
            <a:r>
              <a:rPr lang="ar-SA" sz="3200" b="1" dirty="0">
                <a:solidFill>
                  <a:schemeClr val="accent6">
                    <a:lumMod val="50000"/>
                  </a:schemeClr>
                </a:solidFill>
                <a:effectLst>
                  <a:outerShdw blurRad="38100" dist="38100" dir="2700000" algn="tl">
                    <a:srgbClr val="000000">
                      <a:alpha val="43137"/>
                    </a:srgbClr>
                  </a:outerShdw>
                </a:effectLst>
              </a:rPr>
              <a:t>نموذج الأبعاد المتعددة </a:t>
            </a:r>
            <a:r>
              <a:rPr lang="en-US" sz="3200" b="1" dirty="0">
                <a:solidFill>
                  <a:schemeClr val="accent6">
                    <a:lumMod val="50000"/>
                  </a:schemeClr>
                </a:solidFill>
                <a:effectLst>
                  <a:outerShdw blurRad="38100" dist="38100" dir="2700000" algn="tl">
                    <a:srgbClr val="000000">
                      <a:alpha val="43137"/>
                    </a:srgbClr>
                  </a:outerShdw>
                </a:effectLst>
              </a:rPr>
              <a:t>Multi Dimensional Data Model</a:t>
            </a:r>
            <a:r>
              <a:rPr lang="ar-SA" sz="3200" b="1" dirty="0">
                <a:solidFill>
                  <a:schemeClr val="accent6">
                    <a:lumMod val="50000"/>
                  </a:schemeClr>
                </a:solidFill>
                <a:effectLst>
                  <a:outerShdw blurRad="38100" dist="38100" dir="2700000" algn="tl">
                    <a:srgbClr val="000000">
                      <a:alpha val="43137"/>
                    </a:srgbClr>
                  </a:outerShdw>
                </a:effectLst>
              </a:rPr>
              <a:t>:</a:t>
            </a:r>
          </a:p>
        </p:txBody>
      </p:sp>
      <p:sp>
        <p:nvSpPr>
          <p:cNvPr id="48" name="TextBox 47">
            <a:extLst>
              <a:ext uri="{FF2B5EF4-FFF2-40B4-BE49-F238E27FC236}">
                <a16:creationId xmlns="" xmlns:a16="http://schemas.microsoft.com/office/drawing/2014/main" id="{C8D5217D-B33C-483F-B788-D0017032C234}"/>
              </a:ext>
            </a:extLst>
          </p:cNvPr>
          <p:cNvSpPr txBox="1"/>
          <p:nvPr/>
        </p:nvSpPr>
        <p:spPr>
          <a:xfrm>
            <a:off x="579808" y="1495300"/>
            <a:ext cx="10991672" cy="1815882"/>
          </a:xfrm>
          <a:prstGeom prst="rect">
            <a:avLst/>
          </a:prstGeom>
          <a:noFill/>
        </p:spPr>
        <p:txBody>
          <a:bodyPr wrap="square" rtlCol="1">
            <a:spAutoFit/>
          </a:bodyPr>
          <a:lstStyle/>
          <a:p>
            <a:pPr algn="just" rtl="1"/>
            <a:r>
              <a:rPr lang="ar-SA" sz="2800" dirty="0"/>
              <a:t>	من المعروف أن قواعد البيانات التشغيلية تم نمذجتها في بعدين، فمثلا قواعد البيانات العلائقية قائمة على فكرة الجداول وهذه الجداول تمثل ببعدين (صفوف –أعمدة)، ولكن نظراً للاحتياج التحليلي للبيانات في مستودعات البيانات والذي يتطلب الإجابة على أسئلة أكثر تعقيد ولذلك اختلف تمثيل البيانات وصار هناك حوجه لأكثر من بعد لتمثيل البيانات.</a:t>
            </a:r>
          </a:p>
        </p:txBody>
      </p:sp>
    </p:spTree>
    <p:extLst>
      <p:ext uri="{BB962C8B-B14F-4D97-AF65-F5344CB8AC3E}">
        <p14:creationId xmlns:p14="http://schemas.microsoft.com/office/powerpoint/2010/main" val="20326254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circle(in)">
                                      <p:cBhvr>
                                        <p:cTn id="12" dur="20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1000"/>
                                        <p:tgtEl>
                                          <p:spTgt spid="48"/>
                                        </p:tgtEl>
                                      </p:cBhvr>
                                    </p:animEffect>
                                    <p:anim calcmode="lin" valueType="num">
                                      <p:cBhvr>
                                        <p:cTn id="18" dur="1000" fill="hold"/>
                                        <p:tgtEl>
                                          <p:spTgt spid="48"/>
                                        </p:tgtEl>
                                        <p:attrNameLst>
                                          <p:attrName>ppt_x</p:attrName>
                                        </p:attrNameLst>
                                      </p:cBhvr>
                                      <p:tavLst>
                                        <p:tav tm="0">
                                          <p:val>
                                            <p:strVal val="#ppt_x"/>
                                          </p:val>
                                        </p:tav>
                                        <p:tav tm="100000">
                                          <p:val>
                                            <p:strVal val="#ppt_x"/>
                                          </p:val>
                                        </p:tav>
                                      </p:tavLst>
                                    </p:anim>
                                    <p:anim calcmode="lin" valueType="num">
                                      <p:cBhvr>
                                        <p:cTn id="1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1000"/>
                                        <p:tgtEl>
                                          <p:spTgt spid="50"/>
                                        </p:tgtEl>
                                      </p:cBhvr>
                                    </p:animEffect>
                                    <p:anim calcmode="lin" valueType="num">
                                      <p:cBhvr>
                                        <p:cTn id="25" dur="1000" fill="hold"/>
                                        <p:tgtEl>
                                          <p:spTgt spid="50"/>
                                        </p:tgtEl>
                                        <p:attrNameLst>
                                          <p:attrName>ppt_x</p:attrName>
                                        </p:attrNameLst>
                                      </p:cBhvr>
                                      <p:tavLst>
                                        <p:tav tm="0">
                                          <p:val>
                                            <p:strVal val="#ppt_x"/>
                                          </p:val>
                                        </p:tav>
                                        <p:tav tm="100000">
                                          <p:val>
                                            <p:strVal val="#ppt_x"/>
                                          </p:val>
                                        </p:tav>
                                      </p:tavLst>
                                    </p:anim>
                                    <p:anim calcmode="lin" valueType="num">
                                      <p:cBhvr>
                                        <p:cTn id="2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1000"/>
                                        <p:tgtEl>
                                          <p:spTgt spid="46"/>
                                        </p:tgtEl>
                                      </p:cBhvr>
                                    </p:animEffect>
                                    <p:anim calcmode="lin" valueType="num">
                                      <p:cBhvr>
                                        <p:cTn id="32" dur="1000" fill="hold"/>
                                        <p:tgtEl>
                                          <p:spTgt spid="46"/>
                                        </p:tgtEl>
                                        <p:attrNameLst>
                                          <p:attrName>ppt_x</p:attrName>
                                        </p:attrNameLst>
                                      </p:cBhvr>
                                      <p:tavLst>
                                        <p:tav tm="0">
                                          <p:val>
                                            <p:strVal val="#ppt_x"/>
                                          </p:val>
                                        </p:tav>
                                        <p:tav tm="100000">
                                          <p:val>
                                            <p:strVal val="#ppt_x"/>
                                          </p:val>
                                        </p:tav>
                                      </p:tavLst>
                                    </p:anim>
                                    <p:anim calcmode="lin" valueType="num">
                                      <p:cBhvr>
                                        <p:cTn id="3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1000"/>
                                        <p:tgtEl>
                                          <p:spTgt spid="52"/>
                                        </p:tgtEl>
                                      </p:cBhvr>
                                    </p:animEffect>
                                    <p:anim calcmode="lin" valueType="num">
                                      <p:cBhvr>
                                        <p:cTn id="46" dur="1000" fill="hold"/>
                                        <p:tgtEl>
                                          <p:spTgt spid="52"/>
                                        </p:tgtEl>
                                        <p:attrNameLst>
                                          <p:attrName>ppt_x</p:attrName>
                                        </p:attrNameLst>
                                      </p:cBhvr>
                                      <p:tavLst>
                                        <p:tav tm="0">
                                          <p:val>
                                            <p:strVal val="#ppt_x"/>
                                          </p:val>
                                        </p:tav>
                                        <p:tav tm="100000">
                                          <p:val>
                                            <p:strVal val="#ppt_x"/>
                                          </p:val>
                                        </p:tav>
                                      </p:tavLst>
                                    </p:anim>
                                    <p:anim calcmode="lin" valueType="num">
                                      <p:cBhvr>
                                        <p:cTn id="47"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0" grpId="0"/>
      <p:bldP spid="46" grpId="0"/>
      <p:bldP spid="51" grpId="0"/>
      <p:bldP spid="52" grpId="0"/>
      <p:bldP spid="47" grpId="0"/>
      <p:bldP spid="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713220" y="306431"/>
            <a:ext cx="8637204"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مستودعات البيانات </a:t>
            </a:r>
            <a:r>
              <a:rPr lang="en-US" sz="3200" b="1" dirty="0">
                <a:solidFill>
                  <a:srgbClr val="002060"/>
                </a:solidFill>
                <a:effectLst>
                  <a:outerShdw blurRad="38100" dist="38100" dir="2700000" algn="tl">
                    <a:srgbClr val="000000">
                      <a:alpha val="43137"/>
                    </a:srgbClr>
                  </a:outerShdw>
                </a:effectLst>
              </a:rPr>
              <a:t>Data Warehouse</a:t>
            </a:r>
            <a:r>
              <a:rPr lang="ar-SA" sz="3200" b="1" dirty="0">
                <a:solidFill>
                  <a:srgbClr val="002060"/>
                </a:solidFill>
                <a:effectLst>
                  <a:outerShdw blurRad="38100" dist="38100" dir="2700000" algn="tl">
                    <a:srgbClr val="000000">
                      <a:alpha val="43137"/>
                    </a:srgbClr>
                  </a:outerShdw>
                </a:effectLst>
              </a:rPr>
              <a:t>:</a:t>
            </a:r>
          </a:p>
        </p:txBody>
      </p:sp>
      <p:sp>
        <p:nvSpPr>
          <p:cNvPr id="50" name="TextBox 49">
            <a:extLst>
              <a:ext uri="{FF2B5EF4-FFF2-40B4-BE49-F238E27FC236}">
                <a16:creationId xmlns="" xmlns:a16="http://schemas.microsoft.com/office/drawing/2014/main" id="{D46A26B8-F182-4E6F-B225-971A64283CAF}"/>
              </a:ext>
            </a:extLst>
          </p:cNvPr>
          <p:cNvSpPr txBox="1"/>
          <p:nvPr/>
        </p:nvSpPr>
        <p:spPr>
          <a:xfrm>
            <a:off x="634266" y="842321"/>
            <a:ext cx="10991672" cy="954107"/>
          </a:xfrm>
          <a:prstGeom prst="rect">
            <a:avLst/>
          </a:prstGeom>
          <a:noFill/>
        </p:spPr>
        <p:txBody>
          <a:bodyPr wrap="square" rtlCol="1">
            <a:spAutoFit/>
          </a:bodyPr>
          <a:lstStyle/>
          <a:p>
            <a:pPr algn="just" rtl="1"/>
            <a:r>
              <a:rPr lang="ar-SA" sz="2800" dirty="0"/>
              <a:t>مستودعات البيانات مبني على فكرة نموذج البيانات متعدد الأبعاد، والذي يتم فيه عرض البيانات في شكل </a:t>
            </a:r>
            <a:r>
              <a:rPr lang="en-US" sz="2800" dirty="0"/>
              <a:t>data cube</a:t>
            </a:r>
            <a:r>
              <a:rPr lang="ar-SA" sz="2800" dirty="0"/>
              <a:t>.</a:t>
            </a:r>
          </a:p>
        </p:txBody>
      </p:sp>
      <p:sp>
        <p:nvSpPr>
          <p:cNvPr id="44" name="TextBox 43">
            <a:extLst>
              <a:ext uri="{FF2B5EF4-FFF2-40B4-BE49-F238E27FC236}">
                <a16:creationId xmlns="" xmlns:a16="http://schemas.microsoft.com/office/drawing/2014/main" id="{1505D40F-8CC0-4043-9A9D-7B1A51E81A64}"/>
              </a:ext>
            </a:extLst>
          </p:cNvPr>
          <p:cNvSpPr txBox="1"/>
          <p:nvPr/>
        </p:nvSpPr>
        <p:spPr>
          <a:xfrm>
            <a:off x="654927" y="1842029"/>
            <a:ext cx="10991672" cy="1384995"/>
          </a:xfrm>
          <a:prstGeom prst="rect">
            <a:avLst/>
          </a:prstGeom>
          <a:noFill/>
        </p:spPr>
        <p:txBody>
          <a:bodyPr wrap="square" rtlCol="1">
            <a:spAutoFit/>
          </a:bodyPr>
          <a:lstStyle/>
          <a:p>
            <a:pPr algn="just" rtl="1"/>
            <a:r>
              <a:rPr lang="en-US" sz="2800" dirty="0"/>
              <a:t>data cube</a:t>
            </a:r>
            <a:r>
              <a:rPr lang="ar-SA" sz="2800" dirty="0"/>
              <a:t> يقابل الجدول في قواعد البيانات العلائقية، وهو تنظيم للبيانات في شكل مكعب يتكون من الموضوع الرئيسي لمكعب البيانات مثل المبيعات، ويسمح للبيانات أن تعرض في أكثر من بعد.</a:t>
            </a:r>
          </a:p>
        </p:txBody>
      </p:sp>
      <p:pic>
        <p:nvPicPr>
          <p:cNvPr id="7" name="Picture 6">
            <a:extLst>
              <a:ext uri="{FF2B5EF4-FFF2-40B4-BE49-F238E27FC236}">
                <a16:creationId xmlns="" xmlns:a16="http://schemas.microsoft.com/office/drawing/2014/main" id="{F0528FB1-32F8-4771-ADD3-E5B2E939B8F3}"/>
              </a:ext>
            </a:extLst>
          </p:cNvPr>
          <p:cNvPicPr>
            <a:picLocks noChangeAspect="1"/>
          </p:cNvPicPr>
          <p:nvPr/>
        </p:nvPicPr>
        <p:blipFill>
          <a:blip r:embed="rId2"/>
          <a:stretch>
            <a:fillRect/>
          </a:stretch>
        </p:blipFill>
        <p:spPr>
          <a:xfrm>
            <a:off x="753109" y="2931506"/>
            <a:ext cx="9623863" cy="3331933"/>
          </a:xfrm>
          <a:prstGeom prst="rect">
            <a:avLst/>
          </a:prstGeom>
        </p:spPr>
      </p:pic>
    </p:spTree>
    <p:extLst>
      <p:ext uri="{BB962C8B-B14F-4D97-AF65-F5344CB8AC3E}">
        <p14:creationId xmlns:p14="http://schemas.microsoft.com/office/powerpoint/2010/main" val="39919724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anim calcmode="lin" valueType="num">
                                      <p:cBhvr>
                                        <p:cTn id="20" dur="1000" fill="hold"/>
                                        <p:tgtEl>
                                          <p:spTgt spid="44"/>
                                        </p:tgtEl>
                                        <p:attrNameLst>
                                          <p:attrName>ppt_x</p:attrName>
                                        </p:attrNameLst>
                                      </p:cBhvr>
                                      <p:tavLst>
                                        <p:tav tm="0">
                                          <p:val>
                                            <p:strVal val="#ppt_x"/>
                                          </p:val>
                                        </p:tav>
                                        <p:tav tm="100000">
                                          <p:val>
                                            <p:strVal val="#ppt_x"/>
                                          </p:val>
                                        </p:tav>
                                      </p:tavLst>
                                    </p:anim>
                                    <p:anim calcmode="lin" valueType="num">
                                      <p:cBhvr>
                                        <p:cTn id="2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0" grpId="0"/>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8" name="Picture 7">
            <a:extLst>
              <a:ext uri="{FF2B5EF4-FFF2-40B4-BE49-F238E27FC236}">
                <a16:creationId xmlns="" xmlns:a16="http://schemas.microsoft.com/office/drawing/2014/main" id="{B58EDB6E-8BA4-45DA-9199-F21695B062C2}"/>
              </a:ext>
            </a:extLst>
          </p:cNvPr>
          <p:cNvPicPr>
            <a:picLocks noChangeAspect="1"/>
          </p:cNvPicPr>
          <p:nvPr/>
        </p:nvPicPr>
        <p:blipFill>
          <a:blip r:embed="rId2"/>
          <a:stretch>
            <a:fillRect/>
          </a:stretch>
        </p:blipFill>
        <p:spPr>
          <a:xfrm>
            <a:off x="1142531" y="261255"/>
            <a:ext cx="9731058" cy="6234475"/>
          </a:xfrm>
          <a:prstGeom prst="rect">
            <a:avLst/>
          </a:prstGeom>
        </p:spPr>
      </p:pic>
    </p:spTree>
    <p:extLst>
      <p:ext uri="{BB962C8B-B14F-4D97-AF65-F5344CB8AC3E}">
        <p14:creationId xmlns:p14="http://schemas.microsoft.com/office/powerpoint/2010/main" val="82625732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668250" y="381381"/>
            <a:ext cx="8637204"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مستودعات البيانات </a:t>
            </a:r>
            <a:r>
              <a:rPr lang="en-US" sz="3200" b="1" dirty="0">
                <a:solidFill>
                  <a:srgbClr val="002060"/>
                </a:solidFill>
                <a:effectLst>
                  <a:outerShdw blurRad="38100" dist="38100" dir="2700000" algn="tl">
                    <a:srgbClr val="000000">
                      <a:alpha val="43137"/>
                    </a:srgbClr>
                  </a:outerShdw>
                </a:effectLst>
              </a:rPr>
              <a:t>Data Warehouse</a:t>
            </a:r>
            <a:r>
              <a:rPr lang="ar-SA" sz="3200" b="1" dirty="0">
                <a:solidFill>
                  <a:srgbClr val="002060"/>
                </a:solidFill>
                <a:effectLst>
                  <a:outerShdw blurRad="38100" dist="38100" dir="2700000" algn="tl">
                    <a:srgbClr val="000000">
                      <a:alpha val="43137"/>
                    </a:srgbClr>
                  </a:outerShdw>
                </a:effectLst>
              </a:rPr>
              <a:t>:</a:t>
            </a:r>
          </a:p>
        </p:txBody>
      </p:sp>
      <p:sp>
        <p:nvSpPr>
          <p:cNvPr id="46" name="TextBox 45">
            <a:extLst>
              <a:ext uri="{FF2B5EF4-FFF2-40B4-BE49-F238E27FC236}">
                <a16:creationId xmlns="" xmlns:a16="http://schemas.microsoft.com/office/drawing/2014/main" id="{7688628D-BE20-45CB-85C8-288CA91B3A36}"/>
              </a:ext>
            </a:extLst>
          </p:cNvPr>
          <p:cNvSpPr txBox="1"/>
          <p:nvPr/>
        </p:nvSpPr>
        <p:spPr>
          <a:xfrm>
            <a:off x="4572000" y="1037983"/>
            <a:ext cx="6733453" cy="584775"/>
          </a:xfrm>
          <a:prstGeom prst="rect">
            <a:avLst/>
          </a:prstGeom>
          <a:noFill/>
        </p:spPr>
        <p:txBody>
          <a:bodyPr wrap="square" rtlCol="1">
            <a:spAutoFit/>
          </a:bodyPr>
          <a:lstStyle/>
          <a:p>
            <a:pPr algn="r" rtl="1"/>
            <a:r>
              <a:rPr lang="ar-SA" sz="3200" b="1" dirty="0">
                <a:solidFill>
                  <a:schemeClr val="accent6">
                    <a:lumMod val="50000"/>
                  </a:schemeClr>
                </a:solidFill>
                <a:effectLst>
                  <a:outerShdw blurRad="38100" dist="38100" dir="2700000" algn="tl">
                    <a:srgbClr val="000000">
                      <a:alpha val="43137"/>
                    </a:srgbClr>
                  </a:outerShdw>
                </a:effectLst>
              </a:rPr>
              <a:t>اهداف المحاضرة:</a:t>
            </a:r>
          </a:p>
        </p:txBody>
      </p:sp>
      <p:sp>
        <p:nvSpPr>
          <p:cNvPr id="47" name="TextBox 46">
            <a:extLst>
              <a:ext uri="{FF2B5EF4-FFF2-40B4-BE49-F238E27FC236}">
                <a16:creationId xmlns="" xmlns:a16="http://schemas.microsoft.com/office/drawing/2014/main" id="{71F6A15F-6B3D-4731-B3D6-67C139095089}"/>
              </a:ext>
            </a:extLst>
          </p:cNvPr>
          <p:cNvSpPr txBox="1"/>
          <p:nvPr/>
        </p:nvSpPr>
        <p:spPr>
          <a:xfrm>
            <a:off x="727247" y="1699497"/>
            <a:ext cx="10623087" cy="523220"/>
          </a:xfrm>
          <a:prstGeom prst="rect">
            <a:avLst/>
          </a:prstGeom>
          <a:noFill/>
        </p:spPr>
        <p:txBody>
          <a:bodyPr wrap="square" rtlCol="1">
            <a:spAutoFit/>
          </a:bodyPr>
          <a:lstStyle/>
          <a:p>
            <a:pPr marL="457200" indent="-457200" algn="r" rtl="1">
              <a:buFont typeface="Arial" panose="020B0604020202020204" pitchFamily="34" charset="0"/>
              <a:buChar char="•"/>
            </a:pPr>
            <a:r>
              <a:rPr lang="ar-SA" sz="2800" dirty="0"/>
              <a:t>تعريف مستودعات البيانات.</a:t>
            </a:r>
          </a:p>
        </p:txBody>
      </p:sp>
      <p:sp>
        <p:nvSpPr>
          <p:cNvPr id="48" name="TextBox 47">
            <a:extLst>
              <a:ext uri="{FF2B5EF4-FFF2-40B4-BE49-F238E27FC236}">
                <a16:creationId xmlns="" xmlns:a16="http://schemas.microsoft.com/office/drawing/2014/main" id="{FC823A9D-A122-43C2-A7E7-9D28E0113467}"/>
              </a:ext>
            </a:extLst>
          </p:cNvPr>
          <p:cNvSpPr txBox="1"/>
          <p:nvPr/>
        </p:nvSpPr>
        <p:spPr>
          <a:xfrm>
            <a:off x="727247" y="2235740"/>
            <a:ext cx="10623087" cy="523220"/>
          </a:xfrm>
          <a:prstGeom prst="rect">
            <a:avLst/>
          </a:prstGeom>
          <a:noFill/>
        </p:spPr>
        <p:txBody>
          <a:bodyPr wrap="square" rtlCol="1">
            <a:spAutoFit/>
          </a:bodyPr>
          <a:lstStyle/>
          <a:p>
            <a:pPr marL="457200" indent="-457200" algn="r" rtl="1">
              <a:buFont typeface="Arial" panose="020B0604020202020204" pitchFamily="34" charset="0"/>
              <a:buChar char="•"/>
            </a:pPr>
            <a:r>
              <a:rPr lang="ar-SA" sz="2800" dirty="0"/>
              <a:t>التفريق بين </a:t>
            </a:r>
            <a:r>
              <a:rPr lang="en-US" sz="2800" dirty="0"/>
              <a:t>operational &amp; transaction database system</a:t>
            </a:r>
            <a:r>
              <a:rPr lang="ar-SA" sz="2800" dirty="0"/>
              <a:t>.</a:t>
            </a:r>
          </a:p>
        </p:txBody>
      </p:sp>
      <p:sp>
        <p:nvSpPr>
          <p:cNvPr id="37" name="TextBox 36">
            <a:extLst>
              <a:ext uri="{FF2B5EF4-FFF2-40B4-BE49-F238E27FC236}">
                <a16:creationId xmlns="" xmlns:a16="http://schemas.microsoft.com/office/drawing/2014/main" id="{BD128648-CC70-4CAC-A13A-171F11793A34}"/>
              </a:ext>
            </a:extLst>
          </p:cNvPr>
          <p:cNvSpPr txBox="1"/>
          <p:nvPr/>
        </p:nvSpPr>
        <p:spPr>
          <a:xfrm>
            <a:off x="769467" y="2798678"/>
            <a:ext cx="10623087" cy="523220"/>
          </a:xfrm>
          <a:prstGeom prst="rect">
            <a:avLst/>
          </a:prstGeom>
          <a:noFill/>
        </p:spPr>
        <p:txBody>
          <a:bodyPr wrap="square" rtlCol="1">
            <a:spAutoFit/>
          </a:bodyPr>
          <a:lstStyle/>
          <a:p>
            <a:pPr marL="457200" indent="-457200" algn="r" rtl="1">
              <a:buFont typeface="Arial" panose="020B0604020202020204" pitchFamily="34" charset="0"/>
              <a:buChar char="•"/>
            </a:pPr>
            <a:r>
              <a:rPr lang="ar-SA" sz="2800" dirty="0"/>
              <a:t>شرح نموذج الأبعاد المتعددة.</a:t>
            </a:r>
          </a:p>
        </p:txBody>
      </p:sp>
    </p:spTree>
    <p:extLst>
      <p:ext uri="{BB962C8B-B14F-4D97-AF65-F5344CB8AC3E}">
        <p14:creationId xmlns:p14="http://schemas.microsoft.com/office/powerpoint/2010/main" val="37508257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circle(in)">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anim calcmode="lin" valueType="num">
                                      <p:cBhvr>
                                        <p:cTn id="18" dur="1000" fill="hold"/>
                                        <p:tgtEl>
                                          <p:spTgt spid="47"/>
                                        </p:tgtEl>
                                        <p:attrNameLst>
                                          <p:attrName>ppt_x</p:attrName>
                                        </p:attrNameLst>
                                      </p:cBhvr>
                                      <p:tavLst>
                                        <p:tav tm="0">
                                          <p:val>
                                            <p:strVal val="#ppt_x"/>
                                          </p:val>
                                        </p:tav>
                                        <p:tav tm="100000">
                                          <p:val>
                                            <p:strVal val="#ppt_x"/>
                                          </p:val>
                                        </p:tav>
                                      </p:tavLst>
                                    </p:anim>
                                    <p:anim calcmode="lin" valueType="num">
                                      <p:cBhvr>
                                        <p:cTn id="1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1000"/>
                                        <p:tgtEl>
                                          <p:spTgt spid="48"/>
                                        </p:tgtEl>
                                      </p:cBhvr>
                                    </p:animEffect>
                                    <p:anim calcmode="lin" valueType="num">
                                      <p:cBhvr>
                                        <p:cTn id="25" dur="1000" fill="hold"/>
                                        <p:tgtEl>
                                          <p:spTgt spid="48"/>
                                        </p:tgtEl>
                                        <p:attrNameLst>
                                          <p:attrName>ppt_x</p:attrName>
                                        </p:attrNameLst>
                                      </p:cBhvr>
                                      <p:tavLst>
                                        <p:tav tm="0">
                                          <p:val>
                                            <p:strVal val="#ppt_x"/>
                                          </p:val>
                                        </p:tav>
                                        <p:tav tm="100000">
                                          <p:val>
                                            <p:strVal val="#ppt_x"/>
                                          </p:val>
                                        </p:tav>
                                      </p:tavLst>
                                    </p:anim>
                                    <p:anim calcmode="lin" valueType="num">
                                      <p:cBhvr>
                                        <p:cTn id="2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6" grpId="0"/>
      <p:bldP spid="47" grpId="0"/>
      <p:bldP spid="48"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 xmlns:a16="http://schemas.microsoft.com/office/drawing/2014/main" id="{EC4D2434-404A-4D32-BCFE-8C2B439EB621}"/>
              </a:ext>
            </a:extLst>
          </p:cNvPr>
          <p:cNvPicPr>
            <a:picLocks noChangeAspect="1"/>
          </p:cNvPicPr>
          <p:nvPr/>
        </p:nvPicPr>
        <p:blipFill>
          <a:blip r:embed="rId2"/>
          <a:stretch>
            <a:fillRect/>
          </a:stretch>
        </p:blipFill>
        <p:spPr>
          <a:xfrm>
            <a:off x="834012" y="296023"/>
            <a:ext cx="10123797" cy="5974920"/>
          </a:xfrm>
          <a:prstGeom prst="rect">
            <a:avLst/>
          </a:prstGeom>
        </p:spPr>
      </p:pic>
    </p:spTree>
    <p:extLst>
      <p:ext uri="{BB962C8B-B14F-4D97-AF65-F5344CB8AC3E}">
        <p14:creationId xmlns:p14="http://schemas.microsoft.com/office/powerpoint/2010/main" val="714942465"/>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8" name="Picture 7">
            <a:extLst>
              <a:ext uri="{FF2B5EF4-FFF2-40B4-BE49-F238E27FC236}">
                <a16:creationId xmlns="" xmlns:a16="http://schemas.microsoft.com/office/drawing/2014/main" id="{A3251852-5149-4DF2-9194-B7378019563E}"/>
              </a:ext>
            </a:extLst>
          </p:cNvPr>
          <p:cNvPicPr>
            <a:picLocks noChangeAspect="1"/>
          </p:cNvPicPr>
          <p:nvPr/>
        </p:nvPicPr>
        <p:blipFill>
          <a:blip r:embed="rId2"/>
          <a:stretch>
            <a:fillRect/>
          </a:stretch>
        </p:blipFill>
        <p:spPr>
          <a:xfrm>
            <a:off x="1133530" y="195697"/>
            <a:ext cx="10146568" cy="6355391"/>
          </a:xfrm>
          <a:prstGeom prst="rect">
            <a:avLst/>
          </a:prstGeom>
        </p:spPr>
      </p:pic>
    </p:spTree>
    <p:extLst>
      <p:ext uri="{BB962C8B-B14F-4D97-AF65-F5344CB8AC3E}">
        <p14:creationId xmlns:p14="http://schemas.microsoft.com/office/powerpoint/2010/main" val="198719706"/>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xmlns=""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xmlns=""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xmlns=""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xmlns=""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xmlns=""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xmlns=""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xmlns=""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xmlns=""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xmlns=""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xmlns=""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xmlns=""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xmlns=""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xmlns=""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xmlns=""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xmlns=""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xmlns=""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xmlns=""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xmlns=""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xmlns=""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xmlns=""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xmlns=""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xmlns=""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53" name="Slide Number Placeholder 1">
            <a:extLst>
              <a:ext uri="{FF2B5EF4-FFF2-40B4-BE49-F238E27FC236}">
                <a16:creationId xmlns:a16="http://schemas.microsoft.com/office/drawing/2014/main" xmlns="" id="{CD0CE8EC-60ED-4C37-A309-123144868964}"/>
              </a:ext>
            </a:extLst>
          </p:cNvPr>
          <p:cNvSpPr txBox="1">
            <a:spLocks/>
          </p:cNvSpPr>
          <p:nvPr/>
        </p:nvSpPr>
        <p:spPr>
          <a:xfrm>
            <a:off x="6553199" y="6245224"/>
            <a:ext cx="2978511" cy="490437"/>
          </a:xfrm>
          <a:prstGeom prst="rect">
            <a:avLst/>
          </a:prstGeom>
        </p:spPr>
        <p:txBody>
          <a:bodyPr vert="horz" lIns="91440" tIns="45720" rIns="91440" bIns="45720" rtlCol="0" anchor="ctr"/>
          <a:lstStyle>
            <a:defPPr>
              <a:defRPr lang="ar-SA"/>
            </a:defPPr>
            <a:lvl1pPr marL="0" algn="r" defTabSz="914400" rtl="0" eaLnBrk="0" latinLnBrk="0" hangingPunct="0">
              <a:defRPr sz="1200" kern="1200">
                <a:solidFill>
                  <a:schemeClr val="tx1"/>
                </a:solidFill>
                <a:latin typeface="Tahoma" panose="020B0604030504040204" pitchFamily="34" charset="0"/>
                <a:ea typeface="+mn-ea"/>
                <a:cs typeface="Arial" panose="020B0604020202020204" pitchFamily="34" charset="0"/>
              </a:defRPr>
            </a:lvl1pPr>
            <a:lvl2pPr marL="742950" indent="-285750" algn="l" defTabSz="914400" rtl="0" eaLnBrk="0" latinLnBrk="0" hangingPunct="0">
              <a:defRPr sz="1800" kern="1200">
                <a:solidFill>
                  <a:schemeClr val="tx1"/>
                </a:solidFill>
                <a:latin typeface="Tahoma" panose="020B0604030504040204" pitchFamily="34" charset="0"/>
                <a:ea typeface="+mn-ea"/>
                <a:cs typeface="Arial" panose="020B0604020202020204" pitchFamily="34" charset="0"/>
              </a:defRPr>
            </a:lvl2pPr>
            <a:lvl3pPr marL="1143000" indent="-228600" algn="l" defTabSz="914400" rtl="0" eaLnBrk="0" latinLnBrk="0" hangingPunct="0">
              <a:defRPr sz="1800" kern="1200">
                <a:solidFill>
                  <a:schemeClr val="tx1"/>
                </a:solidFill>
                <a:latin typeface="Tahoma" panose="020B0604030504040204" pitchFamily="34" charset="0"/>
                <a:ea typeface="+mn-ea"/>
                <a:cs typeface="Arial" panose="020B0604020202020204" pitchFamily="34" charset="0"/>
              </a:defRPr>
            </a:lvl3pPr>
            <a:lvl4pPr marL="1600200" indent="-228600" algn="l" defTabSz="914400" rtl="0" eaLnBrk="0" latinLnBrk="0" hangingPunct="0">
              <a:defRPr sz="1800" kern="1200">
                <a:solidFill>
                  <a:schemeClr val="tx1"/>
                </a:solidFill>
                <a:latin typeface="Tahoma" panose="020B0604030504040204" pitchFamily="34" charset="0"/>
                <a:ea typeface="+mn-ea"/>
                <a:cs typeface="Arial" panose="020B0604020202020204" pitchFamily="34" charset="0"/>
              </a:defRPr>
            </a:lvl4pPr>
            <a:lvl5pPr marL="2057400" indent="-228600" algn="l" defTabSz="914400" rtl="0" eaLnBrk="0" latinLnBrk="0" hangingPunct="0">
              <a:defRPr sz="1800" kern="1200">
                <a:solidFill>
                  <a:schemeClr val="tx1"/>
                </a:solidFill>
                <a:latin typeface="Tahoma" panose="020B060403050404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Tahoma" panose="020B060403050404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Tahoma" panose="020B060403050404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Tahoma" panose="020B060403050404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1800" kern="1200">
                <a:solidFill>
                  <a:schemeClr val="tx1"/>
                </a:solidFill>
                <a:latin typeface="Tahoma" panose="020B0604030504040204" pitchFamily="34" charset="0"/>
                <a:ea typeface="+mn-ea"/>
                <a:cs typeface="Arial" panose="020B0604020202020204" pitchFamily="34" charset="0"/>
              </a:defRPr>
            </a:lvl9pPr>
          </a:lstStyle>
          <a:p>
            <a:pPr eaLnBrk="1" hangingPunct="1">
              <a:defRPr/>
            </a:pPr>
            <a:fld id="{FDA33DB7-7317-401E-B440-99CB2E3F44C4}" type="slidenum">
              <a:rPr lang="en-US" altLang="ar-SA" smtClean="0">
                <a:solidFill>
                  <a:srgbClr val="000000"/>
                </a:solidFill>
                <a:latin typeface="Arial" panose="020B0604020202020204" pitchFamily="34" charset="0"/>
              </a:rPr>
              <a:pPr eaLnBrk="1" hangingPunct="1">
                <a:defRPr/>
              </a:pPr>
              <a:t>22</a:t>
            </a:fld>
            <a:endParaRPr lang="en-US" altLang="ar-SA">
              <a:solidFill>
                <a:srgbClr val="000000"/>
              </a:solidFill>
              <a:latin typeface="Arial" panose="020B0604020202020204" pitchFamily="34" charset="0"/>
            </a:endParaRPr>
          </a:p>
        </p:txBody>
      </p:sp>
      <p:sp>
        <p:nvSpPr>
          <p:cNvPr id="51" name="Slide Number Placeholder 3">
            <a:extLst>
              <a:ext uri="{FF2B5EF4-FFF2-40B4-BE49-F238E27FC236}">
                <a16:creationId xmlns:a16="http://schemas.microsoft.com/office/drawing/2014/main" xmlns="" id="{FCAD9D3E-794A-41B8-9D6F-F4C1F1A79018}"/>
              </a:ext>
            </a:extLst>
          </p:cNvPr>
          <p:cNvSpPr txBox="1">
            <a:spLocks/>
          </p:cNvSpPr>
          <p:nvPr/>
        </p:nvSpPr>
        <p:spPr>
          <a:xfrm>
            <a:off x="8006394" y="6381750"/>
            <a:ext cx="2133600" cy="476250"/>
          </a:xfrm>
          <a:prstGeom prst="rect">
            <a:avLst/>
          </a:prstGeom>
        </p:spPr>
        <p:txBody>
          <a:bodyPr vert="horz" lIns="91440" tIns="45720" rIns="91440" bIns="45720" rtlCol="0" anchor="ctr"/>
          <a:lstStyle>
            <a:defPPr>
              <a:defRPr lang="ar-SA"/>
            </a:defPPr>
            <a:lvl1pPr marL="0" algn="r" defTabSz="914400" rtl="0" eaLnBrk="0" latinLnBrk="0" hangingPunct="0">
              <a:defRPr sz="1200" kern="1200">
                <a:solidFill>
                  <a:schemeClr val="tx1"/>
                </a:solidFill>
                <a:latin typeface="Tahoma" panose="020B0604030504040204" pitchFamily="34" charset="0"/>
                <a:ea typeface="+mn-ea"/>
                <a:cs typeface="Arial" panose="020B0604020202020204" pitchFamily="34" charset="0"/>
              </a:defRPr>
            </a:lvl1pPr>
            <a:lvl2pPr marL="742950" indent="-285750" algn="l" defTabSz="914400" rtl="0" eaLnBrk="0" latinLnBrk="0" hangingPunct="0">
              <a:defRPr sz="1800" kern="1200">
                <a:solidFill>
                  <a:schemeClr val="tx1"/>
                </a:solidFill>
                <a:latin typeface="Tahoma" panose="020B0604030504040204" pitchFamily="34" charset="0"/>
                <a:ea typeface="+mn-ea"/>
                <a:cs typeface="Arial" panose="020B0604020202020204" pitchFamily="34" charset="0"/>
              </a:defRPr>
            </a:lvl2pPr>
            <a:lvl3pPr marL="1143000" indent="-228600" algn="l" defTabSz="914400" rtl="0" eaLnBrk="0" latinLnBrk="0" hangingPunct="0">
              <a:defRPr sz="1800" kern="1200">
                <a:solidFill>
                  <a:schemeClr val="tx1"/>
                </a:solidFill>
                <a:latin typeface="Tahoma" panose="020B0604030504040204" pitchFamily="34" charset="0"/>
                <a:ea typeface="+mn-ea"/>
                <a:cs typeface="Arial" panose="020B0604020202020204" pitchFamily="34" charset="0"/>
              </a:defRPr>
            </a:lvl3pPr>
            <a:lvl4pPr marL="1600200" indent="-228600" algn="l" defTabSz="914400" rtl="0" eaLnBrk="0" latinLnBrk="0" hangingPunct="0">
              <a:defRPr sz="1800" kern="1200">
                <a:solidFill>
                  <a:schemeClr val="tx1"/>
                </a:solidFill>
                <a:latin typeface="Tahoma" panose="020B0604030504040204" pitchFamily="34" charset="0"/>
                <a:ea typeface="+mn-ea"/>
                <a:cs typeface="Arial" panose="020B0604020202020204" pitchFamily="34" charset="0"/>
              </a:defRPr>
            </a:lvl4pPr>
            <a:lvl5pPr marL="2057400" indent="-228600" algn="l" defTabSz="914400" rtl="0" eaLnBrk="0" latinLnBrk="0" hangingPunct="0">
              <a:defRPr sz="1800" kern="1200">
                <a:solidFill>
                  <a:schemeClr val="tx1"/>
                </a:solidFill>
                <a:latin typeface="Tahoma" panose="020B060403050404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Tahoma" panose="020B060403050404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Tahoma" panose="020B060403050404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Tahoma" panose="020B060403050404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1800" kern="1200">
                <a:solidFill>
                  <a:schemeClr val="tx1"/>
                </a:solidFill>
                <a:latin typeface="Tahoma" panose="020B0604030504040204" pitchFamily="34" charset="0"/>
                <a:ea typeface="+mn-ea"/>
                <a:cs typeface="Arial" panose="020B0604020202020204" pitchFamily="34" charset="0"/>
              </a:defRPr>
            </a:lvl9pPr>
          </a:lstStyle>
          <a:p>
            <a:pPr eaLnBrk="1" hangingPunct="1">
              <a:defRPr/>
            </a:pPr>
            <a:fld id="{9A267EE1-EBC5-4B52-8496-068D459E5F32}" type="slidenum">
              <a:rPr lang="en-US" altLang="ar-SA" smtClean="0">
                <a:solidFill>
                  <a:srgbClr val="000000"/>
                </a:solidFill>
                <a:latin typeface="Arial" panose="020B0604020202020204" pitchFamily="34" charset="0"/>
              </a:rPr>
              <a:pPr eaLnBrk="1" hangingPunct="1">
                <a:defRPr/>
              </a:pPr>
              <a:t>22</a:t>
            </a:fld>
            <a:endParaRPr lang="en-US" altLang="ar-SA">
              <a:solidFill>
                <a:srgbClr val="000000"/>
              </a:solidFill>
              <a:latin typeface="Arial" panose="020B0604020202020204" pitchFamily="34" charset="0"/>
            </a:endParaRPr>
          </a:p>
        </p:txBody>
      </p:sp>
      <p:sp>
        <p:nvSpPr>
          <p:cNvPr id="36" name="تمرير أفقي 35"/>
          <p:cNvSpPr/>
          <p:nvPr/>
        </p:nvSpPr>
        <p:spPr>
          <a:xfrm>
            <a:off x="2286000" y="1356278"/>
            <a:ext cx="7999865" cy="3696777"/>
          </a:xfrm>
          <a:prstGeom prst="horizontalScroll">
            <a:avLst/>
          </a:prstGeom>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rtl="1"/>
            <a:r>
              <a:rPr lang="ar-SA" sz="6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عملي</a:t>
            </a:r>
          </a:p>
          <a:p>
            <a:pPr algn="ctr" rtl="1"/>
            <a:r>
              <a:rPr lang="ar-SA" sz="6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لغة </a:t>
            </a:r>
            <a:r>
              <a:rPr lang="en-US" sz="60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pl</a:t>
            </a:r>
            <a:r>
              <a:rPr lang="en-US" sz="6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t>
            </a:r>
            <a:r>
              <a:rPr lang="en-US" sz="60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sql</a:t>
            </a:r>
            <a:endParaRPr lang="en-US" sz="60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Tree>
    <p:extLst>
      <p:ext uri="{BB962C8B-B14F-4D97-AF65-F5344CB8AC3E}">
        <p14:creationId xmlns:p14="http://schemas.microsoft.com/office/powerpoint/2010/main" val="922018533"/>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960FFD57-81D7-4F52-ABAB-AB9C12500C1D}"/>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7" name="Rectangle 6">
            <a:hlinkClick r:id="rId2" action="ppaction://hlinkfile"/>
            <a:extLst>
              <a:ext uri="{FF2B5EF4-FFF2-40B4-BE49-F238E27FC236}">
                <a16:creationId xmlns="" xmlns:a16="http://schemas.microsoft.com/office/drawing/2014/main" id="{B4CA4722-E5F9-4EDC-A8D1-E5DB4E52FC54}"/>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buNone/>
            </a:pPr>
            <a:r>
              <a:rPr lang="ar-SA">
                <a:solidFill>
                  <a:schemeClr val="tx1">
                    <a:lumMod val="95000"/>
                    <a:lumOff val="5000"/>
                  </a:schemeClr>
                </a:solidFill>
              </a:rPr>
              <a:t>الضرب والقسمة (*,%)</a:t>
            </a:r>
            <a:endParaRPr lang="ar-SA" dirty="0">
              <a:solidFill>
                <a:schemeClr val="tx1">
                  <a:lumMod val="95000"/>
                  <a:lumOff val="5000"/>
                </a:schemeClr>
              </a:solidFill>
            </a:endParaRPr>
          </a:p>
        </p:txBody>
      </p:sp>
      <p:sp>
        <p:nvSpPr>
          <p:cNvPr id="8" name="Oval 7">
            <a:extLst>
              <a:ext uri="{FF2B5EF4-FFF2-40B4-BE49-F238E27FC236}">
                <a16:creationId xmlns="" xmlns:a16="http://schemas.microsoft.com/office/drawing/2014/main" id="{2AE0D96D-458B-4B10-AE9A-3632914A00D7}"/>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 xmlns:a16="http://schemas.microsoft.com/office/drawing/2014/main" id="{A799FBEC-10C5-4CBB-8659-61BDD92638E0}"/>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Oval 9">
            <a:extLst>
              <a:ext uri="{FF2B5EF4-FFF2-40B4-BE49-F238E27FC236}">
                <a16:creationId xmlns="" xmlns:a16="http://schemas.microsoft.com/office/drawing/2014/main" id="{E22AA350-20AD-479E-A05A-BC7F4884E504}"/>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1" name="Oval 10">
            <a:extLst>
              <a:ext uri="{FF2B5EF4-FFF2-40B4-BE49-F238E27FC236}">
                <a16:creationId xmlns="" xmlns:a16="http://schemas.microsoft.com/office/drawing/2014/main" id="{F0BF011D-51FE-4FE8-802E-84B85B932DE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52D88CBA-F5EE-4952-B5DC-E156582FDF35}"/>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Oval 12">
            <a:extLst>
              <a:ext uri="{FF2B5EF4-FFF2-40B4-BE49-F238E27FC236}">
                <a16:creationId xmlns="" xmlns:a16="http://schemas.microsoft.com/office/drawing/2014/main" id="{BC47B43C-BB06-4FD9-B324-A2A11943E53F}"/>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4" name="Minus Sign 13">
            <a:extLst>
              <a:ext uri="{FF2B5EF4-FFF2-40B4-BE49-F238E27FC236}">
                <a16:creationId xmlns="" xmlns:a16="http://schemas.microsoft.com/office/drawing/2014/main" id="{99711E24-C7C7-4212-8FF9-7582C24EFF8F}"/>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Minus Sign 14">
            <a:extLst>
              <a:ext uri="{FF2B5EF4-FFF2-40B4-BE49-F238E27FC236}">
                <a16:creationId xmlns="" xmlns:a16="http://schemas.microsoft.com/office/drawing/2014/main" id="{0D90ABAF-7142-4133-937A-3B78F6C0FEFD}"/>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6" name="Oval 15">
            <a:extLst>
              <a:ext uri="{FF2B5EF4-FFF2-40B4-BE49-F238E27FC236}">
                <a16:creationId xmlns="" xmlns:a16="http://schemas.microsoft.com/office/drawing/2014/main" id="{5A2A8F18-DC05-43A4-B291-B7B4850C9081}"/>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7AEFE7F-E59D-4A05-B9B1-E22AA5B6A4E2}"/>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Minus Sign 17">
            <a:extLst>
              <a:ext uri="{FF2B5EF4-FFF2-40B4-BE49-F238E27FC236}">
                <a16:creationId xmlns="" xmlns:a16="http://schemas.microsoft.com/office/drawing/2014/main" id="{1E46A1DF-5727-4D85-A00E-C4E2003141FB}"/>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9" name="Oval 18">
            <a:extLst>
              <a:ext uri="{FF2B5EF4-FFF2-40B4-BE49-F238E27FC236}">
                <a16:creationId xmlns="" xmlns:a16="http://schemas.microsoft.com/office/drawing/2014/main" id="{5BA88AFD-0634-4BBE-B530-D05143BD01ED}"/>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5C044374-5923-46EA-8653-7E37BD73BC37}"/>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1" name="Minus Sign 20">
            <a:extLst>
              <a:ext uri="{FF2B5EF4-FFF2-40B4-BE49-F238E27FC236}">
                <a16:creationId xmlns="" xmlns:a16="http://schemas.microsoft.com/office/drawing/2014/main" id="{CC19383B-EC7C-4B48-864E-A4A42AE98299}"/>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2" name="Rectangle 21">
            <a:extLst>
              <a:ext uri="{FF2B5EF4-FFF2-40B4-BE49-F238E27FC236}">
                <a16:creationId xmlns="" xmlns:a16="http://schemas.microsoft.com/office/drawing/2014/main" id="{A72BEE90-9D57-41F3-8770-7C73EB5FD1CA}"/>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Rectangle 22">
            <a:extLst>
              <a:ext uri="{FF2B5EF4-FFF2-40B4-BE49-F238E27FC236}">
                <a16:creationId xmlns="" xmlns:a16="http://schemas.microsoft.com/office/drawing/2014/main" id="{1BC77819-FEFB-4029-856A-96EE290ADE44}"/>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Rectangle 23">
            <a:extLst>
              <a:ext uri="{FF2B5EF4-FFF2-40B4-BE49-F238E27FC236}">
                <a16:creationId xmlns="" xmlns:a16="http://schemas.microsoft.com/office/drawing/2014/main" id="{1DC8715A-F211-47D8-B10C-1AF5CC8B1699}"/>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5" name="Rectangle 24">
            <a:extLst>
              <a:ext uri="{FF2B5EF4-FFF2-40B4-BE49-F238E27FC236}">
                <a16:creationId xmlns="" xmlns:a16="http://schemas.microsoft.com/office/drawing/2014/main" id="{5A101682-1AED-4A2D-9D54-A00F27A123CF}"/>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6" name="Rectangle 25">
            <a:extLst>
              <a:ext uri="{FF2B5EF4-FFF2-40B4-BE49-F238E27FC236}">
                <a16:creationId xmlns="" xmlns:a16="http://schemas.microsoft.com/office/drawing/2014/main" id="{2413F56E-6513-4464-8554-9858F659C434}"/>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7" name="Oval 26">
            <a:extLst>
              <a:ext uri="{FF2B5EF4-FFF2-40B4-BE49-F238E27FC236}">
                <a16:creationId xmlns="" xmlns:a16="http://schemas.microsoft.com/office/drawing/2014/main" id="{F6E913EA-B2B5-427C-8E2E-3580B91D499E}"/>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468B1813-3AA6-49F9-904D-221A113894AA}"/>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C0F7ACDD-E8E9-4312-9E7A-41800A8D7B1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0" name="Oval 29">
            <a:extLst>
              <a:ext uri="{FF2B5EF4-FFF2-40B4-BE49-F238E27FC236}">
                <a16:creationId xmlns="" xmlns:a16="http://schemas.microsoft.com/office/drawing/2014/main" id="{D7CB7CF9-FAC6-4FBD-AABF-0CD0B015B94A}"/>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59C8C130-CB91-4AEB-96B7-29B94A4D0E23}"/>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4B0D71E6-2072-47F4-8CEF-F7283119C541}"/>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3" name="Oval 32">
            <a:extLst>
              <a:ext uri="{FF2B5EF4-FFF2-40B4-BE49-F238E27FC236}">
                <a16:creationId xmlns="" xmlns:a16="http://schemas.microsoft.com/office/drawing/2014/main" id="{64DBC061-D3B9-4F03-8A8A-7EA2F8CEA745}"/>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9F01FDF4-EA17-4ED0-A06C-4AF0C2223A5C}"/>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Minus Sign 34">
            <a:extLst>
              <a:ext uri="{FF2B5EF4-FFF2-40B4-BE49-F238E27FC236}">
                <a16:creationId xmlns="" xmlns:a16="http://schemas.microsoft.com/office/drawing/2014/main" id="{B935B710-0AED-4568-80F9-B8FF00EF37A1}"/>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6" name="Oval 35">
            <a:extLst>
              <a:ext uri="{FF2B5EF4-FFF2-40B4-BE49-F238E27FC236}">
                <a16:creationId xmlns="" xmlns:a16="http://schemas.microsoft.com/office/drawing/2014/main" id="{9609BB2A-8922-4402-B1FD-606617E4B30C}"/>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4E228450-0D8C-4F94-96D4-82B3B342AB0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Minus Sign 37">
            <a:extLst>
              <a:ext uri="{FF2B5EF4-FFF2-40B4-BE49-F238E27FC236}">
                <a16:creationId xmlns="" xmlns:a16="http://schemas.microsoft.com/office/drawing/2014/main" id="{89A96C3E-C5F7-4FAF-8C3E-8D562F83D27B}"/>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9" name="Oval 38">
            <a:extLst>
              <a:ext uri="{FF2B5EF4-FFF2-40B4-BE49-F238E27FC236}">
                <a16:creationId xmlns="" xmlns:a16="http://schemas.microsoft.com/office/drawing/2014/main" id="{979E763F-21F4-4046-968D-4005F3BA6764}"/>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B0B77821-6E35-4031-AFBE-F781DE391A46}"/>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Minus Sign 40">
            <a:extLst>
              <a:ext uri="{FF2B5EF4-FFF2-40B4-BE49-F238E27FC236}">
                <a16:creationId xmlns="" xmlns:a16="http://schemas.microsoft.com/office/drawing/2014/main" id="{13AC2B3E-7219-46B8-8B96-D039E7F46CB2}"/>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2" name="Oval 41">
            <a:extLst>
              <a:ext uri="{FF2B5EF4-FFF2-40B4-BE49-F238E27FC236}">
                <a16:creationId xmlns="" xmlns:a16="http://schemas.microsoft.com/office/drawing/2014/main" id="{3E74C4F7-0F80-4A17-96FC-E86B29CFC24D}"/>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C500FCFF-A67D-4AEE-A9C5-278035508B86}"/>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Minus Sign 43">
            <a:extLst>
              <a:ext uri="{FF2B5EF4-FFF2-40B4-BE49-F238E27FC236}">
                <a16:creationId xmlns="" xmlns:a16="http://schemas.microsoft.com/office/drawing/2014/main" id="{6D859102-FFFB-4780-88CD-37B84B12443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5" name="Oval 44">
            <a:extLst>
              <a:ext uri="{FF2B5EF4-FFF2-40B4-BE49-F238E27FC236}">
                <a16:creationId xmlns="" xmlns:a16="http://schemas.microsoft.com/office/drawing/2014/main" id="{8F3C233D-5107-427E-B713-D97A8FEBBC3D}"/>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59C2DED8-742A-4DA0-BFFA-D4A666776691}"/>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Minus Sign 46">
            <a:extLst>
              <a:ext uri="{FF2B5EF4-FFF2-40B4-BE49-F238E27FC236}">
                <a16:creationId xmlns="" xmlns:a16="http://schemas.microsoft.com/office/drawing/2014/main" id="{15E59C4E-8A32-4D4B-81A9-856276155672}"/>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8" name="Oval 47">
            <a:extLst>
              <a:ext uri="{FF2B5EF4-FFF2-40B4-BE49-F238E27FC236}">
                <a16:creationId xmlns="" xmlns:a16="http://schemas.microsoft.com/office/drawing/2014/main" id="{F68184CD-69F7-4487-94F7-027C627687DB}"/>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9" name="Minus Sign 48">
            <a:extLst>
              <a:ext uri="{FF2B5EF4-FFF2-40B4-BE49-F238E27FC236}">
                <a16:creationId xmlns="" xmlns:a16="http://schemas.microsoft.com/office/drawing/2014/main" id="{C08A9B09-E899-4D0E-BCCC-E37A0247F834}"/>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0" name="Minus Sign 49">
            <a:extLst>
              <a:ext uri="{FF2B5EF4-FFF2-40B4-BE49-F238E27FC236}">
                <a16:creationId xmlns="" xmlns:a16="http://schemas.microsoft.com/office/drawing/2014/main" id="{0A150ACC-C229-4158-B6C9-CF750FDB9A3A}"/>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pic>
        <p:nvPicPr>
          <p:cNvPr id="2" name="Picture 1">
            <a:extLst>
              <a:ext uri="{FF2B5EF4-FFF2-40B4-BE49-F238E27FC236}">
                <a16:creationId xmlns="" xmlns:a16="http://schemas.microsoft.com/office/drawing/2014/main" id="{D48D5395-7221-4E1B-8998-E2584DEDAF6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81000"/>
                    </a14:imgEffect>
                    <a14:imgEffect>
                      <a14:brightnessContrast bright="40000" contrast="40000"/>
                    </a14:imgEffect>
                  </a14:imgLayer>
                </a14:imgProps>
              </a:ext>
            </a:extLst>
          </a:blip>
          <a:stretch>
            <a:fillRect/>
          </a:stretch>
        </p:blipFill>
        <p:spPr>
          <a:xfrm>
            <a:off x="268605" y="377849"/>
            <a:ext cx="11306205" cy="4250422"/>
          </a:xfrm>
          <a:prstGeom prst="rect">
            <a:avLst/>
          </a:prstGeom>
        </p:spPr>
      </p:pic>
      <p:sp>
        <p:nvSpPr>
          <p:cNvPr id="3" name="Rectangle 2">
            <a:extLst>
              <a:ext uri="{FF2B5EF4-FFF2-40B4-BE49-F238E27FC236}">
                <a16:creationId xmlns="" xmlns:a16="http://schemas.microsoft.com/office/drawing/2014/main" id="{2AA91291-802A-467B-B28C-101D1D1A59F4}"/>
              </a:ext>
            </a:extLst>
          </p:cNvPr>
          <p:cNvSpPr/>
          <p:nvPr/>
        </p:nvSpPr>
        <p:spPr>
          <a:xfrm>
            <a:off x="7469307" y="5213046"/>
            <a:ext cx="3923901" cy="461665"/>
          </a:xfrm>
          <a:prstGeom prst="rect">
            <a:avLst/>
          </a:prstGeom>
        </p:spPr>
        <p:txBody>
          <a:bodyPr wrap="square">
            <a:spAutoFit/>
          </a:bodyPr>
          <a:lstStyle/>
          <a:p>
            <a:pPr marL="342900" indent="-342900" algn="r" rtl="1">
              <a:buFont typeface="Arial" panose="020B0604020202020204" pitchFamily="34" charset="0"/>
              <a:buChar char="•"/>
            </a:pPr>
            <a:r>
              <a:rPr lang="ar-SA" sz="2400" dirty="0">
                <a:solidFill>
                  <a:schemeClr val="tx1">
                    <a:lumMod val="95000"/>
                    <a:lumOff val="5000"/>
                  </a:schemeClr>
                </a:solidFill>
              </a:rPr>
              <a:t>الاس والنفي (</a:t>
            </a:r>
            <a:r>
              <a:rPr lang="en-US" sz="2400" dirty="0">
                <a:solidFill>
                  <a:schemeClr val="tx1">
                    <a:lumMod val="95000"/>
                    <a:lumOff val="5000"/>
                  </a:schemeClr>
                </a:solidFill>
              </a:rPr>
              <a:t>Not,**</a:t>
            </a:r>
            <a:r>
              <a:rPr lang="ar-SA" sz="2400" dirty="0">
                <a:solidFill>
                  <a:schemeClr val="tx1">
                    <a:lumMod val="95000"/>
                    <a:lumOff val="5000"/>
                  </a:schemeClr>
                </a:solidFill>
              </a:rPr>
              <a:t>)</a:t>
            </a:r>
            <a:endParaRPr lang="ar-SA" sz="2400" dirty="0"/>
          </a:p>
        </p:txBody>
      </p:sp>
      <p:sp>
        <p:nvSpPr>
          <p:cNvPr id="4" name="TextBox 3">
            <a:extLst>
              <a:ext uri="{FF2B5EF4-FFF2-40B4-BE49-F238E27FC236}">
                <a16:creationId xmlns="" xmlns:a16="http://schemas.microsoft.com/office/drawing/2014/main" id="{C5E21A7B-293C-4346-A640-9B0EFCB1EE42}"/>
              </a:ext>
            </a:extLst>
          </p:cNvPr>
          <p:cNvSpPr txBox="1"/>
          <p:nvPr/>
        </p:nvSpPr>
        <p:spPr>
          <a:xfrm>
            <a:off x="9884462" y="4628271"/>
            <a:ext cx="1508747" cy="584775"/>
          </a:xfrm>
          <a:prstGeom prst="rect">
            <a:avLst/>
          </a:prstGeom>
          <a:noFill/>
        </p:spPr>
        <p:txBody>
          <a:bodyPr wrap="none" rtlCol="0">
            <a:spAutoFit/>
          </a:bodyPr>
          <a:lstStyle/>
          <a:p>
            <a:pPr algn="r" rtl="1"/>
            <a:r>
              <a:rPr lang="ar-SA" sz="3200" b="1" dirty="0">
                <a:solidFill>
                  <a:srgbClr val="0070C0"/>
                </a:solidFill>
                <a:effectLst>
                  <a:outerShdw blurRad="38100" dist="38100" dir="2700000" algn="tl">
                    <a:srgbClr val="000000">
                      <a:alpha val="43137"/>
                    </a:srgbClr>
                  </a:outerShdw>
                </a:effectLst>
              </a:rPr>
              <a:t>العمليات :</a:t>
            </a:r>
            <a:endParaRPr lang="en-US" sz="3200" b="1" dirty="0">
              <a:solidFill>
                <a:srgbClr val="0070C0"/>
              </a:solidFill>
              <a:effectLst>
                <a:outerShdw blurRad="38100" dist="38100" dir="2700000" algn="tl">
                  <a:srgbClr val="000000">
                    <a:alpha val="43137"/>
                  </a:srgbClr>
                </a:outerShdw>
              </a:effectLst>
            </a:endParaRPr>
          </a:p>
        </p:txBody>
      </p:sp>
      <p:sp>
        <p:nvSpPr>
          <p:cNvPr id="5" name="Rectangle 4">
            <a:extLst>
              <a:ext uri="{FF2B5EF4-FFF2-40B4-BE49-F238E27FC236}">
                <a16:creationId xmlns="" xmlns:a16="http://schemas.microsoft.com/office/drawing/2014/main" id="{89A2344F-AE16-4FE9-AE1E-C78CDCF4739E}"/>
              </a:ext>
            </a:extLst>
          </p:cNvPr>
          <p:cNvSpPr/>
          <p:nvPr/>
        </p:nvSpPr>
        <p:spPr>
          <a:xfrm>
            <a:off x="5066670" y="5223529"/>
            <a:ext cx="2963931" cy="461665"/>
          </a:xfrm>
          <a:prstGeom prst="rect">
            <a:avLst/>
          </a:prstGeom>
        </p:spPr>
        <p:txBody>
          <a:bodyPr wrap="square">
            <a:spAutoFit/>
          </a:bodyPr>
          <a:lstStyle/>
          <a:p>
            <a:pPr marL="342900" indent="-342900" algn="r" rtl="1">
              <a:buFont typeface="Arial" panose="020B0604020202020204" pitchFamily="34" charset="0"/>
              <a:buChar char="•"/>
            </a:pPr>
            <a:r>
              <a:rPr lang="ar-SA" sz="2400" dirty="0">
                <a:solidFill>
                  <a:schemeClr val="tx1">
                    <a:lumMod val="95000"/>
                    <a:lumOff val="5000"/>
                  </a:schemeClr>
                </a:solidFill>
              </a:rPr>
              <a:t>الجمع  والطرح  (+,-)</a:t>
            </a:r>
          </a:p>
        </p:txBody>
      </p:sp>
      <p:sp>
        <p:nvSpPr>
          <p:cNvPr id="51" name="Rectangle 50">
            <a:extLst>
              <a:ext uri="{FF2B5EF4-FFF2-40B4-BE49-F238E27FC236}">
                <a16:creationId xmlns="" xmlns:a16="http://schemas.microsoft.com/office/drawing/2014/main" id="{65FD83B2-7B4E-495F-B245-B7E1DC0C0F71}"/>
              </a:ext>
            </a:extLst>
          </p:cNvPr>
          <p:cNvSpPr/>
          <p:nvPr/>
        </p:nvSpPr>
        <p:spPr>
          <a:xfrm>
            <a:off x="689206" y="5223529"/>
            <a:ext cx="3610164" cy="461665"/>
          </a:xfrm>
          <a:prstGeom prst="rect">
            <a:avLst/>
          </a:prstGeom>
        </p:spPr>
        <p:txBody>
          <a:bodyPr wrap="square">
            <a:spAutoFit/>
          </a:bodyPr>
          <a:lstStyle/>
          <a:p>
            <a:pPr marL="342900" indent="-342900" algn="r" rtl="1">
              <a:buFont typeface="Arial" panose="020B0604020202020204" pitchFamily="34" charset="0"/>
              <a:buChar char="•"/>
            </a:pPr>
            <a:r>
              <a:rPr lang="ar-SA" sz="2400" dirty="0">
                <a:solidFill>
                  <a:schemeClr val="tx1">
                    <a:lumMod val="95000"/>
                    <a:lumOff val="5000"/>
                  </a:schemeClr>
                </a:solidFill>
              </a:rPr>
              <a:t>الضرب والقسمة (*,%)</a:t>
            </a:r>
          </a:p>
        </p:txBody>
      </p:sp>
      <p:sp>
        <p:nvSpPr>
          <p:cNvPr id="53" name="Rectangle 52">
            <a:extLst>
              <a:ext uri="{FF2B5EF4-FFF2-40B4-BE49-F238E27FC236}">
                <a16:creationId xmlns="" xmlns:a16="http://schemas.microsoft.com/office/drawing/2014/main" id="{99C92932-4ADF-4F81-9525-4AED08ED5EA2}"/>
              </a:ext>
            </a:extLst>
          </p:cNvPr>
          <p:cNvSpPr/>
          <p:nvPr/>
        </p:nvSpPr>
        <p:spPr>
          <a:xfrm>
            <a:off x="647043" y="5666278"/>
            <a:ext cx="10746165" cy="830997"/>
          </a:xfrm>
          <a:prstGeom prst="rect">
            <a:avLst/>
          </a:prstGeom>
        </p:spPr>
        <p:txBody>
          <a:bodyPr wrap="square">
            <a:spAutoFit/>
          </a:bodyPr>
          <a:lstStyle/>
          <a:p>
            <a:pPr marL="342900" indent="-342900" algn="r" rtl="1">
              <a:buFont typeface="Arial" panose="020B0604020202020204" pitchFamily="34" charset="0"/>
              <a:buChar char="•"/>
            </a:pPr>
            <a:r>
              <a:rPr lang="ar-SA" sz="2400" dirty="0">
                <a:solidFill>
                  <a:schemeClr val="tx1">
                    <a:lumMod val="95000"/>
                    <a:lumOff val="5000"/>
                  </a:schemeClr>
                </a:solidFill>
              </a:rPr>
              <a:t>عمليات المقارنة </a:t>
            </a:r>
            <a:r>
              <a:rPr lang="en-US" sz="2400" dirty="0">
                <a:solidFill>
                  <a:schemeClr val="tx1">
                    <a:lumMod val="95000"/>
                    <a:lumOff val="5000"/>
                  </a:schemeClr>
                </a:solidFill>
              </a:rPr>
              <a:t>=,&gt;,&lt;,&lt;=, &lt;=, IS NULL, LIKE, BETWEEN)</a:t>
            </a:r>
            <a:r>
              <a:rPr lang="ar-SA" sz="2400" dirty="0">
                <a:solidFill>
                  <a:schemeClr val="tx1">
                    <a:lumMod val="95000"/>
                    <a:lumOff val="5000"/>
                  </a:schemeClr>
                </a:solidFill>
              </a:rPr>
              <a:t>)</a:t>
            </a:r>
          </a:p>
          <a:p>
            <a:pPr marL="342900" indent="-342900" algn="r" rtl="1">
              <a:buFont typeface="Arial" panose="020B0604020202020204" pitchFamily="34" charset="0"/>
              <a:buChar char="•"/>
            </a:pPr>
            <a:r>
              <a:rPr lang="ar-SA" sz="2400" dirty="0">
                <a:solidFill>
                  <a:schemeClr val="tx1">
                    <a:lumMod val="95000"/>
                    <a:lumOff val="5000"/>
                  </a:schemeClr>
                </a:solidFill>
              </a:rPr>
              <a:t>العمليات المنطقية (</a:t>
            </a:r>
            <a:r>
              <a:rPr lang="gsw-FR" sz="2400" dirty="0">
                <a:solidFill>
                  <a:schemeClr val="tx1">
                    <a:lumMod val="95000"/>
                    <a:lumOff val="5000"/>
                  </a:schemeClr>
                </a:solidFill>
              </a:rPr>
              <a:t>AND O</a:t>
            </a:r>
            <a:r>
              <a:rPr lang="en-US" sz="2400" dirty="0">
                <a:solidFill>
                  <a:schemeClr val="tx1">
                    <a:lumMod val="95000"/>
                    <a:lumOff val="5000"/>
                  </a:schemeClr>
                </a:solidFill>
              </a:rPr>
              <a:t>R</a:t>
            </a:r>
            <a:r>
              <a:rPr lang="ar-SA" sz="2400" dirty="0">
                <a:solidFill>
                  <a:schemeClr val="tx1">
                    <a:lumMod val="95000"/>
                    <a:lumOff val="5000"/>
                  </a:schemeClr>
                </a:solidFill>
              </a:rPr>
              <a:t>)</a:t>
            </a:r>
          </a:p>
        </p:txBody>
      </p:sp>
    </p:spTree>
    <p:extLst>
      <p:ext uri="{BB962C8B-B14F-4D97-AF65-F5344CB8AC3E}">
        <p14:creationId xmlns:p14="http://schemas.microsoft.com/office/powerpoint/2010/main" val="4100924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1000"/>
                                        <p:tgtEl>
                                          <p:spTgt spid="51"/>
                                        </p:tgtEl>
                                      </p:cBhvr>
                                    </p:animEffect>
                                    <p:anim calcmode="lin" valueType="num">
                                      <p:cBhvr>
                                        <p:cTn id="36" dur="1000" fill="hold"/>
                                        <p:tgtEl>
                                          <p:spTgt spid="51"/>
                                        </p:tgtEl>
                                        <p:attrNameLst>
                                          <p:attrName>ppt_x</p:attrName>
                                        </p:attrNameLst>
                                      </p:cBhvr>
                                      <p:tavLst>
                                        <p:tav tm="0">
                                          <p:val>
                                            <p:strVal val="#ppt_x"/>
                                          </p:val>
                                        </p:tav>
                                        <p:tav tm="100000">
                                          <p:val>
                                            <p:strVal val="#ppt_x"/>
                                          </p:val>
                                        </p:tav>
                                      </p:tavLst>
                                    </p:anim>
                                    <p:anim calcmode="lin" valueType="num">
                                      <p:cBhvr>
                                        <p:cTn id="3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3">
                                            <p:txEl>
                                              <p:pRg st="0" end="0"/>
                                            </p:txEl>
                                          </p:spTgt>
                                        </p:tgtEl>
                                        <p:attrNameLst>
                                          <p:attrName>style.visibility</p:attrName>
                                        </p:attrNameLst>
                                      </p:cBhvr>
                                      <p:to>
                                        <p:strVal val="visible"/>
                                      </p:to>
                                    </p:set>
                                    <p:animEffect transition="in" filter="fade">
                                      <p:cBhvr>
                                        <p:cTn id="42" dur="1000"/>
                                        <p:tgtEl>
                                          <p:spTgt spid="53">
                                            <p:txEl>
                                              <p:pRg st="0" end="0"/>
                                            </p:txEl>
                                          </p:spTgt>
                                        </p:tgtEl>
                                      </p:cBhvr>
                                    </p:animEffect>
                                    <p:anim calcmode="lin" valueType="num">
                                      <p:cBhvr>
                                        <p:cTn id="43" dur="100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3">
                                            <p:txEl>
                                              <p:pRg st="1" end="1"/>
                                            </p:txEl>
                                          </p:spTgt>
                                        </p:tgtEl>
                                        <p:attrNameLst>
                                          <p:attrName>style.visibility</p:attrName>
                                        </p:attrNameLst>
                                      </p:cBhvr>
                                      <p:to>
                                        <p:strVal val="visible"/>
                                      </p:to>
                                    </p:set>
                                    <p:animEffect transition="in" filter="fade">
                                      <p:cBhvr>
                                        <p:cTn id="49" dur="1000"/>
                                        <p:tgtEl>
                                          <p:spTgt spid="53">
                                            <p:txEl>
                                              <p:pRg st="1" end="1"/>
                                            </p:txEl>
                                          </p:spTgt>
                                        </p:tgtEl>
                                      </p:cBhvr>
                                    </p:animEffect>
                                    <p:anim calcmode="lin" valueType="num">
                                      <p:cBhvr>
                                        <p:cTn id="50" dur="1000" fill="hold"/>
                                        <p:tgtEl>
                                          <p:spTgt spid="53">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5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51" grpId="0"/>
      <p:bldP spid="5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A22F0BD-9D0B-490A-B6ED-759D85178EB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hlinkClick r:id="rId2" action="ppaction://hlinkfile"/>
            <a:extLst>
              <a:ext uri="{FF2B5EF4-FFF2-40B4-BE49-F238E27FC236}">
                <a16:creationId xmlns="" xmlns:a16="http://schemas.microsoft.com/office/drawing/2014/main" id="{5E8D02DE-324F-4CAA-8714-CFC11DDDAF07}"/>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4" name="Oval 3">
            <a:extLst>
              <a:ext uri="{FF2B5EF4-FFF2-40B4-BE49-F238E27FC236}">
                <a16:creationId xmlns="" xmlns:a16="http://schemas.microsoft.com/office/drawing/2014/main" id="{02EDB717-9450-4FBE-B243-0427303028E1}"/>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 xmlns:a16="http://schemas.microsoft.com/office/drawing/2014/main" id="{B8AEBDE8-715D-4EC9-89EB-7B95F7A8AAB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 xmlns:a16="http://schemas.microsoft.com/office/drawing/2014/main" id="{60404BBC-B34D-4865-BAD9-A452FF2C25A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 xmlns:a16="http://schemas.microsoft.com/office/drawing/2014/main" id="{B358D095-6B01-4243-9752-CFEB83BC4C34}"/>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 xmlns:a16="http://schemas.microsoft.com/office/drawing/2014/main" id="{22380184-B762-4CCB-8982-0ADCEC9B955B}"/>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 xmlns:a16="http://schemas.microsoft.com/office/drawing/2014/main" id="{7A6496CD-7A8E-481E-96C5-0E9EF549C59D}"/>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BF3869FD-1499-4764-B3B1-A3B1CA79B103}"/>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924BFD53-C13B-4BD8-8DEC-423D231BA7C4}"/>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3C5F8A01-51E6-4FA7-ABA4-15117EC26292}"/>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 xmlns:a16="http://schemas.microsoft.com/office/drawing/2014/main" id="{BB9A28B6-0965-4338-88D8-E8EE09E912A7}"/>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 xmlns:a16="http://schemas.microsoft.com/office/drawing/2014/main" id="{1060CC0C-5546-447D-BB6F-2DBEFC99A609}"/>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F5816938-6DD0-4C66-A69B-E7421521D8E9}"/>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309E6116-0AF2-4BE3-AB88-2242E4920722}"/>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BAF51376-4BF0-4113-BF56-3DE10D733AE5}"/>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 xmlns:a16="http://schemas.microsoft.com/office/drawing/2014/main" id="{4A42F2E0-723B-4D35-8E70-3017C2479664}"/>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 xmlns:a16="http://schemas.microsoft.com/office/drawing/2014/main" id="{E34B9622-6684-44DF-A6AB-B2E4C4D59226}"/>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 xmlns:a16="http://schemas.microsoft.com/office/drawing/2014/main" id="{DA060058-EA02-40BD-9574-C820EA2A83B8}"/>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 xmlns:a16="http://schemas.microsoft.com/office/drawing/2014/main" id="{5BC71626-E4A7-4545-8B72-DD58E1043AA0}"/>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 xmlns:a16="http://schemas.microsoft.com/office/drawing/2014/main" id="{330AB9A8-2C1C-43B2-AAF5-E81B65419EF9}"/>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 xmlns:a16="http://schemas.microsoft.com/office/drawing/2014/main" id="{8C259A62-32E2-468B-A0E1-7016FC936247}"/>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9A742F61-2622-46C7-9D8B-59ADD4FFA313}"/>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DA95C7C1-7692-43DC-B693-67EFA4BD535A}"/>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 xmlns:a16="http://schemas.microsoft.com/office/drawing/2014/main" id="{02E9BEBA-8278-42D9-AD80-B9DEBE8099C4}"/>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 xmlns:a16="http://schemas.microsoft.com/office/drawing/2014/main" id="{7CBE7D29-40CA-413A-A779-AD0031653262}"/>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C54876ED-4CCE-440A-AF20-E8391989E2BF}"/>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 xmlns:a16="http://schemas.microsoft.com/office/drawing/2014/main" id="{E257744D-9777-4D80-9615-DA2ABA18EC6F}"/>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 xmlns:a16="http://schemas.microsoft.com/office/drawing/2014/main" id="{78A20238-4D0A-4F23-8A71-69487C865A6A}"/>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14FF9796-1669-437A-A08C-37C483FAABE3}"/>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 xmlns:a16="http://schemas.microsoft.com/office/drawing/2014/main" id="{CC1432EC-C420-4EB2-AB0E-25F02562F256}"/>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 xmlns:a16="http://schemas.microsoft.com/office/drawing/2014/main" id="{B50C01F7-8AED-487C-B83E-71A2E7DE478F}"/>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3585B7AD-B1D6-4185-9D87-18EBBABB361A}"/>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 xmlns:a16="http://schemas.microsoft.com/office/drawing/2014/main" id="{E04B5054-B135-40A1-A30D-F435BCBB20E6}"/>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 xmlns:a16="http://schemas.microsoft.com/office/drawing/2014/main" id="{B41F16BF-D831-4A5F-BB61-B2039142D6A2}"/>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64D78713-6805-4969-85D9-F74D9AE6D587}"/>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 xmlns:a16="http://schemas.microsoft.com/office/drawing/2014/main" id="{10850400-89EB-4E20-9C59-50CCC4A50597}"/>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 xmlns:a16="http://schemas.microsoft.com/office/drawing/2014/main" id="{33538335-7A57-4232-84C4-CB0BF9F8A225}"/>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9F230D72-ED1C-485A-8364-E51F017DD643}"/>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 xmlns:a16="http://schemas.microsoft.com/office/drawing/2014/main" id="{B5A12AD4-A7FF-45B9-92CB-6EC863B1FBFF}"/>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 xmlns:a16="http://schemas.microsoft.com/office/drawing/2014/main" id="{649033CA-7B7C-4DA7-BCA6-419DB4ECF8DC}"/>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8A217939-528B-4D53-B1E0-ABF33B99F43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 xmlns:a16="http://schemas.microsoft.com/office/drawing/2014/main" id="{C39B3AD7-2AC0-49E5-A3E0-9A62311B70E5}"/>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 xmlns:a16="http://schemas.microsoft.com/office/drawing/2014/main" id="{78E221D7-F9E9-4371-951B-F3106092078E}"/>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45C61654-D1CD-4681-9313-D839E5A98EAE}"/>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Content Placeholder 2">
            <a:extLst>
              <a:ext uri="{FF2B5EF4-FFF2-40B4-BE49-F238E27FC236}">
                <a16:creationId xmlns="" xmlns:a16="http://schemas.microsoft.com/office/drawing/2014/main" id="{83E3F24C-5CFB-4A1A-9286-79AB5A4A9E76}"/>
              </a:ext>
            </a:extLst>
          </p:cNvPr>
          <p:cNvSpPr txBox="1">
            <a:spLocks/>
          </p:cNvSpPr>
          <p:nvPr/>
        </p:nvSpPr>
        <p:spPr>
          <a:xfrm>
            <a:off x="546470" y="305995"/>
            <a:ext cx="10792736" cy="46146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Font typeface="Arial" panose="020B0604020202020204" pitchFamily="34" charset="0"/>
              <a:buNone/>
            </a:pPr>
            <a:r>
              <a:rPr lang="ar-SA" sz="3200" b="1" dirty="0">
                <a:solidFill>
                  <a:srgbClr val="C00000"/>
                </a:solidFill>
                <a:effectLst>
                  <a:outerShdw blurRad="38100" dist="38100" dir="2700000" algn="tl">
                    <a:srgbClr val="000000">
                      <a:alpha val="43137"/>
                    </a:srgbClr>
                  </a:outerShdw>
                </a:effectLst>
              </a:rPr>
              <a:t>مثل</a:t>
            </a:r>
            <a:r>
              <a:rPr lang="ar-SA" sz="3200" b="1" dirty="0" smtClean="0">
                <a:solidFill>
                  <a:srgbClr val="C00000"/>
                </a:solidFill>
                <a:effectLst>
                  <a:outerShdw blurRad="38100" dist="38100" dir="2700000" algn="tl">
                    <a:srgbClr val="000000">
                      <a:alpha val="43137"/>
                    </a:srgbClr>
                  </a:outerShdw>
                </a:effectLst>
              </a:rPr>
              <a:t>:</a:t>
            </a:r>
            <a:r>
              <a:rPr lang="en-US" sz="3200" b="1" dirty="0" smtClean="0">
                <a:solidFill>
                  <a:srgbClr val="C00000"/>
                </a:solidFill>
                <a:effectLst>
                  <a:outerShdw blurRad="38100" dist="38100" dir="2700000" algn="tl">
                    <a:srgbClr val="000000">
                      <a:alpha val="43137"/>
                    </a:srgbClr>
                  </a:outerShdw>
                </a:effectLst>
              </a:rPr>
              <a:t>                                                                                                       </a:t>
            </a:r>
            <a:r>
              <a:rPr lang="ar-SA" dirty="0" smtClean="0">
                <a:solidFill>
                  <a:schemeClr val="bg1">
                    <a:lumMod val="50000"/>
                  </a:schemeClr>
                </a:solidFill>
              </a:rPr>
              <a:t>…..</a:t>
            </a:r>
            <a:endParaRPr lang="ar-SA" dirty="0">
              <a:solidFill>
                <a:schemeClr val="bg1">
                  <a:lumMod val="50000"/>
                </a:schemeClr>
              </a:solidFill>
            </a:endParaRPr>
          </a:p>
          <a:p>
            <a:pPr>
              <a:buFont typeface="Arial" panose="020B0604020202020204" pitchFamily="34" charset="0"/>
              <a:buNone/>
            </a:pPr>
            <a:r>
              <a:rPr lang="en-US" dirty="0" err="1">
                <a:solidFill>
                  <a:schemeClr val="tx1">
                    <a:lumMod val="95000"/>
                    <a:lumOff val="5000"/>
                  </a:schemeClr>
                </a:solidFill>
              </a:rPr>
              <a:t>V_name</a:t>
            </a:r>
            <a:r>
              <a:rPr lang="en-US" dirty="0">
                <a:solidFill>
                  <a:schemeClr val="tx1">
                    <a:lumMod val="95000"/>
                    <a:lumOff val="5000"/>
                  </a:schemeClr>
                </a:solidFill>
              </a:rPr>
              <a:t>  varchar2(20) ;-- this variable used to hold the employee name</a:t>
            </a:r>
          </a:p>
          <a:p>
            <a:pPr>
              <a:buFont typeface="Arial" panose="020B0604020202020204" pitchFamily="34" charset="0"/>
              <a:buNone/>
            </a:pPr>
            <a:r>
              <a:rPr lang="gsw-FR" b="1" dirty="0">
                <a:solidFill>
                  <a:srgbClr val="0070C0"/>
                </a:solidFill>
              </a:rPr>
              <a:t>Begin</a:t>
            </a:r>
          </a:p>
          <a:p>
            <a:pPr>
              <a:buFont typeface="Arial" panose="020B0604020202020204" pitchFamily="34" charset="0"/>
              <a:buNone/>
            </a:pPr>
            <a:r>
              <a:rPr lang="en-US" dirty="0">
                <a:solidFill>
                  <a:schemeClr val="bg1">
                    <a:lumMod val="50000"/>
                  </a:schemeClr>
                </a:solidFill>
              </a:rPr>
              <a:t>/* this code is used to read</a:t>
            </a:r>
          </a:p>
          <a:p>
            <a:pPr>
              <a:buFont typeface="Arial" panose="020B0604020202020204" pitchFamily="34" charset="0"/>
              <a:buNone/>
            </a:pPr>
            <a:r>
              <a:rPr lang="en-US" dirty="0">
                <a:solidFill>
                  <a:schemeClr val="bg1">
                    <a:lumMod val="50000"/>
                  </a:schemeClr>
                </a:solidFill>
              </a:rPr>
              <a:t>The employee salary and calculate the annual salary</a:t>
            </a:r>
          </a:p>
          <a:p>
            <a:pPr>
              <a:buFont typeface="Arial" panose="020B0604020202020204" pitchFamily="34" charset="0"/>
              <a:buNone/>
            </a:pPr>
            <a:r>
              <a:rPr lang="en-US" dirty="0">
                <a:solidFill>
                  <a:schemeClr val="bg1">
                    <a:lumMod val="50000"/>
                  </a:schemeClr>
                </a:solidFill>
              </a:rPr>
              <a:t>And print the annual salary</a:t>
            </a:r>
          </a:p>
          <a:p>
            <a:pPr>
              <a:buFont typeface="Arial" panose="020B0604020202020204" pitchFamily="34" charset="0"/>
              <a:buNone/>
            </a:pPr>
            <a:r>
              <a:rPr lang="ar-SA" dirty="0">
                <a:solidFill>
                  <a:schemeClr val="bg1">
                    <a:lumMod val="50000"/>
                  </a:schemeClr>
                </a:solidFill>
              </a:rPr>
              <a:t>*/</a:t>
            </a:r>
          </a:p>
          <a:p>
            <a:pPr>
              <a:buFont typeface="Arial" panose="020B0604020202020204" pitchFamily="34" charset="0"/>
              <a:buNone/>
            </a:pPr>
            <a:r>
              <a:rPr lang="ar-SA" dirty="0">
                <a:solidFill>
                  <a:schemeClr val="bg1">
                    <a:lumMod val="50000"/>
                  </a:schemeClr>
                </a:solidFill>
              </a:rPr>
              <a:t>…….</a:t>
            </a:r>
          </a:p>
          <a:p>
            <a:pPr>
              <a:buFont typeface="Arial" panose="020B0604020202020204" pitchFamily="34" charset="0"/>
              <a:buNone/>
            </a:pPr>
            <a:r>
              <a:rPr lang="gsw-FR" b="1" dirty="0">
                <a:solidFill>
                  <a:srgbClr val="0070C0"/>
                </a:solidFill>
              </a:rPr>
              <a:t>End ;</a:t>
            </a:r>
            <a:endParaRPr lang="ar-SA" b="1" dirty="0">
              <a:solidFill>
                <a:srgbClr val="0070C0"/>
              </a:solidFill>
            </a:endParaRPr>
          </a:p>
        </p:txBody>
      </p:sp>
      <p:sp>
        <p:nvSpPr>
          <p:cNvPr id="48" name="Title 1">
            <a:extLst>
              <a:ext uri="{FF2B5EF4-FFF2-40B4-BE49-F238E27FC236}">
                <a16:creationId xmlns="" xmlns:a16="http://schemas.microsoft.com/office/drawing/2014/main" id="{0DD06EF8-8764-400E-9F5B-2A41B0351DF4}"/>
              </a:ext>
            </a:extLst>
          </p:cNvPr>
          <p:cNvSpPr txBox="1">
            <a:spLocks/>
          </p:cNvSpPr>
          <p:nvPr/>
        </p:nvSpPr>
        <p:spPr>
          <a:xfrm>
            <a:off x="546470" y="5141626"/>
            <a:ext cx="10876036" cy="80946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ar-SA" sz="2800" dirty="0">
                <a:cs typeface="+mn-cs"/>
              </a:rPr>
              <a:t>يوجد لدينا نوعين من الدوال :</a:t>
            </a:r>
            <a:br>
              <a:rPr lang="ar-SA" sz="2800" dirty="0">
                <a:cs typeface="+mn-cs"/>
              </a:rPr>
            </a:br>
            <a:r>
              <a:rPr lang="ar-SA" sz="2800" dirty="0">
                <a:cs typeface="+mn-cs"/>
              </a:rPr>
              <a:t> 1- </a:t>
            </a:r>
            <a:r>
              <a:rPr lang="ar-SA" sz="2800" b="1" dirty="0">
                <a:cs typeface="+mn-cs"/>
              </a:rPr>
              <a:t>دوال الصف الواحد  </a:t>
            </a:r>
            <a:r>
              <a:rPr lang="ar-SA" sz="2800" dirty="0">
                <a:cs typeface="+mn-cs"/>
              </a:rPr>
              <a:t>وهي تتعامل مع صف واحد و الناتج منها قيمة واحدة وهي تنقسم الى :</a:t>
            </a:r>
          </a:p>
        </p:txBody>
      </p:sp>
      <p:sp>
        <p:nvSpPr>
          <p:cNvPr id="49" name="TextBox 48">
            <a:extLst>
              <a:ext uri="{FF2B5EF4-FFF2-40B4-BE49-F238E27FC236}">
                <a16:creationId xmlns="" xmlns:a16="http://schemas.microsoft.com/office/drawing/2014/main" id="{02D4B6F2-8988-4933-A573-0344984F3460}"/>
              </a:ext>
            </a:extLst>
          </p:cNvPr>
          <p:cNvSpPr txBox="1"/>
          <p:nvPr/>
        </p:nvSpPr>
        <p:spPr>
          <a:xfrm>
            <a:off x="7824866" y="4628271"/>
            <a:ext cx="3568343" cy="584775"/>
          </a:xfrm>
          <a:prstGeom prst="rect">
            <a:avLst/>
          </a:prstGeom>
          <a:noFill/>
        </p:spPr>
        <p:txBody>
          <a:bodyPr wrap="square" rtlCol="0">
            <a:spAutoFit/>
          </a:bodyPr>
          <a:lstStyle/>
          <a:p>
            <a:pPr algn="r" rtl="1"/>
            <a:r>
              <a:rPr lang="ar-SA" sz="3200" b="1" dirty="0">
                <a:solidFill>
                  <a:srgbClr val="0070C0"/>
                </a:solidFill>
                <a:effectLst>
                  <a:outerShdw blurRad="38100" dist="38100" dir="2700000" algn="tl">
                    <a:srgbClr val="000000">
                      <a:alpha val="43137"/>
                    </a:srgbClr>
                  </a:outerShdw>
                </a:effectLst>
              </a:rPr>
              <a:t>استخدام الدوال : </a:t>
            </a:r>
            <a:endParaRPr lang="en-US" sz="3200"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008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1000"/>
                                        <p:tgtEl>
                                          <p:spTgt spid="47">
                                            <p:txEl>
                                              <p:pRg st="0" end="0"/>
                                            </p:txEl>
                                          </p:spTgt>
                                        </p:tgtEl>
                                      </p:cBhvr>
                                    </p:animEffect>
                                    <p:anim calcmode="lin" valueType="num">
                                      <p:cBhvr>
                                        <p:cTn id="8"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fade">
                                      <p:cBhvr>
                                        <p:cTn id="12" dur="1000"/>
                                        <p:tgtEl>
                                          <p:spTgt spid="47">
                                            <p:txEl>
                                              <p:pRg st="1" end="1"/>
                                            </p:txEl>
                                          </p:spTgt>
                                        </p:tgtEl>
                                      </p:cBhvr>
                                    </p:animEffect>
                                    <p:anim calcmode="lin" valueType="num">
                                      <p:cBhvr>
                                        <p:cTn id="13" dur="1000" fill="hold"/>
                                        <p:tgtEl>
                                          <p:spTgt spid="4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fade">
                                      <p:cBhvr>
                                        <p:cTn id="17" dur="1000"/>
                                        <p:tgtEl>
                                          <p:spTgt spid="47">
                                            <p:txEl>
                                              <p:pRg st="2" end="2"/>
                                            </p:txEl>
                                          </p:spTgt>
                                        </p:tgtEl>
                                      </p:cBhvr>
                                    </p:animEffect>
                                    <p:anim calcmode="lin" valueType="num">
                                      <p:cBhvr>
                                        <p:cTn id="18" dur="1000" fill="hold"/>
                                        <p:tgtEl>
                                          <p:spTgt spid="4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7">
                                            <p:txEl>
                                              <p:pRg st="3" end="3"/>
                                            </p:txEl>
                                          </p:spTgt>
                                        </p:tgtEl>
                                        <p:attrNameLst>
                                          <p:attrName>style.visibility</p:attrName>
                                        </p:attrNameLst>
                                      </p:cBhvr>
                                      <p:to>
                                        <p:strVal val="visible"/>
                                      </p:to>
                                    </p:set>
                                    <p:animEffect transition="in" filter="fade">
                                      <p:cBhvr>
                                        <p:cTn id="22" dur="1000"/>
                                        <p:tgtEl>
                                          <p:spTgt spid="47">
                                            <p:txEl>
                                              <p:pRg st="3" end="3"/>
                                            </p:txEl>
                                          </p:spTgt>
                                        </p:tgtEl>
                                      </p:cBhvr>
                                    </p:animEffect>
                                    <p:anim calcmode="lin" valueType="num">
                                      <p:cBhvr>
                                        <p:cTn id="23" dur="1000" fill="hold"/>
                                        <p:tgtEl>
                                          <p:spTgt spid="4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7">
                                            <p:txEl>
                                              <p:pRg st="4" end="4"/>
                                            </p:txEl>
                                          </p:spTgt>
                                        </p:tgtEl>
                                        <p:attrNameLst>
                                          <p:attrName>style.visibility</p:attrName>
                                        </p:attrNameLst>
                                      </p:cBhvr>
                                      <p:to>
                                        <p:strVal val="visible"/>
                                      </p:to>
                                    </p:set>
                                    <p:animEffect transition="in" filter="fade">
                                      <p:cBhvr>
                                        <p:cTn id="27" dur="1000"/>
                                        <p:tgtEl>
                                          <p:spTgt spid="47">
                                            <p:txEl>
                                              <p:pRg st="4" end="4"/>
                                            </p:txEl>
                                          </p:spTgt>
                                        </p:tgtEl>
                                      </p:cBhvr>
                                    </p:animEffect>
                                    <p:anim calcmode="lin" valueType="num">
                                      <p:cBhvr>
                                        <p:cTn id="28" dur="1000" fill="hold"/>
                                        <p:tgtEl>
                                          <p:spTgt spid="4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7">
                                            <p:txEl>
                                              <p:pRg st="5" end="5"/>
                                            </p:txEl>
                                          </p:spTgt>
                                        </p:tgtEl>
                                        <p:attrNameLst>
                                          <p:attrName>style.visibility</p:attrName>
                                        </p:attrNameLst>
                                      </p:cBhvr>
                                      <p:to>
                                        <p:strVal val="visible"/>
                                      </p:to>
                                    </p:set>
                                    <p:animEffect transition="in" filter="fade">
                                      <p:cBhvr>
                                        <p:cTn id="32" dur="1000"/>
                                        <p:tgtEl>
                                          <p:spTgt spid="47">
                                            <p:txEl>
                                              <p:pRg st="5" end="5"/>
                                            </p:txEl>
                                          </p:spTgt>
                                        </p:tgtEl>
                                      </p:cBhvr>
                                    </p:animEffect>
                                    <p:anim calcmode="lin" valueType="num">
                                      <p:cBhvr>
                                        <p:cTn id="33" dur="1000" fill="hold"/>
                                        <p:tgtEl>
                                          <p:spTgt spid="4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7">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7">
                                            <p:txEl>
                                              <p:pRg st="6" end="6"/>
                                            </p:txEl>
                                          </p:spTgt>
                                        </p:tgtEl>
                                        <p:attrNameLst>
                                          <p:attrName>style.visibility</p:attrName>
                                        </p:attrNameLst>
                                      </p:cBhvr>
                                      <p:to>
                                        <p:strVal val="visible"/>
                                      </p:to>
                                    </p:set>
                                    <p:animEffect transition="in" filter="fade">
                                      <p:cBhvr>
                                        <p:cTn id="37" dur="1000"/>
                                        <p:tgtEl>
                                          <p:spTgt spid="47">
                                            <p:txEl>
                                              <p:pRg st="6" end="6"/>
                                            </p:txEl>
                                          </p:spTgt>
                                        </p:tgtEl>
                                      </p:cBhvr>
                                    </p:animEffect>
                                    <p:anim calcmode="lin" valueType="num">
                                      <p:cBhvr>
                                        <p:cTn id="38" dur="1000" fill="hold"/>
                                        <p:tgtEl>
                                          <p:spTgt spid="4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7">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7">
                                            <p:txEl>
                                              <p:pRg st="7" end="7"/>
                                            </p:txEl>
                                          </p:spTgt>
                                        </p:tgtEl>
                                        <p:attrNameLst>
                                          <p:attrName>style.visibility</p:attrName>
                                        </p:attrNameLst>
                                      </p:cBhvr>
                                      <p:to>
                                        <p:strVal val="visible"/>
                                      </p:to>
                                    </p:set>
                                    <p:animEffect transition="in" filter="fade">
                                      <p:cBhvr>
                                        <p:cTn id="42" dur="1000"/>
                                        <p:tgtEl>
                                          <p:spTgt spid="47">
                                            <p:txEl>
                                              <p:pRg st="7" end="7"/>
                                            </p:txEl>
                                          </p:spTgt>
                                        </p:tgtEl>
                                      </p:cBhvr>
                                    </p:animEffect>
                                    <p:anim calcmode="lin" valueType="num">
                                      <p:cBhvr>
                                        <p:cTn id="43" dur="1000" fill="hold"/>
                                        <p:tgtEl>
                                          <p:spTgt spid="4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7">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7">
                                            <p:txEl>
                                              <p:pRg st="8" end="8"/>
                                            </p:txEl>
                                          </p:spTgt>
                                        </p:tgtEl>
                                        <p:attrNameLst>
                                          <p:attrName>style.visibility</p:attrName>
                                        </p:attrNameLst>
                                      </p:cBhvr>
                                      <p:to>
                                        <p:strVal val="visible"/>
                                      </p:to>
                                    </p:set>
                                    <p:animEffect transition="in" filter="fade">
                                      <p:cBhvr>
                                        <p:cTn id="47" dur="1000"/>
                                        <p:tgtEl>
                                          <p:spTgt spid="47">
                                            <p:txEl>
                                              <p:pRg st="8" end="8"/>
                                            </p:txEl>
                                          </p:spTgt>
                                        </p:tgtEl>
                                      </p:cBhvr>
                                    </p:animEffect>
                                    <p:anim calcmode="lin" valueType="num">
                                      <p:cBhvr>
                                        <p:cTn id="48" dur="1000" fill="hold"/>
                                        <p:tgtEl>
                                          <p:spTgt spid="47">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1000"/>
                                        <p:tgtEl>
                                          <p:spTgt spid="49"/>
                                        </p:tgtEl>
                                      </p:cBhvr>
                                    </p:animEffect>
                                    <p:anim calcmode="lin" valueType="num">
                                      <p:cBhvr>
                                        <p:cTn id="55" dur="1000" fill="hold"/>
                                        <p:tgtEl>
                                          <p:spTgt spid="49"/>
                                        </p:tgtEl>
                                        <p:attrNameLst>
                                          <p:attrName>ppt_x</p:attrName>
                                        </p:attrNameLst>
                                      </p:cBhvr>
                                      <p:tavLst>
                                        <p:tav tm="0">
                                          <p:val>
                                            <p:strVal val="#ppt_x"/>
                                          </p:val>
                                        </p:tav>
                                        <p:tav tm="100000">
                                          <p:val>
                                            <p:strVal val="#ppt_x"/>
                                          </p:val>
                                        </p:tav>
                                      </p:tavLst>
                                    </p:anim>
                                    <p:anim calcmode="lin" valueType="num">
                                      <p:cBhvr>
                                        <p:cTn id="5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48">
                                            <p:txEl>
                                              <p:pRg st="0" end="0"/>
                                            </p:txEl>
                                          </p:spTgt>
                                        </p:tgtEl>
                                        <p:attrNameLst>
                                          <p:attrName>style.visibility</p:attrName>
                                        </p:attrNameLst>
                                      </p:cBhvr>
                                      <p:to>
                                        <p:strVal val="visible"/>
                                      </p:to>
                                    </p:set>
                                    <p:animEffect transition="in" filter="wipe(down)">
                                      <p:cBhvr>
                                        <p:cTn id="61"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hlinkClick r:id="rId2" action="ppaction://hlinkfile"/>
            <a:extLst>
              <a:ext uri="{FF2B5EF4-FFF2-40B4-BE49-F238E27FC236}">
                <a16:creationId xmlns="" xmlns:a16="http://schemas.microsoft.com/office/drawing/2014/main"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4" name="Oval 3">
            <a:extLst>
              <a:ext uri="{FF2B5EF4-FFF2-40B4-BE49-F238E27FC236}">
                <a16:creationId xmlns="" xmlns:a16="http://schemas.microsoft.com/office/drawing/2014/main"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 xmlns:a16="http://schemas.microsoft.com/office/drawing/2014/main"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 xmlns:a16="http://schemas.microsoft.com/office/drawing/2014/main"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 xmlns:a16="http://schemas.microsoft.com/office/drawing/2014/main"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 xmlns:a16="http://schemas.microsoft.com/office/drawing/2014/main"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 xmlns:a16="http://schemas.microsoft.com/office/drawing/2014/main"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 xmlns:a16="http://schemas.microsoft.com/office/drawing/2014/main"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 xmlns:a16="http://schemas.microsoft.com/office/drawing/2014/main"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 xmlns:a16="http://schemas.microsoft.com/office/drawing/2014/main"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 xmlns:a16="http://schemas.microsoft.com/office/drawing/2014/main"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 xmlns:a16="http://schemas.microsoft.com/office/drawing/2014/main"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 xmlns:a16="http://schemas.microsoft.com/office/drawing/2014/main"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 xmlns:a16="http://schemas.microsoft.com/office/drawing/2014/main"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 xmlns:a16="http://schemas.microsoft.com/office/drawing/2014/main"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 xmlns:a16="http://schemas.microsoft.com/office/drawing/2014/main"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 xmlns:a16="http://schemas.microsoft.com/office/drawing/2014/main"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 xmlns:a16="http://schemas.microsoft.com/office/drawing/2014/main"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 xmlns:a16="http://schemas.microsoft.com/office/drawing/2014/main"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 xmlns:a16="http://schemas.microsoft.com/office/drawing/2014/main"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 xmlns:a16="http://schemas.microsoft.com/office/drawing/2014/main"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 xmlns:a16="http://schemas.microsoft.com/office/drawing/2014/main"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 xmlns:a16="http://schemas.microsoft.com/office/drawing/2014/main"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 xmlns:a16="http://schemas.microsoft.com/office/drawing/2014/main"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 xmlns:a16="http://schemas.microsoft.com/office/drawing/2014/main"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 xmlns:a16="http://schemas.microsoft.com/office/drawing/2014/main"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 xmlns:a16="http://schemas.microsoft.com/office/drawing/2014/main"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 xmlns:a16="http://schemas.microsoft.com/office/drawing/2014/main"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 xmlns:a16="http://schemas.microsoft.com/office/drawing/2014/main"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 xmlns:a16="http://schemas.microsoft.com/office/drawing/2014/main" id="{58026BF7-8FF7-4072-9F96-AAD02540F3F6}"/>
              </a:ext>
            </a:extLst>
          </p:cNvPr>
          <p:cNvSpPr/>
          <p:nvPr/>
        </p:nvSpPr>
        <p:spPr>
          <a:xfrm>
            <a:off x="5296525" y="300539"/>
            <a:ext cx="6096000" cy="1815882"/>
          </a:xfrm>
          <a:prstGeom prst="rect">
            <a:avLst/>
          </a:prstGeom>
        </p:spPr>
        <p:txBody>
          <a:bodyPr>
            <a:spAutoFit/>
          </a:bodyPr>
          <a:lstStyle/>
          <a:p>
            <a:pPr marL="571500" indent="-571500" algn="r" rtl="1">
              <a:buFont typeface="+mj-lt"/>
              <a:buAutoNum type="romanLcPeriod"/>
            </a:pPr>
            <a:r>
              <a:rPr lang="ar-SA" sz="2800" dirty="0"/>
              <a:t>دوال حرفية. </a:t>
            </a:r>
          </a:p>
          <a:p>
            <a:pPr marL="571500" indent="-571500" algn="r" rtl="1">
              <a:buFont typeface="+mj-lt"/>
              <a:buAutoNum type="romanLcPeriod"/>
            </a:pPr>
            <a:r>
              <a:rPr lang="ar-SA" sz="2800" dirty="0"/>
              <a:t>دوال تاريخية .</a:t>
            </a:r>
          </a:p>
          <a:p>
            <a:pPr marL="571500" indent="-571500" algn="r" rtl="1">
              <a:buFont typeface="+mj-lt"/>
              <a:buAutoNum type="romanLcPeriod"/>
            </a:pPr>
            <a:r>
              <a:rPr lang="ar-SA" sz="2800" dirty="0"/>
              <a:t>دوال رقمية .</a:t>
            </a:r>
          </a:p>
          <a:p>
            <a:pPr marL="571500" indent="-571500" algn="r" rtl="1">
              <a:buFont typeface="+mj-lt"/>
              <a:buAutoNum type="romanLcPeriod"/>
            </a:pPr>
            <a:r>
              <a:rPr lang="ar-SA" sz="2800" dirty="0"/>
              <a:t>دوال التحويل.</a:t>
            </a:r>
          </a:p>
        </p:txBody>
      </p:sp>
      <p:sp>
        <p:nvSpPr>
          <p:cNvPr id="48" name="Rectangle 47">
            <a:extLst>
              <a:ext uri="{FF2B5EF4-FFF2-40B4-BE49-F238E27FC236}">
                <a16:creationId xmlns="" xmlns:a16="http://schemas.microsoft.com/office/drawing/2014/main" id="{8068F098-38C7-4DB7-BF2F-6EB3F2B10780}"/>
              </a:ext>
            </a:extLst>
          </p:cNvPr>
          <p:cNvSpPr/>
          <p:nvPr/>
        </p:nvSpPr>
        <p:spPr>
          <a:xfrm>
            <a:off x="373193" y="2024811"/>
            <a:ext cx="11280510" cy="2246769"/>
          </a:xfrm>
          <a:prstGeom prst="rect">
            <a:avLst/>
          </a:prstGeom>
        </p:spPr>
        <p:txBody>
          <a:bodyPr wrap="square">
            <a:spAutoFit/>
          </a:bodyPr>
          <a:lstStyle/>
          <a:p>
            <a:pPr marL="571500" indent="-571500" algn="r" rtl="1">
              <a:buNone/>
            </a:pPr>
            <a:r>
              <a:rPr lang="ar-SA" sz="2800" dirty="0" smtClean="0"/>
              <a:t> </a:t>
            </a:r>
            <a:r>
              <a:rPr lang="ar-SA" sz="2800" b="1" dirty="0"/>
              <a:t>دوال تجميعية : </a:t>
            </a:r>
            <a:r>
              <a:rPr lang="ar-SA" sz="2800" dirty="0"/>
              <a:t>وهي تتعامل مع  اكثر من صف و الناتج منها قيمة واحدة ،في لغة ال</a:t>
            </a:r>
            <a:r>
              <a:rPr lang="en-US" sz="2800" dirty="0"/>
              <a:t>sql </a:t>
            </a:r>
            <a:r>
              <a:rPr lang="ar-SA" sz="2800" dirty="0"/>
              <a:t> نستطيع التعامل مع دوال الصف الواحد والدوال التجميعية</a:t>
            </a:r>
          </a:p>
          <a:p>
            <a:pPr marL="571500" indent="-571500" algn="r" rtl="1">
              <a:buNone/>
            </a:pPr>
            <a:r>
              <a:rPr lang="ar-SA" sz="2800" b="1" dirty="0">
                <a:solidFill>
                  <a:srgbClr val="C00000"/>
                </a:solidFill>
              </a:rPr>
              <a:t>مثال:</a:t>
            </a:r>
          </a:p>
          <a:p>
            <a:pPr marL="571500" indent="-571500" rtl="1"/>
            <a:r>
              <a:rPr lang="en-US" sz="2800" b="1" dirty="0">
                <a:solidFill>
                  <a:srgbClr val="0070C0"/>
                </a:solidFill>
              </a:rPr>
              <a:t>Select</a:t>
            </a:r>
            <a:r>
              <a:rPr lang="en-US" sz="2800" dirty="0"/>
              <a:t> </a:t>
            </a:r>
            <a:r>
              <a:rPr lang="en-US" sz="2800" dirty="0" smtClean="0"/>
              <a:t> </a:t>
            </a:r>
            <a:r>
              <a:rPr lang="en-US" sz="2800" b="1" dirty="0" smtClean="0">
                <a:solidFill>
                  <a:schemeClr val="accent1">
                    <a:lumMod val="50000"/>
                  </a:schemeClr>
                </a:solidFill>
                <a:effectLst>
                  <a:outerShdw blurRad="38100" dist="38100" dir="2700000" algn="tl">
                    <a:srgbClr val="000000">
                      <a:alpha val="43137"/>
                    </a:srgbClr>
                  </a:outerShdw>
                </a:effectLst>
              </a:rPr>
              <a:t>Sum</a:t>
            </a:r>
            <a:r>
              <a:rPr lang="en-US" sz="2800" dirty="0" smtClean="0"/>
              <a:t>(salary)</a:t>
            </a:r>
            <a:r>
              <a:rPr lang="en-US" sz="2800" b="1" dirty="0" smtClean="0">
                <a:solidFill>
                  <a:srgbClr val="0070C0"/>
                </a:solidFill>
              </a:rPr>
              <a:t>into</a:t>
            </a:r>
            <a:r>
              <a:rPr lang="en-US" sz="2800" dirty="0" smtClean="0"/>
              <a:t> </a:t>
            </a:r>
            <a:r>
              <a:rPr lang="en-US" sz="2800" dirty="0"/>
              <a:t>V_SumSalary </a:t>
            </a:r>
            <a:r>
              <a:rPr lang="en-US" sz="2800" b="1" dirty="0">
                <a:solidFill>
                  <a:srgbClr val="0070C0"/>
                </a:solidFill>
              </a:rPr>
              <a:t>from</a:t>
            </a:r>
            <a:r>
              <a:rPr lang="en-US" sz="2800" dirty="0"/>
              <a:t> Employ </a:t>
            </a:r>
            <a:r>
              <a:rPr lang="en-US" sz="2800" b="1" dirty="0">
                <a:solidFill>
                  <a:srgbClr val="0070C0"/>
                </a:solidFill>
              </a:rPr>
              <a:t>where</a:t>
            </a:r>
            <a:r>
              <a:rPr lang="en-US" sz="2800" dirty="0"/>
              <a:t> DeptName =V_DeptName; </a:t>
            </a:r>
            <a:endParaRPr lang="ar-SA" sz="2800" dirty="0"/>
          </a:p>
        </p:txBody>
      </p:sp>
      <p:sp>
        <p:nvSpPr>
          <p:cNvPr id="49" name="Title 1">
            <a:extLst>
              <a:ext uri="{FF2B5EF4-FFF2-40B4-BE49-F238E27FC236}">
                <a16:creationId xmlns="" xmlns:a16="http://schemas.microsoft.com/office/drawing/2014/main" id="{54EBEAA9-9AA6-4028-B5A4-ABF9F591048E}"/>
              </a:ext>
            </a:extLst>
          </p:cNvPr>
          <p:cNvSpPr txBox="1">
            <a:spLocks/>
          </p:cNvSpPr>
          <p:nvPr/>
        </p:nvSpPr>
        <p:spPr>
          <a:xfrm>
            <a:off x="264986" y="4257497"/>
            <a:ext cx="11388717" cy="87521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ar-SA" sz="2800" b="1" dirty="0">
                <a:solidFill>
                  <a:srgbClr val="C00000"/>
                </a:solidFill>
                <a:cs typeface="+mn-cs"/>
              </a:rPr>
              <a:t>ملاحظة:</a:t>
            </a:r>
            <a:r>
              <a:rPr lang="ar-SA" sz="2800" dirty="0">
                <a:cs typeface="+mn-cs"/>
              </a:rPr>
              <a:t> في المثال السابق تم استخدام الدالة </a:t>
            </a:r>
            <a:r>
              <a:rPr lang="en-US" sz="2800" b="1" dirty="0">
                <a:solidFill>
                  <a:srgbClr val="002060"/>
                </a:solidFill>
                <a:effectLst>
                  <a:outerShdw blurRad="38100" dist="38100" dir="2700000" algn="tl">
                    <a:srgbClr val="000000">
                      <a:alpha val="43137"/>
                    </a:srgbClr>
                  </a:outerShdw>
                </a:effectLst>
                <a:cs typeface="+mn-cs"/>
              </a:rPr>
              <a:t>Sum</a:t>
            </a:r>
            <a:r>
              <a:rPr lang="ar-SA" sz="2800" dirty="0">
                <a:cs typeface="+mn-cs"/>
              </a:rPr>
              <a:t> من الدوال التجميعية وعن طريقها استطعنا التعرف على مجموع رواتب الموظفين العاملين في قسم معين</a:t>
            </a:r>
          </a:p>
        </p:txBody>
      </p:sp>
      <p:sp>
        <p:nvSpPr>
          <p:cNvPr id="51" name="Rectangle 50">
            <a:extLst>
              <a:ext uri="{FF2B5EF4-FFF2-40B4-BE49-F238E27FC236}">
                <a16:creationId xmlns="" xmlns:a16="http://schemas.microsoft.com/office/drawing/2014/main" id="{C9E0370F-84BA-4C09-9C76-FC0D3545C2AA}"/>
              </a:ext>
            </a:extLst>
          </p:cNvPr>
          <p:cNvSpPr/>
          <p:nvPr/>
        </p:nvSpPr>
        <p:spPr>
          <a:xfrm>
            <a:off x="483686" y="5142384"/>
            <a:ext cx="11059524" cy="1384995"/>
          </a:xfrm>
          <a:prstGeom prst="rect">
            <a:avLst/>
          </a:prstGeom>
        </p:spPr>
        <p:txBody>
          <a:bodyPr wrap="square">
            <a:spAutoFit/>
          </a:bodyPr>
          <a:lstStyle/>
          <a:p>
            <a:pPr rtl="1"/>
            <a:r>
              <a:rPr lang="ar-SA" sz="2800" b="1" dirty="0" smtClean="0">
                <a:solidFill>
                  <a:srgbClr val="C00000"/>
                </a:solidFill>
              </a:rPr>
              <a:t>مثال:</a:t>
            </a:r>
            <a:r>
              <a:rPr lang="en-US" sz="2800" dirty="0" smtClean="0"/>
              <a:t>No=1;                  </a:t>
            </a:r>
            <a:r>
              <a:rPr lang="ar-SA" sz="2800" dirty="0" smtClean="0"/>
              <a:t> </a:t>
            </a:r>
            <a:r>
              <a:rPr lang="en-US" sz="2800" dirty="0" smtClean="0"/>
              <a:t> </a:t>
            </a:r>
            <a:r>
              <a:rPr lang="en-US" sz="2800" b="1" dirty="0" smtClean="0">
                <a:solidFill>
                  <a:srgbClr val="0070C0"/>
                </a:solidFill>
              </a:rPr>
              <a:t>Select</a:t>
            </a:r>
            <a:r>
              <a:rPr lang="en-US" sz="2800" dirty="0" smtClean="0"/>
              <a:t>  </a:t>
            </a:r>
            <a:r>
              <a:rPr lang="en-US" sz="2800" b="1" dirty="0" smtClean="0">
                <a:solidFill>
                  <a:srgbClr val="C00000"/>
                </a:solidFill>
              </a:rPr>
              <a:t>lower</a:t>
            </a:r>
            <a:r>
              <a:rPr lang="en-US" sz="2800" dirty="0" smtClean="0"/>
              <a:t>(name)</a:t>
            </a:r>
            <a:r>
              <a:rPr lang="en-US" sz="2800" dirty="0" smtClean="0">
                <a:solidFill>
                  <a:srgbClr val="0070C0"/>
                </a:solidFill>
              </a:rPr>
              <a:t>into</a:t>
            </a:r>
            <a:r>
              <a:rPr lang="en-US" sz="2800" dirty="0" smtClean="0"/>
              <a:t> </a:t>
            </a:r>
            <a:r>
              <a:rPr lang="en-US" sz="2800" dirty="0" err="1" smtClean="0"/>
              <a:t>V_name</a:t>
            </a:r>
            <a:r>
              <a:rPr lang="en-US" sz="2800" dirty="0" smtClean="0"/>
              <a:t> </a:t>
            </a:r>
            <a:r>
              <a:rPr lang="en-US" sz="2800" b="1" dirty="0" smtClean="0">
                <a:solidFill>
                  <a:srgbClr val="0070C0"/>
                </a:solidFill>
              </a:rPr>
              <a:t>from</a:t>
            </a:r>
            <a:r>
              <a:rPr lang="en-US" sz="2800" dirty="0" smtClean="0"/>
              <a:t> Employ </a:t>
            </a:r>
            <a:r>
              <a:rPr lang="en-US" sz="2800" b="1" dirty="0" smtClean="0">
                <a:solidFill>
                  <a:srgbClr val="0070C0"/>
                </a:solidFill>
              </a:rPr>
              <a:t>where</a:t>
            </a:r>
            <a:endParaRPr lang="ar-SA" sz="2800" b="1" dirty="0" smtClean="0">
              <a:solidFill>
                <a:srgbClr val="0070C0"/>
              </a:solidFill>
            </a:endParaRPr>
          </a:p>
          <a:p>
            <a:pPr algn="r" rtl="1">
              <a:buFont typeface="Arial" panose="020B0604020202020204" pitchFamily="34" charset="0"/>
              <a:buNone/>
            </a:pPr>
            <a:r>
              <a:rPr lang="ar-SA" sz="2800" dirty="0" smtClean="0"/>
              <a:t>هنا </a:t>
            </a:r>
            <a:r>
              <a:rPr lang="ar-SA" sz="2800" dirty="0"/>
              <a:t>تم استخدام احدى الدوال الحرفية </a:t>
            </a:r>
            <a:r>
              <a:rPr lang="en-US" sz="2800" dirty="0"/>
              <a:t>lower</a:t>
            </a:r>
            <a:r>
              <a:rPr lang="ar-SA" sz="2800" dirty="0"/>
              <a:t> وهي تعيد اسم الموظف رقم واحد بالحروف الصغيرة</a:t>
            </a:r>
          </a:p>
          <a:p>
            <a:pPr algn="r" rtl="1">
              <a:buFont typeface="Arial" panose="020B0604020202020204" pitchFamily="34" charset="0"/>
              <a:buNone/>
            </a:pPr>
            <a:r>
              <a:rPr lang="ar-SA" sz="2800" dirty="0"/>
              <a:t>اما لغة ال</a:t>
            </a:r>
            <a:r>
              <a:rPr lang="en-US" sz="2800" dirty="0"/>
              <a:t>plsql </a:t>
            </a:r>
            <a:r>
              <a:rPr lang="ar-SA" sz="2800" dirty="0"/>
              <a:t> فنستطيع ان نستخدم معها فقط دوال الصف الواحد </a:t>
            </a:r>
          </a:p>
        </p:txBody>
      </p:sp>
    </p:spTree>
    <p:extLst>
      <p:ext uri="{BB962C8B-B14F-4D97-AF65-F5344CB8AC3E}">
        <p14:creationId xmlns:p14="http://schemas.microsoft.com/office/powerpoint/2010/main" val="425527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1000"/>
                                        <p:tgtEl>
                                          <p:spTgt spid="47">
                                            <p:txEl>
                                              <p:pRg st="0" end="0"/>
                                            </p:txEl>
                                          </p:spTgt>
                                        </p:tgtEl>
                                      </p:cBhvr>
                                    </p:animEffect>
                                    <p:anim calcmode="lin" valueType="num">
                                      <p:cBhvr>
                                        <p:cTn id="8"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
                                            <p:txEl>
                                              <p:pRg st="1" end="1"/>
                                            </p:txEl>
                                          </p:spTgt>
                                        </p:tgtEl>
                                        <p:attrNameLst>
                                          <p:attrName>style.visibility</p:attrName>
                                        </p:attrNameLst>
                                      </p:cBhvr>
                                      <p:to>
                                        <p:strVal val="visible"/>
                                      </p:to>
                                    </p:set>
                                    <p:animEffect transition="in" filter="fade">
                                      <p:cBhvr>
                                        <p:cTn id="14" dur="1000"/>
                                        <p:tgtEl>
                                          <p:spTgt spid="47">
                                            <p:txEl>
                                              <p:pRg st="1" end="1"/>
                                            </p:txEl>
                                          </p:spTgt>
                                        </p:tgtEl>
                                      </p:cBhvr>
                                    </p:animEffect>
                                    <p:anim calcmode="lin" valueType="num">
                                      <p:cBhvr>
                                        <p:cTn id="15" dur="1000" fill="hold"/>
                                        <p:tgtEl>
                                          <p:spTgt spid="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7">
                                            <p:txEl>
                                              <p:pRg st="2" end="2"/>
                                            </p:txEl>
                                          </p:spTgt>
                                        </p:tgtEl>
                                        <p:attrNameLst>
                                          <p:attrName>style.visibility</p:attrName>
                                        </p:attrNameLst>
                                      </p:cBhvr>
                                      <p:to>
                                        <p:strVal val="visible"/>
                                      </p:to>
                                    </p:set>
                                    <p:animEffect transition="in" filter="fade">
                                      <p:cBhvr>
                                        <p:cTn id="21" dur="1000"/>
                                        <p:tgtEl>
                                          <p:spTgt spid="47">
                                            <p:txEl>
                                              <p:pRg st="2" end="2"/>
                                            </p:txEl>
                                          </p:spTgt>
                                        </p:tgtEl>
                                      </p:cBhvr>
                                    </p:animEffect>
                                    <p:anim calcmode="lin" valueType="num">
                                      <p:cBhvr>
                                        <p:cTn id="22" dur="1000" fill="hold"/>
                                        <p:tgtEl>
                                          <p:spTgt spid="4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7">
                                            <p:txEl>
                                              <p:pRg st="3" end="3"/>
                                            </p:txEl>
                                          </p:spTgt>
                                        </p:tgtEl>
                                        <p:attrNameLst>
                                          <p:attrName>style.visibility</p:attrName>
                                        </p:attrNameLst>
                                      </p:cBhvr>
                                      <p:to>
                                        <p:strVal val="visible"/>
                                      </p:to>
                                    </p:set>
                                    <p:animEffect transition="in" filter="fade">
                                      <p:cBhvr>
                                        <p:cTn id="28" dur="1000"/>
                                        <p:tgtEl>
                                          <p:spTgt spid="47">
                                            <p:txEl>
                                              <p:pRg st="3" end="3"/>
                                            </p:txEl>
                                          </p:spTgt>
                                        </p:tgtEl>
                                      </p:cBhvr>
                                    </p:animEffect>
                                    <p:anim calcmode="lin" valueType="num">
                                      <p:cBhvr>
                                        <p:cTn id="29" dur="1000" fill="hold"/>
                                        <p:tgtEl>
                                          <p:spTgt spid="4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8">
                                            <p:txEl>
                                              <p:pRg st="0" end="0"/>
                                            </p:txEl>
                                          </p:spTgt>
                                        </p:tgtEl>
                                        <p:attrNameLst>
                                          <p:attrName>style.visibility</p:attrName>
                                        </p:attrNameLst>
                                      </p:cBhvr>
                                      <p:to>
                                        <p:strVal val="visible"/>
                                      </p:to>
                                    </p:set>
                                    <p:animEffect transition="in" filter="fade">
                                      <p:cBhvr>
                                        <p:cTn id="35" dur="1000"/>
                                        <p:tgtEl>
                                          <p:spTgt spid="48">
                                            <p:txEl>
                                              <p:pRg st="0" end="0"/>
                                            </p:txEl>
                                          </p:spTgt>
                                        </p:tgtEl>
                                      </p:cBhvr>
                                    </p:animEffect>
                                    <p:anim calcmode="lin" valueType="num">
                                      <p:cBhvr>
                                        <p:cTn id="36"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48">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8">
                                            <p:txEl>
                                              <p:pRg st="1" end="1"/>
                                            </p:txEl>
                                          </p:spTgt>
                                        </p:tgtEl>
                                        <p:attrNameLst>
                                          <p:attrName>style.visibility</p:attrName>
                                        </p:attrNameLst>
                                      </p:cBhvr>
                                      <p:to>
                                        <p:strVal val="visible"/>
                                      </p:to>
                                    </p:set>
                                    <p:animEffect transition="in" filter="fade">
                                      <p:cBhvr>
                                        <p:cTn id="40" dur="1000"/>
                                        <p:tgtEl>
                                          <p:spTgt spid="48">
                                            <p:txEl>
                                              <p:pRg st="1" end="1"/>
                                            </p:txEl>
                                          </p:spTgt>
                                        </p:tgtEl>
                                      </p:cBhvr>
                                    </p:animEffect>
                                    <p:anim calcmode="lin" valueType="num">
                                      <p:cBhvr>
                                        <p:cTn id="41" dur="1000" fill="hold"/>
                                        <p:tgtEl>
                                          <p:spTgt spid="48">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48">
                                            <p:txEl>
                                              <p:pRg st="1" end="1"/>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8">
                                            <p:txEl>
                                              <p:pRg st="2" end="2"/>
                                            </p:txEl>
                                          </p:spTgt>
                                        </p:tgtEl>
                                        <p:attrNameLst>
                                          <p:attrName>style.visibility</p:attrName>
                                        </p:attrNameLst>
                                      </p:cBhvr>
                                      <p:to>
                                        <p:strVal val="visible"/>
                                      </p:to>
                                    </p:set>
                                    <p:animEffect transition="in" filter="fade">
                                      <p:cBhvr>
                                        <p:cTn id="45" dur="1000"/>
                                        <p:tgtEl>
                                          <p:spTgt spid="48">
                                            <p:txEl>
                                              <p:pRg st="2" end="2"/>
                                            </p:txEl>
                                          </p:spTgt>
                                        </p:tgtEl>
                                      </p:cBhvr>
                                    </p:animEffect>
                                    <p:anim calcmode="lin" valueType="num">
                                      <p:cBhvr>
                                        <p:cTn id="46" dur="1000" fill="hold"/>
                                        <p:tgtEl>
                                          <p:spTgt spid="48">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4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1000"/>
                                        <p:tgtEl>
                                          <p:spTgt spid="49"/>
                                        </p:tgtEl>
                                      </p:cBhvr>
                                    </p:animEffect>
                                    <p:anim calcmode="lin" valueType="num">
                                      <p:cBhvr>
                                        <p:cTn id="53" dur="1000" fill="hold"/>
                                        <p:tgtEl>
                                          <p:spTgt spid="49"/>
                                        </p:tgtEl>
                                        <p:attrNameLst>
                                          <p:attrName>ppt_x</p:attrName>
                                        </p:attrNameLst>
                                      </p:cBhvr>
                                      <p:tavLst>
                                        <p:tav tm="0">
                                          <p:val>
                                            <p:strVal val="#ppt_x"/>
                                          </p:val>
                                        </p:tav>
                                        <p:tav tm="100000">
                                          <p:val>
                                            <p:strVal val="#ppt_x"/>
                                          </p:val>
                                        </p:tav>
                                      </p:tavLst>
                                    </p:anim>
                                    <p:anim calcmode="lin" valueType="num">
                                      <p:cBhvr>
                                        <p:cTn id="5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hlinkClick r:id="rId2" action="ppaction://hlinkfile"/>
            <a:extLst>
              <a:ext uri="{FF2B5EF4-FFF2-40B4-BE49-F238E27FC236}">
                <a16:creationId xmlns="" xmlns:a16="http://schemas.microsoft.com/office/drawing/2014/main"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4" name="Oval 3">
            <a:extLst>
              <a:ext uri="{FF2B5EF4-FFF2-40B4-BE49-F238E27FC236}">
                <a16:creationId xmlns="" xmlns:a16="http://schemas.microsoft.com/office/drawing/2014/main"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 xmlns:a16="http://schemas.microsoft.com/office/drawing/2014/main"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 xmlns:a16="http://schemas.microsoft.com/office/drawing/2014/main"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 xmlns:a16="http://schemas.microsoft.com/office/drawing/2014/main"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 xmlns:a16="http://schemas.microsoft.com/office/drawing/2014/main"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 xmlns:a16="http://schemas.microsoft.com/office/drawing/2014/main"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 xmlns:a16="http://schemas.microsoft.com/office/drawing/2014/main"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 xmlns:a16="http://schemas.microsoft.com/office/drawing/2014/main"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 xmlns:a16="http://schemas.microsoft.com/office/drawing/2014/main"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 xmlns:a16="http://schemas.microsoft.com/office/drawing/2014/main"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 xmlns:a16="http://schemas.microsoft.com/office/drawing/2014/main"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 xmlns:a16="http://schemas.microsoft.com/office/drawing/2014/main"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 xmlns:a16="http://schemas.microsoft.com/office/drawing/2014/main"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 xmlns:a16="http://schemas.microsoft.com/office/drawing/2014/main"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 xmlns:a16="http://schemas.microsoft.com/office/drawing/2014/main"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 xmlns:a16="http://schemas.microsoft.com/office/drawing/2014/main"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 xmlns:a16="http://schemas.microsoft.com/office/drawing/2014/main"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 xmlns:a16="http://schemas.microsoft.com/office/drawing/2014/main"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 xmlns:a16="http://schemas.microsoft.com/office/drawing/2014/main"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 xmlns:a16="http://schemas.microsoft.com/office/drawing/2014/main"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 xmlns:a16="http://schemas.microsoft.com/office/drawing/2014/main"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 xmlns:a16="http://schemas.microsoft.com/office/drawing/2014/main"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 xmlns:a16="http://schemas.microsoft.com/office/drawing/2014/main"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 xmlns:a16="http://schemas.microsoft.com/office/drawing/2014/main"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 xmlns:a16="http://schemas.microsoft.com/office/drawing/2014/main"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 xmlns:a16="http://schemas.microsoft.com/office/drawing/2014/main"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 xmlns:a16="http://schemas.microsoft.com/office/drawing/2014/main"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 xmlns:a16="http://schemas.microsoft.com/office/drawing/2014/main"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9" name="TextBox 48">
            <a:extLst>
              <a:ext uri="{FF2B5EF4-FFF2-40B4-BE49-F238E27FC236}">
                <a16:creationId xmlns="" xmlns:a16="http://schemas.microsoft.com/office/drawing/2014/main" id="{6627B65D-0608-451F-830D-2F32BAC0530E}"/>
              </a:ext>
            </a:extLst>
          </p:cNvPr>
          <p:cNvSpPr txBox="1"/>
          <p:nvPr/>
        </p:nvSpPr>
        <p:spPr>
          <a:xfrm>
            <a:off x="4871804" y="388039"/>
            <a:ext cx="6521406" cy="584775"/>
          </a:xfrm>
          <a:prstGeom prst="rect">
            <a:avLst/>
          </a:prstGeom>
          <a:noFill/>
        </p:spPr>
        <p:txBody>
          <a:bodyPr wrap="square" rtlCol="0">
            <a:spAutoFit/>
          </a:bodyPr>
          <a:lstStyle/>
          <a:p>
            <a:pPr algn="r" rtl="1"/>
            <a:r>
              <a:rPr lang="ar-SA" sz="3200" b="1" dirty="0">
                <a:solidFill>
                  <a:srgbClr val="0070C0"/>
                </a:solidFill>
                <a:effectLst>
                  <a:outerShdw blurRad="38100" dist="38100" dir="2700000" algn="tl">
                    <a:srgbClr val="000000">
                      <a:alpha val="43137"/>
                    </a:srgbClr>
                  </a:outerShdw>
                </a:effectLst>
              </a:rPr>
              <a:t>الوحدات الداخلية</a:t>
            </a:r>
            <a:r>
              <a:rPr lang="en-US" sz="3200" b="1" dirty="0">
                <a:solidFill>
                  <a:srgbClr val="0070C0"/>
                </a:solidFill>
                <a:effectLst>
                  <a:outerShdw blurRad="38100" dist="38100" dir="2700000" algn="tl">
                    <a:srgbClr val="000000">
                      <a:alpha val="43137"/>
                    </a:srgbClr>
                  </a:outerShdw>
                </a:effectLst>
              </a:rPr>
              <a:t>Nested</a:t>
            </a:r>
            <a:r>
              <a:rPr lang="en-US" b="1" dirty="0"/>
              <a:t> </a:t>
            </a:r>
            <a:r>
              <a:rPr lang="en-US" sz="3200" b="1" dirty="0">
                <a:solidFill>
                  <a:srgbClr val="0070C0"/>
                </a:solidFill>
                <a:effectLst>
                  <a:outerShdw blurRad="38100" dist="38100" dir="2700000" algn="tl">
                    <a:srgbClr val="000000">
                      <a:alpha val="43137"/>
                    </a:srgbClr>
                  </a:outerShdw>
                </a:effectLst>
              </a:rPr>
              <a:t>Blocks </a:t>
            </a:r>
            <a:r>
              <a:rPr lang="ar-SA" sz="3200" b="1" dirty="0">
                <a:solidFill>
                  <a:srgbClr val="0070C0"/>
                </a:solidFill>
                <a:effectLst>
                  <a:outerShdw blurRad="38100" dist="38100" dir="2700000" algn="tl">
                    <a:srgbClr val="000000">
                      <a:alpha val="43137"/>
                    </a:srgbClr>
                  </a:outerShdw>
                </a:effectLst>
              </a:rPr>
              <a:t>: </a:t>
            </a:r>
            <a:endParaRPr lang="en-US" sz="3200" b="1" dirty="0">
              <a:solidFill>
                <a:srgbClr val="0070C0"/>
              </a:solidFill>
              <a:effectLst>
                <a:outerShdw blurRad="38100" dist="38100" dir="2700000" algn="tl">
                  <a:srgbClr val="000000">
                    <a:alpha val="43137"/>
                  </a:srgbClr>
                </a:outerShdw>
              </a:effectLst>
            </a:endParaRPr>
          </a:p>
        </p:txBody>
      </p:sp>
      <p:sp>
        <p:nvSpPr>
          <p:cNvPr id="50" name="Title 1">
            <a:extLst>
              <a:ext uri="{FF2B5EF4-FFF2-40B4-BE49-F238E27FC236}">
                <a16:creationId xmlns="" xmlns:a16="http://schemas.microsoft.com/office/drawing/2014/main" id="{28C79D5F-F179-4137-8E62-40077B5FCC04}"/>
              </a:ext>
            </a:extLst>
          </p:cNvPr>
          <p:cNvSpPr txBox="1">
            <a:spLocks/>
          </p:cNvSpPr>
          <p:nvPr/>
        </p:nvSpPr>
        <p:spPr>
          <a:xfrm>
            <a:off x="2563318" y="1020286"/>
            <a:ext cx="8929918" cy="79153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ar-SA" sz="2800" dirty="0">
                <a:cs typeface="+mn-cs"/>
              </a:rPr>
              <a:t>يمكن كتابة وتنفيذ وحدة برمجية داخل وحدة برمجية اخرى وتعامل الوحدة الداخلية كجملة تنفيذية ،الوحدة الداخلية يمكن ان تكتب في الجزء التنفيذي أو جزء الاستثناءات.</a:t>
            </a:r>
          </a:p>
        </p:txBody>
      </p:sp>
      <p:pic>
        <p:nvPicPr>
          <p:cNvPr id="51" name="Picture 50">
            <a:extLst>
              <a:ext uri="{FF2B5EF4-FFF2-40B4-BE49-F238E27FC236}">
                <a16:creationId xmlns="" xmlns:a16="http://schemas.microsoft.com/office/drawing/2014/main" id="{3B3967CB-D4E4-4788-9FFB-1DE776169D48}"/>
              </a:ext>
            </a:extLst>
          </p:cNvPr>
          <p:cNvPicPr>
            <a:picLocks noChangeAspect="1"/>
          </p:cNvPicPr>
          <p:nvPr/>
        </p:nvPicPr>
        <p:blipFill>
          <a:blip r:embed="rId3"/>
          <a:stretch>
            <a:fillRect/>
          </a:stretch>
        </p:blipFill>
        <p:spPr>
          <a:xfrm>
            <a:off x="434303" y="312511"/>
            <a:ext cx="2489005" cy="4179220"/>
          </a:xfrm>
          <a:prstGeom prst="rect">
            <a:avLst/>
          </a:prstGeom>
        </p:spPr>
      </p:pic>
      <p:sp>
        <p:nvSpPr>
          <p:cNvPr id="52" name="Title 1">
            <a:extLst>
              <a:ext uri="{FF2B5EF4-FFF2-40B4-BE49-F238E27FC236}">
                <a16:creationId xmlns="" xmlns:a16="http://schemas.microsoft.com/office/drawing/2014/main" id="{B3630A2C-3924-48CD-B28C-A83E94BB3366}"/>
              </a:ext>
            </a:extLst>
          </p:cNvPr>
          <p:cNvSpPr txBox="1">
            <a:spLocks/>
          </p:cNvSpPr>
          <p:nvPr/>
        </p:nvSpPr>
        <p:spPr>
          <a:xfrm>
            <a:off x="2577061" y="2315719"/>
            <a:ext cx="8929918" cy="478172"/>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ar-SA" sz="2800" dirty="0">
                <a:cs typeface="+mn-cs"/>
              </a:rPr>
              <a:t>البلوك الداخلي يرى البوك الخارجي ويؤثر فيه والعكس غير صحيح.</a:t>
            </a:r>
          </a:p>
        </p:txBody>
      </p:sp>
      <p:sp>
        <p:nvSpPr>
          <p:cNvPr id="54" name="Rectangle 53">
            <a:extLst>
              <a:ext uri="{FF2B5EF4-FFF2-40B4-BE49-F238E27FC236}">
                <a16:creationId xmlns="" xmlns:a16="http://schemas.microsoft.com/office/drawing/2014/main" id="{675E21BF-F74B-406E-870E-08C3992DFD6F}"/>
              </a:ext>
            </a:extLst>
          </p:cNvPr>
          <p:cNvSpPr/>
          <p:nvPr/>
        </p:nvSpPr>
        <p:spPr>
          <a:xfrm>
            <a:off x="3034144" y="2862100"/>
            <a:ext cx="8459091" cy="1384995"/>
          </a:xfrm>
          <a:prstGeom prst="rect">
            <a:avLst/>
          </a:prstGeom>
        </p:spPr>
        <p:txBody>
          <a:bodyPr wrap="square">
            <a:spAutoFit/>
          </a:bodyPr>
          <a:lstStyle/>
          <a:p>
            <a:pPr algn="just" rtl="1">
              <a:buNone/>
            </a:pPr>
            <a:r>
              <a:rPr lang="ar-SA" sz="2800" dirty="0"/>
              <a:t>إذا تم تعريف متغيرين بنفس الاسم احداهما في الوحدة الداخلية والأخر في الوحدة الخارجية فأن الوحدة البرمجية ستتعامل مع المتغير الاقرب وهو متغير الوحدة الداخلية .</a:t>
            </a:r>
          </a:p>
        </p:txBody>
      </p:sp>
    </p:spTree>
    <p:extLst>
      <p:ext uri="{BB962C8B-B14F-4D97-AF65-F5344CB8AC3E}">
        <p14:creationId xmlns:p14="http://schemas.microsoft.com/office/powerpoint/2010/main" val="131806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1000"/>
                                        <p:tgtEl>
                                          <p:spTgt spid="50"/>
                                        </p:tgtEl>
                                      </p:cBhvr>
                                    </p:animEffect>
                                    <p:anim calcmode="lin" valueType="num">
                                      <p:cBhvr>
                                        <p:cTn id="15" dur="1000" fill="hold"/>
                                        <p:tgtEl>
                                          <p:spTgt spid="50"/>
                                        </p:tgtEl>
                                        <p:attrNameLst>
                                          <p:attrName>ppt_x</p:attrName>
                                        </p:attrNameLst>
                                      </p:cBhvr>
                                      <p:tavLst>
                                        <p:tav tm="0">
                                          <p:val>
                                            <p:strVal val="#ppt_x"/>
                                          </p:val>
                                        </p:tav>
                                        <p:tav tm="100000">
                                          <p:val>
                                            <p:strVal val="#ppt_x"/>
                                          </p:val>
                                        </p:tav>
                                      </p:tavLst>
                                    </p:anim>
                                    <p:anim calcmode="lin" valueType="num">
                                      <p:cBhvr>
                                        <p:cTn id="1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circle(in)">
                                      <p:cBhvr>
                                        <p:cTn id="28" dur="20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1000"/>
                                        <p:tgtEl>
                                          <p:spTgt spid="54"/>
                                        </p:tgtEl>
                                      </p:cBhvr>
                                    </p:animEffect>
                                    <p:anim calcmode="lin" valueType="num">
                                      <p:cBhvr>
                                        <p:cTn id="34" dur="1000" fill="hold"/>
                                        <p:tgtEl>
                                          <p:spTgt spid="54"/>
                                        </p:tgtEl>
                                        <p:attrNameLst>
                                          <p:attrName>ppt_x</p:attrName>
                                        </p:attrNameLst>
                                      </p:cBhvr>
                                      <p:tavLst>
                                        <p:tav tm="0">
                                          <p:val>
                                            <p:strVal val="#ppt_x"/>
                                          </p:val>
                                        </p:tav>
                                        <p:tav tm="100000">
                                          <p:val>
                                            <p:strVal val="#ppt_x"/>
                                          </p:val>
                                        </p:tav>
                                      </p:tavLst>
                                    </p:anim>
                                    <p:anim calcmode="lin" valueType="num">
                                      <p:cBhvr>
                                        <p:cTn id="3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2" grpId="0"/>
      <p:bldP spid="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hlinkClick r:id="rId2" action="ppaction://hlinkfile"/>
            <a:extLst>
              <a:ext uri="{FF2B5EF4-FFF2-40B4-BE49-F238E27FC236}">
                <a16:creationId xmlns="" xmlns:a16="http://schemas.microsoft.com/office/drawing/2014/main"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4" name="Oval 3">
            <a:extLst>
              <a:ext uri="{FF2B5EF4-FFF2-40B4-BE49-F238E27FC236}">
                <a16:creationId xmlns="" xmlns:a16="http://schemas.microsoft.com/office/drawing/2014/main"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 xmlns:a16="http://schemas.microsoft.com/office/drawing/2014/main"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 xmlns:a16="http://schemas.microsoft.com/office/drawing/2014/main"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 xmlns:a16="http://schemas.microsoft.com/office/drawing/2014/main"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 xmlns:a16="http://schemas.microsoft.com/office/drawing/2014/main"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 xmlns:a16="http://schemas.microsoft.com/office/drawing/2014/main"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 xmlns:a16="http://schemas.microsoft.com/office/drawing/2014/main"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 xmlns:a16="http://schemas.microsoft.com/office/drawing/2014/main"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 xmlns:a16="http://schemas.microsoft.com/office/drawing/2014/main"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 xmlns:a16="http://schemas.microsoft.com/office/drawing/2014/main"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 xmlns:a16="http://schemas.microsoft.com/office/drawing/2014/main"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 xmlns:a16="http://schemas.microsoft.com/office/drawing/2014/main"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 xmlns:a16="http://schemas.microsoft.com/office/drawing/2014/main"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 xmlns:a16="http://schemas.microsoft.com/office/drawing/2014/main"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 xmlns:a16="http://schemas.microsoft.com/office/drawing/2014/main"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 xmlns:a16="http://schemas.microsoft.com/office/drawing/2014/main"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 xmlns:a16="http://schemas.microsoft.com/office/drawing/2014/main"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 xmlns:a16="http://schemas.microsoft.com/office/drawing/2014/main"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 xmlns:a16="http://schemas.microsoft.com/office/drawing/2014/main"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 xmlns:a16="http://schemas.microsoft.com/office/drawing/2014/main"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 xmlns:a16="http://schemas.microsoft.com/office/drawing/2014/main"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 xmlns:a16="http://schemas.microsoft.com/office/drawing/2014/main"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 xmlns:a16="http://schemas.microsoft.com/office/drawing/2014/main"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 xmlns:a16="http://schemas.microsoft.com/office/drawing/2014/main"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 xmlns:a16="http://schemas.microsoft.com/office/drawing/2014/main"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 xmlns:a16="http://schemas.microsoft.com/office/drawing/2014/main"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 xmlns:a16="http://schemas.microsoft.com/office/drawing/2014/main"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 xmlns:a16="http://schemas.microsoft.com/office/drawing/2014/main"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pic>
        <p:nvPicPr>
          <p:cNvPr id="47" name="Picture 46">
            <a:extLst>
              <a:ext uri="{FF2B5EF4-FFF2-40B4-BE49-F238E27FC236}">
                <a16:creationId xmlns="" xmlns:a16="http://schemas.microsoft.com/office/drawing/2014/main" id="{0B0D1E14-396B-45F9-8348-F529E42592E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81000"/>
                    </a14:imgEffect>
                    <a14:imgEffect>
                      <a14:brightnessContrast bright="40000" contrast="40000"/>
                    </a14:imgEffect>
                  </a14:imgLayer>
                </a14:imgProps>
              </a:ext>
            </a:extLst>
          </a:blip>
          <a:stretch>
            <a:fillRect/>
          </a:stretch>
        </p:blipFill>
        <p:spPr>
          <a:xfrm>
            <a:off x="454062" y="329785"/>
            <a:ext cx="9756738" cy="6265258"/>
          </a:xfrm>
          <a:prstGeom prst="rect">
            <a:avLst/>
          </a:prstGeom>
          <a:solidFill>
            <a:schemeClr val="bg1">
              <a:alpha val="4000"/>
            </a:schemeClr>
          </a:solidFill>
        </p:spPr>
      </p:pic>
    </p:spTree>
    <p:extLst>
      <p:ext uri="{BB962C8B-B14F-4D97-AF65-F5344CB8AC3E}">
        <p14:creationId xmlns:p14="http://schemas.microsoft.com/office/powerpoint/2010/main" val="1327904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224E9FB3-525D-42E4-8DBB-B6D874942A95}"/>
              </a:ext>
            </a:extLst>
          </p:cNvPr>
          <p:cNvSpPr/>
          <p:nvPr/>
        </p:nvSpPr>
        <p:spPr>
          <a:xfrm>
            <a:off x="178326"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 xmlns:a16="http://schemas.microsoft.com/office/drawing/2014/main"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 xmlns:a16="http://schemas.microsoft.com/office/drawing/2014/main"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 xmlns:a16="http://schemas.microsoft.com/office/drawing/2014/main"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 xmlns:a16="http://schemas.microsoft.com/office/drawing/2014/main"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 xmlns:a16="http://schemas.microsoft.com/office/drawing/2014/main"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 xmlns:a16="http://schemas.microsoft.com/office/drawing/2014/main"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 xmlns:a16="http://schemas.microsoft.com/office/drawing/2014/main"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 xmlns:a16="http://schemas.microsoft.com/office/drawing/2014/main"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 xmlns:a16="http://schemas.microsoft.com/office/drawing/2014/main"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 xmlns:a16="http://schemas.microsoft.com/office/drawing/2014/main"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 xmlns:a16="http://schemas.microsoft.com/office/drawing/2014/main"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 xmlns:a16="http://schemas.microsoft.com/office/drawing/2014/main"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 xmlns:a16="http://schemas.microsoft.com/office/drawing/2014/main"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 xmlns:a16="http://schemas.microsoft.com/office/drawing/2014/main"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 xmlns:a16="http://schemas.microsoft.com/office/drawing/2014/main"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 xmlns:a16="http://schemas.microsoft.com/office/drawing/2014/main"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 xmlns:a16="http://schemas.microsoft.com/office/drawing/2014/main"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 xmlns:a16="http://schemas.microsoft.com/office/drawing/2014/main"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 xmlns:a16="http://schemas.microsoft.com/office/drawing/2014/main"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 xmlns:a16="http://schemas.microsoft.com/office/drawing/2014/main"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 xmlns:a16="http://schemas.microsoft.com/office/drawing/2014/main"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 xmlns:a16="http://schemas.microsoft.com/office/drawing/2014/main"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 xmlns:a16="http://schemas.microsoft.com/office/drawing/2014/main"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 xmlns:a16="http://schemas.microsoft.com/office/drawing/2014/main"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 xmlns:a16="http://schemas.microsoft.com/office/drawing/2014/main"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 xmlns:a16="http://schemas.microsoft.com/office/drawing/2014/main"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 xmlns:a16="http://schemas.microsoft.com/office/drawing/2014/main"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 xmlns:a16="http://schemas.microsoft.com/office/drawing/2014/main"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pic>
        <p:nvPicPr>
          <p:cNvPr id="48" name="Picture 47">
            <a:extLst>
              <a:ext uri="{FF2B5EF4-FFF2-40B4-BE49-F238E27FC236}">
                <a16:creationId xmlns="" xmlns:a16="http://schemas.microsoft.com/office/drawing/2014/main" id="{CDBBD4E7-7535-4B96-8FAB-4D35B4307BE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75000"/>
                    </a14:imgEffect>
                    <a14:imgEffect>
                      <a14:brightnessContrast bright="40000" contrast="40000"/>
                    </a14:imgEffect>
                  </a14:imgLayer>
                </a14:imgProps>
              </a:ext>
            </a:extLst>
          </a:blip>
          <a:stretch>
            <a:fillRect/>
          </a:stretch>
        </p:blipFill>
        <p:spPr>
          <a:xfrm>
            <a:off x="415584" y="329609"/>
            <a:ext cx="10648855" cy="942602"/>
          </a:xfrm>
          <a:prstGeom prst="rect">
            <a:avLst/>
          </a:prstGeom>
        </p:spPr>
      </p:pic>
      <p:sp>
        <p:nvSpPr>
          <p:cNvPr id="49" name="Title 1">
            <a:extLst>
              <a:ext uri="{FF2B5EF4-FFF2-40B4-BE49-F238E27FC236}">
                <a16:creationId xmlns="" xmlns:a16="http://schemas.microsoft.com/office/drawing/2014/main" id="{FC23F5D6-5DBF-4F5C-A51C-88860025B903}"/>
              </a:ext>
            </a:extLst>
          </p:cNvPr>
          <p:cNvSpPr txBox="1">
            <a:spLocks/>
          </p:cNvSpPr>
          <p:nvPr/>
        </p:nvSpPr>
        <p:spPr>
          <a:xfrm>
            <a:off x="444868" y="1253591"/>
            <a:ext cx="11075922" cy="1084875"/>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rtl="1"/>
            <a:r>
              <a:rPr lang="ar-SA" sz="2800" dirty="0">
                <a:cs typeface="+mn-cs"/>
              </a:rPr>
              <a:t>في الوحد ة البرمجية السابقة نجد ان مجال المتغير </a:t>
            </a:r>
            <a:r>
              <a:rPr lang="en-US" sz="2800" b="1" dirty="0" err="1">
                <a:cs typeface="+mn-cs"/>
              </a:rPr>
              <a:t>V_Date_of_Birth</a:t>
            </a:r>
            <a:r>
              <a:rPr lang="en-US" sz="2800" dirty="0">
                <a:cs typeface="+mn-cs"/>
              </a:rPr>
              <a:t> </a:t>
            </a:r>
            <a:r>
              <a:rPr lang="ar-SA" sz="2800" dirty="0"/>
              <a:t>الموجود في الوحدة الخارجية </a:t>
            </a:r>
            <a:r>
              <a:rPr lang="ar-SA" sz="2800" dirty="0">
                <a:cs typeface="+mn-cs"/>
              </a:rPr>
              <a:t>يكون في الوحدة الداخلية والوحدة الخارجية اما مجال المتغير </a:t>
            </a:r>
            <a:r>
              <a:rPr lang="en-US" sz="2800" b="1" dirty="0" err="1"/>
              <a:t>V_Date_of_Birth</a:t>
            </a:r>
            <a:r>
              <a:rPr lang="en-US" sz="2800" dirty="0">
                <a:cs typeface="+mn-cs"/>
              </a:rPr>
              <a:t> </a:t>
            </a:r>
            <a:r>
              <a:rPr lang="ar-SA" sz="2800" dirty="0">
                <a:cs typeface="+mn-cs"/>
              </a:rPr>
              <a:t> الموجود في الوحدة الداخلية فهو يكون في الوحدة الداخلية فقط .</a:t>
            </a:r>
          </a:p>
        </p:txBody>
      </p:sp>
      <p:sp>
        <p:nvSpPr>
          <p:cNvPr id="47" name="Rectangle 46">
            <a:extLst>
              <a:ext uri="{FF2B5EF4-FFF2-40B4-BE49-F238E27FC236}">
                <a16:creationId xmlns="" xmlns:a16="http://schemas.microsoft.com/office/drawing/2014/main" id="{3863952C-CCF8-4C61-B80E-E9CF9A18B4EE}"/>
              </a:ext>
            </a:extLst>
          </p:cNvPr>
          <p:cNvSpPr/>
          <p:nvPr/>
        </p:nvSpPr>
        <p:spPr>
          <a:xfrm>
            <a:off x="499098" y="2329053"/>
            <a:ext cx="11075922" cy="830997"/>
          </a:xfrm>
          <a:prstGeom prst="rect">
            <a:avLst/>
          </a:prstGeom>
        </p:spPr>
        <p:txBody>
          <a:bodyPr wrap="square">
            <a:spAutoFit/>
          </a:bodyPr>
          <a:lstStyle/>
          <a:p>
            <a:pPr algn="just" rtl="1">
              <a:buNone/>
            </a:pPr>
            <a:r>
              <a:rPr lang="ar-SA" sz="2400" dirty="0"/>
              <a:t>إذا تم تعريف متغيرين بنفس الاسم احداهما في الوحدة الداخلية والأخر في الوحدة الخارجية فأن الوحدة البرمجية ستتعامل مع المتغير الاقرب وهو متغير الوحدة الداخلية ،مثال .</a:t>
            </a:r>
          </a:p>
        </p:txBody>
      </p:sp>
      <p:sp>
        <p:nvSpPr>
          <p:cNvPr id="50" name="Rectangle 49">
            <a:extLst>
              <a:ext uri="{FF2B5EF4-FFF2-40B4-BE49-F238E27FC236}">
                <a16:creationId xmlns="" xmlns:a16="http://schemas.microsoft.com/office/drawing/2014/main" id="{B91D2817-224C-43F3-B920-B69C0224A99F}"/>
              </a:ext>
            </a:extLst>
          </p:cNvPr>
          <p:cNvSpPr/>
          <p:nvPr/>
        </p:nvSpPr>
        <p:spPr>
          <a:xfrm>
            <a:off x="499098" y="2843376"/>
            <a:ext cx="7162466" cy="3785652"/>
          </a:xfrm>
          <a:prstGeom prst="rect">
            <a:avLst/>
          </a:prstGeom>
        </p:spPr>
        <p:txBody>
          <a:bodyPr wrap="square">
            <a:spAutoFit/>
          </a:bodyPr>
          <a:lstStyle/>
          <a:p>
            <a:r>
              <a:rPr lang="gsw-FR" sz="2400" b="1" dirty="0">
                <a:solidFill>
                  <a:srgbClr val="0070C0"/>
                </a:solidFill>
              </a:rPr>
              <a:t>SET SERVEROUTPUT O</a:t>
            </a:r>
            <a:r>
              <a:rPr lang="en-US" sz="2400" b="1" dirty="0">
                <a:solidFill>
                  <a:srgbClr val="0070C0"/>
                </a:solidFill>
              </a:rPr>
              <a:t>N</a:t>
            </a:r>
            <a:endParaRPr lang="ar-SA" sz="2400" b="1" dirty="0">
              <a:solidFill>
                <a:srgbClr val="0070C0"/>
              </a:solidFill>
            </a:endParaRPr>
          </a:p>
          <a:p>
            <a:r>
              <a:rPr lang="en-US" sz="2400" b="1" dirty="0">
                <a:solidFill>
                  <a:srgbClr val="0070C0"/>
                </a:solidFill>
              </a:rPr>
              <a:t>Declare</a:t>
            </a:r>
            <a:endParaRPr lang="ar-SA" sz="2400" b="1" dirty="0">
              <a:solidFill>
                <a:srgbClr val="0070C0"/>
              </a:solidFill>
            </a:endParaRPr>
          </a:p>
          <a:p>
            <a:r>
              <a:rPr lang="gsw-FR" sz="2400" dirty="0"/>
              <a:t>x Number</a:t>
            </a:r>
            <a:r>
              <a:rPr lang="en-US" sz="2400" dirty="0"/>
              <a:t> :=3</a:t>
            </a:r>
            <a:r>
              <a:rPr lang="gsw-FR" sz="2400" dirty="0"/>
              <a:t>;</a:t>
            </a:r>
          </a:p>
          <a:p>
            <a:r>
              <a:rPr lang="gsw-FR" sz="2400" b="1" dirty="0">
                <a:solidFill>
                  <a:srgbClr val="0070C0"/>
                </a:solidFill>
              </a:rPr>
              <a:t>Begin</a:t>
            </a:r>
            <a:endParaRPr lang="ar-SA" sz="2400" b="1" dirty="0">
              <a:solidFill>
                <a:srgbClr val="0070C0"/>
              </a:solidFill>
            </a:endParaRPr>
          </a:p>
          <a:p>
            <a:pPr lvl="1"/>
            <a:r>
              <a:rPr lang="en-US" sz="2400" b="1" dirty="0">
                <a:solidFill>
                  <a:srgbClr val="0070C0"/>
                </a:solidFill>
              </a:rPr>
              <a:t>Declare</a:t>
            </a:r>
            <a:endParaRPr lang="gsw-FR" sz="2400" b="1" dirty="0">
              <a:solidFill>
                <a:srgbClr val="0070C0"/>
              </a:solidFill>
            </a:endParaRPr>
          </a:p>
          <a:p>
            <a:pPr lvl="1"/>
            <a:r>
              <a:rPr lang="gsw-FR" sz="2400" dirty="0"/>
              <a:t>x Number :=5;</a:t>
            </a:r>
            <a:endParaRPr lang="ar-SA" sz="2400" dirty="0"/>
          </a:p>
          <a:p>
            <a:pPr lvl="1"/>
            <a:r>
              <a:rPr lang="en-US" sz="2400" b="1" dirty="0">
                <a:solidFill>
                  <a:srgbClr val="0070C0"/>
                </a:solidFill>
              </a:rPr>
              <a:t>Begin</a:t>
            </a:r>
            <a:r>
              <a:rPr lang="en-US" sz="2400" dirty="0"/>
              <a:t> </a:t>
            </a:r>
            <a:endParaRPr lang="ar-SA" sz="2400" dirty="0"/>
          </a:p>
          <a:p>
            <a:pPr lvl="1"/>
            <a:r>
              <a:rPr lang="en-US" sz="2400" dirty="0"/>
              <a:t>DBMS_OUTPUT.PUT_LINE (x);</a:t>
            </a:r>
          </a:p>
          <a:p>
            <a:pPr lvl="1"/>
            <a:r>
              <a:rPr lang="gsw-FR" sz="2400" b="1" dirty="0">
                <a:solidFill>
                  <a:srgbClr val="0070C0"/>
                </a:solidFill>
              </a:rPr>
              <a:t>END;</a:t>
            </a:r>
          </a:p>
          <a:p>
            <a:r>
              <a:rPr lang="gsw-FR" sz="2400" b="1" dirty="0">
                <a:solidFill>
                  <a:srgbClr val="0070C0"/>
                </a:solidFill>
              </a:rPr>
              <a:t>END;</a:t>
            </a:r>
            <a:endParaRPr lang="ar-SA" sz="2400" b="1" dirty="0">
              <a:solidFill>
                <a:srgbClr val="0070C0"/>
              </a:solidFill>
            </a:endParaRPr>
          </a:p>
        </p:txBody>
      </p:sp>
    </p:spTree>
    <p:extLst>
      <p:ext uri="{BB962C8B-B14F-4D97-AF65-F5344CB8AC3E}">
        <p14:creationId xmlns:p14="http://schemas.microsoft.com/office/powerpoint/2010/main" val="213125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9">
                                            <p:txEl>
                                              <p:pRg st="0" end="0"/>
                                            </p:txEl>
                                          </p:spTgt>
                                        </p:tgtEl>
                                        <p:attrNameLst>
                                          <p:attrName>style.visibility</p:attrName>
                                        </p:attrNameLst>
                                      </p:cBhvr>
                                      <p:to>
                                        <p:strVal val="visible"/>
                                      </p:to>
                                    </p:set>
                                    <p:animEffect transition="in" filter="fade">
                                      <p:cBhvr>
                                        <p:cTn id="14" dur="1000"/>
                                        <p:tgtEl>
                                          <p:spTgt spid="49">
                                            <p:txEl>
                                              <p:pRg st="0" end="0"/>
                                            </p:txEl>
                                          </p:spTgt>
                                        </p:tgtEl>
                                      </p:cBhvr>
                                    </p:animEffect>
                                    <p:anim calcmode="lin" valueType="num">
                                      <p:cBhvr>
                                        <p:cTn id="15" dur="10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7">
                                            <p:txEl>
                                              <p:pRg st="0" end="0"/>
                                            </p:txEl>
                                          </p:spTgt>
                                        </p:tgtEl>
                                        <p:attrNameLst>
                                          <p:attrName>style.visibility</p:attrName>
                                        </p:attrNameLst>
                                      </p:cBhvr>
                                      <p:to>
                                        <p:strVal val="visible"/>
                                      </p:to>
                                    </p:set>
                                    <p:animEffect transition="in" filter="wipe(down)">
                                      <p:cBhvr>
                                        <p:cTn id="21" dur="500"/>
                                        <p:tgtEl>
                                          <p:spTgt spid="4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50">
                                            <p:txEl>
                                              <p:pRg st="0" end="0"/>
                                            </p:txEl>
                                          </p:spTgt>
                                        </p:tgtEl>
                                        <p:attrNameLst>
                                          <p:attrName>style.visibility</p:attrName>
                                        </p:attrNameLst>
                                      </p:cBhvr>
                                      <p:to>
                                        <p:strVal val="visible"/>
                                      </p:to>
                                    </p:set>
                                    <p:animEffect transition="in" filter="fade">
                                      <p:cBhvr>
                                        <p:cTn id="26" dur="1000"/>
                                        <p:tgtEl>
                                          <p:spTgt spid="50">
                                            <p:txEl>
                                              <p:pRg st="0" end="0"/>
                                            </p:txEl>
                                          </p:spTgt>
                                        </p:tgtEl>
                                      </p:cBhvr>
                                    </p:animEffect>
                                    <p:anim calcmode="lin" valueType="num">
                                      <p:cBhvr>
                                        <p:cTn id="27"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50">
                                            <p:txEl>
                                              <p:pRg st="0" end="0"/>
                                            </p:txEl>
                                          </p:spTgt>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50">
                                            <p:txEl>
                                              <p:pRg st="1" end="1"/>
                                            </p:txEl>
                                          </p:spTgt>
                                        </p:tgtEl>
                                        <p:attrNameLst>
                                          <p:attrName>style.visibility</p:attrName>
                                        </p:attrNameLst>
                                      </p:cBhvr>
                                      <p:to>
                                        <p:strVal val="visible"/>
                                      </p:to>
                                    </p:set>
                                    <p:animEffect transition="in" filter="fade">
                                      <p:cBhvr>
                                        <p:cTn id="31" dur="1000"/>
                                        <p:tgtEl>
                                          <p:spTgt spid="50">
                                            <p:txEl>
                                              <p:pRg st="1" end="1"/>
                                            </p:txEl>
                                          </p:spTgt>
                                        </p:tgtEl>
                                      </p:cBhvr>
                                    </p:animEffect>
                                    <p:anim calcmode="lin" valueType="num">
                                      <p:cBhvr>
                                        <p:cTn id="32" dur="1000" fill="hold"/>
                                        <p:tgtEl>
                                          <p:spTgt spid="50">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50">
                                            <p:txEl>
                                              <p:pRg st="1" end="1"/>
                                            </p:txEl>
                                          </p:spTgt>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0"/>
                                  </p:stCondLst>
                                  <p:childTnLst>
                                    <p:set>
                                      <p:cBhvr>
                                        <p:cTn id="35" dur="1" fill="hold">
                                          <p:stCondLst>
                                            <p:cond delay="0"/>
                                          </p:stCondLst>
                                        </p:cTn>
                                        <p:tgtEl>
                                          <p:spTgt spid="50">
                                            <p:txEl>
                                              <p:pRg st="2" end="2"/>
                                            </p:txEl>
                                          </p:spTgt>
                                        </p:tgtEl>
                                        <p:attrNameLst>
                                          <p:attrName>style.visibility</p:attrName>
                                        </p:attrNameLst>
                                      </p:cBhvr>
                                      <p:to>
                                        <p:strVal val="visible"/>
                                      </p:to>
                                    </p:set>
                                    <p:animEffect transition="in" filter="fade">
                                      <p:cBhvr>
                                        <p:cTn id="36" dur="1000"/>
                                        <p:tgtEl>
                                          <p:spTgt spid="50">
                                            <p:txEl>
                                              <p:pRg st="2" end="2"/>
                                            </p:txEl>
                                          </p:spTgt>
                                        </p:tgtEl>
                                      </p:cBhvr>
                                    </p:animEffect>
                                    <p:anim calcmode="lin" valueType="num">
                                      <p:cBhvr>
                                        <p:cTn id="37" dur="1000" fill="hold"/>
                                        <p:tgtEl>
                                          <p:spTgt spid="50">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50">
                                            <p:txEl>
                                              <p:pRg st="2" end="2"/>
                                            </p:txEl>
                                          </p:spTgt>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50">
                                            <p:txEl>
                                              <p:pRg st="3" end="3"/>
                                            </p:txEl>
                                          </p:spTgt>
                                        </p:tgtEl>
                                        <p:attrNameLst>
                                          <p:attrName>style.visibility</p:attrName>
                                        </p:attrNameLst>
                                      </p:cBhvr>
                                      <p:to>
                                        <p:strVal val="visible"/>
                                      </p:to>
                                    </p:set>
                                    <p:animEffect transition="in" filter="fade">
                                      <p:cBhvr>
                                        <p:cTn id="41" dur="1000"/>
                                        <p:tgtEl>
                                          <p:spTgt spid="50">
                                            <p:txEl>
                                              <p:pRg st="3" end="3"/>
                                            </p:txEl>
                                          </p:spTgt>
                                        </p:tgtEl>
                                      </p:cBhvr>
                                    </p:animEffect>
                                    <p:anim calcmode="lin" valueType="num">
                                      <p:cBhvr>
                                        <p:cTn id="42" dur="1000" fill="hold"/>
                                        <p:tgtEl>
                                          <p:spTgt spid="50">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50">
                                            <p:txEl>
                                              <p:pRg st="3" end="3"/>
                                            </p:txEl>
                                          </p:spTgt>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0"/>
                                  </p:stCondLst>
                                  <p:childTnLst>
                                    <p:set>
                                      <p:cBhvr>
                                        <p:cTn id="45" dur="1" fill="hold">
                                          <p:stCondLst>
                                            <p:cond delay="0"/>
                                          </p:stCondLst>
                                        </p:cTn>
                                        <p:tgtEl>
                                          <p:spTgt spid="50">
                                            <p:txEl>
                                              <p:pRg st="4" end="4"/>
                                            </p:txEl>
                                          </p:spTgt>
                                        </p:tgtEl>
                                        <p:attrNameLst>
                                          <p:attrName>style.visibility</p:attrName>
                                        </p:attrNameLst>
                                      </p:cBhvr>
                                      <p:to>
                                        <p:strVal val="visible"/>
                                      </p:to>
                                    </p:set>
                                    <p:animEffect transition="in" filter="fade">
                                      <p:cBhvr>
                                        <p:cTn id="46" dur="1000"/>
                                        <p:tgtEl>
                                          <p:spTgt spid="50">
                                            <p:txEl>
                                              <p:pRg st="4" end="4"/>
                                            </p:txEl>
                                          </p:spTgt>
                                        </p:tgtEl>
                                      </p:cBhvr>
                                    </p:animEffect>
                                    <p:anim calcmode="lin" valueType="num">
                                      <p:cBhvr>
                                        <p:cTn id="47" dur="1000" fill="hold"/>
                                        <p:tgtEl>
                                          <p:spTgt spid="50">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50">
                                            <p:txEl>
                                              <p:pRg st="4" end="4"/>
                                            </p:txEl>
                                          </p:spTgt>
                                        </p:tgtEl>
                                        <p:attrNameLst>
                                          <p:attrName>ppt_y</p:attrName>
                                        </p:attrNameLst>
                                      </p:cBhvr>
                                      <p:tavLst>
                                        <p:tav tm="0">
                                          <p:val>
                                            <p:strVal val="#ppt_y-.1"/>
                                          </p:val>
                                        </p:tav>
                                        <p:tav tm="100000">
                                          <p:val>
                                            <p:strVal val="#ppt_y"/>
                                          </p:val>
                                        </p:tav>
                                      </p:tavLst>
                                    </p:anim>
                                  </p:childTnLst>
                                </p:cTn>
                              </p:par>
                              <p:par>
                                <p:cTn id="49" presetID="47" presetClass="entr" presetSubtype="0" fill="hold" nodeType="withEffect">
                                  <p:stCondLst>
                                    <p:cond delay="0"/>
                                  </p:stCondLst>
                                  <p:childTnLst>
                                    <p:set>
                                      <p:cBhvr>
                                        <p:cTn id="50" dur="1" fill="hold">
                                          <p:stCondLst>
                                            <p:cond delay="0"/>
                                          </p:stCondLst>
                                        </p:cTn>
                                        <p:tgtEl>
                                          <p:spTgt spid="50">
                                            <p:txEl>
                                              <p:pRg st="5" end="5"/>
                                            </p:txEl>
                                          </p:spTgt>
                                        </p:tgtEl>
                                        <p:attrNameLst>
                                          <p:attrName>style.visibility</p:attrName>
                                        </p:attrNameLst>
                                      </p:cBhvr>
                                      <p:to>
                                        <p:strVal val="visible"/>
                                      </p:to>
                                    </p:set>
                                    <p:animEffect transition="in" filter="fade">
                                      <p:cBhvr>
                                        <p:cTn id="51" dur="1000"/>
                                        <p:tgtEl>
                                          <p:spTgt spid="50">
                                            <p:txEl>
                                              <p:pRg st="5" end="5"/>
                                            </p:txEl>
                                          </p:spTgt>
                                        </p:tgtEl>
                                      </p:cBhvr>
                                    </p:animEffect>
                                    <p:anim calcmode="lin" valueType="num">
                                      <p:cBhvr>
                                        <p:cTn id="52" dur="1000" fill="hold"/>
                                        <p:tgtEl>
                                          <p:spTgt spid="50">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50">
                                            <p:txEl>
                                              <p:pRg st="5" end="5"/>
                                            </p:txEl>
                                          </p:spTgt>
                                        </p:tgtEl>
                                        <p:attrNameLst>
                                          <p:attrName>ppt_y</p:attrName>
                                        </p:attrNameLst>
                                      </p:cBhvr>
                                      <p:tavLst>
                                        <p:tav tm="0">
                                          <p:val>
                                            <p:strVal val="#ppt_y-.1"/>
                                          </p:val>
                                        </p:tav>
                                        <p:tav tm="100000">
                                          <p:val>
                                            <p:strVal val="#ppt_y"/>
                                          </p:val>
                                        </p:tav>
                                      </p:tavLst>
                                    </p:anim>
                                  </p:childTnLst>
                                </p:cTn>
                              </p:par>
                              <p:par>
                                <p:cTn id="54" presetID="47" presetClass="entr" presetSubtype="0" fill="hold" nodeType="withEffect">
                                  <p:stCondLst>
                                    <p:cond delay="0"/>
                                  </p:stCondLst>
                                  <p:childTnLst>
                                    <p:set>
                                      <p:cBhvr>
                                        <p:cTn id="55" dur="1" fill="hold">
                                          <p:stCondLst>
                                            <p:cond delay="0"/>
                                          </p:stCondLst>
                                        </p:cTn>
                                        <p:tgtEl>
                                          <p:spTgt spid="50">
                                            <p:txEl>
                                              <p:pRg st="6" end="6"/>
                                            </p:txEl>
                                          </p:spTgt>
                                        </p:tgtEl>
                                        <p:attrNameLst>
                                          <p:attrName>style.visibility</p:attrName>
                                        </p:attrNameLst>
                                      </p:cBhvr>
                                      <p:to>
                                        <p:strVal val="visible"/>
                                      </p:to>
                                    </p:set>
                                    <p:animEffect transition="in" filter="fade">
                                      <p:cBhvr>
                                        <p:cTn id="56" dur="1000"/>
                                        <p:tgtEl>
                                          <p:spTgt spid="50">
                                            <p:txEl>
                                              <p:pRg st="6" end="6"/>
                                            </p:txEl>
                                          </p:spTgt>
                                        </p:tgtEl>
                                      </p:cBhvr>
                                    </p:animEffect>
                                    <p:anim calcmode="lin" valueType="num">
                                      <p:cBhvr>
                                        <p:cTn id="57" dur="1000" fill="hold"/>
                                        <p:tgtEl>
                                          <p:spTgt spid="50">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50">
                                            <p:txEl>
                                              <p:pRg st="6" end="6"/>
                                            </p:txEl>
                                          </p:spTgt>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50">
                                            <p:txEl>
                                              <p:pRg st="7" end="7"/>
                                            </p:txEl>
                                          </p:spTgt>
                                        </p:tgtEl>
                                        <p:attrNameLst>
                                          <p:attrName>style.visibility</p:attrName>
                                        </p:attrNameLst>
                                      </p:cBhvr>
                                      <p:to>
                                        <p:strVal val="visible"/>
                                      </p:to>
                                    </p:set>
                                    <p:animEffect transition="in" filter="fade">
                                      <p:cBhvr>
                                        <p:cTn id="61" dur="1000"/>
                                        <p:tgtEl>
                                          <p:spTgt spid="50">
                                            <p:txEl>
                                              <p:pRg st="7" end="7"/>
                                            </p:txEl>
                                          </p:spTgt>
                                        </p:tgtEl>
                                      </p:cBhvr>
                                    </p:animEffect>
                                    <p:anim calcmode="lin" valueType="num">
                                      <p:cBhvr>
                                        <p:cTn id="62" dur="1000" fill="hold"/>
                                        <p:tgtEl>
                                          <p:spTgt spid="50">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50">
                                            <p:txEl>
                                              <p:pRg st="7" end="7"/>
                                            </p:txEl>
                                          </p:spTgt>
                                        </p:tgtEl>
                                        <p:attrNameLst>
                                          <p:attrName>ppt_y</p:attrName>
                                        </p:attrNameLst>
                                      </p:cBhvr>
                                      <p:tavLst>
                                        <p:tav tm="0">
                                          <p:val>
                                            <p:strVal val="#ppt_y-.1"/>
                                          </p:val>
                                        </p:tav>
                                        <p:tav tm="100000">
                                          <p:val>
                                            <p:strVal val="#ppt_y"/>
                                          </p:val>
                                        </p:tav>
                                      </p:tavLst>
                                    </p:anim>
                                  </p:childTnLst>
                                </p:cTn>
                              </p:par>
                              <p:par>
                                <p:cTn id="64" presetID="47" presetClass="entr" presetSubtype="0" fill="hold" nodeType="withEffect">
                                  <p:stCondLst>
                                    <p:cond delay="0"/>
                                  </p:stCondLst>
                                  <p:childTnLst>
                                    <p:set>
                                      <p:cBhvr>
                                        <p:cTn id="65" dur="1" fill="hold">
                                          <p:stCondLst>
                                            <p:cond delay="0"/>
                                          </p:stCondLst>
                                        </p:cTn>
                                        <p:tgtEl>
                                          <p:spTgt spid="50">
                                            <p:txEl>
                                              <p:pRg st="8" end="8"/>
                                            </p:txEl>
                                          </p:spTgt>
                                        </p:tgtEl>
                                        <p:attrNameLst>
                                          <p:attrName>style.visibility</p:attrName>
                                        </p:attrNameLst>
                                      </p:cBhvr>
                                      <p:to>
                                        <p:strVal val="visible"/>
                                      </p:to>
                                    </p:set>
                                    <p:animEffect transition="in" filter="fade">
                                      <p:cBhvr>
                                        <p:cTn id="66" dur="1000"/>
                                        <p:tgtEl>
                                          <p:spTgt spid="50">
                                            <p:txEl>
                                              <p:pRg st="8" end="8"/>
                                            </p:txEl>
                                          </p:spTgt>
                                        </p:tgtEl>
                                      </p:cBhvr>
                                    </p:animEffect>
                                    <p:anim calcmode="lin" valueType="num">
                                      <p:cBhvr>
                                        <p:cTn id="67" dur="1000" fill="hold"/>
                                        <p:tgtEl>
                                          <p:spTgt spid="50">
                                            <p:txEl>
                                              <p:pRg st="8" end="8"/>
                                            </p:txEl>
                                          </p:spTgt>
                                        </p:tgtEl>
                                        <p:attrNameLst>
                                          <p:attrName>ppt_x</p:attrName>
                                        </p:attrNameLst>
                                      </p:cBhvr>
                                      <p:tavLst>
                                        <p:tav tm="0">
                                          <p:val>
                                            <p:strVal val="#ppt_x"/>
                                          </p:val>
                                        </p:tav>
                                        <p:tav tm="100000">
                                          <p:val>
                                            <p:strVal val="#ppt_x"/>
                                          </p:val>
                                        </p:tav>
                                      </p:tavLst>
                                    </p:anim>
                                    <p:anim calcmode="lin" valueType="num">
                                      <p:cBhvr>
                                        <p:cTn id="68" dur="1000" fill="hold"/>
                                        <p:tgtEl>
                                          <p:spTgt spid="50">
                                            <p:txEl>
                                              <p:pRg st="8" end="8"/>
                                            </p:txEl>
                                          </p:spTgt>
                                        </p:tgtEl>
                                        <p:attrNameLst>
                                          <p:attrName>ppt_y</p:attrName>
                                        </p:attrNameLst>
                                      </p:cBhvr>
                                      <p:tavLst>
                                        <p:tav tm="0">
                                          <p:val>
                                            <p:strVal val="#ppt_y-.1"/>
                                          </p:val>
                                        </p:tav>
                                        <p:tav tm="100000">
                                          <p:val>
                                            <p:strVal val="#ppt_y"/>
                                          </p:val>
                                        </p:tav>
                                      </p:tavLst>
                                    </p:anim>
                                  </p:childTnLst>
                                </p:cTn>
                              </p:par>
                              <p:par>
                                <p:cTn id="69" presetID="47" presetClass="entr" presetSubtype="0" fill="hold" nodeType="withEffect">
                                  <p:stCondLst>
                                    <p:cond delay="0"/>
                                  </p:stCondLst>
                                  <p:childTnLst>
                                    <p:set>
                                      <p:cBhvr>
                                        <p:cTn id="70" dur="1" fill="hold">
                                          <p:stCondLst>
                                            <p:cond delay="0"/>
                                          </p:stCondLst>
                                        </p:cTn>
                                        <p:tgtEl>
                                          <p:spTgt spid="50">
                                            <p:txEl>
                                              <p:pRg st="9" end="9"/>
                                            </p:txEl>
                                          </p:spTgt>
                                        </p:tgtEl>
                                        <p:attrNameLst>
                                          <p:attrName>style.visibility</p:attrName>
                                        </p:attrNameLst>
                                      </p:cBhvr>
                                      <p:to>
                                        <p:strVal val="visible"/>
                                      </p:to>
                                    </p:set>
                                    <p:animEffect transition="in" filter="fade">
                                      <p:cBhvr>
                                        <p:cTn id="71" dur="1000"/>
                                        <p:tgtEl>
                                          <p:spTgt spid="50">
                                            <p:txEl>
                                              <p:pRg st="9" end="9"/>
                                            </p:txEl>
                                          </p:spTgt>
                                        </p:tgtEl>
                                      </p:cBhvr>
                                    </p:animEffect>
                                    <p:anim calcmode="lin" valueType="num">
                                      <p:cBhvr>
                                        <p:cTn id="72" dur="1000" fill="hold"/>
                                        <p:tgtEl>
                                          <p:spTgt spid="50">
                                            <p:txEl>
                                              <p:pRg st="9" end="9"/>
                                            </p:txEl>
                                          </p:spTgt>
                                        </p:tgtEl>
                                        <p:attrNameLst>
                                          <p:attrName>ppt_x</p:attrName>
                                        </p:attrNameLst>
                                      </p:cBhvr>
                                      <p:tavLst>
                                        <p:tav tm="0">
                                          <p:val>
                                            <p:strVal val="#ppt_x"/>
                                          </p:val>
                                        </p:tav>
                                        <p:tav tm="100000">
                                          <p:val>
                                            <p:strVal val="#ppt_x"/>
                                          </p:val>
                                        </p:tav>
                                      </p:tavLst>
                                    </p:anim>
                                    <p:anim calcmode="lin" valueType="num">
                                      <p:cBhvr>
                                        <p:cTn id="73" dur="1000" fill="hold"/>
                                        <p:tgtEl>
                                          <p:spTgt spid="5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 xmlns:a16="http://schemas.microsoft.com/office/drawing/2014/main"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 xmlns:a16="http://schemas.microsoft.com/office/drawing/2014/main"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 xmlns:a16="http://schemas.microsoft.com/office/drawing/2014/main"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 xmlns:a16="http://schemas.microsoft.com/office/drawing/2014/main"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 xmlns:a16="http://schemas.microsoft.com/office/drawing/2014/main"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 xmlns:a16="http://schemas.microsoft.com/office/drawing/2014/main"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 xmlns:a16="http://schemas.microsoft.com/office/drawing/2014/main"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 xmlns:a16="http://schemas.microsoft.com/office/drawing/2014/main"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 xmlns:a16="http://schemas.microsoft.com/office/drawing/2014/main"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 xmlns:a16="http://schemas.microsoft.com/office/drawing/2014/main"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 xmlns:a16="http://schemas.microsoft.com/office/drawing/2014/main"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 xmlns:a16="http://schemas.microsoft.com/office/drawing/2014/main"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 xmlns:a16="http://schemas.microsoft.com/office/drawing/2014/main"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 xmlns:a16="http://schemas.microsoft.com/office/drawing/2014/main"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 xmlns:a16="http://schemas.microsoft.com/office/drawing/2014/main"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 xmlns:a16="http://schemas.microsoft.com/office/drawing/2014/main"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 xmlns:a16="http://schemas.microsoft.com/office/drawing/2014/main"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 xmlns:a16="http://schemas.microsoft.com/office/drawing/2014/main"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 xmlns:a16="http://schemas.microsoft.com/office/drawing/2014/main"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 xmlns:a16="http://schemas.microsoft.com/office/drawing/2014/main"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 xmlns:a16="http://schemas.microsoft.com/office/drawing/2014/main"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 xmlns:a16="http://schemas.microsoft.com/office/drawing/2014/main"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 xmlns:a16="http://schemas.microsoft.com/office/drawing/2014/main"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 xmlns:a16="http://schemas.microsoft.com/office/drawing/2014/main"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 xmlns:a16="http://schemas.microsoft.com/office/drawing/2014/main"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 xmlns:a16="http://schemas.microsoft.com/office/drawing/2014/main"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 xmlns:a16="http://schemas.microsoft.com/office/drawing/2014/main"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 xmlns:a16="http://schemas.microsoft.com/office/drawing/2014/main"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 xmlns:a16="http://schemas.microsoft.com/office/drawing/2014/main" id="{47C68692-B815-4E89-88F6-F733B78BDCB2}"/>
              </a:ext>
            </a:extLst>
          </p:cNvPr>
          <p:cNvSpPr/>
          <p:nvPr/>
        </p:nvSpPr>
        <p:spPr>
          <a:xfrm>
            <a:off x="704538" y="526964"/>
            <a:ext cx="10911536" cy="1200329"/>
          </a:xfrm>
          <a:prstGeom prst="rect">
            <a:avLst/>
          </a:prstGeom>
        </p:spPr>
        <p:txBody>
          <a:bodyPr wrap="square">
            <a:spAutoFit/>
          </a:bodyPr>
          <a:lstStyle/>
          <a:p>
            <a:pPr algn="r" rtl="1"/>
            <a:r>
              <a:rPr lang="ar-SA" sz="2400" dirty="0"/>
              <a:t> إذا ًقيمة </a:t>
            </a:r>
            <a:r>
              <a:rPr lang="en-US" sz="2400" dirty="0"/>
              <a:t>X </a:t>
            </a:r>
            <a:r>
              <a:rPr lang="ar-SA" sz="2400" dirty="0"/>
              <a:t> في المثال السابق هي </a:t>
            </a:r>
            <a:r>
              <a:rPr lang="en-US" sz="2400" dirty="0"/>
              <a:t>5</a:t>
            </a:r>
            <a:r>
              <a:rPr lang="ar-SA" sz="2400" dirty="0"/>
              <a:t/>
            </a:r>
            <a:br>
              <a:rPr lang="ar-SA" sz="2400" dirty="0"/>
            </a:br>
            <a:r>
              <a:rPr lang="ar-SA" sz="2400" dirty="0"/>
              <a:t>ولكن اذا اردنا ان نفرق بين المتغير </a:t>
            </a:r>
            <a:r>
              <a:rPr lang="en-US" sz="2400" dirty="0"/>
              <a:t>X </a:t>
            </a:r>
            <a:r>
              <a:rPr lang="ar-SA" sz="2400" dirty="0"/>
              <a:t> التابع للوحدة الخارجية </a:t>
            </a:r>
            <a:r>
              <a:rPr lang="en-US" sz="2400" dirty="0"/>
              <a:t> </a:t>
            </a:r>
            <a:r>
              <a:rPr lang="ar-SA" sz="2400" dirty="0"/>
              <a:t>و المتغير </a:t>
            </a:r>
            <a:r>
              <a:rPr lang="en-US" sz="2400" dirty="0"/>
              <a:t>X </a:t>
            </a:r>
            <a:r>
              <a:rPr lang="ar-SA" sz="2400" dirty="0"/>
              <a:t> التابع للوحدة الداخلية لابد ان</a:t>
            </a:r>
            <a:r>
              <a:rPr lang="ar-SA" sz="2400" i="1" dirty="0"/>
              <a:t> </a:t>
            </a:r>
            <a:r>
              <a:rPr lang="ar-SA" sz="2400" dirty="0"/>
              <a:t>نقوم بإعطاء كل وحدة عنوان كالاتي:</a:t>
            </a:r>
          </a:p>
        </p:txBody>
      </p:sp>
      <p:sp>
        <p:nvSpPr>
          <p:cNvPr id="48" name="Rectangle 47">
            <a:extLst>
              <a:ext uri="{FF2B5EF4-FFF2-40B4-BE49-F238E27FC236}">
                <a16:creationId xmlns="" xmlns:a16="http://schemas.microsoft.com/office/drawing/2014/main" id="{B9715AFC-C456-4F8D-9942-9632E9702325}"/>
              </a:ext>
            </a:extLst>
          </p:cNvPr>
          <p:cNvSpPr/>
          <p:nvPr/>
        </p:nvSpPr>
        <p:spPr>
          <a:xfrm>
            <a:off x="471509" y="1528889"/>
            <a:ext cx="6096000" cy="4524315"/>
          </a:xfrm>
          <a:prstGeom prst="rect">
            <a:avLst/>
          </a:prstGeom>
        </p:spPr>
        <p:txBody>
          <a:bodyPr>
            <a:spAutoFit/>
          </a:bodyPr>
          <a:lstStyle/>
          <a:p>
            <a:r>
              <a:rPr lang="en-US" sz="2400" dirty="0" smtClean="0">
                <a:solidFill>
                  <a:srgbClr val="002060"/>
                </a:solidFill>
              </a:rPr>
              <a:t>&lt;&lt;outer block&gt;&gt;</a:t>
            </a:r>
            <a:endParaRPr lang="en-US" sz="2400" b="1" dirty="0" smtClean="0">
              <a:solidFill>
                <a:srgbClr val="0070C0"/>
              </a:solidFill>
            </a:endParaRPr>
          </a:p>
          <a:p>
            <a:r>
              <a:rPr lang="en-US" sz="2400" b="1" dirty="0" smtClean="0">
                <a:solidFill>
                  <a:srgbClr val="0070C0"/>
                </a:solidFill>
              </a:rPr>
              <a:t>Declare</a:t>
            </a:r>
          </a:p>
          <a:p>
            <a:r>
              <a:rPr lang="en-US" sz="2400" b="1" dirty="0" smtClean="0">
                <a:solidFill>
                  <a:srgbClr val="0070C0"/>
                </a:solidFill>
              </a:rPr>
              <a:t> </a:t>
            </a:r>
            <a:r>
              <a:rPr lang="gsw-FR" sz="2400" dirty="0" smtClean="0"/>
              <a:t>x </a:t>
            </a:r>
            <a:r>
              <a:rPr lang="gsw-FR" sz="2400" dirty="0"/>
              <a:t>Number;</a:t>
            </a:r>
          </a:p>
          <a:p>
            <a:r>
              <a:rPr lang="gsw-FR" sz="2400" b="1" dirty="0">
                <a:solidFill>
                  <a:srgbClr val="0070C0"/>
                </a:solidFill>
              </a:rPr>
              <a:t>BEGIN</a:t>
            </a:r>
          </a:p>
          <a:p>
            <a:pPr lvl="1"/>
            <a:r>
              <a:rPr lang="ar-SA" sz="2400" dirty="0"/>
              <a:t>...</a:t>
            </a:r>
          </a:p>
          <a:p>
            <a:pPr lvl="1"/>
            <a:r>
              <a:rPr lang="en-US" sz="2400" dirty="0" smtClean="0">
                <a:solidFill>
                  <a:srgbClr val="002060"/>
                </a:solidFill>
              </a:rPr>
              <a:t>&lt;&lt;inner </a:t>
            </a:r>
            <a:r>
              <a:rPr lang="en-US" sz="2400" dirty="0">
                <a:solidFill>
                  <a:srgbClr val="002060"/>
                </a:solidFill>
              </a:rPr>
              <a:t>block</a:t>
            </a:r>
            <a:r>
              <a:rPr lang="en-US" sz="2400" dirty="0" smtClean="0">
                <a:solidFill>
                  <a:srgbClr val="002060"/>
                </a:solidFill>
              </a:rPr>
              <a:t>&gt;</a:t>
            </a:r>
            <a:r>
              <a:rPr lang="ar-SA" sz="2400" dirty="0" smtClean="0">
                <a:solidFill>
                  <a:srgbClr val="002060"/>
                </a:solidFill>
              </a:rPr>
              <a:t> </a:t>
            </a:r>
            <a:r>
              <a:rPr lang="en-US" sz="2400" dirty="0" smtClean="0">
                <a:solidFill>
                  <a:srgbClr val="002060"/>
                </a:solidFill>
              </a:rPr>
              <a:t>&gt;</a:t>
            </a:r>
            <a:r>
              <a:rPr lang="gsw-FR" sz="2400" b="1" dirty="0" smtClean="0">
                <a:solidFill>
                  <a:srgbClr val="0070C0"/>
                </a:solidFill>
              </a:rPr>
              <a:t>DECLARE</a:t>
            </a:r>
            <a:endParaRPr lang="gsw-FR" sz="2400" b="1" dirty="0">
              <a:solidFill>
                <a:srgbClr val="0070C0"/>
              </a:solidFill>
            </a:endParaRPr>
          </a:p>
          <a:p>
            <a:pPr lvl="1"/>
            <a:r>
              <a:rPr lang="gsw-FR" sz="2400" dirty="0" smtClean="0"/>
              <a:t>x </a:t>
            </a:r>
            <a:r>
              <a:rPr lang="gsw-FR" sz="2400" dirty="0"/>
              <a:t>NUMBER;</a:t>
            </a:r>
          </a:p>
          <a:p>
            <a:pPr lvl="1"/>
            <a:r>
              <a:rPr lang="gsw-FR" sz="2400" b="1" dirty="0">
                <a:solidFill>
                  <a:srgbClr val="0070C0"/>
                </a:solidFill>
              </a:rPr>
              <a:t>BEGIN</a:t>
            </a:r>
          </a:p>
          <a:p>
            <a:pPr lvl="1"/>
            <a:r>
              <a:rPr lang="ar-SA" sz="2400" dirty="0"/>
              <a:t>...</a:t>
            </a:r>
          </a:p>
          <a:p>
            <a:pPr lvl="1"/>
            <a:r>
              <a:rPr lang="gsw-FR" sz="2400" b="1" dirty="0"/>
              <a:t>END;</a:t>
            </a:r>
          </a:p>
          <a:p>
            <a:pPr lvl="1"/>
            <a:r>
              <a:rPr lang="ar-SA" sz="2400" dirty="0"/>
              <a:t>...</a:t>
            </a:r>
          </a:p>
          <a:p>
            <a:r>
              <a:rPr lang="gsw-FR" sz="2400" b="1" dirty="0"/>
              <a:t>END;</a:t>
            </a:r>
            <a:endParaRPr lang="ar-SA" sz="2400" b="1" dirty="0"/>
          </a:p>
        </p:txBody>
      </p:sp>
      <p:sp>
        <p:nvSpPr>
          <p:cNvPr id="49" name="Title 1">
            <a:extLst>
              <a:ext uri="{FF2B5EF4-FFF2-40B4-BE49-F238E27FC236}">
                <a16:creationId xmlns="" xmlns:a16="http://schemas.microsoft.com/office/drawing/2014/main" id="{1FFE4234-5C26-4B5B-B6CD-8A29E1439211}"/>
              </a:ext>
            </a:extLst>
          </p:cNvPr>
          <p:cNvSpPr txBox="1">
            <a:spLocks/>
          </p:cNvSpPr>
          <p:nvPr/>
        </p:nvSpPr>
        <p:spPr>
          <a:xfrm>
            <a:off x="5941546" y="2213399"/>
            <a:ext cx="5681272" cy="7984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ar-SA" sz="2400" dirty="0">
                <a:cs typeface="+mn-cs"/>
              </a:rPr>
              <a:t>يتم الوصول للمتغير </a:t>
            </a:r>
            <a:r>
              <a:rPr lang="en-US" sz="2400" dirty="0">
                <a:cs typeface="+mn-cs"/>
              </a:rPr>
              <a:t>X </a:t>
            </a:r>
            <a:r>
              <a:rPr lang="ar-SA" sz="2400" dirty="0">
                <a:cs typeface="+mn-cs"/>
              </a:rPr>
              <a:t> التابع للوحدة الخارجية  كالاتي :</a:t>
            </a:r>
            <a:br>
              <a:rPr lang="ar-SA" sz="2400" dirty="0">
                <a:cs typeface="+mn-cs"/>
              </a:rPr>
            </a:br>
            <a:r>
              <a:rPr lang="en-US" sz="2400" dirty="0">
                <a:cs typeface="+mn-cs"/>
              </a:rPr>
              <a:t>outer block .x                                                   </a:t>
            </a:r>
            <a:endParaRPr lang="ar-SA" sz="2400" dirty="0">
              <a:cs typeface="+mn-cs"/>
            </a:endParaRPr>
          </a:p>
        </p:txBody>
      </p:sp>
      <p:sp>
        <p:nvSpPr>
          <p:cNvPr id="50" name="Rectangle 49">
            <a:extLst>
              <a:ext uri="{FF2B5EF4-FFF2-40B4-BE49-F238E27FC236}">
                <a16:creationId xmlns="" xmlns:a16="http://schemas.microsoft.com/office/drawing/2014/main" id="{A167C8ED-5357-4A91-88A9-5AB0A95B24D8}"/>
              </a:ext>
            </a:extLst>
          </p:cNvPr>
          <p:cNvSpPr/>
          <p:nvPr/>
        </p:nvSpPr>
        <p:spPr>
          <a:xfrm>
            <a:off x="6725769" y="3059314"/>
            <a:ext cx="4876800" cy="830997"/>
          </a:xfrm>
          <a:prstGeom prst="rect">
            <a:avLst/>
          </a:prstGeom>
        </p:spPr>
        <p:txBody>
          <a:bodyPr wrap="square">
            <a:spAutoFit/>
          </a:bodyPr>
          <a:lstStyle/>
          <a:p>
            <a:pPr algn="r" rtl="1">
              <a:buNone/>
            </a:pPr>
            <a:r>
              <a:rPr lang="ar-SA" sz="2400" dirty="0"/>
              <a:t>اما المتغير </a:t>
            </a:r>
            <a:r>
              <a:rPr lang="en-US" sz="2400" dirty="0"/>
              <a:t>X </a:t>
            </a:r>
            <a:r>
              <a:rPr lang="ar-SA" sz="2400" dirty="0"/>
              <a:t> التابع للوحدة الداخلية كالاتي:</a:t>
            </a:r>
          </a:p>
          <a:p>
            <a:pPr algn="r" rtl="1">
              <a:buNone/>
            </a:pPr>
            <a:r>
              <a:rPr lang="en-US" sz="2400" dirty="0"/>
              <a:t>Inner block .X                                   </a:t>
            </a:r>
            <a:endParaRPr lang="ar-SA" sz="2400" dirty="0"/>
          </a:p>
        </p:txBody>
      </p:sp>
      <p:sp>
        <p:nvSpPr>
          <p:cNvPr id="51" name="Rectangle 49">
            <a:extLst>
              <a:ext uri="{FF2B5EF4-FFF2-40B4-BE49-F238E27FC236}">
                <a16:creationId xmlns="" xmlns:a16="http://schemas.microsoft.com/office/drawing/2014/main" id="{A167C8ED-5357-4A91-88A9-5AB0A95B24D8}"/>
              </a:ext>
            </a:extLst>
          </p:cNvPr>
          <p:cNvSpPr/>
          <p:nvPr/>
        </p:nvSpPr>
        <p:spPr>
          <a:xfrm>
            <a:off x="6160306" y="4232243"/>
            <a:ext cx="5462512" cy="830997"/>
          </a:xfrm>
          <a:prstGeom prst="rect">
            <a:avLst/>
          </a:prstGeom>
        </p:spPr>
        <p:txBody>
          <a:bodyPr wrap="square">
            <a:spAutoFit/>
          </a:bodyPr>
          <a:lstStyle/>
          <a:p>
            <a:pPr algn="r" rtl="1">
              <a:buNone/>
            </a:pPr>
            <a:r>
              <a:rPr lang="ar-SA" sz="2400" dirty="0"/>
              <a:t> </a:t>
            </a:r>
            <a:r>
              <a:rPr lang="ar-SA" sz="2400" dirty="0" smtClean="0"/>
              <a:t>لابد من وضع اسم البلوك لنتمكن من نداءه ونضع الاسم داخل علامتين </a:t>
            </a:r>
            <a:r>
              <a:rPr lang="en-US" sz="2400" dirty="0" smtClean="0"/>
              <a:t>&lt;&lt;      &gt;&gt;</a:t>
            </a:r>
            <a:endParaRPr lang="ar-SA" sz="2400" dirty="0"/>
          </a:p>
        </p:txBody>
      </p:sp>
    </p:spTree>
    <p:extLst>
      <p:ext uri="{BB962C8B-B14F-4D97-AF65-F5344CB8AC3E}">
        <p14:creationId xmlns:p14="http://schemas.microsoft.com/office/powerpoint/2010/main" val="292815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inVertical)">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inVertic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down)">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barn(inVertical)">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barn(inVertical)">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713220" y="306431"/>
            <a:ext cx="8637204"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مستودعات البيانات </a:t>
            </a:r>
            <a:r>
              <a:rPr lang="en-US" sz="3200" b="1" dirty="0">
                <a:solidFill>
                  <a:srgbClr val="002060"/>
                </a:solidFill>
                <a:effectLst>
                  <a:outerShdw blurRad="38100" dist="38100" dir="2700000" algn="tl">
                    <a:srgbClr val="000000">
                      <a:alpha val="43137"/>
                    </a:srgbClr>
                  </a:outerShdw>
                </a:effectLst>
              </a:rPr>
              <a:t>Data Warehouse</a:t>
            </a:r>
            <a:r>
              <a:rPr lang="ar-SA" sz="3200" b="1" dirty="0">
                <a:solidFill>
                  <a:srgbClr val="002060"/>
                </a:solidFill>
                <a:effectLst>
                  <a:outerShdw blurRad="38100" dist="38100" dir="2700000" algn="tl">
                    <a:srgbClr val="000000">
                      <a:alpha val="43137"/>
                    </a:srgbClr>
                  </a:outerShdw>
                </a:effectLst>
              </a:rPr>
              <a:t>:</a:t>
            </a:r>
          </a:p>
        </p:txBody>
      </p:sp>
      <p:sp>
        <p:nvSpPr>
          <p:cNvPr id="46" name="TextBox 45">
            <a:extLst>
              <a:ext uri="{FF2B5EF4-FFF2-40B4-BE49-F238E27FC236}">
                <a16:creationId xmlns="" xmlns:a16="http://schemas.microsoft.com/office/drawing/2014/main" id="{7688628D-BE20-45CB-85C8-288CA91B3A36}"/>
              </a:ext>
            </a:extLst>
          </p:cNvPr>
          <p:cNvSpPr txBox="1"/>
          <p:nvPr/>
        </p:nvSpPr>
        <p:spPr>
          <a:xfrm>
            <a:off x="4572000" y="903073"/>
            <a:ext cx="6733453" cy="584775"/>
          </a:xfrm>
          <a:prstGeom prst="rect">
            <a:avLst/>
          </a:prstGeom>
          <a:noFill/>
        </p:spPr>
        <p:txBody>
          <a:bodyPr wrap="square" rtlCol="1">
            <a:spAutoFit/>
          </a:bodyPr>
          <a:lstStyle/>
          <a:p>
            <a:pPr algn="r" rtl="1"/>
            <a:r>
              <a:rPr lang="ar-SA" sz="3200" b="1" dirty="0">
                <a:solidFill>
                  <a:schemeClr val="accent6">
                    <a:lumMod val="50000"/>
                  </a:schemeClr>
                </a:solidFill>
                <a:effectLst>
                  <a:outerShdw blurRad="38100" dist="38100" dir="2700000" algn="tl">
                    <a:srgbClr val="000000">
                      <a:alpha val="43137"/>
                    </a:srgbClr>
                  </a:outerShdw>
                </a:effectLst>
              </a:rPr>
              <a:t>ماهي مستودعات البيانات:</a:t>
            </a:r>
          </a:p>
        </p:txBody>
      </p:sp>
      <p:sp>
        <p:nvSpPr>
          <p:cNvPr id="47" name="TextBox 46">
            <a:extLst>
              <a:ext uri="{FF2B5EF4-FFF2-40B4-BE49-F238E27FC236}">
                <a16:creationId xmlns="" xmlns:a16="http://schemas.microsoft.com/office/drawing/2014/main" id="{71F6A15F-6B3D-4731-B3D6-67C139095089}"/>
              </a:ext>
            </a:extLst>
          </p:cNvPr>
          <p:cNvSpPr txBox="1"/>
          <p:nvPr/>
        </p:nvSpPr>
        <p:spPr>
          <a:xfrm>
            <a:off x="727247" y="1474647"/>
            <a:ext cx="10623087" cy="954107"/>
          </a:xfrm>
          <a:prstGeom prst="rect">
            <a:avLst/>
          </a:prstGeom>
          <a:noFill/>
        </p:spPr>
        <p:txBody>
          <a:bodyPr wrap="square" rtlCol="1">
            <a:spAutoFit/>
          </a:bodyPr>
          <a:lstStyle/>
          <a:p>
            <a:pPr algn="r" rtl="1"/>
            <a:r>
              <a:rPr lang="ar-SA" sz="2800" dirty="0"/>
              <a:t>هي مجموعة من البيانات التي تدعم عملية اتخاذ القرار وهذه البيانات تتميز بأربع خصائص أساسية وهي:</a:t>
            </a:r>
          </a:p>
        </p:txBody>
      </p:sp>
      <p:sp>
        <p:nvSpPr>
          <p:cNvPr id="37" name="TextBox 36">
            <a:extLst>
              <a:ext uri="{FF2B5EF4-FFF2-40B4-BE49-F238E27FC236}">
                <a16:creationId xmlns="" xmlns:a16="http://schemas.microsoft.com/office/drawing/2014/main" id="{BD128648-CC70-4CAC-A13A-171F11793A34}"/>
              </a:ext>
            </a:extLst>
          </p:cNvPr>
          <p:cNvSpPr txBox="1"/>
          <p:nvPr/>
        </p:nvSpPr>
        <p:spPr>
          <a:xfrm>
            <a:off x="769467" y="2393948"/>
            <a:ext cx="10623087" cy="523220"/>
          </a:xfrm>
          <a:prstGeom prst="rect">
            <a:avLst/>
          </a:prstGeom>
          <a:noFill/>
        </p:spPr>
        <p:txBody>
          <a:bodyPr wrap="square" rtlCol="1">
            <a:spAutoFit/>
          </a:bodyPr>
          <a:lstStyle/>
          <a:p>
            <a:pPr marL="457200" indent="-457200" algn="r" rtl="1">
              <a:buFont typeface="Arial" panose="020B0604020202020204" pitchFamily="34" charset="0"/>
              <a:buChar char="•"/>
            </a:pPr>
            <a:r>
              <a:rPr lang="ar-SA" sz="2800" dirty="0"/>
              <a:t>متمحورة حول موضوع معين </a:t>
            </a:r>
            <a:r>
              <a:rPr lang="en-US" sz="2800" dirty="0"/>
              <a:t>subject-oriented</a:t>
            </a:r>
            <a:r>
              <a:rPr lang="ar-SA" sz="2800" dirty="0"/>
              <a:t>.</a:t>
            </a:r>
          </a:p>
        </p:txBody>
      </p:sp>
      <p:sp>
        <p:nvSpPr>
          <p:cNvPr id="38" name="TextBox 37">
            <a:extLst>
              <a:ext uri="{FF2B5EF4-FFF2-40B4-BE49-F238E27FC236}">
                <a16:creationId xmlns="" xmlns:a16="http://schemas.microsoft.com/office/drawing/2014/main" id="{992EBD40-0A85-4DE4-96EC-F29C961409A3}"/>
              </a:ext>
            </a:extLst>
          </p:cNvPr>
          <p:cNvSpPr txBox="1"/>
          <p:nvPr/>
        </p:nvSpPr>
        <p:spPr>
          <a:xfrm>
            <a:off x="799446" y="2966528"/>
            <a:ext cx="10623087" cy="523220"/>
          </a:xfrm>
          <a:prstGeom prst="rect">
            <a:avLst/>
          </a:prstGeom>
          <a:noFill/>
        </p:spPr>
        <p:txBody>
          <a:bodyPr wrap="square" rtlCol="1">
            <a:spAutoFit/>
          </a:bodyPr>
          <a:lstStyle/>
          <a:p>
            <a:pPr marL="457200" indent="-457200" algn="r" rtl="1">
              <a:buFont typeface="Arial" panose="020B0604020202020204" pitchFamily="34" charset="0"/>
              <a:buChar char="•"/>
            </a:pPr>
            <a:r>
              <a:rPr lang="ar-SA" sz="2800" dirty="0"/>
              <a:t>متكاملة </a:t>
            </a:r>
            <a:r>
              <a:rPr lang="en-US" sz="2800" dirty="0"/>
              <a:t>integrated</a:t>
            </a:r>
            <a:r>
              <a:rPr lang="ar-SA" sz="2800" dirty="0"/>
              <a:t>.</a:t>
            </a:r>
          </a:p>
        </p:txBody>
      </p:sp>
      <p:sp>
        <p:nvSpPr>
          <p:cNvPr id="44" name="TextBox 43">
            <a:extLst>
              <a:ext uri="{FF2B5EF4-FFF2-40B4-BE49-F238E27FC236}">
                <a16:creationId xmlns="" xmlns:a16="http://schemas.microsoft.com/office/drawing/2014/main" id="{5790A37D-DB59-4D94-9D21-0FFF77B5C58C}"/>
              </a:ext>
            </a:extLst>
          </p:cNvPr>
          <p:cNvSpPr txBox="1"/>
          <p:nvPr/>
        </p:nvSpPr>
        <p:spPr>
          <a:xfrm>
            <a:off x="799446" y="3506872"/>
            <a:ext cx="10623087" cy="523220"/>
          </a:xfrm>
          <a:prstGeom prst="rect">
            <a:avLst/>
          </a:prstGeom>
          <a:noFill/>
        </p:spPr>
        <p:txBody>
          <a:bodyPr wrap="square" rtlCol="1">
            <a:spAutoFit/>
          </a:bodyPr>
          <a:lstStyle/>
          <a:p>
            <a:pPr marL="457200" indent="-457200" algn="r" rtl="1">
              <a:buFont typeface="Arial" panose="020B0604020202020204" pitchFamily="34" charset="0"/>
              <a:buChar char="•"/>
            </a:pPr>
            <a:r>
              <a:rPr lang="ar-SA" sz="2800" dirty="0"/>
              <a:t>تأخذ بعد زمني متغير </a:t>
            </a:r>
            <a:r>
              <a:rPr lang="en-US" sz="2800" dirty="0"/>
              <a:t>time-variant</a:t>
            </a:r>
            <a:r>
              <a:rPr lang="ar-SA" sz="2800" dirty="0"/>
              <a:t>.</a:t>
            </a:r>
          </a:p>
        </p:txBody>
      </p:sp>
      <p:sp>
        <p:nvSpPr>
          <p:cNvPr id="45" name="TextBox 44">
            <a:extLst>
              <a:ext uri="{FF2B5EF4-FFF2-40B4-BE49-F238E27FC236}">
                <a16:creationId xmlns="" xmlns:a16="http://schemas.microsoft.com/office/drawing/2014/main" id="{6EBEA7FD-3C43-42BB-95C0-EA1AAB022114}"/>
              </a:ext>
            </a:extLst>
          </p:cNvPr>
          <p:cNvSpPr txBox="1"/>
          <p:nvPr/>
        </p:nvSpPr>
        <p:spPr>
          <a:xfrm>
            <a:off x="769467" y="4089925"/>
            <a:ext cx="10623087" cy="523220"/>
          </a:xfrm>
          <a:prstGeom prst="rect">
            <a:avLst/>
          </a:prstGeom>
          <a:noFill/>
        </p:spPr>
        <p:txBody>
          <a:bodyPr wrap="square" rtlCol="1">
            <a:spAutoFit/>
          </a:bodyPr>
          <a:lstStyle/>
          <a:p>
            <a:pPr marL="457200" indent="-457200" algn="r" rtl="1">
              <a:buFont typeface="Arial" panose="020B0604020202020204" pitchFamily="34" charset="0"/>
              <a:buChar char="•"/>
            </a:pPr>
            <a:r>
              <a:rPr lang="ar-SA" sz="2800" dirty="0"/>
              <a:t>لا تقبل التعديل </a:t>
            </a:r>
            <a:r>
              <a:rPr lang="en-US" sz="2800" dirty="0"/>
              <a:t>nonvolatile</a:t>
            </a:r>
            <a:r>
              <a:rPr lang="ar-SA" sz="2800" dirty="0"/>
              <a:t>.</a:t>
            </a:r>
          </a:p>
        </p:txBody>
      </p:sp>
      <p:sp>
        <p:nvSpPr>
          <p:cNvPr id="49" name="TextBox 48">
            <a:extLst>
              <a:ext uri="{FF2B5EF4-FFF2-40B4-BE49-F238E27FC236}">
                <a16:creationId xmlns="" xmlns:a16="http://schemas.microsoft.com/office/drawing/2014/main" id="{9DFAEBAE-A502-4B7E-8FD6-4AA561C56253}"/>
              </a:ext>
            </a:extLst>
          </p:cNvPr>
          <p:cNvSpPr txBox="1"/>
          <p:nvPr/>
        </p:nvSpPr>
        <p:spPr>
          <a:xfrm>
            <a:off x="3087975" y="4576439"/>
            <a:ext cx="8217478" cy="584775"/>
          </a:xfrm>
          <a:prstGeom prst="rect">
            <a:avLst/>
          </a:prstGeom>
          <a:noFill/>
        </p:spPr>
        <p:txBody>
          <a:bodyPr wrap="square" rtlCol="1">
            <a:spAutoFit/>
          </a:bodyPr>
          <a:lstStyle/>
          <a:p>
            <a:pPr algn="r" rtl="1"/>
            <a:r>
              <a:rPr lang="ar-SA" sz="3200" b="1" dirty="0">
                <a:solidFill>
                  <a:schemeClr val="accent6">
                    <a:lumMod val="50000"/>
                  </a:schemeClr>
                </a:solidFill>
                <a:effectLst>
                  <a:outerShdw blurRad="38100" dist="38100" dir="2700000" algn="tl">
                    <a:srgbClr val="000000">
                      <a:alpha val="43137"/>
                    </a:srgbClr>
                  </a:outerShdw>
                </a:effectLst>
              </a:rPr>
              <a:t>متمحورة حول موضوع معين </a:t>
            </a:r>
            <a:r>
              <a:rPr lang="en-US" sz="3200" b="1" dirty="0">
                <a:solidFill>
                  <a:schemeClr val="accent6">
                    <a:lumMod val="50000"/>
                  </a:schemeClr>
                </a:solidFill>
                <a:effectLst>
                  <a:outerShdw blurRad="38100" dist="38100" dir="2700000" algn="tl">
                    <a:srgbClr val="000000">
                      <a:alpha val="43137"/>
                    </a:srgbClr>
                  </a:outerShdw>
                </a:effectLst>
              </a:rPr>
              <a:t>subject-oriented</a:t>
            </a:r>
            <a:r>
              <a:rPr lang="ar-SA" sz="3200" b="1" dirty="0">
                <a:solidFill>
                  <a:schemeClr val="accent6">
                    <a:lumMod val="50000"/>
                  </a:schemeClr>
                </a:solidFill>
                <a:effectLst>
                  <a:outerShdw blurRad="38100" dist="38100" dir="2700000" algn="tl">
                    <a:srgbClr val="000000">
                      <a:alpha val="43137"/>
                    </a:srgbClr>
                  </a:outerShdw>
                </a:effectLst>
              </a:rPr>
              <a:t>:</a:t>
            </a:r>
          </a:p>
        </p:txBody>
      </p:sp>
      <p:sp>
        <p:nvSpPr>
          <p:cNvPr id="50" name="TextBox 49">
            <a:extLst>
              <a:ext uri="{FF2B5EF4-FFF2-40B4-BE49-F238E27FC236}">
                <a16:creationId xmlns="" xmlns:a16="http://schemas.microsoft.com/office/drawing/2014/main" id="{3EAD0728-8B34-4168-952F-380DB1FD8B1B}"/>
              </a:ext>
            </a:extLst>
          </p:cNvPr>
          <p:cNvSpPr txBox="1"/>
          <p:nvPr/>
        </p:nvSpPr>
        <p:spPr>
          <a:xfrm>
            <a:off x="799446" y="5099659"/>
            <a:ext cx="10623087" cy="1384995"/>
          </a:xfrm>
          <a:prstGeom prst="rect">
            <a:avLst/>
          </a:prstGeom>
          <a:noFill/>
        </p:spPr>
        <p:txBody>
          <a:bodyPr wrap="square" rtlCol="1">
            <a:spAutoFit/>
          </a:bodyPr>
          <a:lstStyle/>
          <a:p>
            <a:pPr algn="r" rtl="1"/>
            <a:r>
              <a:rPr lang="ar-SA" sz="2800" dirty="0"/>
              <a:t>ويعني أنه تم تنظيم محتويات مستودعات البيانات حول موضوع معين يهم المؤسسة التي أنشأت مستودعات البيانات ك الزبائن، المزودين، المنتجات، المبيعات وغيرها من البيانات التي تريد المنشأ اجراء تحليل بيانات عليها.</a:t>
            </a:r>
          </a:p>
        </p:txBody>
      </p:sp>
    </p:spTree>
    <p:extLst>
      <p:ext uri="{BB962C8B-B14F-4D97-AF65-F5344CB8AC3E}">
        <p14:creationId xmlns:p14="http://schemas.microsoft.com/office/powerpoint/2010/main" val="7326843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circle(in)">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anim calcmode="lin" valueType="num">
                                      <p:cBhvr>
                                        <p:cTn id="18" dur="1000" fill="hold"/>
                                        <p:tgtEl>
                                          <p:spTgt spid="47"/>
                                        </p:tgtEl>
                                        <p:attrNameLst>
                                          <p:attrName>ppt_x</p:attrName>
                                        </p:attrNameLst>
                                      </p:cBhvr>
                                      <p:tavLst>
                                        <p:tav tm="0">
                                          <p:val>
                                            <p:strVal val="#ppt_x"/>
                                          </p:val>
                                        </p:tav>
                                        <p:tav tm="100000">
                                          <p:val>
                                            <p:strVal val="#ppt_x"/>
                                          </p:val>
                                        </p:tav>
                                      </p:tavLst>
                                    </p:anim>
                                    <p:anim calcmode="lin" valueType="num">
                                      <p:cBhvr>
                                        <p:cTn id="1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1000"/>
                                        <p:tgtEl>
                                          <p:spTgt spid="37"/>
                                        </p:tgtEl>
                                      </p:cBhvr>
                                    </p:animEffect>
                                    <p:anim calcmode="lin" valueType="num">
                                      <p:cBhvr>
                                        <p:cTn id="25" dur="1000" fill="hold"/>
                                        <p:tgtEl>
                                          <p:spTgt spid="37"/>
                                        </p:tgtEl>
                                        <p:attrNameLst>
                                          <p:attrName>ppt_x</p:attrName>
                                        </p:attrNameLst>
                                      </p:cBhvr>
                                      <p:tavLst>
                                        <p:tav tm="0">
                                          <p:val>
                                            <p:strVal val="#ppt_x"/>
                                          </p:val>
                                        </p:tav>
                                        <p:tav tm="100000">
                                          <p:val>
                                            <p:strVal val="#ppt_x"/>
                                          </p:val>
                                        </p:tav>
                                      </p:tavLst>
                                    </p:anim>
                                    <p:anim calcmode="lin" valueType="num">
                                      <p:cBhvr>
                                        <p:cTn id="2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0"/>
                                        <p:tgtEl>
                                          <p:spTgt spid="38"/>
                                        </p:tgtEl>
                                      </p:cBhvr>
                                    </p:animEffect>
                                    <p:anim calcmode="lin" valueType="num">
                                      <p:cBhvr>
                                        <p:cTn id="32" dur="1000" fill="hold"/>
                                        <p:tgtEl>
                                          <p:spTgt spid="38"/>
                                        </p:tgtEl>
                                        <p:attrNameLst>
                                          <p:attrName>ppt_x</p:attrName>
                                        </p:attrNameLst>
                                      </p:cBhvr>
                                      <p:tavLst>
                                        <p:tav tm="0">
                                          <p:val>
                                            <p:strVal val="#ppt_x"/>
                                          </p:val>
                                        </p:tav>
                                        <p:tav tm="100000">
                                          <p:val>
                                            <p:strVal val="#ppt_x"/>
                                          </p:val>
                                        </p:tav>
                                      </p:tavLst>
                                    </p:anim>
                                    <p:anim calcmode="lin" valueType="num">
                                      <p:cBhvr>
                                        <p:cTn id="3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1000"/>
                                        <p:tgtEl>
                                          <p:spTgt spid="44"/>
                                        </p:tgtEl>
                                      </p:cBhvr>
                                    </p:animEffect>
                                    <p:anim calcmode="lin" valueType="num">
                                      <p:cBhvr>
                                        <p:cTn id="39" dur="1000" fill="hold"/>
                                        <p:tgtEl>
                                          <p:spTgt spid="44"/>
                                        </p:tgtEl>
                                        <p:attrNameLst>
                                          <p:attrName>ppt_x</p:attrName>
                                        </p:attrNameLst>
                                      </p:cBhvr>
                                      <p:tavLst>
                                        <p:tav tm="0">
                                          <p:val>
                                            <p:strVal val="#ppt_x"/>
                                          </p:val>
                                        </p:tav>
                                        <p:tav tm="100000">
                                          <p:val>
                                            <p:strVal val="#ppt_x"/>
                                          </p:val>
                                        </p:tav>
                                      </p:tavLst>
                                    </p:anim>
                                    <p:anim calcmode="lin" valueType="num">
                                      <p:cBhvr>
                                        <p:cTn id="4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1000"/>
                                        <p:tgtEl>
                                          <p:spTgt spid="45"/>
                                        </p:tgtEl>
                                      </p:cBhvr>
                                    </p:animEffect>
                                    <p:anim calcmode="lin" valueType="num">
                                      <p:cBhvr>
                                        <p:cTn id="46" dur="1000" fill="hold"/>
                                        <p:tgtEl>
                                          <p:spTgt spid="45"/>
                                        </p:tgtEl>
                                        <p:attrNameLst>
                                          <p:attrName>ppt_x</p:attrName>
                                        </p:attrNameLst>
                                      </p:cBhvr>
                                      <p:tavLst>
                                        <p:tav tm="0">
                                          <p:val>
                                            <p:strVal val="#ppt_x"/>
                                          </p:val>
                                        </p:tav>
                                        <p:tav tm="100000">
                                          <p:val>
                                            <p:strVal val="#ppt_x"/>
                                          </p:val>
                                        </p:tav>
                                      </p:tavLst>
                                    </p:anim>
                                    <p:anim calcmode="lin" valueType="num">
                                      <p:cBhvr>
                                        <p:cTn id="4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circle(in)">
                                      <p:cBhvr>
                                        <p:cTn id="52" dur="20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1000"/>
                                        <p:tgtEl>
                                          <p:spTgt spid="50"/>
                                        </p:tgtEl>
                                      </p:cBhvr>
                                    </p:animEffect>
                                    <p:anim calcmode="lin" valueType="num">
                                      <p:cBhvr>
                                        <p:cTn id="58" dur="1000" fill="hold"/>
                                        <p:tgtEl>
                                          <p:spTgt spid="50"/>
                                        </p:tgtEl>
                                        <p:attrNameLst>
                                          <p:attrName>ppt_x</p:attrName>
                                        </p:attrNameLst>
                                      </p:cBhvr>
                                      <p:tavLst>
                                        <p:tav tm="0">
                                          <p:val>
                                            <p:strVal val="#ppt_x"/>
                                          </p:val>
                                        </p:tav>
                                        <p:tav tm="100000">
                                          <p:val>
                                            <p:strVal val="#ppt_x"/>
                                          </p:val>
                                        </p:tav>
                                      </p:tavLst>
                                    </p:anim>
                                    <p:anim calcmode="lin" valueType="num">
                                      <p:cBhvr>
                                        <p:cTn id="5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6" grpId="0"/>
      <p:bldP spid="47" grpId="0"/>
      <p:bldP spid="37" grpId="0"/>
      <p:bldP spid="38" grpId="0"/>
      <p:bldP spid="44" grpId="0"/>
      <p:bldP spid="45" grpId="0"/>
      <p:bldP spid="49" grpId="0"/>
      <p:bldP spid="5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 xmlns:a16="http://schemas.microsoft.com/office/drawing/2014/main"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 xmlns:a16="http://schemas.microsoft.com/office/drawing/2014/main"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 xmlns:a16="http://schemas.microsoft.com/office/drawing/2014/main"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 xmlns:a16="http://schemas.microsoft.com/office/drawing/2014/main"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 xmlns:a16="http://schemas.microsoft.com/office/drawing/2014/main"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 xmlns:a16="http://schemas.microsoft.com/office/drawing/2014/main"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 xmlns:a16="http://schemas.microsoft.com/office/drawing/2014/main"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 xmlns:a16="http://schemas.microsoft.com/office/drawing/2014/main"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 xmlns:a16="http://schemas.microsoft.com/office/drawing/2014/main"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 xmlns:a16="http://schemas.microsoft.com/office/drawing/2014/main"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 xmlns:a16="http://schemas.microsoft.com/office/drawing/2014/main"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 xmlns:a16="http://schemas.microsoft.com/office/drawing/2014/main"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 xmlns:a16="http://schemas.microsoft.com/office/drawing/2014/main"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 xmlns:a16="http://schemas.microsoft.com/office/drawing/2014/main"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 xmlns:a16="http://schemas.microsoft.com/office/drawing/2014/main"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 xmlns:a16="http://schemas.microsoft.com/office/drawing/2014/main"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 xmlns:a16="http://schemas.microsoft.com/office/drawing/2014/main"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 xmlns:a16="http://schemas.microsoft.com/office/drawing/2014/main"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 xmlns:a16="http://schemas.microsoft.com/office/drawing/2014/main"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 xmlns:a16="http://schemas.microsoft.com/office/drawing/2014/main"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 xmlns:a16="http://schemas.microsoft.com/office/drawing/2014/main"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 xmlns:a16="http://schemas.microsoft.com/office/drawing/2014/main"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 xmlns:a16="http://schemas.microsoft.com/office/drawing/2014/main"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 xmlns:a16="http://schemas.microsoft.com/office/drawing/2014/main"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 xmlns:a16="http://schemas.microsoft.com/office/drawing/2014/main"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 xmlns:a16="http://schemas.microsoft.com/office/drawing/2014/main"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 xmlns:a16="http://schemas.microsoft.com/office/drawing/2014/main"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 xmlns:a16="http://schemas.microsoft.com/office/drawing/2014/main"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2" name="Rectangle 51">
            <a:extLst>
              <a:ext uri="{FF2B5EF4-FFF2-40B4-BE49-F238E27FC236}">
                <a16:creationId xmlns="" xmlns:a16="http://schemas.microsoft.com/office/drawing/2014/main" id="{327589DC-AA71-415A-B608-8AC819F9550C}"/>
              </a:ext>
            </a:extLst>
          </p:cNvPr>
          <p:cNvSpPr/>
          <p:nvPr/>
        </p:nvSpPr>
        <p:spPr>
          <a:xfrm>
            <a:off x="444866" y="322060"/>
            <a:ext cx="11180765" cy="5755422"/>
          </a:xfrm>
          <a:prstGeom prst="rect">
            <a:avLst/>
          </a:prstGeom>
        </p:spPr>
        <p:txBody>
          <a:bodyPr wrap="square">
            <a:spAutoFit/>
          </a:bodyPr>
          <a:lstStyle/>
          <a:p>
            <a:r>
              <a:rPr lang="en-US" sz="2400" b="1" dirty="0">
                <a:solidFill>
                  <a:srgbClr val="0070C0"/>
                </a:solidFill>
                <a:latin typeface="Times New Roman" panose="02020603050405020304" pitchFamily="18" charset="0"/>
              </a:rPr>
              <a:t>&lt;&lt; </a:t>
            </a:r>
            <a:r>
              <a:rPr lang="en-US" sz="2400" b="1" dirty="0" err="1">
                <a:solidFill>
                  <a:srgbClr val="0070C0"/>
                </a:solidFill>
                <a:latin typeface="Times New Roman" panose="02020603050405020304" pitchFamily="18" charset="0"/>
              </a:rPr>
              <a:t>scc</a:t>
            </a:r>
            <a:r>
              <a:rPr lang="en-US" sz="2400" b="1" dirty="0">
                <a:solidFill>
                  <a:srgbClr val="0070C0"/>
                </a:solidFill>
                <a:latin typeface="Times New Roman" panose="02020603050405020304" pitchFamily="18" charset="0"/>
              </a:rPr>
              <a:t> </a:t>
            </a:r>
            <a:r>
              <a:rPr lang="en-US" sz="2400" b="1" dirty="0" smtClean="0">
                <a:solidFill>
                  <a:srgbClr val="0070C0"/>
                </a:solidFill>
                <a:latin typeface="Times New Roman" panose="02020603050405020304" pitchFamily="18" charset="0"/>
              </a:rPr>
              <a:t>&gt;&gt;</a:t>
            </a:r>
            <a:r>
              <a:rPr lang="ar-SA" sz="2400" b="1" dirty="0" smtClean="0">
                <a:solidFill>
                  <a:srgbClr val="0070C0"/>
                </a:solidFill>
                <a:latin typeface="Times New Roman" panose="02020603050405020304" pitchFamily="18" charset="0"/>
              </a:rPr>
              <a:t>                                                                                                           </a:t>
            </a:r>
            <a:r>
              <a:rPr lang="en-US" sz="2400" dirty="0" smtClean="0"/>
              <a:t> </a:t>
            </a:r>
            <a:r>
              <a:rPr lang="ar-SA" sz="3200" b="1" dirty="0">
                <a:solidFill>
                  <a:srgbClr val="C00000"/>
                </a:solidFill>
                <a:effectLst>
                  <a:outerShdw blurRad="38100" dist="38100" dir="2700000" algn="tl">
                    <a:srgbClr val="000000">
                      <a:alpha val="43137"/>
                    </a:srgbClr>
                  </a:outerShdw>
                </a:effectLst>
              </a:rPr>
              <a:t>مثل:</a:t>
            </a:r>
            <a:r>
              <a:rPr lang="en-US" sz="2400" b="1" dirty="0">
                <a:solidFill>
                  <a:srgbClr val="C00000"/>
                </a:solidFill>
                <a:effectLst>
                  <a:outerShdw blurRad="38100" dist="38100" dir="2700000" algn="tl">
                    <a:srgbClr val="000000">
                      <a:alpha val="43137"/>
                    </a:srgbClr>
                  </a:outerShdw>
                </a:effectLst>
              </a:rPr>
              <a:t> </a:t>
            </a:r>
            <a:endParaRPr lang="en-US" sz="2400" dirty="0"/>
          </a:p>
          <a:p>
            <a:r>
              <a:rPr lang="en-US" sz="2400" b="1" dirty="0"/>
              <a:t>DECLARE</a:t>
            </a:r>
            <a:br>
              <a:rPr lang="en-US" sz="2400" b="1" dirty="0"/>
            </a:br>
            <a:r>
              <a:rPr lang="en-US" sz="2400" b="1" dirty="0"/>
              <a:t>     </a:t>
            </a:r>
            <a:r>
              <a:rPr lang="en-US" sz="2400" dirty="0" err="1"/>
              <a:t>V_Father_Name</a:t>
            </a:r>
            <a:r>
              <a:rPr lang="en-US" sz="2400" dirty="0"/>
              <a:t> Varchar2(20) := '</a:t>
            </a:r>
            <a:r>
              <a:rPr lang="en-US" sz="2400" dirty="0" err="1"/>
              <a:t>reda</a:t>
            </a:r>
            <a:r>
              <a:rPr lang="en-US" sz="2400" dirty="0"/>
              <a:t>’; </a:t>
            </a:r>
            <a:br>
              <a:rPr lang="en-US" sz="2400" dirty="0"/>
            </a:br>
            <a:r>
              <a:rPr lang="en-US" sz="2400" dirty="0"/>
              <a:t>     </a:t>
            </a:r>
            <a:r>
              <a:rPr lang="en-US" sz="2400" dirty="0" err="1"/>
              <a:t>V_Date_of_Birth</a:t>
            </a:r>
            <a:r>
              <a:rPr lang="en-US" sz="2400" dirty="0"/>
              <a:t> Date :='04-Apr-1965' ;</a:t>
            </a:r>
            <a:r>
              <a:rPr lang="en-US" sz="2400" b="1" dirty="0"/>
              <a:t/>
            </a:r>
            <a:br>
              <a:rPr lang="en-US" sz="2400" b="1" dirty="0"/>
            </a:br>
            <a:r>
              <a:rPr lang="en-US" sz="2400" b="1" dirty="0"/>
              <a:t>BEGIN</a:t>
            </a:r>
            <a:br>
              <a:rPr lang="en-US" sz="2400" b="1" dirty="0"/>
            </a:br>
            <a:r>
              <a:rPr lang="en-US" sz="2400" b="1" dirty="0"/>
              <a:t>      DECLARE</a:t>
            </a:r>
            <a:br>
              <a:rPr lang="en-US" sz="2400" b="1" dirty="0"/>
            </a:br>
            <a:r>
              <a:rPr lang="en-US" sz="2400" b="1" dirty="0"/>
              <a:t>       </a:t>
            </a:r>
            <a:r>
              <a:rPr lang="en-US" sz="2400" dirty="0"/>
              <a:t>     </a:t>
            </a:r>
            <a:r>
              <a:rPr lang="en-US" sz="2400" dirty="0" err="1"/>
              <a:t>V_Child_Name</a:t>
            </a:r>
            <a:r>
              <a:rPr lang="en-US" sz="2400" dirty="0"/>
              <a:t> Varchar2(20) := '</a:t>
            </a:r>
            <a:r>
              <a:rPr lang="en-US" sz="2400" dirty="0" err="1"/>
              <a:t>mohamed</a:t>
            </a:r>
            <a:r>
              <a:rPr lang="en-US" sz="2400" dirty="0"/>
              <a:t>' ; </a:t>
            </a:r>
            <a:br>
              <a:rPr lang="en-US" sz="2400" dirty="0"/>
            </a:br>
            <a:r>
              <a:rPr lang="en-US" sz="2400" dirty="0"/>
              <a:t>            </a:t>
            </a:r>
            <a:r>
              <a:rPr lang="en-US" sz="2400" dirty="0" err="1"/>
              <a:t>V_Date_of_Birth</a:t>
            </a:r>
            <a:r>
              <a:rPr lang="en-US" sz="2400" dirty="0"/>
              <a:t> Date := '04-Dec-1985’;</a:t>
            </a:r>
            <a:r>
              <a:rPr lang="en-US" sz="2400" b="1" dirty="0"/>
              <a:t/>
            </a:r>
            <a:br>
              <a:rPr lang="en-US" sz="2400" b="1" dirty="0"/>
            </a:br>
            <a:r>
              <a:rPr lang="en-US" sz="2400" b="1" dirty="0"/>
              <a:t>      BEGIN</a:t>
            </a:r>
            <a:r>
              <a:rPr lang="en-US" sz="2400" dirty="0"/>
              <a:t> </a:t>
            </a:r>
            <a:br>
              <a:rPr lang="en-US" sz="2400" dirty="0"/>
            </a:br>
            <a:r>
              <a:rPr lang="en-US" sz="2400" dirty="0"/>
              <a:t>             DBMS_OUTPUT.PUT_LINE( </a:t>
            </a:r>
            <a:r>
              <a:rPr lang="en-US" sz="2400" dirty="0" err="1"/>
              <a:t>V_Father_Name</a:t>
            </a:r>
            <a:r>
              <a:rPr lang="en-US" sz="2400" dirty="0"/>
              <a:t> ) ; ==== &gt;&gt;&gt; </a:t>
            </a:r>
            <a:r>
              <a:rPr lang="en-US" sz="2400" dirty="0" err="1"/>
              <a:t>reda</a:t>
            </a:r>
            <a:r>
              <a:rPr lang="en-US" sz="2400" dirty="0"/>
              <a:t> </a:t>
            </a:r>
            <a:br>
              <a:rPr lang="en-US" sz="2400" dirty="0"/>
            </a:br>
            <a:r>
              <a:rPr lang="en-US" sz="2400" dirty="0"/>
              <a:t>             </a:t>
            </a:r>
            <a:r>
              <a:rPr lang="en-US" sz="2400" dirty="0">
                <a:solidFill>
                  <a:srgbClr val="000000"/>
                </a:solidFill>
                <a:latin typeface="Times New Roman" panose="02020603050405020304" pitchFamily="18" charset="0"/>
              </a:rPr>
              <a:t>DBMS_OUTPUT.PUT_LINE(scc. </a:t>
            </a:r>
            <a:r>
              <a:rPr lang="en-US" sz="2400" dirty="0" err="1">
                <a:solidFill>
                  <a:srgbClr val="000000"/>
                </a:solidFill>
                <a:latin typeface="Times New Roman" panose="02020603050405020304" pitchFamily="18" charset="0"/>
              </a:rPr>
              <a:t>V_Date_of_Birth</a:t>
            </a:r>
            <a:r>
              <a:rPr lang="en-US" sz="2400" dirty="0">
                <a:solidFill>
                  <a:srgbClr val="000000"/>
                </a:solidFill>
                <a:latin typeface="Times New Roman" panose="02020603050405020304" pitchFamily="18" charset="0"/>
              </a:rPr>
              <a:t> ); ==== &gt;&gt;&gt; 04-Apr-1965</a:t>
            </a:r>
            <a:endParaRPr lang="en-US" sz="2400" dirty="0"/>
          </a:p>
          <a:p>
            <a:r>
              <a:rPr lang="en-US" sz="2400" dirty="0">
                <a:solidFill>
                  <a:srgbClr val="000000"/>
                </a:solidFill>
                <a:latin typeface="Times New Roman" panose="02020603050405020304" pitchFamily="18" charset="0"/>
              </a:rPr>
              <a:t>            DBMS_OUTPUT.PUT_LINE( </a:t>
            </a:r>
            <a:r>
              <a:rPr lang="en-US" sz="2400" dirty="0" err="1">
                <a:solidFill>
                  <a:srgbClr val="000000"/>
                </a:solidFill>
                <a:latin typeface="Times New Roman" panose="02020603050405020304" pitchFamily="18" charset="0"/>
              </a:rPr>
              <a:t>V_Child_Name</a:t>
            </a:r>
            <a:r>
              <a:rPr lang="en-US" sz="2400" dirty="0">
                <a:solidFill>
                  <a:srgbClr val="000000"/>
                </a:solidFill>
                <a:latin typeface="Times New Roman" panose="02020603050405020304" pitchFamily="18" charset="0"/>
              </a:rPr>
              <a:t> ); ==== &gt;&gt;&gt; Mohamed</a:t>
            </a:r>
            <a:endParaRPr lang="en-US" sz="2400" dirty="0"/>
          </a:p>
          <a:p>
            <a:r>
              <a:rPr lang="en-US" sz="2400" dirty="0">
                <a:solidFill>
                  <a:srgbClr val="000000"/>
                </a:solidFill>
                <a:latin typeface="Times New Roman" panose="02020603050405020304" pitchFamily="18" charset="0"/>
              </a:rPr>
              <a:t>            DBMS_OUTPUT.PUT_LINE( </a:t>
            </a:r>
            <a:r>
              <a:rPr lang="en-US" sz="2400" dirty="0" err="1">
                <a:solidFill>
                  <a:srgbClr val="000000"/>
                </a:solidFill>
                <a:latin typeface="Times New Roman" panose="02020603050405020304" pitchFamily="18" charset="0"/>
              </a:rPr>
              <a:t>V_Date_of_Birth</a:t>
            </a:r>
            <a:r>
              <a:rPr lang="en-US" sz="2400" dirty="0">
                <a:solidFill>
                  <a:srgbClr val="000000"/>
                </a:solidFill>
                <a:latin typeface="Times New Roman" panose="02020603050405020304" pitchFamily="18" charset="0"/>
              </a:rPr>
              <a:t> ); ==== &gt;&gt;&gt; 04-Dec-1985</a:t>
            </a:r>
            <a:endParaRPr lang="en-US" sz="2400" dirty="0"/>
          </a:p>
          <a:p>
            <a:r>
              <a:rPr lang="en-US" sz="2400" b="1" dirty="0"/>
              <a:t>       END;</a:t>
            </a:r>
            <a:br>
              <a:rPr lang="en-US" sz="2400" b="1" dirty="0"/>
            </a:br>
            <a:r>
              <a:rPr lang="en-US" sz="2400" b="1" dirty="0"/>
              <a:t>END;</a:t>
            </a:r>
            <a:r>
              <a:rPr lang="en-US" sz="2400" dirty="0"/>
              <a:t> </a:t>
            </a:r>
          </a:p>
        </p:txBody>
      </p:sp>
      <p:sp>
        <p:nvSpPr>
          <p:cNvPr id="56" name="Rectangle 3">
            <a:extLst>
              <a:ext uri="{FF2B5EF4-FFF2-40B4-BE49-F238E27FC236}">
                <a16:creationId xmlns="" xmlns:a16="http://schemas.microsoft.com/office/drawing/2014/main" id="{AAE6D518-09A7-4B74-A411-D6A874847D1F}"/>
              </a:ext>
            </a:extLst>
          </p:cNvPr>
          <p:cNvSpPr>
            <a:spLocks noChangeArrowheads="1"/>
          </p:cNvSpPr>
          <p:nvPr/>
        </p:nvSpPr>
        <p:spPr bwMode="auto">
          <a:xfrm>
            <a:off x="3386138" y="3667214"/>
            <a:ext cx="58028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SA" altLang="ar-SA" sz="1800" b="0" i="0" u="none" strike="noStrike" cap="none" normalizeH="0" baseline="0">
                <a:ln>
                  <a:noFill/>
                </a:ln>
                <a:solidFill>
                  <a:schemeClr val="tx1"/>
                </a:solidFill>
                <a:effectLst/>
                <a:latin typeface="Arial" panose="020B0604020202020204" pitchFamily="34" charset="0"/>
              </a:rPr>
              <a:t/>
            </a: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
        <p:nvSpPr>
          <p:cNvPr id="60" name="Rectangle 5">
            <a:extLst>
              <a:ext uri="{FF2B5EF4-FFF2-40B4-BE49-F238E27FC236}">
                <a16:creationId xmlns="" xmlns:a16="http://schemas.microsoft.com/office/drawing/2014/main" id="{15533270-D580-42FA-A1B3-C83077A6C92F}"/>
              </a:ext>
            </a:extLst>
          </p:cNvPr>
          <p:cNvSpPr>
            <a:spLocks noChangeArrowheads="1"/>
          </p:cNvSpPr>
          <p:nvPr/>
        </p:nvSpPr>
        <p:spPr bwMode="auto">
          <a:xfrm flipV="1">
            <a:off x="1184197" y="4727653"/>
            <a:ext cx="104190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SA" altLang="ar-SA" sz="1800" b="0" i="0" u="none" strike="noStrike" cap="none" normalizeH="0" baseline="0">
                <a:ln>
                  <a:noFill/>
                </a:ln>
                <a:solidFill>
                  <a:schemeClr val="tx1"/>
                </a:solidFill>
                <a:effectLst/>
                <a:latin typeface="Arial" panose="020B0604020202020204" pitchFamily="34" charset="0"/>
              </a:rPr>
              <a:t/>
            </a: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211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 xmlns:a16="http://schemas.microsoft.com/office/drawing/2014/main"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 xmlns:a16="http://schemas.microsoft.com/office/drawing/2014/main"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 xmlns:a16="http://schemas.microsoft.com/office/drawing/2014/main"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 xmlns:a16="http://schemas.microsoft.com/office/drawing/2014/main"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 xmlns:a16="http://schemas.microsoft.com/office/drawing/2014/main"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 xmlns:a16="http://schemas.microsoft.com/office/drawing/2014/main"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 xmlns:a16="http://schemas.microsoft.com/office/drawing/2014/main"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 xmlns:a16="http://schemas.microsoft.com/office/drawing/2014/main"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 xmlns:a16="http://schemas.microsoft.com/office/drawing/2014/main"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 xmlns:a16="http://schemas.microsoft.com/office/drawing/2014/main"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 xmlns:a16="http://schemas.microsoft.com/office/drawing/2014/main"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 xmlns:a16="http://schemas.microsoft.com/office/drawing/2014/main"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 xmlns:a16="http://schemas.microsoft.com/office/drawing/2014/main"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 xmlns:a16="http://schemas.microsoft.com/office/drawing/2014/main"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 xmlns:a16="http://schemas.microsoft.com/office/drawing/2014/main"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 xmlns:a16="http://schemas.microsoft.com/office/drawing/2014/main"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 xmlns:a16="http://schemas.microsoft.com/office/drawing/2014/main"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 xmlns:a16="http://schemas.microsoft.com/office/drawing/2014/main"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 xmlns:a16="http://schemas.microsoft.com/office/drawing/2014/main"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 xmlns:a16="http://schemas.microsoft.com/office/drawing/2014/main"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 xmlns:a16="http://schemas.microsoft.com/office/drawing/2014/main"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 xmlns:a16="http://schemas.microsoft.com/office/drawing/2014/main"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 xmlns:a16="http://schemas.microsoft.com/office/drawing/2014/main"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 xmlns:a16="http://schemas.microsoft.com/office/drawing/2014/main"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 xmlns:a16="http://schemas.microsoft.com/office/drawing/2014/main"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 xmlns:a16="http://schemas.microsoft.com/office/drawing/2014/main"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 xmlns:a16="http://schemas.microsoft.com/office/drawing/2014/main"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 xmlns:a16="http://schemas.microsoft.com/office/drawing/2014/main"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 xmlns:a16="http://schemas.microsoft.com/office/drawing/2014/main" id="{8CA0C9A7-C0BC-4739-BFD2-D07EEF0D5BC0}"/>
              </a:ext>
            </a:extLst>
          </p:cNvPr>
          <p:cNvSpPr/>
          <p:nvPr/>
        </p:nvSpPr>
        <p:spPr>
          <a:xfrm>
            <a:off x="679554" y="392844"/>
            <a:ext cx="9109023" cy="5940088"/>
          </a:xfrm>
          <a:prstGeom prst="rect">
            <a:avLst/>
          </a:prstGeom>
        </p:spPr>
        <p:txBody>
          <a:bodyPr wrap="square">
            <a:spAutoFit/>
          </a:bodyPr>
          <a:lstStyle/>
          <a:p>
            <a:r>
              <a:rPr lang="en-US" sz="2000" b="1" dirty="0">
                <a:solidFill>
                  <a:srgbClr val="0070C0"/>
                </a:solidFill>
                <a:latin typeface="Times New Roman" panose="02020603050405020304" pitchFamily="18" charset="0"/>
              </a:rPr>
              <a:t>&lt;&lt; scc &gt;&gt;</a:t>
            </a:r>
            <a:br>
              <a:rPr lang="en-US" sz="2000" b="1" dirty="0">
                <a:solidFill>
                  <a:srgbClr val="0070C0"/>
                </a:solidFill>
                <a:latin typeface="Times New Roman" panose="02020603050405020304" pitchFamily="18" charset="0"/>
              </a:rPr>
            </a:br>
            <a:r>
              <a:rPr lang="en-US" sz="2000" b="1" dirty="0">
                <a:solidFill>
                  <a:srgbClr val="000000"/>
                </a:solidFill>
                <a:latin typeface="Times New Roman" panose="02020603050405020304" pitchFamily="18" charset="0"/>
              </a:rPr>
              <a:t>DECLARE</a:t>
            </a:r>
            <a:br>
              <a:rPr lang="en-US" sz="2000" b="1" dirty="0">
                <a:solidFill>
                  <a:srgbClr val="000000"/>
                </a:solidFill>
                <a:latin typeface="Times New Roman" panose="02020603050405020304" pitchFamily="18" charset="0"/>
              </a:rPr>
            </a:br>
            <a:r>
              <a:rPr lang="en-US" sz="2000" b="1" dirty="0">
                <a:solidFill>
                  <a:srgbClr val="000000"/>
                </a:solidFill>
                <a:latin typeface="Times New Roman" panose="02020603050405020304" pitchFamily="18" charset="0"/>
              </a:rPr>
              <a:t>      </a:t>
            </a:r>
            <a:r>
              <a:rPr lang="en-US" sz="2000" dirty="0">
                <a:solidFill>
                  <a:srgbClr val="000000"/>
                </a:solidFill>
                <a:latin typeface="Times New Roman" panose="02020603050405020304" pitchFamily="18" charset="0"/>
              </a:rPr>
              <a:t>V_Sal Number(7,2) := 60000 ;</a:t>
            </a:r>
            <a:br>
              <a:rPr lang="en-US" sz="2000" dirty="0">
                <a:solidFill>
                  <a:srgbClr val="000000"/>
                </a:solidFill>
                <a:latin typeface="Times New Roman" panose="02020603050405020304" pitchFamily="18" charset="0"/>
              </a:rPr>
            </a:br>
            <a:r>
              <a:rPr lang="en-US" sz="2000" dirty="0">
                <a:solidFill>
                  <a:srgbClr val="000000"/>
                </a:solidFill>
                <a:latin typeface="Times New Roman" panose="02020603050405020304" pitchFamily="18" charset="0"/>
              </a:rPr>
              <a:t>      V_Comm Number(7,2) := V_Sal * 0.20;</a:t>
            </a:r>
            <a:br>
              <a:rPr lang="en-US" sz="2000" dirty="0">
                <a:solidFill>
                  <a:srgbClr val="000000"/>
                </a:solidFill>
                <a:latin typeface="Times New Roman" panose="02020603050405020304" pitchFamily="18" charset="0"/>
              </a:rPr>
            </a:br>
            <a:r>
              <a:rPr lang="en-US" sz="2000" dirty="0">
                <a:solidFill>
                  <a:srgbClr val="000000"/>
                </a:solidFill>
                <a:latin typeface="Times New Roman" panose="02020603050405020304" pitchFamily="18" charset="0"/>
              </a:rPr>
              <a:t>      V_Message Varchar2(255) := ' eligible for commission' ;</a:t>
            </a:r>
            <a:br>
              <a:rPr lang="en-US" sz="2000" dirty="0">
                <a:solidFill>
                  <a:srgbClr val="000000"/>
                </a:solidFill>
                <a:latin typeface="Times New Roman" panose="02020603050405020304" pitchFamily="18" charset="0"/>
              </a:rPr>
            </a:br>
            <a:r>
              <a:rPr lang="en-US" sz="2000" b="1" dirty="0">
                <a:solidFill>
                  <a:srgbClr val="000000"/>
                </a:solidFill>
                <a:latin typeface="Times New Roman" panose="02020603050405020304" pitchFamily="18" charset="0"/>
              </a:rPr>
              <a:t>BEGIN</a:t>
            </a:r>
            <a:br>
              <a:rPr lang="en-US" sz="2000" b="1" dirty="0">
                <a:solidFill>
                  <a:srgbClr val="000000"/>
                </a:solidFill>
                <a:latin typeface="Times New Roman" panose="02020603050405020304" pitchFamily="18" charset="0"/>
              </a:rPr>
            </a:br>
            <a:r>
              <a:rPr lang="en-US" sz="2000" b="1" dirty="0">
                <a:solidFill>
                  <a:srgbClr val="000000"/>
                </a:solidFill>
                <a:latin typeface="Times New Roman" panose="02020603050405020304" pitchFamily="18" charset="0"/>
              </a:rPr>
              <a:t>      DECLARE</a:t>
            </a:r>
            <a:r>
              <a:rPr lang="en-US" sz="2000" dirty="0"/>
              <a:t> </a:t>
            </a:r>
            <a:br>
              <a:rPr lang="en-US" sz="2000" dirty="0"/>
            </a:br>
            <a:r>
              <a:rPr lang="en-US" sz="2000" dirty="0"/>
              <a:t>             V_Sal Number(7,2) := 50000 ;</a:t>
            </a:r>
            <a:br>
              <a:rPr lang="en-US" sz="2000" dirty="0"/>
            </a:br>
            <a:r>
              <a:rPr lang="en-US" sz="2000" dirty="0"/>
              <a:t>             V_Comm Number(7,2) := 0 ;</a:t>
            </a:r>
            <a:br>
              <a:rPr lang="en-US" sz="2000" dirty="0"/>
            </a:br>
            <a:r>
              <a:rPr lang="en-US" sz="2000" dirty="0"/>
              <a:t>             V_Total Number(7,2) := V_Sal + V_Comm ;</a:t>
            </a:r>
            <a:br>
              <a:rPr lang="en-US" sz="2000" dirty="0"/>
            </a:br>
            <a:r>
              <a:rPr lang="en-US" sz="2000" dirty="0"/>
              <a:t>       </a:t>
            </a:r>
            <a:r>
              <a:rPr lang="en-US" sz="2000" b="1" dirty="0"/>
              <a:t>BEGIN</a:t>
            </a:r>
            <a:br>
              <a:rPr lang="en-US" sz="2000" b="1" dirty="0"/>
            </a:br>
            <a:r>
              <a:rPr lang="en-US" sz="2000" b="1" dirty="0"/>
              <a:t>            </a:t>
            </a:r>
            <a:r>
              <a:rPr lang="en-US" sz="2000" dirty="0"/>
              <a:t>V_Message := 'CLERK not' || V_Message ; </a:t>
            </a:r>
            <a:br>
              <a:rPr lang="en-US" sz="2000" dirty="0"/>
            </a:br>
            <a:r>
              <a:rPr lang="en-US" sz="2000" dirty="0"/>
              <a:t>            DBMS_OUTPUT.PUT_LINE ( V_Message ); (1)</a:t>
            </a:r>
            <a:br>
              <a:rPr lang="en-US" sz="2000" dirty="0"/>
            </a:br>
            <a:r>
              <a:rPr lang="en-US" sz="2000" dirty="0"/>
              <a:t>            </a:t>
            </a:r>
            <a:r>
              <a:rPr lang="en-US" sz="2000" dirty="0" err="1"/>
              <a:t>scc.V_Comm</a:t>
            </a:r>
            <a:r>
              <a:rPr lang="en-US" sz="2000" dirty="0"/>
              <a:t> := V_Sal * 0.30;</a:t>
            </a:r>
            <a:br>
              <a:rPr lang="en-US" sz="2000" dirty="0"/>
            </a:br>
            <a:r>
              <a:rPr lang="en-US" sz="2000" dirty="0"/>
              <a:t>            DBMS_OUTPUT.PUT_LINE (</a:t>
            </a:r>
            <a:r>
              <a:rPr lang="en-US" sz="2000" dirty="0" err="1"/>
              <a:t>scc.V_Comm</a:t>
            </a:r>
            <a:r>
              <a:rPr lang="en-US" sz="2000" dirty="0"/>
              <a:t> ); (2) </a:t>
            </a:r>
            <a:br>
              <a:rPr lang="en-US" sz="2000" dirty="0"/>
            </a:br>
            <a:r>
              <a:rPr lang="en-US" sz="2000" dirty="0"/>
              <a:t>       </a:t>
            </a:r>
            <a:r>
              <a:rPr lang="en-US" sz="2000" b="1" dirty="0"/>
              <a:t>END;</a:t>
            </a:r>
            <a:br>
              <a:rPr lang="en-US" sz="2000" b="1" dirty="0"/>
            </a:br>
            <a:r>
              <a:rPr lang="en-US" sz="2000" dirty="0"/>
              <a:t>       V_Message := 'SALESMAN'||v_message;</a:t>
            </a:r>
            <a:br>
              <a:rPr lang="en-US" sz="2000" dirty="0"/>
            </a:br>
            <a:r>
              <a:rPr lang="en-US" sz="2000" dirty="0"/>
              <a:t>       DBMS_OUTPUT.PUT_LINE ( V_Message ); (3)</a:t>
            </a:r>
            <a:br>
              <a:rPr lang="en-US" sz="2000" dirty="0"/>
            </a:br>
            <a:r>
              <a:rPr lang="en-US" sz="2000" b="1" dirty="0"/>
              <a:t>END;</a:t>
            </a:r>
            <a:r>
              <a:rPr lang="en-US" sz="2000" dirty="0"/>
              <a:t> </a:t>
            </a:r>
            <a:endParaRPr lang="ar-SA" sz="2000" dirty="0"/>
          </a:p>
        </p:txBody>
      </p:sp>
      <p:sp>
        <p:nvSpPr>
          <p:cNvPr id="48" name="Rectangle 47">
            <a:extLst>
              <a:ext uri="{FF2B5EF4-FFF2-40B4-BE49-F238E27FC236}">
                <a16:creationId xmlns="" xmlns:a16="http://schemas.microsoft.com/office/drawing/2014/main" id="{35089DEB-0E1A-477D-8CD3-A5E5D163996F}"/>
              </a:ext>
            </a:extLst>
          </p:cNvPr>
          <p:cNvSpPr/>
          <p:nvPr/>
        </p:nvSpPr>
        <p:spPr>
          <a:xfrm>
            <a:off x="7335187" y="5611252"/>
            <a:ext cx="4177259" cy="923330"/>
          </a:xfrm>
          <a:prstGeom prst="rect">
            <a:avLst/>
          </a:prstGeom>
        </p:spPr>
        <p:txBody>
          <a:bodyPr wrap="square">
            <a:spAutoFit/>
          </a:bodyPr>
          <a:lstStyle/>
          <a:p>
            <a:r>
              <a:rPr lang="en-US" b="1" dirty="0">
                <a:solidFill>
                  <a:srgbClr val="000000"/>
                </a:solidFill>
                <a:latin typeface="Times New Roman" panose="02020603050405020304" pitchFamily="18" charset="0"/>
              </a:rPr>
              <a:t>1) eligible for commission .</a:t>
            </a:r>
            <a:br>
              <a:rPr lang="en-US" b="1" dirty="0">
                <a:solidFill>
                  <a:srgbClr val="000000"/>
                </a:solidFill>
                <a:latin typeface="Times New Roman" panose="02020603050405020304" pitchFamily="18" charset="0"/>
              </a:rPr>
            </a:br>
            <a:r>
              <a:rPr lang="en-US" b="1" dirty="0">
                <a:solidFill>
                  <a:srgbClr val="000000"/>
                </a:solidFill>
                <a:latin typeface="Times New Roman" panose="02020603050405020304" pitchFamily="18" charset="0"/>
              </a:rPr>
              <a:t>2) 15000</a:t>
            </a:r>
            <a:br>
              <a:rPr lang="en-US" b="1" dirty="0">
                <a:solidFill>
                  <a:srgbClr val="000000"/>
                </a:solidFill>
                <a:latin typeface="Times New Roman" panose="02020603050405020304" pitchFamily="18" charset="0"/>
              </a:rPr>
            </a:br>
            <a:r>
              <a:rPr lang="en-US" b="1" dirty="0">
                <a:solidFill>
                  <a:srgbClr val="000000"/>
                </a:solidFill>
                <a:latin typeface="Times New Roman" panose="02020603050405020304" pitchFamily="18" charset="0"/>
              </a:rPr>
              <a:t>3) SALESMAN eligible for commission .</a:t>
            </a:r>
            <a:r>
              <a:rPr lang="en-US" dirty="0"/>
              <a:t> </a:t>
            </a:r>
            <a:endParaRPr lang="ar-SA" dirty="0"/>
          </a:p>
        </p:txBody>
      </p:sp>
    </p:spTree>
    <p:extLst>
      <p:ext uri="{BB962C8B-B14F-4D97-AF65-F5344CB8AC3E}">
        <p14:creationId xmlns:p14="http://schemas.microsoft.com/office/powerpoint/2010/main" val="367237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up)">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inVertical)">
                                      <p:cBhvr>
                                        <p:cTn id="1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 xmlns:a16="http://schemas.microsoft.com/office/drawing/2014/main"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 xmlns:a16="http://schemas.microsoft.com/office/drawing/2014/main"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 xmlns:a16="http://schemas.microsoft.com/office/drawing/2014/main"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 xmlns:a16="http://schemas.microsoft.com/office/drawing/2014/main"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 xmlns:a16="http://schemas.microsoft.com/office/drawing/2014/main"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 xmlns:a16="http://schemas.microsoft.com/office/drawing/2014/main"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 xmlns:a16="http://schemas.microsoft.com/office/drawing/2014/main"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 xmlns:a16="http://schemas.microsoft.com/office/drawing/2014/main"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 xmlns:a16="http://schemas.microsoft.com/office/drawing/2014/main"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 xmlns:a16="http://schemas.microsoft.com/office/drawing/2014/main"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 xmlns:a16="http://schemas.microsoft.com/office/drawing/2014/main"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 xmlns:a16="http://schemas.microsoft.com/office/drawing/2014/main"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 xmlns:a16="http://schemas.microsoft.com/office/drawing/2014/main"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 xmlns:a16="http://schemas.microsoft.com/office/drawing/2014/main"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 xmlns:a16="http://schemas.microsoft.com/office/drawing/2014/main"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 xmlns:a16="http://schemas.microsoft.com/office/drawing/2014/main"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 xmlns:a16="http://schemas.microsoft.com/office/drawing/2014/main"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 xmlns:a16="http://schemas.microsoft.com/office/drawing/2014/main"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 xmlns:a16="http://schemas.microsoft.com/office/drawing/2014/main"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 xmlns:a16="http://schemas.microsoft.com/office/drawing/2014/main"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 xmlns:a16="http://schemas.microsoft.com/office/drawing/2014/main"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 xmlns:a16="http://schemas.microsoft.com/office/drawing/2014/main"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 xmlns:a16="http://schemas.microsoft.com/office/drawing/2014/main"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 xmlns:a16="http://schemas.microsoft.com/office/drawing/2014/main"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 xmlns:a16="http://schemas.microsoft.com/office/drawing/2014/main"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 xmlns:a16="http://schemas.microsoft.com/office/drawing/2014/main"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 xmlns:a16="http://schemas.microsoft.com/office/drawing/2014/main"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 xmlns:a16="http://schemas.microsoft.com/office/drawing/2014/main"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 xmlns:a16="http://schemas.microsoft.com/office/drawing/2014/main" id="{110BFA1A-601B-4F80-A3FC-9CC9EF523A62}"/>
              </a:ext>
            </a:extLst>
          </p:cNvPr>
          <p:cNvSpPr/>
          <p:nvPr/>
        </p:nvSpPr>
        <p:spPr>
          <a:xfrm>
            <a:off x="5386465" y="488633"/>
            <a:ext cx="6096000" cy="584775"/>
          </a:xfrm>
          <a:prstGeom prst="rect">
            <a:avLst/>
          </a:prstGeom>
        </p:spPr>
        <p:txBody>
          <a:bodyPr>
            <a:spAutoFit/>
          </a:bodyPr>
          <a:lstStyle/>
          <a:p>
            <a:pPr algn="r" rtl="1"/>
            <a:r>
              <a:rPr lang="ar-SA" sz="3200" b="1" dirty="0">
                <a:solidFill>
                  <a:schemeClr val="accent1">
                    <a:lumMod val="75000"/>
                  </a:schemeClr>
                </a:solidFill>
              </a:rPr>
              <a:t>جمل التحكم</a:t>
            </a:r>
            <a:r>
              <a:rPr lang="en-US" sz="3200" b="1" dirty="0">
                <a:solidFill>
                  <a:schemeClr val="accent1">
                    <a:lumMod val="75000"/>
                  </a:schemeClr>
                </a:solidFill>
              </a:rPr>
              <a:t>Writing Control Structures </a:t>
            </a:r>
            <a:endParaRPr lang="ar-SA" sz="3200" b="1" dirty="0">
              <a:solidFill>
                <a:schemeClr val="accent1">
                  <a:lumMod val="75000"/>
                </a:schemeClr>
              </a:solidFill>
            </a:endParaRPr>
          </a:p>
        </p:txBody>
      </p:sp>
      <p:sp>
        <p:nvSpPr>
          <p:cNvPr id="49" name="Content Placeholder 2">
            <a:extLst>
              <a:ext uri="{FF2B5EF4-FFF2-40B4-BE49-F238E27FC236}">
                <a16:creationId xmlns="" xmlns:a16="http://schemas.microsoft.com/office/drawing/2014/main" id="{CBB322D4-9A90-47F1-A58F-56D9D280AE8D}"/>
              </a:ext>
            </a:extLst>
          </p:cNvPr>
          <p:cNvSpPr txBox="1">
            <a:spLocks/>
          </p:cNvSpPr>
          <p:nvPr/>
        </p:nvSpPr>
        <p:spPr>
          <a:xfrm>
            <a:off x="454063" y="1164204"/>
            <a:ext cx="11028402" cy="521865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Font typeface="Wingdings" pitchFamily="2" charset="2"/>
              <a:buChar char="v"/>
            </a:pPr>
            <a:r>
              <a:rPr lang="ar-SA" b="1" dirty="0">
                <a:solidFill>
                  <a:srgbClr val="0070C0"/>
                </a:solidFill>
              </a:rPr>
              <a:t>جملة الشرط البسيطة :</a:t>
            </a:r>
            <a:r>
              <a:rPr lang="en-US" b="1" dirty="0">
                <a:solidFill>
                  <a:srgbClr val="0070C0"/>
                </a:solidFill>
              </a:rPr>
              <a:t>IF Statement</a:t>
            </a:r>
          </a:p>
          <a:p>
            <a:pPr algn="r" rtl="1">
              <a:buFont typeface="Arial" panose="020B0604020202020204" pitchFamily="34" charset="0"/>
              <a:buNone/>
            </a:pPr>
            <a:r>
              <a:rPr lang="ar-SA" dirty="0"/>
              <a:t>تحتوي علي الشرط وعلى الجمل الواجب تنفيذها عند تحقق الشرط </a:t>
            </a:r>
          </a:p>
          <a:p>
            <a:pPr rtl="1">
              <a:buFont typeface="Arial" panose="020B0604020202020204" pitchFamily="34" charset="0"/>
              <a:buNone/>
            </a:pPr>
            <a:r>
              <a:rPr lang="gsw-FR" b="1" dirty="0">
                <a:solidFill>
                  <a:srgbClr val="0070C0"/>
                </a:solidFill>
              </a:rPr>
              <a:t>IF</a:t>
            </a:r>
            <a:r>
              <a:rPr lang="gsw-FR" dirty="0"/>
              <a:t> condition </a:t>
            </a:r>
            <a:r>
              <a:rPr lang="gsw-FR" b="1" dirty="0">
                <a:solidFill>
                  <a:srgbClr val="0070C0"/>
                </a:solidFill>
              </a:rPr>
              <a:t>THEN</a:t>
            </a:r>
          </a:p>
          <a:p>
            <a:pPr rtl="1">
              <a:buFont typeface="Arial" panose="020B0604020202020204" pitchFamily="34" charset="0"/>
              <a:buNone/>
            </a:pPr>
            <a:r>
              <a:rPr lang="gsw-FR" dirty="0"/>
              <a:t>statements;</a:t>
            </a:r>
          </a:p>
          <a:p>
            <a:pPr rtl="1">
              <a:buFont typeface="Arial" panose="020B0604020202020204" pitchFamily="34" charset="0"/>
              <a:buNone/>
            </a:pPr>
            <a:r>
              <a:rPr lang="gsw-FR" b="1" dirty="0">
                <a:solidFill>
                  <a:srgbClr val="0070C0"/>
                </a:solidFill>
              </a:rPr>
              <a:t>END IF;</a:t>
            </a:r>
            <a:endParaRPr lang="ar-SA" b="1" dirty="0">
              <a:solidFill>
                <a:srgbClr val="0070C0"/>
              </a:solidFill>
            </a:endParaRPr>
          </a:p>
          <a:p>
            <a:pPr algn="r" rtl="1">
              <a:buFont typeface="Arial" panose="020B0604020202020204" pitchFamily="34" charset="0"/>
              <a:buNone/>
            </a:pPr>
            <a:r>
              <a:rPr lang="ar-SA" dirty="0"/>
              <a:t>اذا لم يتحقق الشرط لا يعطي اي نتيجة .</a:t>
            </a:r>
          </a:p>
          <a:p>
            <a:pPr algn="r" rtl="1">
              <a:buFont typeface="Arial" panose="020B0604020202020204" pitchFamily="34" charset="0"/>
              <a:buNone/>
            </a:pPr>
            <a:r>
              <a:rPr lang="ar-SA" b="1" dirty="0">
                <a:solidFill>
                  <a:srgbClr val="C00000"/>
                </a:solidFill>
              </a:rPr>
              <a:t>مثال :</a:t>
            </a:r>
          </a:p>
          <a:p>
            <a:pPr rtl="1">
              <a:buFont typeface="Arial" panose="020B0604020202020204" pitchFamily="34" charset="0"/>
              <a:buNone/>
            </a:pPr>
            <a:r>
              <a:rPr lang="gsw-FR" b="1" dirty="0">
                <a:solidFill>
                  <a:srgbClr val="0070C0"/>
                </a:solidFill>
              </a:rPr>
              <a:t>IF</a:t>
            </a:r>
            <a:r>
              <a:rPr lang="gsw-FR" dirty="0"/>
              <a:t> </a:t>
            </a:r>
            <a:r>
              <a:rPr lang="en-US" dirty="0"/>
              <a:t> job</a:t>
            </a:r>
            <a:r>
              <a:rPr lang="gsw-FR" dirty="0"/>
              <a:t> = ‘manager’ </a:t>
            </a:r>
            <a:r>
              <a:rPr lang="gsw-FR" b="1" dirty="0">
                <a:solidFill>
                  <a:srgbClr val="0070C0"/>
                </a:solidFill>
              </a:rPr>
              <a:t>THEN</a:t>
            </a:r>
          </a:p>
          <a:p>
            <a:pPr rtl="1">
              <a:buFont typeface="Arial" panose="020B0604020202020204" pitchFamily="34" charset="0"/>
              <a:buNone/>
            </a:pPr>
            <a:r>
              <a:rPr lang="gsw-FR" dirty="0"/>
              <a:t>v_sal := v_sal </a:t>
            </a:r>
            <a:r>
              <a:rPr lang="en-US" dirty="0"/>
              <a:t>+</a:t>
            </a:r>
            <a:r>
              <a:rPr lang="gsw-FR" dirty="0"/>
              <a:t>3500;</a:t>
            </a:r>
          </a:p>
          <a:p>
            <a:pPr rtl="1">
              <a:buFont typeface="Arial" panose="020B0604020202020204" pitchFamily="34" charset="0"/>
              <a:buNone/>
            </a:pPr>
            <a:r>
              <a:rPr lang="gsw-FR" b="1" dirty="0">
                <a:solidFill>
                  <a:srgbClr val="0070C0"/>
                </a:solidFill>
              </a:rPr>
              <a:t>END IF;</a:t>
            </a:r>
            <a:endParaRPr lang="en-US" b="1" dirty="0">
              <a:solidFill>
                <a:srgbClr val="0070C0"/>
              </a:solidFill>
            </a:endParaRPr>
          </a:p>
          <a:p>
            <a:pPr algn="r" rtl="1">
              <a:buFont typeface="Arial" panose="020B0604020202020204" pitchFamily="34" charset="0"/>
              <a:buNone/>
            </a:pPr>
            <a:endParaRPr lang="en-US" dirty="0"/>
          </a:p>
        </p:txBody>
      </p:sp>
    </p:spTree>
    <p:extLst>
      <p:ext uri="{BB962C8B-B14F-4D97-AF65-F5344CB8AC3E}">
        <p14:creationId xmlns:p14="http://schemas.microsoft.com/office/powerpoint/2010/main" val="103533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1000"/>
                                        <p:tgtEl>
                                          <p:spTgt spid="47">
                                            <p:txEl>
                                              <p:pRg st="0" end="0"/>
                                            </p:txEl>
                                          </p:spTgt>
                                        </p:tgtEl>
                                      </p:cBhvr>
                                    </p:animEffect>
                                    <p:anim calcmode="lin" valueType="num">
                                      <p:cBhvr>
                                        <p:cTn id="8"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49">
                                            <p:txEl>
                                              <p:pRg st="0" end="0"/>
                                            </p:txEl>
                                          </p:spTgt>
                                        </p:tgtEl>
                                        <p:attrNameLst>
                                          <p:attrName>style.visibility</p:attrName>
                                        </p:attrNameLst>
                                      </p:cBhvr>
                                      <p:to>
                                        <p:strVal val="visible"/>
                                      </p:to>
                                    </p:set>
                                    <p:animEffect transition="in" filter="wipe(up)">
                                      <p:cBhvr>
                                        <p:cTn id="14" dur="500"/>
                                        <p:tgtEl>
                                          <p:spTgt spid="49">
                                            <p:txEl>
                                              <p:pRg st="0" end="0"/>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49">
                                            <p:txEl>
                                              <p:pRg st="1" end="1"/>
                                            </p:txEl>
                                          </p:spTgt>
                                        </p:tgtEl>
                                        <p:attrNameLst>
                                          <p:attrName>style.visibility</p:attrName>
                                        </p:attrNameLst>
                                      </p:cBhvr>
                                      <p:to>
                                        <p:strVal val="visible"/>
                                      </p:to>
                                    </p:set>
                                    <p:animEffect transition="in" filter="wipe(up)">
                                      <p:cBhvr>
                                        <p:cTn id="17" dur="500"/>
                                        <p:tgtEl>
                                          <p:spTgt spid="49">
                                            <p:txEl>
                                              <p:pRg st="1" end="1"/>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49">
                                            <p:txEl>
                                              <p:pRg st="2" end="2"/>
                                            </p:txEl>
                                          </p:spTgt>
                                        </p:tgtEl>
                                        <p:attrNameLst>
                                          <p:attrName>style.visibility</p:attrName>
                                        </p:attrNameLst>
                                      </p:cBhvr>
                                      <p:to>
                                        <p:strVal val="visible"/>
                                      </p:to>
                                    </p:set>
                                    <p:animEffect transition="in" filter="wipe(up)">
                                      <p:cBhvr>
                                        <p:cTn id="20" dur="500"/>
                                        <p:tgtEl>
                                          <p:spTgt spid="49">
                                            <p:txEl>
                                              <p:pRg st="2" end="2"/>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49">
                                            <p:txEl>
                                              <p:pRg st="3" end="3"/>
                                            </p:txEl>
                                          </p:spTgt>
                                        </p:tgtEl>
                                        <p:attrNameLst>
                                          <p:attrName>style.visibility</p:attrName>
                                        </p:attrNameLst>
                                      </p:cBhvr>
                                      <p:to>
                                        <p:strVal val="visible"/>
                                      </p:to>
                                    </p:set>
                                    <p:animEffect transition="in" filter="wipe(up)">
                                      <p:cBhvr>
                                        <p:cTn id="23" dur="500"/>
                                        <p:tgtEl>
                                          <p:spTgt spid="49">
                                            <p:txEl>
                                              <p:pRg st="3" end="3"/>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49">
                                            <p:txEl>
                                              <p:pRg st="4" end="4"/>
                                            </p:txEl>
                                          </p:spTgt>
                                        </p:tgtEl>
                                        <p:attrNameLst>
                                          <p:attrName>style.visibility</p:attrName>
                                        </p:attrNameLst>
                                      </p:cBhvr>
                                      <p:to>
                                        <p:strVal val="visible"/>
                                      </p:to>
                                    </p:set>
                                    <p:animEffect transition="in" filter="wipe(up)">
                                      <p:cBhvr>
                                        <p:cTn id="26" dur="500"/>
                                        <p:tgtEl>
                                          <p:spTgt spid="49">
                                            <p:txEl>
                                              <p:pRg st="4" end="4"/>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49">
                                            <p:txEl>
                                              <p:pRg st="5" end="5"/>
                                            </p:txEl>
                                          </p:spTgt>
                                        </p:tgtEl>
                                        <p:attrNameLst>
                                          <p:attrName>style.visibility</p:attrName>
                                        </p:attrNameLst>
                                      </p:cBhvr>
                                      <p:to>
                                        <p:strVal val="visible"/>
                                      </p:to>
                                    </p:set>
                                    <p:animEffect transition="in" filter="wipe(up)">
                                      <p:cBhvr>
                                        <p:cTn id="29" dur="500"/>
                                        <p:tgtEl>
                                          <p:spTgt spid="49">
                                            <p:txEl>
                                              <p:pRg st="5" end="5"/>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49">
                                            <p:txEl>
                                              <p:pRg st="6" end="6"/>
                                            </p:txEl>
                                          </p:spTgt>
                                        </p:tgtEl>
                                        <p:attrNameLst>
                                          <p:attrName>style.visibility</p:attrName>
                                        </p:attrNameLst>
                                      </p:cBhvr>
                                      <p:to>
                                        <p:strVal val="visible"/>
                                      </p:to>
                                    </p:set>
                                    <p:animEffect transition="in" filter="wipe(up)">
                                      <p:cBhvr>
                                        <p:cTn id="32" dur="500"/>
                                        <p:tgtEl>
                                          <p:spTgt spid="49">
                                            <p:txEl>
                                              <p:pRg st="6" end="6"/>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49">
                                            <p:txEl>
                                              <p:pRg st="7" end="7"/>
                                            </p:txEl>
                                          </p:spTgt>
                                        </p:tgtEl>
                                        <p:attrNameLst>
                                          <p:attrName>style.visibility</p:attrName>
                                        </p:attrNameLst>
                                      </p:cBhvr>
                                      <p:to>
                                        <p:strVal val="visible"/>
                                      </p:to>
                                    </p:set>
                                    <p:animEffect transition="in" filter="wipe(up)">
                                      <p:cBhvr>
                                        <p:cTn id="35" dur="500"/>
                                        <p:tgtEl>
                                          <p:spTgt spid="49">
                                            <p:txEl>
                                              <p:pRg st="7" end="7"/>
                                            </p:txEl>
                                          </p:spTgt>
                                        </p:tgtEl>
                                      </p:cBhvr>
                                    </p:animEffect>
                                  </p:childTnLst>
                                </p:cTn>
                              </p:par>
                              <p:par>
                                <p:cTn id="36" presetID="22" presetClass="entr" presetSubtype="1" fill="hold" nodeType="withEffect">
                                  <p:stCondLst>
                                    <p:cond delay="0"/>
                                  </p:stCondLst>
                                  <p:childTnLst>
                                    <p:set>
                                      <p:cBhvr>
                                        <p:cTn id="37" dur="1" fill="hold">
                                          <p:stCondLst>
                                            <p:cond delay="0"/>
                                          </p:stCondLst>
                                        </p:cTn>
                                        <p:tgtEl>
                                          <p:spTgt spid="49">
                                            <p:txEl>
                                              <p:pRg st="8" end="8"/>
                                            </p:txEl>
                                          </p:spTgt>
                                        </p:tgtEl>
                                        <p:attrNameLst>
                                          <p:attrName>style.visibility</p:attrName>
                                        </p:attrNameLst>
                                      </p:cBhvr>
                                      <p:to>
                                        <p:strVal val="visible"/>
                                      </p:to>
                                    </p:set>
                                    <p:animEffect transition="in" filter="wipe(up)">
                                      <p:cBhvr>
                                        <p:cTn id="38" dur="500"/>
                                        <p:tgtEl>
                                          <p:spTgt spid="49">
                                            <p:txEl>
                                              <p:pRg st="8" end="8"/>
                                            </p:txEl>
                                          </p:spTgt>
                                        </p:tgtEl>
                                      </p:cBhvr>
                                    </p:animEffect>
                                  </p:childTnLst>
                                </p:cTn>
                              </p:par>
                              <p:par>
                                <p:cTn id="39" presetID="22" presetClass="entr" presetSubtype="1" fill="hold" nodeType="withEffect">
                                  <p:stCondLst>
                                    <p:cond delay="0"/>
                                  </p:stCondLst>
                                  <p:childTnLst>
                                    <p:set>
                                      <p:cBhvr>
                                        <p:cTn id="40" dur="1" fill="hold">
                                          <p:stCondLst>
                                            <p:cond delay="0"/>
                                          </p:stCondLst>
                                        </p:cTn>
                                        <p:tgtEl>
                                          <p:spTgt spid="49">
                                            <p:txEl>
                                              <p:pRg st="9" end="9"/>
                                            </p:txEl>
                                          </p:spTgt>
                                        </p:tgtEl>
                                        <p:attrNameLst>
                                          <p:attrName>style.visibility</p:attrName>
                                        </p:attrNameLst>
                                      </p:cBhvr>
                                      <p:to>
                                        <p:strVal val="visible"/>
                                      </p:to>
                                    </p:set>
                                    <p:animEffect transition="in" filter="wipe(up)">
                                      <p:cBhvr>
                                        <p:cTn id="41" dur="500"/>
                                        <p:tgtEl>
                                          <p:spTgt spid="4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224E9FB3-525D-42E4-8DBB-B6D874942A95}"/>
              </a:ext>
            </a:extLst>
          </p:cNvPr>
          <p:cNvSpPr/>
          <p:nvPr/>
        </p:nvSpPr>
        <p:spPr>
          <a:xfrm>
            <a:off x="287006" y="198619"/>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 xmlns:a16="http://schemas.microsoft.com/office/drawing/2014/main"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 xmlns:a16="http://schemas.microsoft.com/office/drawing/2014/main"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 xmlns:a16="http://schemas.microsoft.com/office/drawing/2014/main"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 xmlns:a16="http://schemas.microsoft.com/office/drawing/2014/main"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 xmlns:a16="http://schemas.microsoft.com/office/drawing/2014/main"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 xmlns:a16="http://schemas.microsoft.com/office/drawing/2014/main"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 xmlns:a16="http://schemas.microsoft.com/office/drawing/2014/main"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 xmlns:a16="http://schemas.microsoft.com/office/drawing/2014/main"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 xmlns:a16="http://schemas.microsoft.com/office/drawing/2014/main"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 xmlns:a16="http://schemas.microsoft.com/office/drawing/2014/main"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 xmlns:a16="http://schemas.microsoft.com/office/drawing/2014/main"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 xmlns:a16="http://schemas.microsoft.com/office/drawing/2014/main"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 xmlns:a16="http://schemas.microsoft.com/office/drawing/2014/main"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 xmlns:a16="http://schemas.microsoft.com/office/drawing/2014/main"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 xmlns:a16="http://schemas.microsoft.com/office/drawing/2014/main"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 xmlns:a16="http://schemas.microsoft.com/office/drawing/2014/main"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 xmlns:a16="http://schemas.microsoft.com/office/drawing/2014/main"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 xmlns:a16="http://schemas.microsoft.com/office/drawing/2014/main"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 xmlns:a16="http://schemas.microsoft.com/office/drawing/2014/main"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 xmlns:a16="http://schemas.microsoft.com/office/drawing/2014/main"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 xmlns:a16="http://schemas.microsoft.com/office/drawing/2014/main"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 xmlns:a16="http://schemas.microsoft.com/office/drawing/2014/main"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 xmlns:a16="http://schemas.microsoft.com/office/drawing/2014/main"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 xmlns:a16="http://schemas.microsoft.com/office/drawing/2014/main"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 xmlns:a16="http://schemas.microsoft.com/office/drawing/2014/main"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 xmlns:a16="http://schemas.microsoft.com/office/drawing/2014/main"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 xmlns:a16="http://schemas.microsoft.com/office/drawing/2014/main"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 xmlns:a16="http://schemas.microsoft.com/office/drawing/2014/main"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 xmlns:a16="http://schemas.microsoft.com/office/drawing/2014/main" id="{7F7E7283-7F96-425D-8FA3-6F6788CD1CE3}"/>
              </a:ext>
            </a:extLst>
          </p:cNvPr>
          <p:cNvSpPr/>
          <p:nvPr/>
        </p:nvSpPr>
        <p:spPr>
          <a:xfrm>
            <a:off x="437565" y="526963"/>
            <a:ext cx="10549090" cy="3970318"/>
          </a:xfrm>
          <a:prstGeom prst="rect">
            <a:avLst/>
          </a:prstGeom>
        </p:spPr>
        <p:txBody>
          <a:bodyPr wrap="square">
            <a:spAutoFit/>
          </a:bodyPr>
          <a:lstStyle/>
          <a:p>
            <a:r>
              <a:rPr lang="en-US" sz="2800" b="1" dirty="0">
                <a:solidFill>
                  <a:srgbClr val="0070C0"/>
                </a:solidFill>
                <a:latin typeface="Times New Roman" panose="02020603050405020304" pitchFamily="18" charset="0"/>
              </a:rPr>
              <a:t>DECLARE</a:t>
            </a:r>
            <a:br>
              <a:rPr lang="en-US" sz="2800" b="1" dirty="0">
                <a:solidFill>
                  <a:srgbClr val="0070C0"/>
                </a:solidFill>
                <a:latin typeface="Times New Roman" panose="02020603050405020304" pitchFamily="18" charset="0"/>
              </a:rPr>
            </a:br>
            <a:r>
              <a:rPr lang="en-US" sz="2800" b="1" dirty="0" err="1">
                <a:solidFill>
                  <a:srgbClr val="000000"/>
                </a:solidFill>
                <a:latin typeface="Times New Roman" panose="02020603050405020304" pitchFamily="18" charset="0"/>
              </a:rPr>
              <a:t>V_Myage</a:t>
            </a:r>
            <a:r>
              <a:rPr lang="en-US" sz="2800" b="1" dirty="0">
                <a:solidFill>
                  <a:srgbClr val="000000"/>
                </a:solidFill>
                <a:latin typeface="Times New Roman" panose="02020603050405020304" pitchFamily="18" charset="0"/>
              </a:rPr>
              <a:t> Number:=30;</a:t>
            </a:r>
            <a:br>
              <a:rPr lang="en-US" sz="2800" b="1" dirty="0">
                <a:solidFill>
                  <a:srgbClr val="000000"/>
                </a:solidFill>
                <a:latin typeface="Times New Roman" panose="02020603050405020304" pitchFamily="18" charset="0"/>
              </a:rPr>
            </a:br>
            <a:r>
              <a:rPr lang="en-US" sz="2800" b="1" dirty="0">
                <a:solidFill>
                  <a:srgbClr val="0070C0"/>
                </a:solidFill>
                <a:latin typeface="Times New Roman" panose="02020603050405020304" pitchFamily="18" charset="0"/>
              </a:rPr>
              <a:t>BEGIN</a:t>
            </a:r>
            <a:r>
              <a:rPr lang="en-US" sz="2800" b="1" dirty="0">
                <a:solidFill>
                  <a:srgbClr val="000000"/>
                </a:solidFill>
                <a:latin typeface="Times New Roman" panose="02020603050405020304" pitchFamily="18" charset="0"/>
              </a:rPr>
              <a:t/>
            </a:r>
            <a:br>
              <a:rPr lang="en-US" sz="2800" b="1" dirty="0">
                <a:solidFill>
                  <a:srgbClr val="000000"/>
                </a:solidFill>
                <a:latin typeface="Times New Roman" panose="02020603050405020304" pitchFamily="18" charset="0"/>
              </a:rPr>
            </a:br>
            <a:r>
              <a:rPr lang="en-US" sz="2800" b="1" dirty="0" smtClean="0">
                <a:solidFill>
                  <a:srgbClr val="000000"/>
                </a:solidFill>
                <a:latin typeface="Times New Roman" panose="02020603050405020304" pitchFamily="18" charset="0"/>
              </a:rPr>
              <a:t>      </a:t>
            </a:r>
            <a:r>
              <a:rPr lang="en-US" sz="2800" b="1" dirty="0" smtClean="0">
                <a:solidFill>
                  <a:srgbClr val="0070C0"/>
                </a:solidFill>
                <a:latin typeface="Times New Roman" panose="02020603050405020304" pitchFamily="18" charset="0"/>
              </a:rPr>
              <a:t>IF</a:t>
            </a:r>
            <a:r>
              <a:rPr lang="en-US" sz="2800" b="1" dirty="0" smtClean="0">
                <a:solidFill>
                  <a:srgbClr val="000000"/>
                </a:solidFill>
                <a:latin typeface="Times New Roman" panose="02020603050405020304" pitchFamily="18" charset="0"/>
              </a:rPr>
              <a:t> </a:t>
            </a:r>
            <a:r>
              <a:rPr lang="en-US" sz="2800" b="1" dirty="0" err="1" smtClean="0">
                <a:solidFill>
                  <a:srgbClr val="000000"/>
                </a:solidFill>
                <a:latin typeface="Times New Roman" panose="02020603050405020304" pitchFamily="18" charset="0"/>
              </a:rPr>
              <a:t>V_Myage</a:t>
            </a:r>
            <a:r>
              <a:rPr lang="en-US" sz="2800" b="1" dirty="0" smtClean="0">
                <a:solidFill>
                  <a:srgbClr val="000000"/>
                </a:solidFill>
                <a:latin typeface="Times New Roman" panose="02020603050405020304" pitchFamily="18" charset="0"/>
              </a:rPr>
              <a:t> &lt; 11 </a:t>
            </a:r>
            <a:r>
              <a:rPr lang="en-US" sz="2800" b="1" dirty="0" smtClean="0">
                <a:solidFill>
                  <a:srgbClr val="0070C0"/>
                </a:solidFill>
                <a:latin typeface="Times New Roman" panose="02020603050405020304" pitchFamily="18" charset="0"/>
              </a:rPr>
              <a:t>Then</a:t>
            </a:r>
            <a:r>
              <a:rPr lang="en-US" sz="2800" b="1" dirty="0" smtClean="0">
                <a:solidFill>
                  <a:srgbClr val="000000"/>
                </a:solidFill>
                <a:latin typeface="Times New Roman" panose="02020603050405020304" pitchFamily="18" charset="0"/>
              </a:rPr>
              <a:t/>
            </a:r>
            <a:br>
              <a:rPr lang="en-US" sz="2800" b="1" dirty="0" smtClean="0">
                <a:solidFill>
                  <a:srgbClr val="000000"/>
                </a:solidFill>
                <a:latin typeface="Times New Roman" panose="02020603050405020304" pitchFamily="18" charset="0"/>
              </a:rPr>
            </a:br>
            <a:r>
              <a:rPr lang="en-US" sz="2800" b="1" dirty="0" smtClean="0">
                <a:solidFill>
                  <a:srgbClr val="000000"/>
                </a:solidFill>
                <a:latin typeface="Times New Roman" panose="02020603050405020304" pitchFamily="18" charset="0"/>
              </a:rPr>
              <a:t>      DBMS_OUTPUT.PUT_LINE (' I am a child ');</a:t>
            </a:r>
            <a:br>
              <a:rPr lang="en-US" sz="2800" b="1" dirty="0" smtClean="0">
                <a:solidFill>
                  <a:srgbClr val="000000"/>
                </a:solidFill>
                <a:latin typeface="Times New Roman" panose="02020603050405020304" pitchFamily="18" charset="0"/>
              </a:rPr>
            </a:br>
            <a:r>
              <a:rPr lang="en-US" sz="2800" b="1" dirty="0" smtClean="0">
                <a:solidFill>
                  <a:srgbClr val="000000"/>
                </a:solidFill>
                <a:latin typeface="Times New Roman" panose="02020603050405020304" pitchFamily="18" charset="0"/>
              </a:rPr>
              <a:t>      </a:t>
            </a:r>
            <a:r>
              <a:rPr lang="en-US" sz="2800" b="1" dirty="0" smtClean="0">
                <a:solidFill>
                  <a:srgbClr val="0070C0"/>
                </a:solidFill>
                <a:latin typeface="Times New Roman" panose="02020603050405020304" pitchFamily="18" charset="0"/>
              </a:rPr>
              <a:t>ELSE</a:t>
            </a:r>
            <a:r>
              <a:rPr lang="en-US" sz="2800" b="1" dirty="0" smtClean="0">
                <a:solidFill>
                  <a:srgbClr val="000000"/>
                </a:solidFill>
                <a:latin typeface="Times New Roman" panose="02020603050405020304" pitchFamily="18" charset="0"/>
              </a:rPr>
              <a:t/>
            </a:r>
            <a:br>
              <a:rPr lang="en-US" sz="2800" b="1" dirty="0" smtClean="0">
                <a:solidFill>
                  <a:srgbClr val="000000"/>
                </a:solidFill>
                <a:latin typeface="Times New Roman" panose="02020603050405020304" pitchFamily="18" charset="0"/>
              </a:rPr>
            </a:br>
            <a:r>
              <a:rPr lang="en-US" sz="2800" b="1" dirty="0" smtClean="0">
                <a:solidFill>
                  <a:srgbClr val="000000"/>
                </a:solidFill>
                <a:latin typeface="Times New Roman" panose="02020603050405020304" pitchFamily="18" charset="0"/>
              </a:rPr>
              <a:t>      DBMS_OUTPUT.PUT_LINE (' I am not a child ');</a:t>
            </a:r>
            <a:br>
              <a:rPr lang="en-US" sz="2800" b="1" dirty="0" smtClean="0">
                <a:solidFill>
                  <a:srgbClr val="000000"/>
                </a:solidFill>
                <a:latin typeface="Times New Roman" panose="02020603050405020304" pitchFamily="18" charset="0"/>
              </a:rPr>
            </a:br>
            <a:r>
              <a:rPr lang="en-US" sz="2800" b="1" dirty="0" smtClean="0">
                <a:solidFill>
                  <a:srgbClr val="000000"/>
                </a:solidFill>
                <a:latin typeface="Times New Roman" panose="02020603050405020304" pitchFamily="18" charset="0"/>
              </a:rPr>
              <a:t>      </a:t>
            </a:r>
            <a:r>
              <a:rPr lang="en-US" sz="2800" b="1" dirty="0" smtClean="0">
                <a:solidFill>
                  <a:srgbClr val="0070C0"/>
                </a:solidFill>
                <a:latin typeface="Times New Roman" panose="02020603050405020304" pitchFamily="18" charset="0"/>
              </a:rPr>
              <a:t>End IF;</a:t>
            </a:r>
            <a:r>
              <a:rPr lang="en-US" sz="2800" b="1" dirty="0">
                <a:solidFill>
                  <a:srgbClr val="000000"/>
                </a:solidFill>
                <a:latin typeface="Times New Roman" panose="02020603050405020304" pitchFamily="18" charset="0"/>
              </a:rPr>
              <a:t/>
            </a:r>
            <a:br>
              <a:rPr lang="en-US" sz="2800" b="1" dirty="0">
                <a:solidFill>
                  <a:srgbClr val="000000"/>
                </a:solidFill>
                <a:latin typeface="Times New Roman" panose="02020603050405020304" pitchFamily="18" charset="0"/>
              </a:rPr>
            </a:br>
            <a:r>
              <a:rPr lang="en-US" sz="2800" b="1" dirty="0">
                <a:solidFill>
                  <a:srgbClr val="0070C0"/>
                </a:solidFill>
                <a:latin typeface="Times New Roman" panose="02020603050405020304" pitchFamily="18" charset="0"/>
              </a:rPr>
              <a:t>END;</a:t>
            </a:r>
            <a:r>
              <a:rPr lang="en-US" sz="2800" dirty="0">
                <a:solidFill>
                  <a:srgbClr val="0070C0"/>
                </a:solidFill>
              </a:rPr>
              <a:t> </a:t>
            </a:r>
            <a:endParaRPr lang="ar-SA" sz="2800" dirty="0">
              <a:solidFill>
                <a:srgbClr val="0070C0"/>
              </a:solidFill>
            </a:endParaRPr>
          </a:p>
        </p:txBody>
      </p:sp>
    </p:spTree>
    <p:extLst>
      <p:ext uri="{BB962C8B-B14F-4D97-AF65-F5344CB8AC3E}">
        <p14:creationId xmlns:p14="http://schemas.microsoft.com/office/powerpoint/2010/main" val="426548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1000"/>
                                        <p:tgtEl>
                                          <p:spTgt spid="47">
                                            <p:txEl>
                                              <p:pRg st="0" end="0"/>
                                            </p:txEl>
                                          </p:spTgt>
                                        </p:tgtEl>
                                      </p:cBhvr>
                                    </p:animEffect>
                                    <p:anim calcmode="lin" valueType="num">
                                      <p:cBhvr>
                                        <p:cTn id="8"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 xmlns:a16="http://schemas.microsoft.com/office/drawing/2014/main"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 xmlns:a16="http://schemas.microsoft.com/office/drawing/2014/main"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 xmlns:a16="http://schemas.microsoft.com/office/drawing/2014/main"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 xmlns:a16="http://schemas.microsoft.com/office/drawing/2014/main"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 xmlns:a16="http://schemas.microsoft.com/office/drawing/2014/main"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 xmlns:a16="http://schemas.microsoft.com/office/drawing/2014/main"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 xmlns:a16="http://schemas.microsoft.com/office/drawing/2014/main"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 xmlns:a16="http://schemas.microsoft.com/office/drawing/2014/main"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 xmlns:a16="http://schemas.microsoft.com/office/drawing/2014/main"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 xmlns:a16="http://schemas.microsoft.com/office/drawing/2014/main"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 xmlns:a16="http://schemas.microsoft.com/office/drawing/2014/main"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 xmlns:a16="http://schemas.microsoft.com/office/drawing/2014/main"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 xmlns:a16="http://schemas.microsoft.com/office/drawing/2014/main"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 xmlns:a16="http://schemas.microsoft.com/office/drawing/2014/main"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 xmlns:a16="http://schemas.microsoft.com/office/drawing/2014/main"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 xmlns:a16="http://schemas.microsoft.com/office/drawing/2014/main"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 xmlns:a16="http://schemas.microsoft.com/office/drawing/2014/main"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 xmlns:a16="http://schemas.microsoft.com/office/drawing/2014/main"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 xmlns:a16="http://schemas.microsoft.com/office/drawing/2014/main"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 xmlns:a16="http://schemas.microsoft.com/office/drawing/2014/main"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 xmlns:a16="http://schemas.microsoft.com/office/drawing/2014/main"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 xmlns:a16="http://schemas.microsoft.com/office/drawing/2014/main"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 xmlns:a16="http://schemas.microsoft.com/office/drawing/2014/main"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 xmlns:a16="http://schemas.microsoft.com/office/drawing/2014/main"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 xmlns:a16="http://schemas.microsoft.com/office/drawing/2014/main"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 xmlns:a16="http://schemas.microsoft.com/office/drawing/2014/main"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 xmlns:a16="http://schemas.microsoft.com/office/drawing/2014/main"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 xmlns:a16="http://schemas.microsoft.com/office/drawing/2014/main"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Content Placeholder 2">
            <a:extLst>
              <a:ext uri="{FF2B5EF4-FFF2-40B4-BE49-F238E27FC236}">
                <a16:creationId xmlns="" xmlns:a16="http://schemas.microsoft.com/office/drawing/2014/main" id="{C8CE3473-FCDF-44AE-9F98-4D887E28B9B4}"/>
              </a:ext>
            </a:extLst>
          </p:cNvPr>
          <p:cNvSpPr txBox="1">
            <a:spLocks/>
          </p:cNvSpPr>
          <p:nvPr/>
        </p:nvSpPr>
        <p:spPr>
          <a:xfrm>
            <a:off x="469052" y="463541"/>
            <a:ext cx="11071784" cy="41159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Font typeface="Wingdings" pitchFamily="2" charset="2"/>
              <a:buChar char="v"/>
            </a:pPr>
            <a:r>
              <a:rPr lang="ar-SA" sz="3200" b="1" dirty="0"/>
              <a:t>جملة الشرط </a:t>
            </a:r>
            <a:r>
              <a:rPr lang="gsw-FR" sz="3200" b="1" dirty="0"/>
              <a:t>IF THEN ELSE</a:t>
            </a:r>
            <a:r>
              <a:rPr lang="ar-SA" sz="3200" b="1" dirty="0"/>
              <a:t> :</a:t>
            </a:r>
          </a:p>
          <a:p>
            <a:pPr algn="r">
              <a:buFont typeface="Arial" panose="020B0604020202020204" pitchFamily="34" charset="0"/>
              <a:buNone/>
            </a:pPr>
            <a:r>
              <a:rPr lang="ar-SA" dirty="0"/>
              <a:t>تتكون من الشرط ومن الجمل الواجب تنفيذها عند تحقق الشرط والجمل الواجب تنفيذها عند عدم تحقق الشرط</a:t>
            </a:r>
          </a:p>
          <a:p>
            <a:pPr>
              <a:buFont typeface="Arial" panose="020B0604020202020204" pitchFamily="34" charset="0"/>
              <a:buNone/>
            </a:pPr>
            <a:r>
              <a:rPr lang="gsw-FR" b="1" dirty="0">
                <a:solidFill>
                  <a:srgbClr val="0070C0"/>
                </a:solidFill>
              </a:rPr>
              <a:t>IF</a:t>
            </a:r>
            <a:r>
              <a:rPr lang="gsw-FR" dirty="0"/>
              <a:t> CONDITION </a:t>
            </a:r>
            <a:r>
              <a:rPr lang="gsw-FR" b="1" dirty="0">
                <a:solidFill>
                  <a:srgbClr val="0070C0"/>
                </a:solidFill>
              </a:rPr>
              <a:t>THEN</a:t>
            </a:r>
          </a:p>
          <a:p>
            <a:pPr>
              <a:buFont typeface="Arial" panose="020B0604020202020204" pitchFamily="34" charset="0"/>
              <a:buNone/>
            </a:pPr>
            <a:r>
              <a:rPr lang="gsw-FR" dirty="0"/>
              <a:t>Statement1;</a:t>
            </a:r>
          </a:p>
          <a:p>
            <a:pPr>
              <a:buFont typeface="Arial" panose="020B0604020202020204" pitchFamily="34" charset="0"/>
              <a:buNone/>
            </a:pPr>
            <a:r>
              <a:rPr lang="gsw-FR" b="1" dirty="0">
                <a:solidFill>
                  <a:srgbClr val="0070C0"/>
                </a:solidFill>
              </a:rPr>
              <a:t>ELSE</a:t>
            </a:r>
            <a:endParaRPr lang="en-US" b="1" dirty="0">
              <a:solidFill>
                <a:srgbClr val="0070C0"/>
              </a:solidFill>
            </a:endParaRPr>
          </a:p>
          <a:p>
            <a:pPr>
              <a:buFont typeface="Arial" panose="020B0604020202020204" pitchFamily="34" charset="0"/>
              <a:buNone/>
            </a:pPr>
            <a:r>
              <a:rPr lang="gsw-FR" dirty="0"/>
              <a:t>Statement2</a:t>
            </a:r>
            <a:r>
              <a:rPr lang="en-US" dirty="0"/>
              <a:t>;</a:t>
            </a:r>
            <a:endParaRPr lang="gsw-FR" dirty="0"/>
          </a:p>
          <a:p>
            <a:pPr>
              <a:buFont typeface="Arial" panose="020B0604020202020204" pitchFamily="34" charset="0"/>
              <a:buNone/>
            </a:pPr>
            <a:r>
              <a:rPr lang="gsw-FR" b="1" dirty="0">
                <a:solidFill>
                  <a:srgbClr val="0070C0"/>
                </a:solidFill>
              </a:rPr>
              <a:t>END IF;</a:t>
            </a:r>
            <a:endParaRPr lang="ar-SA" b="1" dirty="0">
              <a:solidFill>
                <a:srgbClr val="0070C0"/>
              </a:solidFill>
            </a:endParaRPr>
          </a:p>
          <a:p>
            <a:pPr algn="r">
              <a:buFont typeface="Arial" panose="020B0604020202020204" pitchFamily="34" charset="0"/>
              <a:buNone/>
            </a:pPr>
            <a:endParaRPr lang="ar-SA" dirty="0"/>
          </a:p>
        </p:txBody>
      </p:sp>
    </p:spTree>
    <p:extLst>
      <p:ext uri="{BB962C8B-B14F-4D97-AF65-F5344CB8AC3E}">
        <p14:creationId xmlns:p14="http://schemas.microsoft.com/office/powerpoint/2010/main" val="281967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1000"/>
                                        <p:tgtEl>
                                          <p:spTgt spid="47">
                                            <p:txEl>
                                              <p:pRg st="0" end="0"/>
                                            </p:txEl>
                                          </p:spTgt>
                                        </p:tgtEl>
                                      </p:cBhvr>
                                    </p:animEffect>
                                    <p:anim calcmode="lin" valueType="num">
                                      <p:cBhvr>
                                        <p:cTn id="8"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fade">
                                      <p:cBhvr>
                                        <p:cTn id="12" dur="1000"/>
                                        <p:tgtEl>
                                          <p:spTgt spid="47">
                                            <p:txEl>
                                              <p:pRg st="1" end="1"/>
                                            </p:txEl>
                                          </p:spTgt>
                                        </p:tgtEl>
                                      </p:cBhvr>
                                    </p:animEffect>
                                    <p:anim calcmode="lin" valueType="num">
                                      <p:cBhvr>
                                        <p:cTn id="13" dur="1000" fill="hold"/>
                                        <p:tgtEl>
                                          <p:spTgt spid="4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fade">
                                      <p:cBhvr>
                                        <p:cTn id="17" dur="1000"/>
                                        <p:tgtEl>
                                          <p:spTgt spid="47">
                                            <p:txEl>
                                              <p:pRg st="2" end="2"/>
                                            </p:txEl>
                                          </p:spTgt>
                                        </p:tgtEl>
                                      </p:cBhvr>
                                    </p:animEffect>
                                    <p:anim calcmode="lin" valueType="num">
                                      <p:cBhvr>
                                        <p:cTn id="18" dur="1000" fill="hold"/>
                                        <p:tgtEl>
                                          <p:spTgt spid="4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7">
                                            <p:txEl>
                                              <p:pRg st="3" end="3"/>
                                            </p:txEl>
                                          </p:spTgt>
                                        </p:tgtEl>
                                        <p:attrNameLst>
                                          <p:attrName>style.visibility</p:attrName>
                                        </p:attrNameLst>
                                      </p:cBhvr>
                                      <p:to>
                                        <p:strVal val="visible"/>
                                      </p:to>
                                    </p:set>
                                    <p:animEffect transition="in" filter="fade">
                                      <p:cBhvr>
                                        <p:cTn id="22" dur="1000"/>
                                        <p:tgtEl>
                                          <p:spTgt spid="47">
                                            <p:txEl>
                                              <p:pRg st="3" end="3"/>
                                            </p:txEl>
                                          </p:spTgt>
                                        </p:tgtEl>
                                      </p:cBhvr>
                                    </p:animEffect>
                                    <p:anim calcmode="lin" valueType="num">
                                      <p:cBhvr>
                                        <p:cTn id="23" dur="1000" fill="hold"/>
                                        <p:tgtEl>
                                          <p:spTgt spid="4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7">
                                            <p:txEl>
                                              <p:pRg st="4" end="4"/>
                                            </p:txEl>
                                          </p:spTgt>
                                        </p:tgtEl>
                                        <p:attrNameLst>
                                          <p:attrName>style.visibility</p:attrName>
                                        </p:attrNameLst>
                                      </p:cBhvr>
                                      <p:to>
                                        <p:strVal val="visible"/>
                                      </p:to>
                                    </p:set>
                                    <p:animEffect transition="in" filter="fade">
                                      <p:cBhvr>
                                        <p:cTn id="27" dur="1000"/>
                                        <p:tgtEl>
                                          <p:spTgt spid="47">
                                            <p:txEl>
                                              <p:pRg st="4" end="4"/>
                                            </p:txEl>
                                          </p:spTgt>
                                        </p:tgtEl>
                                      </p:cBhvr>
                                    </p:animEffect>
                                    <p:anim calcmode="lin" valueType="num">
                                      <p:cBhvr>
                                        <p:cTn id="28" dur="1000" fill="hold"/>
                                        <p:tgtEl>
                                          <p:spTgt spid="4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7">
                                            <p:txEl>
                                              <p:pRg st="5" end="5"/>
                                            </p:txEl>
                                          </p:spTgt>
                                        </p:tgtEl>
                                        <p:attrNameLst>
                                          <p:attrName>style.visibility</p:attrName>
                                        </p:attrNameLst>
                                      </p:cBhvr>
                                      <p:to>
                                        <p:strVal val="visible"/>
                                      </p:to>
                                    </p:set>
                                    <p:animEffect transition="in" filter="fade">
                                      <p:cBhvr>
                                        <p:cTn id="32" dur="1000"/>
                                        <p:tgtEl>
                                          <p:spTgt spid="47">
                                            <p:txEl>
                                              <p:pRg st="5" end="5"/>
                                            </p:txEl>
                                          </p:spTgt>
                                        </p:tgtEl>
                                      </p:cBhvr>
                                    </p:animEffect>
                                    <p:anim calcmode="lin" valueType="num">
                                      <p:cBhvr>
                                        <p:cTn id="33" dur="1000" fill="hold"/>
                                        <p:tgtEl>
                                          <p:spTgt spid="4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7">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7">
                                            <p:txEl>
                                              <p:pRg st="6" end="6"/>
                                            </p:txEl>
                                          </p:spTgt>
                                        </p:tgtEl>
                                        <p:attrNameLst>
                                          <p:attrName>style.visibility</p:attrName>
                                        </p:attrNameLst>
                                      </p:cBhvr>
                                      <p:to>
                                        <p:strVal val="visible"/>
                                      </p:to>
                                    </p:set>
                                    <p:animEffect transition="in" filter="fade">
                                      <p:cBhvr>
                                        <p:cTn id="37" dur="1000"/>
                                        <p:tgtEl>
                                          <p:spTgt spid="47">
                                            <p:txEl>
                                              <p:pRg st="6" end="6"/>
                                            </p:txEl>
                                          </p:spTgt>
                                        </p:tgtEl>
                                      </p:cBhvr>
                                    </p:animEffect>
                                    <p:anim calcmode="lin" valueType="num">
                                      <p:cBhvr>
                                        <p:cTn id="38" dur="1000" fill="hold"/>
                                        <p:tgtEl>
                                          <p:spTgt spid="4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713220" y="306431"/>
            <a:ext cx="8637204"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مستودعات البيانات </a:t>
            </a:r>
            <a:r>
              <a:rPr lang="en-US" sz="3200" b="1" dirty="0">
                <a:solidFill>
                  <a:srgbClr val="002060"/>
                </a:solidFill>
                <a:effectLst>
                  <a:outerShdw blurRad="38100" dist="38100" dir="2700000" algn="tl">
                    <a:srgbClr val="000000">
                      <a:alpha val="43137"/>
                    </a:srgbClr>
                  </a:outerShdw>
                </a:effectLst>
              </a:rPr>
              <a:t>Data Warehouse</a:t>
            </a:r>
            <a:r>
              <a:rPr lang="ar-SA" sz="3200" b="1" dirty="0">
                <a:solidFill>
                  <a:srgbClr val="002060"/>
                </a:solidFill>
                <a:effectLst>
                  <a:outerShdw blurRad="38100" dist="38100" dir="2700000" algn="tl">
                    <a:srgbClr val="000000">
                      <a:alpha val="43137"/>
                    </a:srgbClr>
                  </a:outerShdw>
                </a:effectLst>
              </a:rPr>
              <a:t>:</a:t>
            </a:r>
          </a:p>
        </p:txBody>
      </p:sp>
      <p:sp>
        <p:nvSpPr>
          <p:cNvPr id="49" name="TextBox 48">
            <a:extLst>
              <a:ext uri="{FF2B5EF4-FFF2-40B4-BE49-F238E27FC236}">
                <a16:creationId xmlns="" xmlns:a16="http://schemas.microsoft.com/office/drawing/2014/main" id="{9DFAEBAE-A502-4B7E-8FD6-4AA561C56253}"/>
              </a:ext>
            </a:extLst>
          </p:cNvPr>
          <p:cNvSpPr txBox="1"/>
          <p:nvPr/>
        </p:nvSpPr>
        <p:spPr>
          <a:xfrm>
            <a:off x="3087975" y="843897"/>
            <a:ext cx="8217478" cy="584775"/>
          </a:xfrm>
          <a:prstGeom prst="rect">
            <a:avLst/>
          </a:prstGeom>
          <a:noFill/>
        </p:spPr>
        <p:txBody>
          <a:bodyPr wrap="square" rtlCol="1">
            <a:spAutoFit/>
          </a:bodyPr>
          <a:lstStyle/>
          <a:p>
            <a:pPr algn="r" rtl="1"/>
            <a:r>
              <a:rPr lang="ar-SA" sz="3200" b="1" dirty="0">
                <a:solidFill>
                  <a:schemeClr val="accent6">
                    <a:lumMod val="50000"/>
                  </a:schemeClr>
                </a:solidFill>
                <a:effectLst>
                  <a:outerShdw blurRad="38100" dist="38100" dir="2700000" algn="tl">
                    <a:srgbClr val="000000">
                      <a:alpha val="43137"/>
                    </a:srgbClr>
                  </a:outerShdw>
                </a:effectLst>
              </a:rPr>
              <a:t>متمحورة حول موضوع معين </a:t>
            </a:r>
            <a:r>
              <a:rPr lang="en-US" sz="3200" b="1" dirty="0">
                <a:solidFill>
                  <a:schemeClr val="accent6">
                    <a:lumMod val="50000"/>
                  </a:schemeClr>
                </a:solidFill>
                <a:effectLst>
                  <a:outerShdw blurRad="38100" dist="38100" dir="2700000" algn="tl">
                    <a:srgbClr val="000000">
                      <a:alpha val="43137"/>
                    </a:srgbClr>
                  </a:outerShdw>
                </a:effectLst>
              </a:rPr>
              <a:t>subject-oriented</a:t>
            </a:r>
            <a:r>
              <a:rPr lang="ar-SA" sz="3200" b="1" dirty="0">
                <a:solidFill>
                  <a:schemeClr val="accent6">
                    <a:lumMod val="50000"/>
                  </a:schemeClr>
                </a:solidFill>
                <a:effectLst>
                  <a:outerShdw blurRad="38100" dist="38100" dir="2700000" algn="tl">
                    <a:srgbClr val="000000">
                      <a:alpha val="43137"/>
                    </a:srgbClr>
                  </a:outerShdw>
                </a:effectLst>
              </a:rPr>
              <a:t>:</a:t>
            </a:r>
          </a:p>
        </p:txBody>
      </p:sp>
      <p:sp>
        <p:nvSpPr>
          <p:cNvPr id="50" name="TextBox 49">
            <a:extLst>
              <a:ext uri="{FF2B5EF4-FFF2-40B4-BE49-F238E27FC236}">
                <a16:creationId xmlns="" xmlns:a16="http://schemas.microsoft.com/office/drawing/2014/main" id="{3EAD0728-8B34-4168-952F-380DB1FD8B1B}"/>
              </a:ext>
            </a:extLst>
          </p:cNvPr>
          <p:cNvSpPr txBox="1"/>
          <p:nvPr/>
        </p:nvSpPr>
        <p:spPr>
          <a:xfrm>
            <a:off x="799446" y="1307157"/>
            <a:ext cx="10623087" cy="954107"/>
          </a:xfrm>
          <a:prstGeom prst="rect">
            <a:avLst/>
          </a:prstGeom>
          <a:noFill/>
        </p:spPr>
        <p:txBody>
          <a:bodyPr wrap="square" rtlCol="1">
            <a:spAutoFit/>
          </a:bodyPr>
          <a:lstStyle/>
          <a:p>
            <a:pPr algn="just" rtl="1"/>
            <a:r>
              <a:rPr lang="ar-SA" sz="2800" dirty="0"/>
              <a:t>يتم التركيز على نمذجة وتحليل البيانات لمتخذي القرار وليس على مستوى العمليات التشغيلية اليومية.</a:t>
            </a:r>
          </a:p>
        </p:txBody>
      </p:sp>
      <p:sp>
        <p:nvSpPr>
          <p:cNvPr id="48" name="TextBox 47">
            <a:extLst>
              <a:ext uri="{FF2B5EF4-FFF2-40B4-BE49-F238E27FC236}">
                <a16:creationId xmlns="" xmlns:a16="http://schemas.microsoft.com/office/drawing/2014/main" id="{5ECB498A-E11F-4127-B272-4F7327778FBC}"/>
              </a:ext>
            </a:extLst>
          </p:cNvPr>
          <p:cNvSpPr txBox="1"/>
          <p:nvPr/>
        </p:nvSpPr>
        <p:spPr>
          <a:xfrm>
            <a:off x="645780" y="2067722"/>
            <a:ext cx="10761764" cy="1384995"/>
          </a:xfrm>
          <a:prstGeom prst="rect">
            <a:avLst/>
          </a:prstGeom>
          <a:noFill/>
        </p:spPr>
        <p:txBody>
          <a:bodyPr wrap="square" rtlCol="1">
            <a:spAutoFit/>
          </a:bodyPr>
          <a:lstStyle/>
          <a:p>
            <a:pPr algn="just" rtl="1"/>
            <a:r>
              <a:rPr lang="ar-SA" sz="2800" dirty="0"/>
              <a:t>	نحن بحاجة لتحليل البيانات واكتشاف الأنماط وليس متابعة العمليات التشغيلية في مستودعات البيانات لأن العمليات التشغيلية اليومية تقوم بها قواعد البيانات التشغيلية كأنظمة قواعد البيانات المعروفة.</a:t>
            </a:r>
          </a:p>
        </p:txBody>
      </p:sp>
      <p:sp>
        <p:nvSpPr>
          <p:cNvPr id="51" name="TextBox 50">
            <a:extLst>
              <a:ext uri="{FF2B5EF4-FFF2-40B4-BE49-F238E27FC236}">
                <a16:creationId xmlns="" xmlns:a16="http://schemas.microsoft.com/office/drawing/2014/main" id="{103489ED-4A9B-4705-B67C-007BCE3A045B}"/>
              </a:ext>
            </a:extLst>
          </p:cNvPr>
          <p:cNvSpPr txBox="1"/>
          <p:nvPr/>
        </p:nvSpPr>
        <p:spPr>
          <a:xfrm>
            <a:off x="645780" y="3287827"/>
            <a:ext cx="10761764" cy="1815882"/>
          </a:xfrm>
          <a:prstGeom prst="rect">
            <a:avLst/>
          </a:prstGeom>
          <a:noFill/>
        </p:spPr>
        <p:txBody>
          <a:bodyPr wrap="square" rtlCol="1">
            <a:spAutoFit/>
          </a:bodyPr>
          <a:lstStyle/>
          <a:p>
            <a:pPr algn="just" rtl="1"/>
            <a:r>
              <a:rPr lang="ar-SA" sz="2800" dirty="0"/>
              <a:t>	إذا نحن بحاجة إلى تقديم منظر بسيط ودقيق حول موضوع معين لمزيد من التركيز حول هذا الموضوع لإثرائه بمزيد من التحليل للخروج ببيانات أو أنماط معينة حول هذا الموضوع وبالتالي نحن بحاجة لاستبعاد البيانات الغير مفيدة في هذا الاطار أو التي لا تخدم عملية اتخاذ القرار.</a:t>
            </a:r>
          </a:p>
        </p:txBody>
      </p:sp>
      <p:sp>
        <p:nvSpPr>
          <p:cNvPr id="52" name="TextBox 51">
            <a:extLst>
              <a:ext uri="{FF2B5EF4-FFF2-40B4-BE49-F238E27FC236}">
                <a16:creationId xmlns="" xmlns:a16="http://schemas.microsoft.com/office/drawing/2014/main" id="{655FAC26-8C69-49B9-BA04-23E100568D07}"/>
              </a:ext>
            </a:extLst>
          </p:cNvPr>
          <p:cNvSpPr txBox="1"/>
          <p:nvPr/>
        </p:nvSpPr>
        <p:spPr>
          <a:xfrm>
            <a:off x="2970895" y="4954322"/>
            <a:ext cx="8217478" cy="584775"/>
          </a:xfrm>
          <a:prstGeom prst="rect">
            <a:avLst/>
          </a:prstGeom>
          <a:noFill/>
        </p:spPr>
        <p:txBody>
          <a:bodyPr wrap="square" rtlCol="1">
            <a:spAutoFit/>
          </a:bodyPr>
          <a:lstStyle/>
          <a:p>
            <a:pPr algn="r" rtl="1"/>
            <a:r>
              <a:rPr lang="ar-SA" sz="3200" b="1" dirty="0">
                <a:solidFill>
                  <a:schemeClr val="accent6">
                    <a:lumMod val="50000"/>
                  </a:schemeClr>
                </a:solidFill>
                <a:effectLst>
                  <a:outerShdw blurRad="38100" dist="38100" dir="2700000" algn="tl">
                    <a:srgbClr val="000000">
                      <a:alpha val="43137"/>
                    </a:srgbClr>
                  </a:outerShdw>
                </a:effectLst>
              </a:rPr>
              <a:t>متكاملة </a:t>
            </a:r>
            <a:r>
              <a:rPr lang="en-US" sz="3200" b="1" dirty="0">
                <a:solidFill>
                  <a:schemeClr val="accent6">
                    <a:lumMod val="50000"/>
                  </a:schemeClr>
                </a:solidFill>
                <a:effectLst>
                  <a:outerShdw blurRad="38100" dist="38100" dir="2700000" algn="tl">
                    <a:srgbClr val="000000">
                      <a:alpha val="43137"/>
                    </a:srgbClr>
                  </a:outerShdw>
                </a:effectLst>
              </a:rPr>
              <a:t>integrated</a:t>
            </a:r>
            <a:r>
              <a:rPr lang="ar-SA" sz="3200" b="1" dirty="0">
                <a:solidFill>
                  <a:schemeClr val="accent6">
                    <a:lumMod val="50000"/>
                  </a:schemeClr>
                </a:solidFill>
                <a:effectLst>
                  <a:outerShdw blurRad="38100" dist="38100" dir="2700000" algn="tl">
                    <a:srgbClr val="000000">
                      <a:alpha val="43137"/>
                    </a:srgbClr>
                  </a:outerShdw>
                </a:effectLst>
              </a:rPr>
              <a:t>:</a:t>
            </a:r>
          </a:p>
        </p:txBody>
      </p:sp>
      <p:sp>
        <p:nvSpPr>
          <p:cNvPr id="53" name="TextBox 52">
            <a:extLst>
              <a:ext uri="{FF2B5EF4-FFF2-40B4-BE49-F238E27FC236}">
                <a16:creationId xmlns="" xmlns:a16="http://schemas.microsoft.com/office/drawing/2014/main" id="{71B70065-794E-4ECA-BF88-AEA2E83A9D54}"/>
              </a:ext>
            </a:extLst>
          </p:cNvPr>
          <p:cNvSpPr txBox="1"/>
          <p:nvPr/>
        </p:nvSpPr>
        <p:spPr>
          <a:xfrm>
            <a:off x="682366" y="5357622"/>
            <a:ext cx="10623087" cy="523220"/>
          </a:xfrm>
          <a:prstGeom prst="rect">
            <a:avLst/>
          </a:prstGeom>
          <a:noFill/>
        </p:spPr>
        <p:txBody>
          <a:bodyPr wrap="square" rtlCol="1">
            <a:spAutoFit/>
          </a:bodyPr>
          <a:lstStyle/>
          <a:p>
            <a:pPr algn="just" rtl="1"/>
            <a:r>
              <a:rPr lang="ar-SA" sz="2800" dirty="0"/>
              <a:t>ونعني بها أنه تم تجميعها وإنشائها من مصادر عديدة ومختلفة وغير متجانسة.</a:t>
            </a:r>
          </a:p>
        </p:txBody>
      </p:sp>
      <p:sp>
        <p:nvSpPr>
          <p:cNvPr id="54" name="TextBox 53">
            <a:extLst>
              <a:ext uri="{FF2B5EF4-FFF2-40B4-BE49-F238E27FC236}">
                <a16:creationId xmlns="" xmlns:a16="http://schemas.microsoft.com/office/drawing/2014/main" id="{A7C0407F-F214-4562-80D3-D2C6557D1AA5}"/>
              </a:ext>
            </a:extLst>
          </p:cNvPr>
          <p:cNvSpPr txBox="1"/>
          <p:nvPr/>
        </p:nvSpPr>
        <p:spPr>
          <a:xfrm>
            <a:off x="682365" y="5763897"/>
            <a:ext cx="10623087" cy="954107"/>
          </a:xfrm>
          <a:prstGeom prst="rect">
            <a:avLst/>
          </a:prstGeom>
          <a:noFill/>
        </p:spPr>
        <p:txBody>
          <a:bodyPr wrap="square" rtlCol="1">
            <a:spAutoFit/>
          </a:bodyPr>
          <a:lstStyle/>
          <a:p>
            <a:pPr algn="just" rtl="1"/>
            <a:r>
              <a:rPr lang="ar-SA" sz="2800" dirty="0"/>
              <a:t>والمصادر التي يمكن أن نجمع منها البيانات لنجري عليها التكامل هي مصادر البيانات التقليدية من قواعد البيانات العلائقية وأنظمة الملفات وسجلات العمليات المباشرة.</a:t>
            </a:r>
          </a:p>
        </p:txBody>
      </p:sp>
    </p:spTree>
    <p:extLst>
      <p:ext uri="{BB962C8B-B14F-4D97-AF65-F5344CB8AC3E}">
        <p14:creationId xmlns:p14="http://schemas.microsoft.com/office/powerpoint/2010/main" val="34831491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circle(in)">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1000"/>
                                        <p:tgtEl>
                                          <p:spTgt spid="48"/>
                                        </p:tgtEl>
                                      </p:cBhvr>
                                    </p:animEffect>
                                    <p:anim calcmode="lin" valueType="num">
                                      <p:cBhvr>
                                        <p:cTn id="25" dur="1000" fill="hold"/>
                                        <p:tgtEl>
                                          <p:spTgt spid="48"/>
                                        </p:tgtEl>
                                        <p:attrNameLst>
                                          <p:attrName>ppt_x</p:attrName>
                                        </p:attrNameLst>
                                      </p:cBhvr>
                                      <p:tavLst>
                                        <p:tav tm="0">
                                          <p:val>
                                            <p:strVal val="#ppt_x"/>
                                          </p:val>
                                        </p:tav>
                                        <p:tav tm="100000">
                                          <p:val>
                                            <p:strVal val="#ppt_x"/>
                                          </p:val>
                                        </p:tav>
                                      </p:tavLst>
                                    </p:anim>
                                    <p:anim calcmode="lin" valueType="num">
                                      <p:cBhvr>
                                        <p:cTn id="2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1000"/>
                                        <p:tgtEl>
                                          <p:spTgt spid="51"/>
                                        </p:tgtEl>
                                      </p:cBhvr>
                                    </p:animEffect>
                                    <p:anim calcmode="lin" valueType="num">
                                      <p:cBhvr>
                                        <p:cTn id="32" dur="1000" fill="hold"/>
                                        <p:tgtEl>
                                          <p:spTgt spid="51"/>
                                        </p:tgtEl>
                                        <p:attrNameLst>
                                          <p:attrName>ppt_x</p:attrName>
                                        </p:attrNameLst>
                                      </p:cBhvr>
                                      <p:tavLst>
                                        <p:tav tm="0">
                                          <p:val>
                                            <p:strVal val="#ppt_x"/>
                                          </p:val>
                                        </p:tav>
                                        <p:tav tm="100000">
                                          <p:val>
                                            <p:strVal val="#ppt_x"/>
                                          </p:val>
                                        </p:tav>
                                      </p:tavLst>
                                    </p:anim>
                                    <p:anim calcmode="lin" valueType="num">
                                      <p:cBhvr>
                                        <p:cTn id="3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circle(in)">
                                      <p:cBhvr>
                                        <p:cTn id="38" dur="20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1000"/>
                                        <p:tgtEl>
                                          <p:spTgt spid="53"/>
                                        </p:tgtEl>
                                      </p:cBhvr>
                                    </p:animEffect>
                                    <p:anim calcmode="lin" valueType="num">
                                      <p:cBhvr>
                                        <p:cTn id="44" dur="1000" fill="hold"/>
                                        <p:tgtEl>
                                          <p:spTgt spid="53"/>
                                        </p:tgtEl>
                                        <p:attrNameLst>
                                          <p:attrName>ppt_x</p:attrName>
                                        </p:attrNameLst>
                                      </p:cBhvr>
                                      <p:tavLst>
                                        <p:tav tm="0">
                                          <p:val>
                                            <p:strVal val="#ppt_x"/>
                                          </p:val>
                                        </p:tav>
                                        <p:tav tm="100000">
                                          <p:val>
                                            <p:strVal val="#ppt_x"/>
                                          </p:val>
                                        </p:tav>
                                      </p:tavLst>
                                    </p:anim>
                                    <p:anim calcmode="lin" valueType="num">
                                      <p:cBhvr>
                                        <p:cTn id="4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1000"/>
                                        <p:tgtEl>
                                          <p:spTgt spid="54"/>
                                        </p:tgtEl>
                                      </p:cBhvr>
                                    </p:animEffect>
                                    <p:anim calcmode="lin" valueType="num">
                                      <p:cBhvr>
                                        <p:cTn id="51" dur="1000" fill="hold"/>
                                        <p:tgtEl>
                                          <p:spTgt spid="54"/>
                                        </p:tgtEl>
                                        <p:attrNameLst>
                                          <p:attrName>ppt_x</p:attrName>
                                        </p:attrNameLst>
                                      </p:cBhvr>
                                      <p:tavLst>
                                        <p:tav tm="0">
                                          <p:val>
                                            <p:strVal val="#ppt_x"/>
                                          </p:val>
                                        </p:tav>
                                        <p:tav tm="100000">
                                          <p:val>
                                            <p:strVal val="#ppt_x"/>
                                          </p:val>
                                        </p:tav>
                                      </p:tavLst>
                                    </p:anim>
                                    <p:anim calcmode="lin" valueType="num">
                                      <p:cBhvr>
                                        <p:cTn id="52"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9" grpId="0"/>
      <p:bldP spid="50" grpId="0"/>
      <p:bldP spid="48" grpId="0"/>
      <p:bldP spid="51" grpId="0"/>
      <p:bldP spid="52" grpId="0"/>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713220" y="306431"/>
            <a:ext cx="8637204"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مستودعات البيانات </a:t>
            </a:r>
            <a:r>
              <a:rPr lang="en-US" sz="3200" b="1" dirty="0">
                <a:solidFill>
                  <a:srgbClr val="002060"/>
                </a:solidFill>
                <a:effectLst>
                  <a:outerShdw blurRad="38100" dist="38100" dir="2700000" algn="tl">
                    <a:srgbClr val="000000">
                      <a:alpha val="43137"/>
                    </a:srgbClr>
                  </a:outerShdw>
                </a:effectLst>
              </a:rPr>
              <a:t>Data Warehouse</a:t>
            </a:r>
            <a:r>
              <a:rPr lang="ar-SA" sz="3200" b="1" dirty="0">
                <a:solidFill>
                  <a:srgbClr val="002060"/>
                </a:solidFill>
                <a:effectLst>
                  <a:outerShdw blurRad="38100" dist="38100" dir="2700000" algn="tl">
                    <a:srgbClr val="000000">
                      <a:alpha val="43137"/>
                    </a:srgbClr>
                  </a:outerShdw>
                </a:effectLst>
              </a:rPr>
              <a:t>:</a:t>
            </a:r>
          </a:p>
        </p:txBody>
      </p:sp>
      <p:sp>
        <p:nvSpPr>
          <p:cNvPr id="52" name="TextBox 51">
            <a:extLst>
              <a:ext uri="{FF2B5EF4-FFF2-40B4-BE49-F238E27FC236}">
                <a16:creationId xmlns="" xmlns:a16="http://schemas.microsoft.com/office/drawing/2014/main" id="{655FAC26-8C69-49B9-BA04-23E100568D07}"/>
              </a:ext>
            </a:extLst>
          </p:cNvPr>
          <p:cNvSpPr txBox="1"/>
          <p:nvPr/>
        </p:nvSpPr>
        <p:spPr>
          <a:xfrm>
            <a:off x="2970895" y="772076"/>
            <a:ext cx="8217478" cy="584775"/>
          </a:xfrm>
          <a:prstGeom prst="rect">
            <a:avLst/>
          </a:prstGeom>
          <a:noFill/>
        </p:spPr>
        <p:txBody>
          <a:bodyPr wrap="square" rtlCol="1">
            <a:spAutoFit/>
          </a:bodyPr>
          <a:lstStyle/>
          <a:p>
            <a:pPr algn="r" rtl="1"/>
            <a:r>
              <a:rPr lang="ar-SA" sz="3200" b="1" dirty="0">
                <a:solidFill>
                  <a:schemeClr val="accent6">
                    <a:lumMod val="50000"/>
                  </a:schemeClr>
                </a:solidFill>
                <a:effectLst>
                  <a:outerShdw blurRad="38100" dist="38100" dir="2700000" algn="tl">
                    <a:srgbClr val="000000">
                      <a:alpha val="43137"/>
                    </a:srgbClr>
                  </a:outerShdw>
                </a:effectLst>
              </a:rPr>
              <a:t>متكاملة </a:t>
            </a:r>
            <a:r>
              <a:rPr lang="en-US" sz="3200" b="1" dirty="0">
                <a:solidFill>
                  <a:schemeClr val="accent6">
                    <a:lumMod val="50000"/>
                  </a:schemeClr>
                </a:solidFill>
                <a:effectLst>
                  <a:outerShdw blurRad="38100" dist="38100" dir="2700000" algn="tl">
                    <a:srgbClr val="000000">
                      <a:alpha val="43137"/>
                    </a:srgbClr>
                  </a:outerShdw>
                </a:effectLst>
              </a:rPr>
              <a:t>integrated</a:t>
            </a:r>
            <a:r>
              <a:rPr lang="ar-SA" sz="3200" b="1" dirty="0">
                <a:solidFill>
                  <a:schemeClr val="accent6">
                    <a:lumMod val="50000"/>
                  </a:schemeClr>
                </a:solidFill>
                <a:effectLst>
                  <a:outerShdw blurRad="38100" dist="38100" dir="2700000" algn="tl">
                    <a:srgbClr val="000000">
                      <a:alpha val="43137"/>
                    </a:srgbClr>
                  </a:outerShdw>
                </a:effectLst>
              </a:rPr>
              <a:t>:</a:t>
            </a:r>
          </a:p>
        </p:txBody>
      </p:sp>
      <p:sp>
        <p:nvSpPr>
          <p:cNvPr id="53" name="TextBox 52">
            <a:extLst>
              <a:ext uri="{FF2B5EF4-FFF2-40B4-BE49-F238E27FC236}">
                <a16:creationId xmlns="" xmlns:a16="http://schemas.microsoft.com/office/drawing/2014/main" id="{71B70065-794E-4ECA-BF88-AEA2E83A9D54}"/>
              </a:ext>
            </a:extLst>
          </p:cNvPr>
          <p:cNvSpPr txBox="1"/>
          <p:nvPr/>
        </p:nvSpPr>
        <p:spPr>
          <a:xfrm>
            <a:off x="682366" y="1265316"/>
            <a:ext cx="10623087" cy="954107"/>
          </a:xfrm>
          <a:prstGeom prst="rect">
            <a:avLst/>
          </a:prstGeom>
          <a:noFill/>
        </p:spPr>
        <p:txBody>
          <a:bodyPr wrap="square" rtlCol="1">
            <a:spAutoFit/>
          </a:bodyPr>
          <a:lstStyle/>
          <a:p>
            <a:pPr algn="just" rtl="1"/>
            <a:r>
              <a:rPr lang="ar-SA" sz="2800" dirty="0"/>
              <a:t>بسبب جمع هذه البيانات من مصادر مختلف نحتاج لعملية تنظيف البيانات وتقنيات التكامل المتبعة في مرحلة معالجة البيانات.</a:t>
            </a:r>
          </a:p>
        </p:txBody>
      </p:sp>
      <p:sp>
        <p:nvSpPr>
          <p:cNvPr id="44" name="TextBox 43">
            <a:extLst>
              <a:ext uri="{FF2B5EF4-FFF2-40B4-BE49-F238E27FC236}">
                <a16:creationId xmlns="" xmlns:a16="http://schemas.microsoft.com/office/drawing/2014/main" id="{BCB861B5-15D6-4D4C-88E3-5CCCDAA078CF}"/>
              </a:ext>
            </a:extLst>
          </p:cNvPr>
          <p:cNvSpPr txBox="1"/>
          <p:nvPr/>
        </p:nvSpPr>
        <p:spPr>
          <a:xfrm>
            <a:off x="698033" y="2130909"/>
            <a:ext cx="10623087" cy="523220"/>
          </a:xfrm>
          <a:prstGeom prst="rect">
            <a:avLst/>
          </a:prstGeom>
          <a:noFill/>
        </p:spPr>
        <p:txBody>
          <a:bodyPr wrap="square" rtlCol="1">
            <a:spAutoFit/>
          </a:bodyPr>
          <a:lstStyle/>
          <a:p>
            <a:pPr algn="just" rtl="1"/>
            <a:r>
              <a:rPr lang="ar-SA" sz="2800" dirty="0"/>
              <a:t>مثال قد نستخدم بعض التقنيات لتحسين التناسق في التسمية (كأسماء الحقول).</a:t>
            </a:r>
          </a:p>
        </p:txBody>
      </p:sp>
      <p:sp>
        <p:nvSpPr>
          <p:cNvPr id="45" name="TextBox 44">
            <a:extLst>
              <a:ext uri="{FF2B5EF4-FFF2-40B4-BE49-F238E27FC236}">
                <a16:creationId xmlns="" xmlns:a16="http://schemas.microsoft.com/office/drawing/2014/main" id="{F2B994E2-DCED-4F54-BC32-7044018BD908}"/>
              </a:ext>
            </a:extLst>
          </p:cNvPr>
          <p:cNvSpPr txBox="1"/>
          <p:nvPr/>
        </p:nvSpPr>
        <p:spPr>
          <a:xfrm>
            <a:off x="716161" y="2650283"/>
            <a:ext cx="10623087" cy="523220"/>
          </a:xfrm>
          <a:prstGeom prst="rect">
            <a:avLst/>
          </a:prstGeom>
          <a:noFill/>
        </p:spPr>
        <p:txBody>
          <a:bodyPr wrap="square" rtlCol="1">
            <a:spAutoFit/>
          </a:bodyPr>
          <a:lstStyle/>
          <a:p>
            <a:pPr algn="just" rtl="1"/>
            <a:r>
              <a:rPr lang="ar-SA" sz="2800" dirty="0"/>
              <a:t>كذلك قد نستخدم بعض التقنيات لتحسين تقنيات الترميز(الطول).</a:t>
            </a:r>
          </a:p>
        </p:txBody>
      </p:sp>
      <p:sp>
        <p:nvSpPr>
          <p:cNvPr id="46" name="TextBox 45">
            <a:extLst>
              <a:ext uri="{FF2B5EF4-FFF2-40B4-BE49-F238E27FC236}">
                <a16:creationId xmlns="" xmlns:a16="http://schemas.microsoft.com/office/drawing/2014/main" id="{9E675279-7EFD-49DC-BE28-C62F6F6455EC}"/>
              </a:ext>
            </a:extLst>
          </p:cNvPr>
          <p:cNvSpPr txBox="1"/>
          <p:nvPr/>
        </p:nvSpPr>
        <p:spPr>
          <a:xfrm>
            <a:off x="3003439" y="3106319"/>
            <a:ext cx="8217478" cy="584775"/>
          </a:xfrm>
          <a:prstGeom prst="rect">
            <a:avLst/>
          </a:prstGeom>
          <a:noFill/>
        </p:spPr>
        <p:txBody>
          <a:bodyPr wrap="square" rtlCol="1">
            <a:spAutoFit/>
          </a:bodyPr>
          <a:lstStyle/>
          <a:p>
            <a:pPr algn="r" rtl="1"/>
            <a:r>
              <a:rPr lang="ar-SA" sz="3200" b="1" dirty="0">
                <a:solidFill>
                  <a:schemeClr val="accent6">
                    <a:lumMod val="50000"/>
                  </a:schemeClr>
                </a:solidFill>
                <a:effectLst>
                  <a:outerShdw blurRad="38100" dist="38100" dir="2700000" algn="tl">
                    <a:srgbClr val="000000">
                      <a:alpha val="43137"/>
                    </a:srgbClr>
                  </a:outerShdw>
                </a:effectLst>
              </a:rPr>
              <a:t>تأخذ بعد زمني متغير </a:t>
            </a:r>
            <a:r>
              <a:rPr lang="en-US" sz="3200" b="1" dirty="0">
                <a:solidFill>
                  <a:schemeClr val="accent6">
                    <a:lumMod val="50000"/>
                  </a:schemeClr>
                </a:solidFill>
                <a:effectLst>
                  <a:outerShdw blurRad="38100" dist="38100" dir="2700000" algn="tl">
                    <a:srgbClr val="000000">
                      <a:alpha val="43137"/>
                    </a:srgbClr>
                  </a:outerShdw>
                </a:effectLst>
              </a:rPr>
              <a:t>Time Variant</a:t>
            </a:r>
            <a:r>
              <a:rPr lang="ar-SA" sz="3200" b="1" dirty="0">
                <a:solidFill>
                  <a:schemeClr val="accent6">
                    <a:lumMod val="50000"/>
                  </a:schemeClr>
                </a:solidFill>
                <a:effectLst>
                  <a:outerShdw blurRad="38100" dist="38100" dir="2700000" algn="tl">
                    <a:srgbClr val="000000">
                      <a:alpha val="43137"/>
                    </a:srgbClr>
                  </a:outerShdw>
                </a:effectLst>
              </a:rPr>
              <a:t>:</a:t>
            </a:r>
          </a:p>
        </p:txBody>
      </p:sp>
      <p:sp>
        <p:nvSpPr>
          <p:cNvPr id="47" name="TextBox 46">
            <a:extLst>
              <a:ext uri="{FF2B5EF4-FFF2-40B4-BE49-F238E27FC236}">
                <a16:creationId xmlns="" xmlns:a16="http://schemas.microsoft.com/office/drawing/2014/main" id="{3BBB71AC-70CC-40EB-A2DD-EE6A8D1F000D}"/>
              </a:ext>
            </a:extLst>
          </p:cNvPr>
          <p:cNvSpPr txBox="1"/>
          <p:nvPr/>
        </p:nvSpPr>
        <p:spPr>
          <a:xfrm>
            <a:off x="714910" y="3599559"/>
            <a:ext cx="10623087" cy="1384995"/>
          </a:xfrm>
          <a:prstGeom prst="rect">
            <a:avLst/>
          </a:prstGeom>
          <a:noFill/>
        </p:spPr>
        <p:txBody>
          <a:bodyPr wrap="square" rtlCol="1">
            <a:spAutoFit/>
          </a:bodyPr>
          <a:lstStyle/>
          <a:p>
            <a:pPr algn="just" rtl="1"/>
            <a:r>
              <a:rPr lang="ar-SA" sz="2800" dirty="0"/>
              <a:t>الاطار الزمني للبيانات لابد أن يكون متمثل في مستودعات البيانات، حيث يتم جمع البيانات الموجودة في مستودعات البيانات لفترات قد تتجاوز 15 سنة، بعكس البيانات اليومية الموجودة في قواعد البيانات التشغيلية.</a:t>
            </a:r>
          </a:p>
        </p:txBody>
      </p:sp>
      <p:sp>
        <p:nvSpPr>
          <p:cNvPr id="55" name="TextBox 54">
            <a:extLst>
              <a:ext uri="{FF2B5EF4-FFF2-40B4-BE49-F238E27FC236}">
                <a16:creationId xmlns="" xmlns:a16="http://schemas.microsoft.com/office/drawing/2014/main" id="{C271601B-A1D7-48EC-93E5-D8F8CBC266F5}"/>
              </a:ext>
            </a:extLst>
          </p:cNvPr>
          <p:cNvSpPr txBox="1"/>
          <p:nvPr/>
        </p:nvSpPr>
        <p:spPr>
          <a:xfrm>
            <a:off x="682365" y="5021138"/>
            <a:ext cx="10623087" cy="954107"/>
          </a:xfrm>
          <a:prstGeom prst="rect">
            <a:avLst/>
          </a:prstGeom>
          <a:noFill/>
        </p:spPr>
        <p:txBody>
          <a:bodyPr wrap="square" rtlCol="1">
            <a:spAutoFit/>
          </a:bodyPr>
          <a:lstStyle/>
          <a:p>
            <a:pPr algn="just" rtl="1"/>
            <a:r>
              <a:rPr lang="ar-SA" sz="2800" dirty="0"/>
              <a:t>مستودعات البيانات تركز على البيانات التاريخية بعكس قواعد البيانات التشغيلية التي تركز على بيانات الزمن الحالي </a:t>
            </a:r>
            <a:r>
              <a:rPr lang="en-US" sz="2800" dirty="0"/>
              <a:t>current value data</a:t>
            </a:r>
            <a:r>
              <a:rPr lang="ar-SA" sz="2800" dirty="0"/>
              <a:t> التي تخدم العملية التشغيلية اليومية.</a:t>
            </a:r>
          </a:p>
        </p:txBody>
      </p:sp>
      <p:sp>
        <p:nvSpPr>
          <p:cNvPr id="56" name="TextBox 55">
            <a:extLst>
              <a:ext uri="{FF2B5EF4-FFF2-40B4-BE49-F238E27FC236}">
                <a16:creationId xmlns="" xmlns:a16="http://schemas.microsoft.com/office/drawing/2014/main" id="{16F2E5EF-3426-42FB-B30C-03C25B2B679A}"/>
              </a:ext>
            </a:extLst>
          </p:cNvPr>
          <p:cNvSpPr txBox="1"/>
          <p:nvPr/>
        </p:nvSpPr>
        <p:spPr>
          <a:xfrm>
            <a:off x="698033" y="5890568"/>
            <a:ext cx="10623087" cy="523220"/>
          </a:xfrm>
          <a:prstGeom prst="rect">
            <a:avLst/>
          </a:prstGeom>
          <a:noFill/>
        </p:spPr>
        <p:txBody>
          <a:bodyPr wrap="square" rtlCol="1">
            <a:spAutoFit/>
          </a:bodyPr>
          <a:lstStyle/>
          <a:p>
            <a:pPr algn="just" rtl="1"/>
            <a:r>
              <a:rPr lang="ar-SA" sz="2800" dirty="0"/>
              <a:t>لذلك من الضرورة تضمين عامل الزمن كبعد من أبعاد مستودعات البيانات.</a:t>
            </a:r>
          </a:p>
        </p:txBody>
      </p:sp>
    </p:spTree>
    <p:extLst>
      <p:ext uri="{BB962C8B-B14F-4D97-AF65-F5344CB8AC3E}">
        <p14:creationId xmlns:p14="http://schemas.microsoft.com/office/powerpoint/2010/main" val="19714248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circle(in)">
                                      <p:cBhvr>
                                        <p:cTn id="12" dur="20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00"/>
                                        <p:tgtEl>
                                          <p:spTgt spid="53"/>
                                        </p:tgtEl>
                                      </p:cBhvr>
                                    </p:animEffect>
                                    <p:anim calcmode="lin" valueType="num">
                                      <p:cBhvr>
                                        <p:cTn id="18" dur="1000" fill="hold"/>
                                        <p:tgtEl>
                                          <p:spTgt spid="53"/>
                                        </p:tgtEl>
                                        <p:attrNameLst>
                                          <p:attrName>ppt_x</p:attrName>
                                        </p:attrNameLst>
                                      </p:cBhvr>
                                      <p:tavLst>
                                        <p:tav tm="0">
                                          <p:val>
                                            <p:strVal val="#ppt_x"/>
                                          </p:val>
                                        </p:tav>
                                        <p:tav tm="100000">
                                          <p:val>
                                            <p:strVal val="#ppt_x"/>
                                          </p:val>
                                        </p:tav>
                                      </p:tavLst>
                                    </p:anim>
                                    <p:anim calcmode="lin" valueType="num">
                                      <p:cBhvr>
                                        <p:cTn id="1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1000"/>
                                        <p:tgtEl>
                                          <p:spTgt spid="44"/>
                                        </p:tgtEl>
                                      </p:cBhvr>
                                    </p:animEffect>
                                    <p:anim calcmode="lin" valueType="num">
                                      <p:cBhvr>
                                        <p:cTn id="25" dur="1000" fill="hold"/>
                                        <p:tgtEl>
                                          <p:spTgt spid="44"/>
                                        </p:tgtEl>
                                        <p:attrNameLst>
                                          <p:attrName>ppt_x</p:attrName>
                                        </p:attrNameLst>
                                      </p:cBhvr>
                                      <p:tavLst>
                                        <p:tav tm="0">
                                          <p:val>
                                            <p:strVal val="#ppt_x"/>
                                          </p:val>
                                        </p:tav>
                                        <p:tav tm="100000">
                                          <p:val>
                                            <p:strVal val="#ppt_x"/>
                                          </p:val>
                                        </p:tav>
                                      </p:tavLst>
                                    </p:anim>
                                    <p:anim calcmode="lin" valueType="num">
                                      <p:cBhvr>
                                        <p:cTn id="2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1000"/>
                                        <p:tgtEl>
                                          <p:spTgt spid="45"/>
                                        </p:tgtEl>
                                      </p:cBhvr>
                                    </p:animEffect>
                                    <p:anim calcmode="lin" valueType="num">
                                      <p:cBhvr>
                                        <p:cTn id="32" dur="1000" fill="hold"/>
                                        <p:tgtEl>
                                          <p:spTgt spid="45"/>
                                        </p:tgtEl>
                                        <p:attrNameLst>
                                          <p:attrName>ppt_x</p:attrName>
                                        </p:attrNameLst>
                                      </p:cBhvr>
                                      <p:tavLst>
                                        <p:tav tm="0">
                                          <p:val>
                                            <p:strVal val="#ppt_x"/>
                                          </p:val>
                                        </p:tav>
                                        <p:tav tm="100000">
                                          <p:val>
                                            <p:strVal val="#ppt_x"/>
                                          </p:val>
                                        </p:tav>
                                      </p:tavLst>
                                    </p:anim>
                                    <p:anim calcmode="lin" valueType="num">
                                      <p:cBhvr>
                                        <p:cTn id="3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circle(in)">
                                      <p:cBhvr>
                                        <p:cTn id="38" dur="2000"/>
                                        <p:tgtEl>
                                          <p:spTgt spid="46"/>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1000"/>
                                        <p:tgtEl>
                                          <p:spTgt spid="47"/>
                                        </p:tgtEl>
                                      </p:cBhvr>
                                    </p:animEffect>
                                    <p:anim calcmode="lin" valueType="num">
                                      <p:cBhvr>
                                        <p:cTn id="44" dur="1000" fill="hold"/>
                                        <p:tgtEl>
                                          <p:spTgt spid="47"/>
                                        </p:tgtEl>
                                        <p:attrNameLst>
                                          <p:attrName>ppt_x</p:attrName>
                                        </p:attrNameLst>
                                      </p:cBhvr>
                                      <p:tavLst>
                                        <p:tav tm="0">
                                          <p:val>
                                            <p:strVal val="#ppt_x"/>
                                          </p:val>
                                        </p:tav>
                                        <p:tav tm="100000">
                                          <p:val>
                                            <p:strVal val="#ppt_x"/>
                                          </p:val>
                                        </p:tav>
                                      </p:tavLst>
                                    </p:anim>
                                    <p:anim calcmode="lin" valueType="num">
                                      <p:cBhvr>
                                        <p:cTn id="4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1000"/>
                                        <p:tgtEl>
                                          <p:spTgt spid="55"/>
                                        </p:tgtEl>
                                      </p:cBhvr>
                                    </p:animEffect>
                                    <p:anim calcmode="lin" valueType="num">
                                      <p:cBhvr>
                                        <p:cTn id="51" dur="1000" fill="hold"/>
                                        <p:tgtEl>
                                          <p:spTgt spid="55"/>
                                        </p:tgtEl>
                                        <p:attrNameLst>
                                          <p:attrName>ppt_x</p:attrName>
                                        </p:attrNameLst>
                                      </p:cBhvr>
                                      <p:tavLst>
                                        <p:tav tm="0">
                                          <p:val>
                                            <p:strVal val="#ppt_x"/>
                                          </p:val>
                                        </p:tav>
                                        <p:tav tm="100000">
                                          <p:val>
                                            <p:strVal val="#ppt_x"/>
                                          </p:val>
                                        </p:tav>
                                      </p:tavLst>
                                    </p:anim>
                                    <p:anim calcmode="lin" valueType="num">
                                      <p:cBhvr>
                                        <p:cTn id="52"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1000"/>
                                        <p:tgtEl>
                                          <p:spTgt spid="56"/>
                                        </p:tgtEl>
                                      </p:cBhvr>
                                    </p:animEffect>
                                    <p:anim calcmode="lin" valueType="num">
                                      <p:cBhvr>
                                        <p:cTn id="58" dur="1000" fill="hold"/>
                                        <p:tgtEl>
                                          <p:spTgt spid="56"/>
                                        </p:tgtEl>
                                        <p:attrNameLst>
                                          <p:attrName>ppt_x</p:attrName>
                                        </p:attrNameLst>
                                      </p:cBhvr>
                                      <p:tavLst>
                                        <p:tav tm="0">
                                          <p:val>
                                            <p:strVal val="#ppt_x"/>
                                          </p:val>
                                        </p:tav>
                                        <p:tav tm="100000">
                                          <p:val>
                                            <p:strVal val="#ppt_x"/>
                                          </p:val>
                                        </p:tav>
                                      </p:tavLst>
                                    </p:anim>
                                    <p:anim calcmode="lin" valueType="num">
                                      <p:cBhvr>
                                        <p:cTn id="5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2" grpId="0"/>
      <p:bldP spid="53" grpId="0"/>
      <p:bldP spid="44" grpId="0"/>
      <p:bldP spid="45" grpId="0"/>
      <p:bldP spid="46" grpId="0"/>
      <p:bldP spid="47" grpId="0"/>
      <p:bldP spid="55"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713220" y="306431"/>
            <a:ext cx="8637204"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مستودعات البيانات </a:t>
            </a:r>
            <a:r>
              <a:rPr lang="en-US" sz="3200" b="1" dirty="0">
                <a:solidFill>
                  <a:srgbClr val="002060"/>
                </a:solidFill>
                <a:effectLst>
                  <a:outerShdw blurRad="38100" dist="38100" dir="2700000" algn="tl">
                    <a:srgbClr val="000000">
                      <a:alpha val="43137"/>
                    </a:srgbClr>
                  </a:outerShdw>
                </a:effectLst>
              </a:rPr>
              <a:t>Data Warehouse</a:t>
            </a:r>
            <a:r>
              <a:rPr lang="ar-SA" sz="3200" b="1" dirty="0">
                <a:solidFill>
                  <a:srgbClr val="002060"/>
                </a:solidFill>
                <a:effectLst>
                  <a:outerShdw blurRad="38100" dist="38100" dir="2700000" algn="tl">
                    <a:srgbClr val="000000">
                      <a:alpha val="43137"/>
                    </a:srgbClr>
                  </a:outerShdw>
                </a:effectLst>
              </a:rPr>
              <a:t>:</a:t>
            </a:r>
          </a:p>
        </p:txBody>
      </p:sp>
      <p:sp>
        <p:nvSpPr>
          <p:cNvPr id="52" name="TextBox 51">
            <a:extLst>
              <a:ext uri="{FF2B5EF4-FFF2-40B4-BE49-F238E27FC236}">
                <a16:creationId xmlns="" xmlns:a16="http://schemas.microsoft.com/office/drawing/2014/main" id="{655FAC26-8C69-49B9-BA04-23E100568D07}"/>
              </a:ext>
            </a:extLst>
          </p:cNvPr>
          <p:cNvSpPr txBox="1"/>
          <p:nvPr/>
        </p:nvSpPr>
        <p:spPr>
          <a:xfrm>
            <a:off x="2970895" y="772076"/>
            <a:ext cx="8217478" cy="584775"/>
          </a:xfrm>
          <a:prstGeom prst="rect">
            <a:avLst/>
          </a:prstGeom>
          <a:noFill/>
        </p:spPr>
        <p:txBody>
          <a:bodyPr wrap="square" rtlCol="1">
            <a:spAutoFit/>
          </a:bodyPr>
          <a:lstStyle/>
          <a:p>
            <a:pPr algn="r" rtl="1"/>
            <a:r>
              <a:rPr lang="ar-SA" sz="3200" b="1" dirty="0">
                <a:solidFill>
                  <a:schemeClr val="accent6">
                    <a:lumMod val="50000"/>
                  </a:schemeClr>
                </a:solidFill>
                <a:effectLst>
                  <a:outerShdw blurRad="38100" dist="38100" dir="2700000" algn="tl">
                    <a:srgbClr val="000000">
                      <a:alpha val="43137"/>
                    </a:srgbClr>
                  </a:outerShdw>
                </a:effectLst>
              </a:rPr>
              <a:t>لا تقبل التعديل  </a:t>
            </a:r>
            <a:r>
              <a:rPr lang="en-US" sz="3200" b="1" dirty="0">
                <a:solidFill>
                  <a:schemeClr val="accent6">
                    <a:lumMod val="50000"/>
                  </a:schemeClr>
                </a:solidFill>
                <a:effectLst>
                  <a:outerShdw blurRad="38100" dist="38100" dir="2700000" algn="tl">
                    <a:srgbClr val="000000">
                      <a:alpha val="43137"/>
                    </a:srgbClr>
                  </a:outerShdw>
                </a:effectLst>
              </a:rPr>
              <a:t>Non-Volatile</a:t>
            </a:r>
            <a:r>
              <a:rPr lang="ar-SA" sz="3200" b="1" dirty="0">
                <a:solidFill>
                  <a:schemeClr val="accent6">
                    <a:lumMod val="50000"/>
                  </a:schemeClr>
                </a:solidFill>
                <a:effectLst>
                  <a:outerShdw blurRad="38100" dist="38100" dir="2700000" algn="tl">
                    <a:srgbClr val="000000">
                      <a:alpha val="43137"/>
                    </a:srgbClr>
                  </a:outerShdw>
                </a:effectLst>
              </a:rPr>
              <a:t>:</a:t>
            </a:r>
          </a:p>
        </p:txBody>
      </p:sp>
      <p:sp>
        <p:nvSpPr>
          <p:cNvPr id="53" name="TextBox 52">
            <a:extLst>
              <a:ext uri="{FF2B5EF4-FFF2-40B4-BE49-F238E27FC236}">
                <a16:creationId xmlns="" xmlns:a16="http://schemas.microsoft.com/office/drawing/2014/main" id="{71B70065-794E-4ECA-BF88-AEA2E83A9D54}"/>
              </a:ext>
            </a:extLst>
          </p:cNvPr>
          <p:cNvSpPr txBox="1"/>
          <p:nvPr/>
        </p:nvSpPr>
        <p:spPr>
          <a:xfrm>
            <a:off x="682366" y="1265316"/>
            <a:ext cx="10623087" cy="954107"/>
          </a:xfrm>
          <a:prstGeom prst="rect">
            <a:avLst/>
          </a:prstGeom>
          <a:noFill/>
        </p:spPr>
        <p:txBody>
          <a:bodyPr wrap="square" rtlCol="1">
            <a:spAutoFit/>
          </a:bodyPr>
          <a:lstStyle/>
          <a:p>
            <a:pPr algn="just" rtl="1"/>
            <a:r>
              <a:rPr lang="ar-SA" sz="2800" dirty="0"/>
              <a:t>بمجرد إنشاء مستودعات البيانات يتم تكوين كيان أو مخزن فيزيائي منعزل عن مخازن البيانات الاعتيادية كقواعد البيانات التقليدية (</a:t>
            </a:r>
            <a:r>
              <a:rPr lang="en-US" sz="2800" dirty="0"/>
              <a:t>Traditional Database</a:t>
            </a:r>
            <a:r>
              <a:rPr lang="ar-SA" sz="2800" dirty="0"/>
              <a:t>).</a:t>
            </a:r>
          </a:p>
        </p:txBody>
      </p:sp>
      <p:sp>
        <p:nvSpPr>
          <p:cNvPr id="48" name="TextBox 47">
            <a:extLst>
              <a:ext uri="{FF2B5EF4-FFF2-40B4-BE49-F238E27FC236}">
                <a16:creationId xmlns="" xmlns:a16="http://schemas.microsoft.com/office/drawing/2014/main" id="{2D2D04F7-455E-44BA-9749-18F23C71F016}"/>
              </a:ext>
            </a:extLst>
          </p:cNvPr>
          <p:cNvSpPr txBox="1"/>
          <p:nvPr/>
        </p:nvSpPr>
        <p:spPr>
          <a:xfrm>
            <a:off x="727337" y="2166280"/>
            <a:ext cx="10623087" cy="523220"/>
          </a:xfrm>
          <a:prstGeom prst="rect">
            <a:avLst/>
          </a:prstGeom>
          <a:noFill/>
        </p:spPr>
        <p:txBody>
          <a:bodyPr wrap="square" rtlCol="1">
            <a:spAutoFit/>
          </a:bodyPr>
          <a:lstStyle/>
          <a:p>
            <a:pPr algn="just" rtl="1"/>
            <a:r>
              <a:rPr lang="ar-SA" sz="2800" dirty="0"/>
              <a:t>يتم عزل بيئة كيان مستودعات البيانات بيئة عن مخازن البيانات التقليدية.</a:t>
            </a:r>
          </a:p>
        </p:txBody>
      </p:sp>
      <p:sp>
        <p:nvSpPr>
          <p:cNvPr id="49" name="TextBox 48">
            <a:extLst>
              <a:ext uri="{FF2B5EF4-FFF2-40B4-BE49-F238E27FC236}">
                <a16:creationId xmlns="" xmlns:a16="http://schemas.microsoft.com/office/drawing/2014/main" id="{E9776D12-5E88-4C34-8AB9-7B60BFAFEC2D}"/>
              </a:ext>
            </a:extLst>
          </p:cNvPr>
          <p:cNvSpPr txBox="1"/>
          <p:nvPr/>
        </p:nvSpPr>
        <p:spPr>
          <a:xfrm>
            <a:off x="728229" y="2710751"/>
            <a:ext cx="10623087" cy="1384995"/>
          </a:xfrm>
          <a:prstGeom prst="rect">
            <a:avLst/>
          </a:prstGeom>
          <a:noFill/>
        </p:spPr>
        <p:txBody>
          <a:bodyPr wrap="square" rtlCol="1">
            <a:spAutoFit/>
          </a:bodyPr>
          <a:lstStyle/>
          <a:p>
            <a:pPr algn="just" rtl="1"/>
            <a:r>
              <a:rPr lang="ar-SA" sz="2800" dirty="0"/>
              <a:t>عملية نقل البيانات من مخازن البيانات التقليدية إلى مستودعات البيانات يتطلب جهد ووقت طويل وبالتالي ليس من السهولة تعديل البيانات أولا بأول في مستودعات البيانات كما في قواعد البيانات التقليدية. </a:t>
            </a:r>
          </a:p>
        </p:txBody>
      </p:sp>
      <p:sp>
        <p:nvSpPr>
          <p:cNvPr id="50" name="TextBox 49">
            <a:extLst>
              <a:ext uri="{FF2B5EF4-FFF2-40B4-BE49-F238E27FC236}">
                <a16:creationId xmlns="" xmlns:a16="http://schemas.microsoft.com/office/drawing/2014/main" id="{5E101014-DCDF-4CCE-8934-72642B92FBB8}"/>
              </a:ext>
            </a:extLst>
          </p:cNvPr>
          <p:cNvSpPr txBox="1"/>
          <p:nvPr/>
        </p:nvSpPr>
        <p:spPr>
          <a:xfrm>
            <a:off x="727337" y="4018062"/>
            <a:ext cx="10623087" cy="954107"/>
          </a:xfrm>
          <a:prstGeom prst="rect">
            <a:avLst/>
          </a:prstGeom>
          <a:noFill/>
        </p:spPr>
        <p:txBody>
          <a:bodyPr wrap="square" rtlCol="1">
            <a:spAutoFit/>
          </a:bodyPr>
          <a:lstStyle/>
          <a:p>
            <a:pPr algn="just" rtl="1"/>
            <a:r>
              <a:rPr lang="ar-SA" sz="2800" dirty="0"/>
              <a:t>وبالتالي فمستودعات البيانات لا تخضع لعملية التعديل أو أن أي تعديل في قواعد البيانات التقليدية لا ينعكس على مستودعات البيانات وهذا ما يقصد بأنها لا تقبل التعديل. </a:t>
            </a:r>
          </a:p>
        </p:txBody>
      </p:sp>
      <p:sp>
        <p:nvSpPr>
          <p:cNvPr id="54" name="TextBox 53">
            <a:extLst>
              <a:ext uri="{FF2B5EF4-FFF2-40B4-BE49-F238E27FC236}">
                <a16:creationId xmlns="" xmlns:a16="http://schemas.microsoft.com/office/drawing/2014/main" id="{D7A88BDE-E3B2-4452-9F2D-31A4F1A8F836}"/>
              </a:ext>
            </a:extLst>
          </p:cNvPr>
          <p:cNvSpPr txBox="1"/>
          <p:nvPr/>
        </p:nvSpPr>
        <p:spPr>
          <a:xfrm>
            <a:off x="727337" y="5075735"/>
            <a:ext cx="10623087" cy="523220"/>
          </a:xfrm>
          <a:prstGeom prst="rect">
            <a:avLst/>
          </a:prstGeom>
          <a:noFill/>
        </p:spPr>
        <p:txBody>
          <a:bodyPr wrap="square" rtlCol="1">
            <a:spAutoFit/>
          </a:bodyPr>
          <a:lstStyle/>
          <a:p>
            <a:pPr algn="just" rtl="1"/>
            <a:r>
              <a:rPr lang="ar-SA" sz="2800" b="1" dirty="0">
                <a:solidFill>
                  <a:srgbClr val="C00000"/>
                </a:solidFill>
              </a:rPr>
              <a:t>أسباب عدم تعديل بيانات مستودعات البيانات: </a:t>
            </a:r>
          </a:p>
        </p:txBody>
      </p:sp>
      <p:sp>
        <p:nvSpPr>
          <p:cNvPr id="57" name="TextBox 56">
            <a:extLst>
              <a:ext uri="{FF2B5EF4-FFF2-40B4-BE49-F238E27FC236}">
                <a16:creationId xmlns="" xmlns:a16="http://schemas.microsoft.com/office/drawing/2014/main" id="{681B14C8-ACFF-43FA-81EA-0F2DC1999B17}"/>
              </a:ext>
            </a:extLst>
          </p:cNvPr>
          <p:cNvSpPr txBox="1"/>
          <p:nvPr/>
        </p:nvSpPr>
        <p:spPr>
          <a:xfrm>
            <a:off x="682366" y="5593074"/>
            <a:ext cx="10623087" cy="523220"/>
          </a:xfrm>
          <a:prstGeom prst="rect">
            <a:avLst/>
          </a:prstGeom>
          <a:noFill/>
        </p:spPr>
        <p:txBody>
          <a:bodyPr wrap="square" rtlCol="1">
            <a:spAutoFit/>
          </a:bodyPr>
          <a:lstStyle/>
          <a:p>
            <a:pPr algn="just" rtl="1"/>
            <a:r>
              <a:rPr lang="ar-SA" sz="2800" dirty="0"/>
              <a:t>لأن البيانات الموجودة في مستودعات البيانات الغرض منها التحليل وليس العمليات اليومية.</a:t>
            </a:r>
          </a:p>
        </p:txBody>
      </p:sp>
    </p:spTree>
    <p:extLst>
      <p:ext uri="{BB962C8B-B14F-4D97-AF65-F5344CB8AC3E}">
        <p14:creationId xmlns:p14="http://schemas.microsoft.com/office/powerpoint/2010/main" val="36144118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circle(in)">
                                      <p:cBhvr>
                                        <p:cTn id="12" dur="20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00"/>
                                        <p:tgtEl>
                                          <p:spTgt spid="53"/>
                                        </p:tgtEl>
                                      </p:cBhvr>
                                    </p:animEffect>
                                    <p:anim calcmode="lin" valueType="num">
                                      <p:cBhvr>
                                        <p:cTn id="18" dur="1000" fill="hold"/>
                                        <p:tgtEl>
                                          <p:spTgt spid="53"/>
                                        </p:tgtEl>
                                        <p:attrNameLst>
                                          <p:attrName>ppt_x</p:attrName>
                                        </p:attrNameLst>
                                      </p:cBhvr>
                                      <p:tavLst>
                                        <p:tav tm="0">
                                          <p:val>
                                            <p:strVal val="#ppt_x"/>
                                          </p:val>
                                        </p:tav>
                                        <p:tav tm="100000">
                                          <p:val>
                                            <p:strVal val="#ppt_x"/>
                                          </p:val>
                                        </p:tav>
                                      </p:tavLst>
                                    </p:anim>
                                    <p:anim calcmode="lin" valueType="num">
                                      <p:cBhvr>
                                        <p:cTn id="1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1000"/>
                                        <p:tgtEl>
                                          <p:spTgt spid="48"/>
                                        </p:tgtEl>
                                      </p:cBhvr>
                                    </p:animEffect>
                                    <p:anim calcmode="lin" valueType="num">
                                      <p:cBhvr>
                                        <p:cTn id="25" dur="1000" fill="hold"/>
                                        <p:tgtEl>
                                          <p:spTgt spid="48"/>
                                        </p:tgtEl>
                                        <p:attrNameLst>
                                          <p:attrName>ppt_x</p:attrName>
                                        </p:attrNameLst>
                                      </p:cBhvr>
                                      <p:tavLst>
                                        <p:tav tm="0">
                                          <p:val>
                                            <p:strVal val="#ppt_x"/>
                                          </p:val>
                                        </p:tav>
                                        <p:tav tm="100000">
                                          <p:val>
                                            <p:strVal val="#ppt_x"/>
                                          </p:val>
                                        </p:tav>
                                      </p:tavLst>
                                    </p:anim>
                                    <p:anim calcmode="lin" valueType="num">
                                      <p:cBhvr>
                                        <p:cTn id="2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1000"/>
                                        <p:tgtEl>
                                          <p:spTgt spid="49"/>
                                        </p:tgtEl>
                                      </p:cBhvr>
                                    </p:animEffect>
                                    <p:anim calcmode="lin" valueType="num">
                                      <p:cBhvr>
                                        <p:cTn id="32" dur="1000" fill="hold"/>
                                        <p:tgtEl>
                                          <p:spTgt spid="49"/>
                                        </p:tgtEl>
                                        <p:attrNameLst>
                                          <p:attrName>ppt_x</p:attrName>
                                        </p:attrNameLst>
                                      </p:cBhvr>
                                      <p:tavLst>
                                        <p:tav tm="0">
                                          <p:val>
                                            <p:strVal val="#ppt_x"/>
                                          </p:val>
                                        </p:tav>
                                        <p:tav tm="100000">
                                          <p:val>
                                            <p:strVal val="#ppt_x"/>
                                          </p:val>
                                        </p:tav>
                                      </p:tavLst>
                                    </p:anim>
                                    <p:anim calcmode="lin" valueType="num">
                                      <p:cBhvr>
                                        <p:cTn id="3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1000"/>
                                        <p:tgtEl>
                                          <p:spTgt spid="50"/>
                                        </p:tgtEl>
                                      </p:cBhvr>
                                    </p:animEffect>
                                    <p:anim calcmode="lin" valueType="num">
                                      <p:cBhvr>
                                        <p:cTn id="39" dur="1000" fill="hold"/>
                                        <p:tgtEl>
                                          <p:spTgt spid="50"/>
                                        </p:tgtEl>
                                        <p:attrNameLst>
                                          <p:attrName>ppt_x</p:attrName>
                                        </p:attrNameLst>
                                      </p:cBhvr>
                                      <p:tavLst>
                                        <p:tav tm="0">
                                          <p:val>
                                            <p:strVal val="#ppt_x"/>
                                          </p:val>
                                        </p:tav>
                                        <p:tav tm="100000">
                                          <p:val>
                                            <p:strVal val="#ppt_x"/>
                                          </p:val>
                                        </p:tav>
                                      </p:tavLst>
                                    </p:anim>
                                    <p:anim calcmode="lin" valueType="num">
                                      <p:cBhvr>
                                        <p:cTn id="40"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1000"/>
                                        <p:tgtEl>
                                          <p:spTgt spid="54"/>
                                        </p:tgtEl>
                                      </p:cBhvr>
                                    </p:animEffect>
                                    <p:anim calcmode="lin" valueType="num">
                                      <p:cBhvr>
                                        <p:cTn id="46" dur="1000" fill="hold"/>
                                        <p:tgtEl>
                                          <p:spTgt spid="54"/>
                                        </p:tgtEl>
                                        <p:attrNameLst>
                                          <p:attrName>ppt_x</p:attrName>
                                        </p:attrNameLst>
                                      </p:cBhvr>
                                      <p:tavLst>
                                        <p:tav tm="0">
                                          <p:val>
                                            <p:strVal val="#ppt_x"/>
                                          </p:val>
                                        </p:tav>
                                        <p:tav tm="100000">
                                          <p:val>
                                            <p:strVal val="#ppt_x"/>
                                          </p:val>
                                        </p:tav>
                                      </p:tavLst>
                                    </p:anim>
                                    <p:anim calcmode="lin" valueType="num">
                                      <p:cBhvr>
                                        <p:cTn id="47"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2" grpId="0"/>
      <p:bldP spid="53" grpId="0"/>
      <p:bldP spid="48" grpId="0"/>
      <p:bldP spid="49" grpId="0"/>
      <p:bldP spid="50" grpId="0"/>
      <p:bldP spid="54"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352925" y="306431"/>
            <a:ext cx="11194447"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الدواعي التاريخية لمستودعات البيانات </a:t>
            </a:r>
            <a:r>
              <a:rPr lang="en-US" sz="2800" b="1" dirty="0">
                <a:solidFill>
                  <a:srgbClr val="002060"/>
                </a:solidFill>
                <a:effectLst>
                  <a:outerShdw blurRad="38100" dist="38100" dir="2700000" algn="tl">
                    <a:srgbClr val="000000">
                      <a:alpha val="43137"/>
                    </a:srgbClr>
                  </a:outerShdw>
                </a:effectLst>
              </a:rPr>
              <a:t>History Leading to Data Warehousing</a:t>
            </a:r>
            <a:r>
              <a:rPr lang="ar-SA" sz="3200" b="1" dirty="0">
                <a:solidFill>
                  <a:srgbClr val="002060"/>
                </a:solidFill>
                <a:effectLst>
                  <a:outerShdw blurRad="38100" dist="38100" dir="2700000" algn="tl">
                    <a:srgbClr val="000000">
                      <a:alpha val="43137"/>
                    </a:srgbClr>
                  </a:outerShdw>
                </a:effectLst>
              </a:rPr>
              <a:t>:</a:t>
            </a:r>
          </a:p>
        </p:txBody>
      </p:sp>
      <p:sp>
        <p:nvSpPr>
          <p:cNvPr id="53" name="TextBox 52">
            <a:extLst>
              <a:ext uri="{FF2B5EF4-FFF2-40B4-BE49-F238E27FC236}">
                <a16:creationId xmlns="" xmlns:a16="http://schemas.microsoft.com/office/drawing/2014/main" id="{71B70065-794E-4ECA-BF88-AEA2E83A9D54}"/>
              </a:ext>
            </a:extLst>
          </p:cNvPr>
          <p:cNvSpPr txBox="1"/>
          <p:nvPr/>
        </p:nvSpPr>
        <p:spPr>
          <a:xfrm>
            <a:off x="727336" y="985778"/>
            <a:ext cx="10623087" cy="523220"/>
          </a:xfrm>
          <a:prstGeom prst="rect">
            <a:avLst/>
          </a:prstGeom>
          <a:noFill/>
        </p:spPr>
        <p:txBody>
          <a:bodyPr wrap="square" rtlCol="1">
            <a:spAutoFit/>
          </a:bodyPr>
          <a:lstStyle/>
          <a:p>
            <a:pPr marL="457200" indent="-457200" algn="just" rtl="1">
              <a:buFont typeface="Arial" panose="020B0604020202020204" pitchFamily="34" charset="0"/>
              <a:buChar char="•"/>
            </a:pPr>
            <a:r>
              <a:rPr lang="ar-SA" sz="2800" dirty="0"/>
              <a:t>التحسن في قواعد البيانات وخصوصا قواعد البيانات العلائقية.</a:t>
            </a:r>
          </a:p>
        </p:txBody>
      </p:sp>
      <p:sp>
        <p:nvSpPr>
          <p:cNvPr id="48" name="TextBox 47">
            <a:extLst>
              <a:ext uri="{FF2B5EF4-FFF2-40B4-BE49-F238E27FC236}">
                <a16:creationId xmlns="" xmlns:a16="http://schemas.microsoft.com/office/drawing/2014/main" id="{2D2D04F7-455E-44BA-9749-18F23C71F016}"/>
              </a:ext>
            </a:extLst>
          </p:cNvPr>
          <p:cNvSpPr txBox="1"/>
          <p:nvPr/>
        </p:nvSpPr>
        <p:spPr>
          <a:xfrm>
            <a:off x="727337" y="1603571"/>
            <a:ext cx="10623087" cy="523220"/>
          </a:xfrm>
          <a:prstGeom prst="rect">
            <a:avLst/>
          </a:prstGeom>
          <a:noFill/>
        </p:spPr>
        <p:txBody>
          <a:bodyPr wrap="square" rtlCol="1">
            <a:spAutoFit/>
          </a:bodyPr>
          <a:lstStyle/>
          <a:p>
            <a:pPr marL="457200" indent="-457200" algn="just" rtl="1">
              <a:buFont typeface="Arial" panose="020B0604020202020204" pitchFamily="34" charset="0"/>
              <a:buChar char="•"/>
            </a:pPr>
            <a:r>
              <a:rPr lang="ar-SA" sz="2800" dirty="0"/>
              <a:t>التقدم في أجهزة الحاسوب، والخزن الجماعي، والهندسة المعمارية المتوازية.</a:t>
            </a:r>
          </a:p>
        </p:txBody>
      </p:sp>
      <p:sp>
        <p:nvSpPr>
          <p:cNvPr id="49" name="TextBox 48">
            <a:extLst>
              <a:ext uri="{FF2B5EF4-FFF2-40B4-BE49-F238E27FC236}">
                <a16:creationId xmlns="" xmlns:a16="http://schemas.microsoft.com/office/drawing/2014/main" id="{E9776D12-5E88-4C34-8AB9-7B60BFAFEC2D}"/>
              </a:ext>
            </a:extLst>
          </p:cNvPr>
          <p:cNvSpPr txBox="1"/>
          <p:nvPr/>
        </p:nvSpPr>
        <p:spPr>
          <a:xfrm>
            <a:off x="740226" y="2146658"/>
            <a:ext cx="10623087" cy="523220"/>
          </a:xfrm>
          <a:prstGeom prst="rect">
            <a:avLst/>
          </a:prstGeom>
          <a:noFill/>
        </p:spPr>
        <p:txBody>
          <a:bodyPr wrap="square" rtlCol="1">
            <a:spAutoFit/>
          </a:bodyPr>
          <a:lstStyle/>
          <a:p>
            <a:pPr marL="457200" indent="-457200" algn="just" rtl="1">
              <a:buFont typeface="Arial" panose="020B0604020202020204" pitchFamily="34" charset="0"/>
              <a:buChar char="•"/>
            </a:pPr>
            <a:r>
              <a:rPr lang="ar-SA" sz="2800" dirty="0"/>
              <a:t>ظهور الشبكات.</a:t>
            </a:r>
          </a:p>
        </p:txBody>
      </p:sp>
      <p:sp>
        <p:nvSpPr>
          <p:cNvPr id="50" name="TextBox 49">
            <a:extLst>
              <a:ext uri="{FF2B5EF4-FFF2-40B4-BE49-F238E27FC236}">
                <a16:creationId xmlns="" xmlns:a16="http://schemas.microsoft.com/office/drawing/2014/main" id="{5E101014-DCDF-4CCE-8934-72642B92FBB8}"/>
              </a:ext>
            </a:extLst>
          </p:cNvPr>
          <p:cNvSpPr txBox="1"/>
          <p:nvPr/>
        </p:nvSpPr>
        <p:spPr>
          <a:xfrm>
            <a:off x="727336" y="2727613"/>
            <a:ext cx="10623087" cy="523220"/>
          </a:xfrm>
          <a:prstGeom prst="rect">
            <a:avLst/>
          </a:prstGeom>
          <a:noFill/>
        </p:spPr>
        <p:txBody>
          <a:bodyPr wrap="square" rtlCol="1">
            <a:spAutoFit/>
          </a:bodyPr>
          <a:lstStyle/>
          <a:p>
            <a:pPr marL="457200" indent="-457200" algn="just" rtl="1">
              <a:buFont typeface="Arial" panose="020B0604020202020204" pitchFamily="34" charset="0"/>
              <a:buChar char="•"/>
            </a:pPr>
            <a:r>
              <a:rPr lang="ar-SA" sz="2800" dirty="0"/>
              <a:t>التقدم في الوسيط الذي يمكن من ربط قواعد بيانات.</a:t>
            </a:r>
          </a:p>
        </p:txBody>
      </p:sp>
      <p:sp>
        <p:nvSpPr>
          <p:cNvPr id="44" name="TextBox 43">
            <a:extLst>
              <a:ext uri="{FF2B5EF4-FFF2-40B4-BE49-F238E27FC236}">
                <a16:creationId xmlns="" xmlns:a16="http://schemas.microsoft.com/office/drawing/2014/main" id="{D7B8E2FC-5670-4098-9D92-92944A14EB74}"/>
              </a:ext>
            </a:extLst>
          </p:cNvPr>
          <p:cNvSpPr txBox="1"/>
          <p:nvPr/>
        </p:nvSpPr>
        <p:spPr>
          <a:xfrm>
            <a:off x="740225" y="3288180"/>
            <a:ext cx="10623087" cy="523220"/>
          </a:xfrm>
          <a:prstGeom prst="rect">
            <a:avLst/>
          </a:prstGeom>
          <a:noFill/>
        </p:spPr>
        <p:txBody>
          <a:bodyPr wrap="square" rtlCol="1">
            <a:spAutoFit/>
          </a:bodyPr>
          <a:lstStyle/>
          <a:p>
            <a:pPr marL="457200" indent="-457200" algn="just" rtl="1">
              <a:buFont typeface="Arial" panose="020B0604020202020204" pitchFamily="34" charset="0"/>
              <a:buChar char="•"/>
            </a:pPr>
            <a:r>
              <a:rPr lang="ar-SA" sz="2800" dirty="0"/>
              <a:t>الاختلاف بين الأنظمة التشغيلية والمعلوماتية.</a:t>
            </a:r>
          </a:p>
        </p:txBody>
      </p:sp>
      <p:sp>
        <p:nvSpPr>
          <p:cNvPr id="45" name="TextBox 44">
            <a:extLst>
              <a:ext uri="{FF2B5EF4-FFF2-40B4-BE49-F238E27FC236}">
                <a16:creationId xmlns="" xmlns:a16="http://schemas.microsoft.com/office/drawing/2014/main" id="{D8070DCE-3BE2-4517-9866-FDBDA5DB9ECC}"/>
              </a:ext>
            </a:extLst>
          </p:cNvPr>
          <p:cNvSpPr txBox="1"/>
          <p:nvPr/>
        </p:nvSpPr>
        <p:spPr>
          <a:xfrm>
            <a:off x="168865" y="3725674"/>
            <a:ext cx="11194447"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قضايا في مستودعات البيانات:</a:t>
            </a:r>
          </a:p>
        </p:txBody>
      </p:sp>
      <p:sp>
        <p:nvSpPr>
          <p:cNvPr id="46" name="TextBox 45">
            <a:extLst>
              <a:ext uri="{FF2B5EF4-FFF2-40B4-BE49-F238E27FC236}">
                <a16:creationId xmlns="" xmlns:a16="http://schemas.microsoft.com/office/drawing/2014/main" id="{A3FCAA69-D6EC-4C3E-ACB8-294678E5CCF4}"/>
              </a:ext>
            </a:extLst>
          </p:cNvPr>
          <p:cNvSpPr txBox="1"/>
          <p:nvPr/>
        </p:nvSpPr>
        <p:spPr>
          <a:xfrm>
            <a:off x="738975" y="4245886"/>
            <a:ext cx="10623087" cy="523220"/>
          </a:xfrm>
          <a:prstGeom prst="rect">
            <a:avLst/>
          </a:prstGeom>
          <a:noFill/>
        </p:spPr>
        <p:txBody>
          <a:bodyPr wrap="square" rtlCol="1">
            <a:spAutoFit/>
          </a:bodyPr>
          <a:lstStyle/>
          <a:p>
            <a:pPr algn="just" rtl="1"/>
            <a:r>
              <a:rPr lang="ar-SA" sz="2800" dirty="0"/>
              <a:t>يتم جمع البيانات من عدة مصادر مما يؤدي لظهور مشاكل منها:</a:t>
            </a:r>
          </a:p>
        </p:txBody>
      </p:sp>
      <p:sp>
        <p:nvSpPr>
          <p:cNvPr id="47" name="TextBox 46">
            <a:extLst>
              <a:ext uri="{FF2B5EF4-FFF2-40B4-BE49-F238E27FC236}">
                <a16:creationId xmlns="" xmlns:a16="http://schemas.microsoft.com/office/drawing/2014/main" id="{054B866D-E0FA-4719-A759-7DF1A1F62CCE}"/>
              </a:ext>
            </a:extLst>
          </p:cNvPr>
          <p:cNvSpPr txBox="1"/>
          <p:nvPr/>
        </p:nvSpPr>
        <p:spPr>
          <a:xfrm>
            <a:off x="738974" y="4780654"/>
            <a:ext cx="10623087" cy="523220"/>
          </a:xfrm>
          <a:prstGeom prst="rect">
            <a:avLst/>
          </a:prstGeom>
          <a:noFill/>
        </p:spPr>
        <p:txBody>
          <a:bodyPr wrap="square" rtlCol="1">
            <a:spAutoFit/>
          </a:bodyPr>
          <a:lstStyle/>
          <a:p>
            <a:pPr marL="457200" indent="-457200" algn="just" rtl="1">
              <a:buFont typeface="Arial" panose="020B0604020202020204" pitchFamily="34" charset="0"/>
              <a:buChar char="•"/>
            </a:pPr>
            <a:r>
              <a:rPr lang="ar-SA" sz="2800" dirty="0"/>
              <a:t>التراكيب الرئيسة المتناقضة.</a:t>
            </a:r>
          </a:p>
        </p:txBody>
      </p:sp>
      <p:sp>
        <p:nvSpPr>
          <p:cNvPr id="51" name="TextBox 50">
            <a:extLst>
              <a:ext uri="{FF2B5EF4-FFF2-40B4-BE49-F238E27FC236}">
                <a16:creationId xmlns="" xmlns:a16="http://schemas.microsoft.com/office/drawing/2014/main" id="{E67773C5-E98D-461E-A271-55037399A788}"/>
              </a:ext>
            </a:extLst>
          </p:cNvPr>
          <p:cNvSpPr txBox="1"/>
          <p:nvPr/>
        </p:nvSpPr>
        <p:spPr>
          <a:xfrm>
            <a:off x="748998" y="5289318"/>
            <a:ext cx="10623087" cy="523220"/>
          </a:xfrm>
          <a:prstGeom prst="rect">
            <a:avLst/>
          </a:prstGeom>
          <a:noFill/>
        </p:spPr>
        <p:txBody>
          <a:bodyPr wrap="square" rtlCol="1">
            <a:spAutoFit/>
          </a:bodyPr>
          <a:lstStyle/>
          <a:p>
            <a:pPr marL="457200" indent="-457200" algn="just" rtl="1">
              <a:buFont typeface="Arial" panose="020B0604020202020204" pitchFamily="34" charset="0"/>
              <a:buChar char="•"/>
            </a:pPr>
            <a:r>
              <a:rPr lang="ar-SA" sz="2800" dirty="0"/>
              <a:t>قيم البيانات المتناقضة.</a:t>
            </a:r>
          </a:p>
        </p:txBody>
      </p:sp>
      <p:sp>
        <p:nvSpPr>
          <p:cNvPr id="55" name="TextBox 54">
            <a:extLst>
              <a:ext uri="{FF2B5EF4-FFF2-40B4-BE49-F238E27FC236}">
                <a16:creationId xmlns="" xmlns:a16="http://schemas.microsoft.com/office/drawing/2014/main" id="{04BFF805-BC53-4E42-B820-E4072CFD9AA7}"/>
              </a:ext>
            </a:extLst>
          </p:cNvPr>
          <p:cNvSpPr txBox="1"/>
          <p:nvPr/>
        </p:nvSpPr>
        <p:spPr>
          <a:xfrm>
            <a:off x="722713" y="5824086"/>
            <a:ext cx="10623087" cy="523220"/>
          </a:xfrm>
          <a:prstGeom prst="rect">
            <a:avLst/>
          </a:prstGeom>
          <a:noFill/>
        </p:spPr>
        <p:txBody>
          <a:bodyPr wrap="square" rtlCol="1">
            <a:spAutoFit/>
          </a:bodyPr>
          <a:lstStyle/>
          <a:p>
            <a:pPr marL="457200" indent="-457200" algn="just" rtl="1">
              <a:buFont typeface="Arial" panose="020B0604020202020204" pitchFamily="34" charset="0"/>
              <a:buChar char="•"/>
            </a:pPr>
            <a:r>
              <a:rPr lang="ar-SA" sz="2800" dirty="0"/>
              <a:t>البيانات المفقودة.</a:t>
            </a:r>
          </a:p>
        </p:txBody>
      </p:sp>
    </p:spTree>
    <p:extLst>
      <p:ext uri="{BB962C8B-B14F-4D97-AF65-F5344CB8AC3E}">
        <p14:creationId xmlns:p14="http://schemas.microsoft.com/office/powerpoint/2010/main" val="37174630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000"/>
                                        <p:tgtEl>
                                          <p:spTgt spid="48"/>
                                        </p:tgtEl>
                                      </p:cBhvr>
                                    </p:animEffect>
                                    <p:anim calcmode="lin" valueType="num">
                                      <p:cBhvr>
                                        <p:cTn id="20" dur="1000" fill="hold"/>
                                        <p:tgtEl>
                                          <p:spTgt spid="48"/>
                                        </p:tgtEl>
                                        <p:attrNameLst>
                                          <p:attrName>ppt_x</p:attrName>
                                        </p:attrNameLst>
                                      </p:cBhvr>
                                      <p:tavLst>
                                        <p:tav tm="0">
                                          <p:val>
                                            <p:strVal val="#ppt_x"/>
                                          </p:val>
                                        </p:tav>
                                        <p:tav tm="100000">
                                          <p:val>
                                            <p:strVal val="#ppt_x"/>
                                          </p:val>
                                        </p:tav>
                                      </p:tavLst>
                                    </p:anim>
                                    <p:anim calcmode="lin" valueType="num">
                                      <p:cBhvr>
                                        <p:cTn id="21"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1000"/>
                                        <p:tgtEl>
                                          <p:spTgt spid="49"/>
                                        </p:tgtEl>
                                      </p:cBhvr>
                                    </p:animEffect>
                                    <p:anim calcmode="lin" valueType="num">
                                      <p:cBhvr>
                                        <p:cTn id="27" dur="1000" fill="hold"/>
                                        <p:tgtEl>
                                          <p:spTgt spid="49"/>
                                        </p:tgtEl>
                                        <p:attrNameLst>
                                          <p:attrName>ppt_x</p:attrName>
                                        </p:attrNameLst>
                                      </p:cBhvr>
                                      <p:tavLst>
                                        <p:tav tm="0">
                                          <p:val>
                                            <p:strVal val="#ppt_x"/>
                                          </p:val>
                                        </p:tav>
                                        <p:tav tm="100000">
                                          <p:val>
                                            <p:strVal val="#ppt_x"/>
                                          </p:val>
                                        </p:tav>
                                      </p:tavLst>
                                    </p:anim>
                                    <p:anim calcmode="lin" valueType="num">
                                      <p:cBhvr>
                                        <p:cTn id="28"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1000"/>
                                        <p:tgtEl>
                                          <p:spTgt spid="50"/>
                                        </p:tgtEl>
                                      </p:cBhvr>
                                    </p:animEffect>
                                    <p:anim calcmode="lin" valueType="num">
                                      <p:cBhvr>
                                        <p:cTn id="34" dur="1000" fill="hold"/>
                                        <p:tgtEl>
                                          <p:spTgt spid="50"/>
                                        </p:tgtEl>
                                        <p:attrNameLst>
                                          <p:attrName>ppt_x</p:attrName>
                                        </p:attrNameLst>
                                      </p:cBhvr>
                                      <p:tavLst>
                                        <p:tav tm="0">
                                          <p:val>
                                            <p:strVal val="#ppt_x"/>
                                          </p:val>
                                        </p:tav>
                                        <p:tav tm="100000">
                                          <p:val>
                                            <p:strVal val="#ppt_x"/>
                                          </p:val>
                                        </p:tav>
                                      </p:tavLst>
                                    </p:anim>
                                    <p:anim calcmode="lin" valueType="num">
                                      <p:cBhvr>
                                        <p:cTn id="35"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1000"/>
                                        <p:tgtEl>
                                          <p:spTgt spid="44"/>
                                        </p:tgtEl>
                                      </p:cBhvr>
                                    </p:animEffect>
                                    <p:anim calcmode="lin" valueType="num">
                                      <p:cBhvr>
                                        <p:cTn id="41" dur="1000" fill="hold"/>
                                        <p:tgtEl>
                                          <p:spTgt spid="44"/>
                                        </p:tgtEl>
                                        <p:attrNameLst>
                                          <p:attrName>ppt_x</p:attrName>
                                        </p:attrNameLst>
                                      </p:cBhvr>
                                      <p:tavLst>
                                        <p:tav tm="0">
                                          <p:val>
                                            <p:strVal val="#ppt_x"/>
                                          </p:val>
                                        </p:tav>
                                        <p:tav tm="100000">
                                          <p:val>
                                            <p:strVal val="#ppt_x"/>
                                          </p:val>
                                        </p:tav>
                                      </p:tavLst>
                                    </p:anim>
                                    <p:anim calcmode="lin" valueType="num">
                                      <p:cBhvr>
                                        <p:cTn id="4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circle(in)">
                                      <p:cBhvr>
                                        <p:cTn id="47" dur="20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1000"/>
                                        <p:tgtEl>
                                          <p:spTgt spid="47"/>
                                        </p:tgtEl>
                                      </p:cBhvr>
                                    </p:animEffect>
                                    <p:anim calcmode="lin" valueType="num">
                                      <p:cBhvr>
                                        <p:cTn id="60" dur="1000" fill="hold"/>
                                        <p:tgtEl>
                                          <p:spTgt spid="47"/>
                                        </p:tgtEl>
                                        <p:attrNameLst>
                                          <p:attrName>ppt_x</p:attrName>
                                        </p:attrNameLst>
                                      </p:cBhvr>
                                      <p:tavLst>
                                        <p:tav tm="0">
                                          <p:val>
                                            <p:strVal val="#ppt_x"/>
                                          </p:val>
                                        </p:tav>
                                        <p:tav tm="100000">
                                          <p:val>
                                            <p:strVal val="#ppt_x"/>
                                          </p:val>
                                        </p:tav>
                                      </p:tavLst>
                                    </p:anim>
                                    <p:anim calcmode="lin" valueType="num">
                                      <p:cBhvr>
                                        <p:cTn id="61"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fade">
                                      <p:cBhvr>
                                        <p:cTn id="66" dur="1000"/>
                                        <p:tgtEl>
                                          <p:spTgt spid="51"/>
                                        </p:tgtEl>
                                      </p:cBhvr>
                                    </p:animEffect>
                                    <p:anim calcmode="lin" valueType="num">
                                      <p:cBhvr>
                                        <p:cTn id="67" dur="1000" fill="hold"/>
                                        <p:tgtEl>
                                          <p:spTgt spid="51"/>
                                        </p:tgtEl>
                                        <p:attrNameLst>
                                          <p:attrName>ppt_x</p:attrName>
                                        </p:attrNameLst>
                                      </p:cBhvr>
                                      <p:tavLst>
                                        <p:tav tm="0">
                                          <p:val>
                                            <p:strVal val="#ppt_x"/>
                                          </p:val>
                                        </p:tav>
                                        <p:tav tm="100000">
                                          <p:val>
                                            <p:strVal val="#ppt_x"/>
                                          </p:val>
                                        </p:tav>
                                      </p:tavLst>
                                    </p:anim>
                                    <p:anim calcmode="lin" valueType="num">
                                      <p:cBhvr>
                                        <p:cTn id="68"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1000"/>
                                        <p:tgtEl>
                                          <p:spTgt spid="55"/>
                                        </p:tgtEl>
                                      </p:cBhvr>
                                    </p:animEffect>
                                    <p:anim calcmode="lin" valueType="num">
                                      <p:cBhvr>
                                        <p:cTn id="74" dur="1000" fill="hold"/>
                                        <p:tgtEl>
                                          <p:spTgt spid="55"/>
                                        </p:tgtEl>
                                        <p:attrNameLst>
                                          <p:attrName>ppt_x</p:attrName>
                                        </p:attrNameLst>
                                      </p:cBhvr>
                                      <p:tavLst>
                                        <p:tav tm="0">
                                          <p:val>
                                            <p:strVal val="#ppt_x"/>
                                          </p:val>
                                        </p:tav>
                                        <p:tav tm="100000">
                                          <p:val>
                                            <p:strVal val="#ppt_x"/>
                                          </p:val>
                                        </p:tav>
                                      </p:tavLst>
                                    </p:anim>
                                    <p:anim calcmode="lin" valueType="num">
                                      <p:cBhvr>
                                        <p:cTn id="75"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3" grpId="0"/>
      <p:bldP spid="48" grpId="0"/>
      <p:bldP spid="49" grpId="0"/>
      <p:bldP spid="50" grpId="0"/>
      <p:bldP spid="44" grpId="0"/>
      <p:bldP spid="45" grpId="0"/>
      <p:bldP spid="46" grpId="0"/>
      <p:bldP spid="47" grpId="0"/>
      <p:bldP spid="51" grpId="0"/>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352925" y="306431"/>
            <a:ext cx="11194447"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مثال:</a:t>
            </a:r>
          </a:p>
        </p:txBody>
      </p:sp>
      <p:pic>
        <p:nvPicPr>
          <p:cNvPr id="52" name="Picture 15" descr="Noname.jpg">
            <a:extLst>
              <a:ext uri="{FF2B5EF4-FFF2-40B4-BE49-F238E27FC236}">
                <a16:creationId xmlns="" xmlns:a16="http://schemas.microsoft.com/office/drawing/2014/main" id="{1A9417CA-000C-4317-849B-36BD8E1144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4629" y="308667"/>
            <a:ext cx="8752774" cy="624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50040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713220" y="306431"/>
            <a:ext cx="8637204"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 مستودعات البيانات </a:t>
            </a:r>
            <a:r>
              <a:rPr lang="en-US" sz="3200" b="1" dirty="0">
                <a:solidFill>
                  <a:srgbClr val="002060"/>
                </a:solidFill>
                <a:effectLst>
                  <a:outerShdw blurRad="38100" dist="38100" dir="2700000" algn="tl">
                    <a:srgbClr val="000000">
                      <a:alpha val="43137"/>
                    </a:srgbClr>
                  </a:outerShdw>
                </a:effectLst>
              </a:rPr>
              <a:t>Data Warehouse</a:t>
            </a:r>
            <a:r>
              <a:rPr lang="ar-SA" sz="3200" b="1" dirty="0">
                <a:solidFill>
                  <a:srgbClr val="002060"/>
                </a:solidFill>
                <a:effectLst>
                  <a:outerShdw blurRad="38100" dist="38100" dir="2700000" algn="tl">
                    <a:srgbClr val="000000">
                      <a:alpha val="43137"/>
                    </a:srgbClr>
                  </a:outerShdw>
                </a:effectLst>
              </a:rPr>
              <a:t>:</a:t>
            </a:r>
          </a:p>
        </p:txBody>
      </p:sp>
      <p:sp>
        <p:nvSpPr>
          <p:cNvPr id="52" name="TextBox 51">
            <a:extLst>
              <a:ext uri="{FF2B5EF4-FFF2-40B4-BE49-F238E27FC236}">
                <a16:creationId xmlns="" xmlns:a16="http://schemas.microsoft.com/office/drawing/2014/main" id="{655FAC26-8C69-49B9-BA04-23E100568D07}"/>
              </a:ext>
            </a:extLst>
          </p:cNvPr>
          <p:cNvSpPr txBox="1"/>
          <p:nvPr/>
        </p:nvSpPr>
        <p:spPr>
          <a:xfrm>
            <a:off x="467084" y="772076"/>
            <a:ext cx="11107943" cy="1077218"/>
          </a:xfrm>
          <a:prstGeom prst="rect">
            <a:avLst/>
          </a:prstGeom>
          <a:noFill/>
        </p:spPr>
        <p:txBody>
          <a:bodyPr wrap="square" rtlCol="1">
            <a:spAutoFit/>
          </a:bodyPr>
          <a:lstStyle/>
          <a:p>
            <a:pPr algn="r" rtl="1"/>
            <a:r>
              <a:rPr lang="ar-SA" sz="3200" b="1" dirty="0">
                <a:solidFill>
                  <a:schemeClr val="accent6">
                    <a:lumMod val="50000"/>
                  </a:schemeClr>
                </a:solidFill>
                <a:effectLst>
                  <a:outerShdw blurRad="38100" dist="38100" dir="2700000" algn="tl">
                    <a:srgbClr val="000000">
                      <a:alpha val="43137"/>
                    </a:srgbClr>
                  </a:outerShdw>
                </a:effectLst>
              </a:rPr>
              <a:t>التفريق بين منهجية معالجة البيانات في مستودعات البيانات وقواعد البيانات </a:t>
            </a:r>
            <a:r>
              <a:rPr lang="en-US" sz="3200" b="1" dirty="0">
                <a:solidFill>
                  <a:schemeClr val="accent6">
                    <a:lumMod val="50000"/>
                  </a:schemeClr>
                </a:solidFill>
                <a:effectLst>
                  <a:outerShdw blurRad="38100" dist="38100" dir="2700000" algn="tl">
                    <a:srgbClr val="000000">
                      <a:alpha val="43137"/>
                    </a:srgbClr>
                  </a:outerShdw>
                </a:effectLst>
              </a:rPr>
              <a:t>Difference Between operational &amp; transaction database system </a:t>
            </a:r>
            <a:r>
              <a:rPr lang="ar-SA" sz="3200" b="1" dirty="0">
                <a:solidFill>
                  <a:schemeClr val="accent6">
                    <a:lumMod val="50000"/>
                  </a:schemeClr>
                </a:solidFill>
                <a:effectLst>
                  <a:outerShdw blurRad="38100" dist="38100" dir="2700000" algn="tl">
                    <a:srgbClr val="000000">
                      <a:alpha val="43137"/>
                    </a:srgbClr>
                  </a:outerShdw>
                </a:effectLst>
              </a:rPr>
              <a:t>:</a:t>
            </a:r>
          </a:p>
        </p:txBody>
      </p:sp>
      <p:sp>
        <p:nvSpPr>
          <p:cNvPr id="58" name="TextBox 57">
            <a:extLst>
              <a:ext uri="{FF2B5EF4-FFF2-40B4-BE49-F238E27FC236}">
                <a16:creationId xmlns="" xmlns:a16="http://schemas.microsoft.com/office/drawing/2014/main" id="{C0D9C5BF-460C-4DA0-BA56-D2E9284ABF07}"/>
              </a:ext>
            </a:extLst>
          </p:cNvPr>
          <p:cNvSpPr txBox="1"/>
          <p:nvPr/>
        </p:nvSpPr>
        <p:spPr>
          <a:xfrm>
            <a:off x="682365" y="1860931"/>
            <a:ext cx="10623087" cy="954107"/>
          </a:xfrm>
          <a:prstGeom prst="rect">
            <a:avLst/>
          </a:prstGeom>
          <a:noFill/>
        </p:spPr>
        <p:txBody>
          <a:bodyPr wrap="square" rtlCol="1">
            <a:spAutoFit/>
          </a:bodyPr>
          <a:lstStyle/>
          <a:p>
            <a:pPr algn="just" rtl="1"/>
            <a:r>
              <a:rPr lang="ar-SA" sz="2800" dirty="0"/>
              <a:t>مستودعات البيانات تتبع منهجية المعالجة التحليلية المتصلة (</a:t>
            </a:r>
            <a:r>
              <a:rPr lang="en-US" sz="2800" dirty="0"/>
              <a:t>OLAP</a:t>
            </a:r>
            <a:r>
              <a:rPr lang="ar-SA" sz="2800" dirty="0"/>
              <a:t>)</a:t>
            </a:r>
            <a:r>
              <a:rPr lang="en-US" sz="2800" dirty="0"/>
              <a:t>on-line analytical processing </a:t>
            </a:r>
            <a:r>
              <a:rPr lang="ar-SA" sz="2800" dirty="0"/>
              <a:t>.</a:t>
            </a:r>
          </a:p>
        </p:txBody>
      </p:sp>
      <p:sp>
        <p:nvSpPr>
          <p:cNvPr id="45" name="TextBox 44">
            <a:extLst>
              <a:ext uri="{FF2B5EF4-FFF2-40B4-BE49-F238E27FC236}">
                <a16:creationId xmlns="" xmlns:a16="http://schemas.microsoft.com/office/drawing/2014/main" id="{95EC4C3A-CA89-45BA-A8C3-074D98B12371}"/>
              </a:ext>
            </a:extLst>
          </p:cNvPr>
          <p:cNvSpPr txBox="1"/>
          <p:nvPr/>
        </p:nvSpPr>
        <p:spPr>
          <a:xfrm>
            <a:off x="727337" y="2837969"/>
            <a:ext cx="10623087" cy="954107"/>
          </a:xfrm>
          <a:prstGeom prst="rect">
            <a:avLst/>
          </a:prstGeom>
          <a:noFill/>
        </p:spPr>
        <p:txBody>
          <a:bodyPr wrap="square" rtlCol="1">
            <a:spAutoFit/>
          </a:bodyPr>
          <a:lstStyle/>
          <a:p>
            <a:pPr algn="just" rtl="1"/>
            <a:r>
              <a:rPr lang="ar-SA" sz="2800" dirty="0"/>
              <a:t>قواعد البيانات التشغيلية التقليدية تتبع منهجية المعالجة العملياتية المتصلة (</a:t>
            </a:r>
            <a:r>
              <a:rPr lang="en-US" sz="2800" dirty="0"/>
              <a:t>OLTP</a:t>
            </a:r>
            <a:r>
              <a:rPr lang="ar-SA" sz="2800" dirty="0"/>
              <a:t>)</a:t>
            </a:r>
            <a:r>
              <a:rPr lang="en-US" sz="2800" dirty="0"/>
              <a:t>on-line transaction processing </a:t>
            </a:r>
            <a:r>
              <a:rPr lang="ar-SA" sz="2800" dirty="0"/>
              <a:t>.</a:t>
            </a:r>
          </a:p>
        </p:txBody>
      </p:sp>
      <p:sp>
        <p:nvSpPr>
          <p:cNvPr id="47" name="TextBox 46">
            <a:extLst>
              <a:ext uri="{FF2B5EF4-FFF2-40B4-BE49-F238E27FC236}">
                <a16:creationId xmlns="" xmlns:a16="http://schemas.microsoft.com/office/drawing/2014/main" id="{C23A08F2-2F11-4180-AD11-645A9D4198B4}"/>
              </a:ext>
            </a:extLst>
          </p:cNvPr>
          <p:cNvSpPr txBox="1"/>
          <p:nvPr/>
        </p:nvSpPr>
        <p:spPr>
          <a:xfrm>
            <a:off x="727337" y="3861651"/>
            <a:ext cx="10623087" cy="523220"/>
          </a:xfrm>
          <a:prstGeom prst="rect">
            <a:avLst/>
          </a:prstGeom>
          <a:noFill/>
        </p:spPr>
        <p:txBody>
          <a:bodyPr wrap="square" rtlCol="1">
            <a:spAutoFit/>
          </a:bodyPr>
          <a:lstStyle/>
          <a:p>
            <a:pPr algn="just" rtl="1"/>
            <a:r>
              <a:rPr lang="ar-SA" sz="2800" b="1" dirty="0">
                <a:solidFill>
                  <a:srgbClr val="1B4F67"/>
                </a:solidFill>
              </a:rPr>
              <a:t>منهجية المعالجة العملياتية المتصلة (</a:t>
            </a:r>
            <a:r>
              <a:rPr lang="en-US" sz="2800" b="1" dirty="0">
                <a:solidFill>
                  <a:srgbClr val="1B4F67"/>
                </a:solidFill>
              </a:rPr>
              <a:t>OLTP</a:t>
            </a:r>
            <a:r>
              <a:rPr lang="ar-SA" sz="2800" b="1" dirty="0">
                <a:solidFill>
                  <a:srgbClr val="1B4F67"/>
                </a:solidFill>
              </a:rPr>
              <a:t>)</a:t>
            </a:r>
            <a:r>
              <a:rPr lang="en-US" sz="2800" b="1" dirty="0">
                <a:solidFill>
                  <a:srgbClr val="1B4F67"/>
                </a:solidFill>
              </a:rPr>
              <a:t>on-line transaction processing </a:t>
            </a:r>
            <a:r>
              <a:rPr lang="ar-SA" sz="2800" b="1" dirty="0">
                <a:solidFill>
                  <a:srgbClr val="1B4F67"/>
                </a:solidFill>
              </a:rPr>
              <a:t>:</a:t>
            </a:r>
          </a:p>
        </p:txBody>
      </p:sp>
      <p:sp>
        <p:nvSpPr>
          <p:cNvPr id="51" name="TextBox 50">
            <a:extLst>
              <a:ext uri="{FF2B5EF4-FFF2-40B4-BE49-F238E27FC236}">
                <a16:creationId xmlns="" xmlns:a16="http://schemas.microsoft.com/office/drawing/2014/main" id="{B0BA57A3-50A0-49DB-B134-4A9D6E279080}"/>
              </a:ext>
            </a:extLst>
          </p:cNvPr>
          <p:cNvSpPr txBox="1"/>
          <p:nvPr/>
        </p:nvSpPr>
        <p:spPr>
          <a:xfrm>
            <a:off x="714910" y="4346386"/>
            <a:ext cx="10623087" cy="954107"/>
          </a:xfrm>
          <a:prstGeom prst="rect">
            <a:avLst/>
          </a:prstGeom>
          <a:noFill/>
        </p:spPr>
        <p:txBody>
          <a:bodyPr wrap="square" rtlCol="1">
            <a:spAutoFit/>
          </a:bodyPr>
          <a:lstStyle/>
          <a:p>
            <a:pPr algn="just" rtl="1"/>
            <a:r>
              <a:rPr lang="ar-SA" sz="2800" dirty="0"/>
              <a:t>المهمة الأساسية لهذه المنهجية هي المعالجة العملياتية اليومية لقواعد البيانات التشغيلية التقليدية.</a:t>
            </a:r>
          </a:p>
        </p:txBody>
      </p:sp>
      <p:sp>
        <p:nvSpPr>
          <p:cNvPr id="55" name="TextBox 54">
            <a:extLst>
              <a:ext uri="{FF2B5EF4-FFF2-40B4-BE49-F238E27FC236}">
                <a16:creationId xmlns="" xmlns:a16="http://schemas.microsoft.com/office/drawing/2014/main" id="{E7C28EAC-0519-45C9-A29E-CDDC47224A54}"/>
              </a:ext>
            </a:extLst>
          </p:cNvPr>
          <p:cNvSpPr txBox="1"/>
          <p:nvPr/>
        </p:nvSpPr>
        <p:spPr>
          <a:xfrm>
            <a:off x="829834" y="5243473"/>
            <a:ext cx="10623087" cy="523220"/>
          </a:xfrm>
          <a:prstGeom prst="rect">
            <a:avLst/>
          </a:prstGeom>
          <a:noFill/>
        </p:spPr>
        <p:txBody>
          <a:bodyPr wrap="square" rtlCol="1">
            <a:spAutoFit/>
          </a:bodyPr>
          <a:lstStyle/>
          <a:p>
            <a:pPr algn="just" rtl="1"/>
            <a:r>
              <a:rPr lang="ar-SA" sz="2800" dirty="0"/>
              <a:t>تكون العمليات يومية: كعملية الشراء، المخزون ، العمليات المصرفية.</a:t>
            </a:r>
          </a:p>
        </p:txBody>
      </p:sp>
      <p:sp>
        <p:nvSpPr>
          <p:cNvPr id="56" name="TextBox 55">
            <a:extLst>
              <a:ext uri="{FF2B5EF4-FFF2-40B4-BE49-F238E27FC236}">
                <a16:creationId xmlns="" xmlns:a16="http://schemas.microsoft.com/office/drawing/2014/main" id="{939E23EF-6EBC-41EE-9AFF-FF7149AAA3D9}"/>
              </a:ext>
            </a:extLst>
          </p:cNvPr>
          <p:cNvSpPr txBox="1"/>
          <p:nvPr/>
        </p:nvSpPr>
        <p:spPr>
          <a:xfrm>
            <a:off x="829834" y="5710428"/>
            <a:ext cx="10623087" cy="954107"/>
          </a:xfrm>
          <a:prstGeom prst="rect">
            <a:avLst/>
          </a:prstGeom>
          <a:noFill/>
        </p:spPr>
        <p:txBody>
          <a:bodyPr wrap="square" rtlCol="1">
            <a:spAutoFit/>
          </a:bodyPr>
          <a:lstStyle/>
          <a:p>
            <a:pPr algn="just" rtl="1"/>
            <a:r>
              <a:rPr lang="ar-SA" sz="2800" dirty="0"/>
              <a:t>كل العمليات اليومية في المؤسسة تستخدم منهجية </a:t>
            </a:r>
            <a:r>
              <a:rPr lang="en-US" sz="2800" dirty="0"/>
              <a:t>OLTP</a:t>
            </a:r>
            <a:r>
              <a:rPr lang="ar-SA" sz="2800" dirty="0"/>
              <a:t> بغرض تسيير العمليات وضمان استمرار العمل اليومي.</a:t>
            </a:r>
          </a:p>
        </p:txBody>
      </p:sp>
    </p:spTree>
    <p:extLst>
      <p:ext uri="{BB962C8B-B14F-4D97-AF65-F5344CB8AC3E}">
        <p14:creationId xmlns:p14="http://schemas.microsoft.com/office/powerpoint/2010/main" val="27499598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circle(in)">
                                      <p:cBhvr>
                                        <p:cTn id="12" dur="20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1000"/>
                                        <p:tgtEl>
                                          <p:spTgt spid="58"/>
                                        </p:tgtEl>
                                      </p:cBhvr>
                                    </p:animEffect>
                                    <p:anim calcmode="lin" valueType="num">
                                      <p:cBhvr>
                                        <p:cTn id="18" dur="1000" fill="hold"/>
                                        <p:tgtEl>
                                          <p:spTgt spid="58"/>
                                        </p:tgtEl>
                                        <p:attrNameLst>
                                          <p:attrName>ppt_x</p:attrName>
                                        </p:attrNameLst>
                                      </p:cBhvr>
                                      <p:tavLst>
                                        <p:tav tm="0">
                                          <p:val>
                                            <p:strVal val="#ppt_x"/>
                                          </p:val>
                                        </p:tav>
                                        <p:tav tm="100000">
                                          <p:val>
                                            <p:strVal val="#ppt_x"/>
                                          </p:val>
                                        </p:tav>
                                      </p:tavLst>
                                    </p:anim>
                                    <p:anim calcmode="lin" valueType="num">
                                      <p:cBhvr>
                                        <p:cTn id="1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1000"/>
                                        <p:tgtEl>
                                          <p:spTgt spid="45"/>
                                        </p:tgtEl>
                                      </p:cBhvr>
                                    </p:animEffect>
                                    <p:anim calcmode="lin" valueType="num">
                                      <p:cBhvr>
                                        <p:cTn id="25" dur="1000" fill="hold"/>
                                        <p:tgtEl>
                                          <p:spTgt spid="45"/>
                                        </p:tgtEl>
                                        <p:attrNameLst>
                                          <p:attrName>ppt_x</p:attrName>
                                        </p:attrNameLst>
                                      </p:cBhvr>
                                      <p:tavLst>
                                        <p:tav tm="0">
                                          <p:val>
                                            <p:strVal val="#ppt_x"/>
                                          </p:val>
                                        </p:tav>
                                        <p:tav tm="100000">
                                          <p:val>
                                            <p:strVal val="#ppt_x"/>
                                          </p:val>
                                        </p:tav>
                                      </p:tavLst>
                                    </p:anim>
                                    <p:anim calcmode="lin" valueType="num">
                                      <p:cBhvr>
                                        <p:cTn id="2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1000"/>
                                        <p:tgtEl>
                                          <p:spTgt spid="47"/>
                                        </p:tgtEl>
                                      </p:cBhvr>
                                    </p:animEffect>
                                    <p:anim calcmode="lin" valueType="num">
                                      <p:cBhvr>
                                        <p:cTn id="32" dur="1000" fill="hold"/>
                                        <p:tgtEl>
                                          <p:spTgt spid="47"/>
                                        </p:tgtEl>
                                        <p:attrNameLst>
                                          <p:attrName>ppt_x</p:attrName>
                                        </p:attrNameLst>
                                      </p:cBhvr>
                                      <p:tavLst>
                                        <p:tav tm="0">
                                          <p:val>
                                            <p:strVal val="#ppt_x"/>
                                          </p:val>
                                        </p:tav>
                                        <p:tav tm="100000">
                                          <p:val>
                                            <p:strVal val="#ppt_x"/>
                                          </p:val>
                                        </p:tav>
                                      </p:tavLst>
                                    </p:anim>
                                    <p:anim calcmode="lin" valueType="num">
                                      <p:cBhvr>
                                        <p:cTn id="3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1000"/>
                                        <p:tgtEl>
                                          <p:spTgt spid="55"/>
                                        </p:tgtEl>
                                      </p:cBhvr>
                                    </p:animEffect>
                                    <p:anim calcmode="lin" valueType="num">
                                      <p:cBhvr>
                                        <p:cTn id="46" dur="1000" fill="hold"/>
                                        <p:tgtEl>
                                          <p:spTgt spid="55"/>
                                        </p:tgtEl>
                                        <p:attrNameLst>
                                          <p:attrName>ppt_x</p:attrName>
                                        </p:attrNameLst>
                                      </p:cBhvr>
                                      <p:tavLst>
                                        <p:tav tm="0">
                                          <p:val>
                                            <p:strVal val="#ppt_x"/>
                                          </p:val>
                                        </p:tav>
                                        <p:tav tm="100000">
                                          <p:val>
                                            <p:strVal val="#ppt_x"/>
                                          </p:val>
                                        </p:tav>
                                      </p:tavLst>
                                    </p:anim>
                                    <p:anim calcmode="lin" valueType="num">
                                      <p:cBhvr>
                                        <p:cTn id="47"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1000"/>
                                        <p:tgtEl>
                                          <p:spTgt spid="56"/>
                                        </p:tgtEl>
                                      </p:cBhvr>
                                    </p:animEffect>
                                    <p:anim calcmode="lin" valueType="num">
                                      <p:cBhvr>
                                        <p:cTn id="53" dur="1000" fill="hold"/>
                                        <p:tgtEl>
                                          <p:spTgt spid="56"/>
                                        </p:tgtEl>
                                        <p:attrNameLst>
                                          <p:attrName>ppt_x</p:attrName>
                                        </p:attrNameLst>
                                      </p:cBhvr>
                                      <p:tavLst>
                                        <p:tav tm="0">
                                          <p:val>
                                            <p:strVal val="#ppt_x"/>
                                          </p:val>
                                        </p:tav>
                                        <p:tav tm="100000">
                                          <p:val>
                                            <p:strVal val="#ppt_x"/>
                                          </p:val>
                                        </p:tav>
                                      </p:tavLst>
                                    </p:anim>
                                    <p:anim calcmode="lin" valueType="num">
                                      <p:cBhvr>
                                        <p:cTn id="5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2" grpId="0"/>
      <p:bldP spid="58" grpId="0"/>
      <p:bldP spid="45" grpId="0"/>
      <p:bldP spid="47" grpId="0"/>
      <p:bldP spid="51" grpId="0"/>
      <p:bldP spid="55" grpId="0"/>
      <p:bldP spid="5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12843</TotalTime>
  <Words>2134</Words>
  <Application>Microsoft Office PowerPoint</Application>
  <PresentationFormat>مخصص</PresentationFormat>
  <Paragraphs>244</Paragraphs>
  <Slides>34</Slides>
  <Notes>0</Notes>
  <HiddenSlides>0</HiddenSlides>
  <MMClips>0</MMClips>
  <ScaleCrop>false</ScaleCrop>
  <HeadingPairs>
    <vt:vector size="4" baseType="variant">
      <vt:variant>
        <vt:lpstr>نسق</vt:lpstr>
      </vt:variant>
      <vt:variant>
        <vt:i4>1</vt:i4>
      </vt:variant>
      <vt:variant>
        <vt:lpstr>عناوين الشرائح</vt:lpstr>
      </vt:variant>
      <vt:variant>
        <vt:i4>34</vt:i4>
      </vt:variant>
    </vt:vector>
  </HeadingPairs>
  <TitlesOfParts>
    <vt:vector size="35" baseType="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lyna_alamin@yahoo.com</dc:creator>
  <cp:lastModifiedBy>hamim</cp:lastModifiedBy>
  <cp:revision>94</cp:revision>
  <dcterms:created xsi:type="dcterms:W3CDTF">2021-04-23T13:36:23Z</dcterms:created>
  <dcterms:modified xsi:type="dcterms:W3CDTF">2025-08-10T05:36:05Z</dcterms:modified>
</cp:coreProperties>
</file>