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8" r:id="rId3"/>
    <p:sldId id="299" r:id="rId4"/>
    <p:sldId id="300" r:id="rId5"/>
    <p:sldId id="301" r:id="rId6"/>
    <p:sldId id="302" r:id="rId7"/>
    <p:sldId id="303" r:id="rId8"/>
    <p:sldId id="304" r:id="rId9"/>
    <p:sldId id="305" r:id="rId10"/>
    <p:sldId id="306" r:id="rId11"/>
    <p:sldId id="307" r:id="rId12"/>
    <p:sldId id="314" r:id="rId13"/>
    <p:sldId id="308" r:id="rId14"/>
    <p:sldId id="313" r:id="rId15"/>
    <p:sldId id="311" r:id="rId16"/>
    <p:sldId id="309" r:id="rId17"/>
    <p:sldId id="310" r:id="rId18"/>
    <p:sldId id="319" r:id="rId19"/>
    <p:sldId id="312" r:id="rId20"/>
    <p:sldId id="315" r:id="rId21"/>
    <p:sldId id="316" r:id="rId22"/>
    <p:sldId id="317" r:id="rId23"/>
    <p:sldId id="318" r:id="rId24"/>
    <p:sldId id="320" r:id="rId25"/>
    <p:sldId id="321" r:id="rId26"/>
    <p:sldId id="324" r:id="rId27"/>
    <p:sldId id="323" r:id="rId28"/>
    <p:sldId id="322" r:id="rId29"/>
    <p:sldId id="325" r:id="rId30"/>
    <p:sldId id="326" r:id="rId31"/>
    <p:sldId id="327" r:id="rId32"/>
    <p:sldId id="328" r:id="rId33"/>
    <p:sldId id="329" r:id="rId34"/>
    <p:sldId id="330" r:id="rId35"/>
  </p:sldIdLst>
  <p:sldSz cx="12192000" cy="6858000"/>
  <p:notesSz cx="6858000" cy="9144000"/>
  <p:defaultText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E150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0FFB7B9-F8A6-4AA2-A5CB-01A4ED9E794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ar-SA"/>
          </a:p>
        </p:txBody>
      </p:sp>
      <p:sp>
        <p:nvSpPr>
          <p:cNvPr id="3" name="Subtitle 2">
            <a:extLst>
              <a:ext uri="{FF2B5EF4-FFF2-40B4-BE49-F238E27FC236}">
                <a16:creationId xmlns:a16="http://schemas.microsoft.com/office/drawing/2014/main" xmlns="" id="{2E0CB7D1-92DD-43D5-8F4A-0A6B83D584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ar-SA"/>
          </a:p>
        </p:txBody>
      </p:sp>
      <p:sp>
        <p:nvSpPr>
          <p:cNvPr id="4" name="Date Placeholder 3">
            <a:extLst>
              <a:ext uri="{FF2B5EF4-FFF2-40B4-BE49-F238E27FC236}">
                <a16:creationId xmlns:a16="http://schemas.microsoft.com/office/drawing/2014/main" xmlns="" id="{235B4171-0B5F-49A6-BBB9-9E045AC636D2}"/>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5" name="Footer Placeholder 4">
            <a:extLst>
              <a:ext uri="{FF2B5EF4-FFF2-40B4-BE49-F238E27FC236}">
                <a16:creationId xmlns:a16="http://schemas.microsoft.com/office/drawing/2014/main" xmlns="" id="{A762ECCE-6C0C-4968-BC2E-54B4001C4F7D}"/>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xmlns="" id="{9F8F2174-688D-4E7D-99E3-31E408984CD9}"/>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29395687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1BF94B-F6C5-417C-8F1A-1451AFC2A30C}"/>
              </a:ext>
            </a:extLst>
          </p:cNvPr>
          <p:cNvSpPr>
            <a:spLocks noGrp="1"/>
          </p:cNvSpPr>
          <p:nvPr>
            <p:ph type="title"/>
          </p:nvPr>
        </p:nvSpPr>
        <p:spPr/>
        <p:txBody>
          <a:bodyPr/>
          <a:lstStyle/>
          <a:p>
            <a:r>
              <a:rPr lang="en-US"/>
              <a:t>Click to edit Master title style</a:t>
            </a:r>
            <a:endParaRPr lang="ar-SA"/>
          </a:p>
        </p:txBody>
      </p:sp>
      <p:sp>
        <p:nvSpPr>
          <p:cNvPr id="3" name="Vertical Text Placeholder 2">
            <a:extLst>
              <a:ext uri="{FF2B5EF4-FFF2-40B4-BE49-F238E27FC236}">
                <a16:creationId xmlns:a16="http://schemas.microsoft.com/office/drawing/2014/main" xmlns="" id="{4A0F7A6D-0566-43BF-BFD0-6860F551EC9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xmlns="" id="{93B64555-7D15-4940-9493-ADCEEDA49CFF}"/>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5" name="Footer Placeholder 4">
            <a:extLst>
              <a:ext uri="{FF2B5EF4-FFF2-40B4-BE49-F238E27FC236}">
                <a16:creationId xmlns:a16="http://schemas.microsoft.com/office/drawing/2014/main" xmlns="" id="{E8D46DEC-1ACA-4B00-B90D-4E6467F1BED8}"/>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xmlns="" id="{AD7EAFCF-44B5-49E9-B4D5-881B347F76F6}"/>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221310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6127A2D-2AC7-4871-B559-5521BAFF392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ar-SA"/>
          </a:p>
        </p:txBody>
      </p:sp>
      <p:sp>
        <p:nvSpPr>
          <p:cNvPr id="3" name="Vertical Text Placeholder 2">
            <a:extLst>
              <a:ext uri="{FF2B5EF4-FFF2-40B4-BE49-F238E27FC236}">
                <a16:creationId xmlns:a16="http://schemas.microsoft.com/office/drawing/2014/main" xmlns="" id="{BD5BDFB3-A4F3-46D9-8FE3-AF16E2F81B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xmlns="" id="{1416F50E-DBF9-4BCB-8135-B0B97E02E19A}"/>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5" name="Footer Placeholder 4">
            <a:extLst>
              <a:ext uri="{FF2B5EF4-FFF2-40B4-BE49-F238E27FC236}">
                <a16:creationId xmlns:a16="http://schemas.microsoft.com/office/drawing/2014/main" xmlns="" id="{89C5A844-3795-4405-B737-3103A48DF7DB}"/>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xmlns="" id="{5A63F14A-DD44-4903-8DAD-BF68ACE624DD}"/>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93925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BEA0184-C2AE-43B0-8F74-3C56E8A1FDFE}"/>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xmlns="" id="{8435FF3B-5ACD-43B4-BB1C-A39E62FAC7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xmlns="" id="{F141CC62-E152-4BA3-A859-BFA3AFF9BC9F}"/>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5" name="Footer Placeholder 4">
            <a:extLst>
              <a:ext uri="{FF2B5EF4-FFF2-40B4-BE49-F238E27FC236}">
                <a16:creationId xmlns:a16="http://schemas.microsoft.com/office/drawing/2014/main" xmlns="" id="{89A17997-B41E-43D4-9E15-BFDE1E4E45B4}"/>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xmlns="" id="{70608457-2411-4714-A19D-3E3E2C95AFF5}"/>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19200419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E612B79-C22A-4186-835F-01AFF034D0F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ar-SA"/>
          </a:p>
        </p:txBody>
      </p:sp>
      <p:sp>
        <p:nvSpPr>
          <p:cNvPr id="3" name="Text Placeholder 2">
            <a:extLst>
              <a:ext uri="{FF2B5EF4-FFF2-40B4-BE49-F238E27FC236}">
                <a16:creationId xmlns:a16="http://schemas.microsoft.com/office/drawing/2014/main" xmlns="" id="{69E58D4C-943D-4728-A419-C22FB24AB78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4ECBB17-1302-47E6-AEE7-517CF854BAC8}"/>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5" name="Footer Placeholder 4">
            <a:extLst>
              <a:ext uri="{FF2B5EF4-FFF2-40B4-BE49-F238E27FC236}">
                <a16:creationId xmlns:a16="http://schemas.microsoft.com/office/drawing/2014/main" xmlns="" id="{16A8416A-7346-4385-A830-A987F1A9542F}"/>
              </a:ext>
            </a:extLst>
          </p:cNvPr>
          <p:cNvSpPr>
            <a:spLocks noGrp="1"/>
          </p:cNvSpPr>
          <p:nvPr>
            <p:ph type="ftr" sz="quarter" idx="11"/>
          </p:nvPr>
        </p:nvSpPr>
        <p:spPr/>
        <p:txBody>
          <a:bodyPr/>
          <a:lstStyle/>
          <a:p>
            <a:endParaRPr lang="ar-SA"/>
          </a:p>
        </p:txBody>
      </p:sp>
      <p:sp>
        <p:nvSpPr>
          <p:cNvPr id="6" name="Slide Number Placeholder 5">
            <a:extLst>
              <a:ext uri="{FF2B5EF4-FFF2-40B4-BE49-F238E27FC236}">
                <a16:creationId xmlns:a16="http://schemas.microsoft.com/office/drawing/2014/main" xmlns="" id="{BF3C6922-8B30-4AD8-AC89-7D4F4F904079}"/>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3709235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D550EA6-336A-4040-92AC-F173E1C3E46D}"/>
              </a:ext>
            </a:extLst>
          </p:cNvPr>
          <p:cNvSpPr>
            <a:spLocks noGrp="1"/>
          </p:cNvSpPr>
          <p:nvPr>
            <p:ph type="title"/>
          </p:nvPr>
        </p:nvSpPr>
        <p:spPr/>
        <p:txBody>
          <a:bodyPr/>
          <a:lstStyle/>
          <a:p>
            <a:r>
              <a:rPr lang="en-US"/>
              <a:t>Click to edit Master title style</a:t>
            </a:r>
            <a:endParaRPr lang="ar-SA"/>
          </a:p>
        </p:txBody>
      </p:sp>
      <p:sp>
        <p:nvSpPr>
          <p:cNvPr id="3" name="Content Placeholder 2">
            <a:extLst>
              <a:ext uri="{FF2B5EF4-FFF2-40B4-BE49-F238E27FC236}">
                <a16:creationId xmlns:a16="http://schemas.microsoft.com/office/drawing/2014/main" xmlns="" id="{6B1A4B00-C4D5-44A4-9552-0AD9E550441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Content Placeholder 3">
            <a:extLst>
              <a:ext uri="{FF2B5EF4-FFF2-40B4-BE49-F238E27FC236}">
                <a16:creationId xmlns:a16="http://schemas.microsoft.com/office/drawing/2014/main" xmlns="" id="{E031C97D-923D-4DAB-AFB6-F76B8FB9BB8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Date Placeholder 4">
            <a:extLst>
              <a:ext uri="{FF2B5EF4-FFF2-40B4-BE49-F238E27FC236}">
                <a16:creationId xmlns:a16="http://schemas.microsoft.com/office/drawing/2014/main" xmlns="" id="{6E57C66F-ABA7-455B-B33B-150C6646EF34}"/>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6" name="Footer Placeholder 5">
            <a:extLst>
              <a:ext uri="{FF2B5EF4-FFF2-40B4-BE49-F238E27FC236}">
                <a16:creationId xmlns:a16="http://schemas.microsoft.com/office/drawing/2014/main" xmlns="" id="{B99D5154-AF0C-436B-8E71-4FEC6AB626F5}"/>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xmlns="" id="{9B3B3872-E117-42E1-974F-4AED707C6568}"/>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633867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55FC3D-BC91-4846-B580-781D2B0F0471}"/>
              </a:ext>
            </a:extLst>
          </p:cNvPr>
          <p:cNvSpPr>
            <a:spLocks noGrp="1"/>
          </p:cNvSpPr>
          <p:nvPr>
            <p:ph type="title"/>
          </p:nvPr>
        </p:nvSpPr>
        <p:spPr>
          <a:xfrm>
            <a:off x="839788" y="365125"/>
            <a:ext cx="10515600" cy="1325563"/>
          </a:xfrm>
        </p:spPr>
        <p:txBody>
          <a:bodyPr/>
          <a:lstStyle/>
          <a:p>
            <a:r>
              <a:rPr lang="en-US"/>
              <a:t>Click to edit Master title style</a:t>
            </a:r>
            <a:endParaRPr lang="ar-SA"/>
          </a:p>
        </p:txBody>
      </p:sp>
      <p:sp>
        <p:nvSpPr>
          <p:cNvPr id="3" name="Text Placeholder 2">
            <a:extLst>
              <a:ext uri="{FF2B5EF4-FFF2-40B4-BE49-F238E27FC236}">
                <a16:creationId xmlns:a16="http://schemas.microsoft.com/office/drawing/2014/main" xmlns="" id="{95C04729-0CE7-421C-A1D9-49E62C95A3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159C4806-A71A-4A49-A7B7-CF9D45F113F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5" name="Text Placeholder 4">
            <a:extLst>
              <a:ext uri="{FF2B5EF4-FFF2-40B4-BE49-F238E27FC236}">
                <a16:creationId xmlns:a16="http://schemas.microsoft.com/office/drawing/2014/main" xmlns="" id="{FEBCEE6B-7DB2-48B8-A8C7-4CD24A75652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B2B4F364-8D9A-4AB8-8A93-30A06D2482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7" name="Date Placeholder 6">
            <a:extLst>
              <a:ext uri="{FF2B5EF4-FFF2-40B4-BE49-F238E27FC236}">
                <a16:creationId xmlns:a16="http://schemas.microsoft.com/office/drawing/2014/main" xmlns="" id="{D4B4F793-1317-4859-A0D2-9878A3B8B6E4}"/>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8" name="Footer Placeholder 7">
            <a:extLst>
              <a:ext uri="{FF2B5EF4-FFF2-40B4-BE49-F238E27FC236}">
                <a16:creationId xmlns:a16="http://schemas.microsoft.com/office/drawing/2014/main" xmlns="" id="{3517B1BF-B3BE-4C0C-8756-C92E053F9F8C}"/>
              </a:ext>
            </a:extLst>
          </p:cNvPr>
          <p:cNvSpPr>
            <a:spLocks noGrp="1"/>
          </p:cNvSpPr>
          <p:nvPr>
            <p:ph type="ftr" sz="quarter" idx="11"/>
          </p:nvPr>
        </p:nvSpPr>
        <p:spPr/>
        <p:txBody>
          <a:bodyPr/>
          <a:lstStyle/>
          <a:p>
            <a:endParaRPr lang="ar-SA"/>
          </a:p>
        </p:txBody>
      </p:sp>
      <p:sp>
        <p:nvSpPr>
          <p:cNvPr id="9" name="Slide Number Placeholder 8">
            <a:extLst>
              <a:ext uri="{FF2B5EF4-FFF2-40B4-BE49-F238E27FC236}">
                <a16:creationId xmlns:a16="http://schemas.microsoft.com/office/drawing/2014/main" xmlns="" id="{806A4811-3DD9-46C4-AD98-15FADDDE7C62}"/>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3207611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07940CD-54AB-4173-9F2C-FB093A85163E}"/>
              </a:ext>
            </a:extLst>
          </p:cNvPr>
          <p:cNvSpPr>
            <a:spLocks noGrp="1"/>
          </p:cNvSpPr>
          <p:nvPr>
            <p:ph type="title"/>
          </p:nvPr>
        </p:nvSpPr>
        <p:spPr/>
        <p:txBody>
          <a:bodyPr/>
          <a:lstStyle/>
          <a:p>
            <a:r>
              <a:rPr lang="en-US"/>
              <a:t>Click to edit Master title style</a:t>
            </a:r>
            <a:endParaRPr lang="ar-SA"/>
          </a:p>
        </p:txBody>
      </p:sp>
      <p:sp>
        <p:nvSpPr>
          <p:cNvPr id="3" name="Date Placeholder 2">
            <a:extLst>
              <a:ext uri="{FF2B5EF4-FFF2-40B4-BE49-F238E27FC236}">
                <a16:creationId xmlns:a16="http://schemas.microsoft.com/office/drawing/2014/main" xmlns="" id="{55B138F1-FD61-463A-95FA-B6F07F8534E0}"/>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4" name="Footer Placeholder 3">
            <a:extLst>
              <a:ext uri="{FF2B5EF4-FFF2-40B4-BE49-F238E27FC236}">
                <a16:creationId xmlns:a16="http://schemas.microsoft.com/office/drawing/2014/main" xmlns="" id="{640ACAB6-66A4-43DE-98A0-B172B5F546E6}"/>
              </a:ext>
            </a:extLst>
          </p:cNvPr>
          <p:cNvSpPr>
            <a:spLocks noGrp="1"/>
          </p:cNvSpPr>
          <p:nvPr>
            <p:ph type="ftr" sz="quarter" idx="11"/>
          </p:nvPr>
        </p:nvSpPr>
        <p:spPr/>
        <p:txBody>
          <a:bodyPr/>
          <a:lstStyle/>
          <a:p>
            <a:endParaRPr lang="ar-SA"/>
          </a:p>
        </p:txBody>
      </p:sp>
      <p:sp>
        <p:nvSpPr>
          <p:cNvPr id="5" name="Slide Number Placeholder 4">
            <a:extLst>
              <a:ext uri="{FF2B5EF4-FFF2-40B4-BE49-F238E27FC236}">
                <a16:creationId xmlns:a16="http://schemas.microsoft.com/office/drawing/2014/main" xmlns="" id="{6B02F8A0-6143-481C-B308-07A7E310A013}"/>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1346678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0BE01A21-CCC2-44EC-9759-0BCC34C75FE6}"/>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3" name="Footer Placeholder 2">
            <a:extLst>
              <a:ext uri="{FF2B5EF4-FFF2-40B4-BE49-F238E27FC236}">
                <a16:creationId xmlns:a16="http://schemas.microsoft.com/office/drawing/2014/main" xmlns="" id="{12DCA549-798A-47F2-8A50-02940F3EF4ED}"/>
              </a:ext>
            </a:extLst>
          </p:cNvPr>
          <p:cNvSpPr>
            <a:spLocks noGrp="1"/>
          </p:cNvSpPr>
          <p:nvPr>
            <p:ph type="ftr" sz="quarter" idx="11"/>
          </p:nvPr>
        </p:nvSpPr>
        <p:spPr/>
        <p:txBody>
          <a:bodyPr/>
          <a:lstStyle/>
          <a:p>
            <a:endParaRPr lang="ar-SA"/>
          </a:p>
        </p:txBody>
      </p:sp>
      <p:sp>
        <p:nvSpPr>
          <p:cNvPr id="4" name="Slide Number Placeholder 3">
            <a:extLst>
              <a:ext uri="{FF2B5EF4-FFF2-40B4-BE49-F238E27FC236}">
                <a16:creationId xmlns:a16="http://schemas.microsoft.com/office/drawing/2014/main" xmlns="" id="{1278C9B0-B95A-4751-AF61-ABCB2C865A14}"/>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28248076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F61E3C-B445-42A6-8556-33C96B8DCA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Content Placeholder 2">
            <a:extLst>
              <a:ext uri="{FF2B5EF4-FFF2-40B4-BE49-F238E27FC236}">
                <a16:creationId xmlns:a16="http://schemas.microsoft.com/office/drawing/2014/main" xmlns="" id="{C0F4AF73-3285-48E8-B85C-E5D8571F32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Text Placeholder 3">
            <a:extLst>
              <a:ext uri="{FF2B5EF4-FFF2-40B4-BE49-F238E27FC236}">
                <a16:creationId xmlns:a16="http://schemas.microsoft.com/office/drawing/2014/main" xmlns="" id="{A8A0FB77-F03D-46D9-B1DF-B8ABF06F5D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A24F8510-D7D8-42CE-8589-59C9F5267AEB}"/>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6" name="Footer Placeholder 5">
            <a:extLst>
              <a:ext uri="{FF2B5EF4-FFF2-40B4-BE49-F238E27FC236}">
                <a16:creationId xmlns:a16="http://schemas.microsoft.com/office/drawing/2014/main" xmlns="" id="{EBAC3441-29DB-4682-ACDA-086F79AB37B8}"/>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xmlns="" id="{171D03B7-6848-4488-85E6-FE4B48CC44BC}"/>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5975248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2E1A0A5-4B7B-4B32-BF3F-BEF3EBB4F4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ar-SA"/>
          </a:p>
        </p:txBody>
      </p:sp>
      <p:sp>
        <p:nvSpPr>
          <p:cNvPr id="3" name="Picture Placeholder 2">
            <a:extLst>
              <a:ext uri="{FF2B5EF4-FFF2-40B4-BE49-F238E27FC236}">
                <a16:creationId xmlns:a16="http://schemas.microsoft.com/office/drawing/2014/main" xmlns="" id="{35438AD5-D94A-4A70-BDE6-18E4442A777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SA"/>
          </a:p>
        </p:txBody>
      </p:sp>
      <p:sp>
        <p:nvSpPr>
          <p:cNvPr id="4" name="Text Placeholder 3">
            <a:extLst>
              <a:ext uri="{FF2B5EF4-FFF2-40B4-BE49-F238E27FC236}">
                <a16:creationId xmlns:a16="http://schemas.microsoft.com/office/drawing/2014/main" xmlns="" id="{09F2DF83-413C-49EC-80B6-C19BAEA234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7038DE88-F6E7-40D9-B6AF-4FE8F7382034}"/>
              </a:ext>
            </a:extLst>
          </p:cNvPr>
          <p:cNvSpPr>
            <a:spLocks noGrp="1"/>
          </p:cNvSpPr>
          <p:nvPr>
            <p:ph type="dt" sz="half" idx="10"/>
          </p:nvPr>
        </p:nvSpPr>
        <p:spPr/>
        <p:txBody>
          <a:bodyPr/>
          <a:lstStyle/>
          <a:p>
            <a:fld id="{6AD2AD2D-0D3E-497E-B6C0-2C7D61066F8E}" type="datetimeFigureOut">
              <a:rPr lang="ar-SA" smtClean="0"/>
              <a:t>22/02/1447</a:t>
            </a:fld>
            <a:endParaRPr lang="ar-SA"/>
          </a:p>
        </p:txBody>
      </p:sp>
      <p:sp>
        <p:nvSpPr>
          <p:cNvPr id="6" name="Footer Placeholder 5">
            <a:extLst>
              <a:ext uri="{FF2B5EF4-FFF2-40B4-BE49-F238E27FC236}">
                <a16:creationId xmlns:a16="http://schemas.microsoft.com/office/drawing/2014/main" xmlns="" id="{9EC42347-92B4-4C53-9AB6-88BC51188617}"/>
              </a:ext>
            </a:extLst>
          </p:cNvPr>
          <p:cNvSpPr>
            <a:spLocks noGrp="1"/>
          </p:cNvSpPr>
          <p:nvPr>
            <p:ph type="ftr" sz="quarter" idx="11"/>
          </p:nvPr>
        </p:nvSpPr>
        <p:spPr/>
        <p:txBody>
          <a:bodyPr/>
          <a:lstStyle/>
          <a:p>
            <a:endParaRPr lang="ar-SA"/>
          </a:p>
        </p:txBody>
      </p:sp>
      <p:sp>
        <p:nvSpPr>
          <p:cNvPr id="7" name="Slide Number Placeholder 6">
            <a:extLst>
              <a:ext uri="{FF2B5EF4-FFF2-40B4-BE49-F238E27FC236}">
                <a16:creationId xmlns:a16="http://schemas.microsoft.com/office/drawing/2014/main" xmlns="" id="{A222FA86-2779-4A07-B3A9-DC560B41E9FE}"/>
              </a:ext>
            </a:extLst>
          </p:cNvPr>
          <p:cNvSpPr>
            <a:spLocks noGrp="1"/>
          </p:cNvSpPr>
          <p:nvPr>
            <p:ph type="sldNum" sz="quarter" idx="12"/>
          </p:nvPr>
        </p:nvSpPr>
        <p:spPr/>
        <p:txBody>
          <a:bodyPr/>
          <a:lstStyle/>
          <a:p>
            <a:fld id="{7252BB66-189C-41EB-A85E-02E14E7936DC}" type="slidenum">
              <a:rPr lang="ar-SA" smtClean="0"/>
              <a:t>‹#›</a:t>
            </a:fld>
            <a:endParaRPr lang="ar-SA"/>
          </a:p>
        </p:txBody>
      </p:sp>
    </p:spTree>
    <p:extLst>
      <p:ext uri="{BB962C8B-B14F-4D97-AF65-F5344CB8AC3E}">
        <p14:creationId xmlns:p14="http://schemas.microsoft.com/office/powerpoint/2010/main" val="18304592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77E3F2C-EBE5-4B7C-A0D4-F330E43225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ar-SA"/>
          </a:p>
        </p:txBody>
      </p:sp>
      <p:sp>
        <p:nvSpPr>
          <p:cNvPr id="3" name="Text Placeholder 2">
            <a:extLst>
              <a:ext uri="{FF2B5EF4-FFF2-40B4-BE49-F238E27FC236}">
                <a16:creationId xmlns:a16="http://schemas.microsoft.com/office/drawing/2014/main" xmlns="" id="{3DCBDC4D-D23D-475B-9620-194C4B2595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4" name="Date Placeholder 3">
            <a:extLst>
              <a:ext uri="{FF2B5EF4-FFF2-40B4-BE49-F238E27FC236}">
                <a16:creationId xmlns:a16="http://schemas.microsoft.com/office/drawing/2014/main" xmlns="" id="{9C07A96B-BF1B-47B3-8D41-5E5F7DF2438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AD2AD2D-0D3E-497E-B6C0-2C7D61066F8E}" type="datetimeFigureOut">
              <a:rPr lang="ar-SA" smtClean="0"/>
              <a:t>22/02/1447</a:t>
            </a:fld>
            <a:endParaRPr lang="ar-SA"/>
          </a:p>
        </p:txBody>
      </p:sp>
      <p:sp>
        <p:nvSpPr>
          <p:cNvPr id="5" name="Footer Placeholder 4">
            <a:extLst>
              <a:ext uri="{FF2B5EF4-FFF2-40B4-BE49-F238E27FC236}">
                <a16:creationId xmlns:a16="http://schemas.microsoft.com/office/drawing/2014/main" xmlns="" id="{DC0FB1D9-ADCB-405B-8A07-6847714CB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ar-SA"/>
          </a:p>
        </p:txBody>
      </p:sp>
      <p:sp>
        <p:nvSpPr>
          <p:cNvPr id="6" name="Slide Number Placeholder 5">
            <a:extLst>
              <a:ext uri="{FF2B5EF4-FFF2-40B4-BE49-F238E27FC236}">
                <a16:creationId xmlns:a16="http://schemas.microsoft.com/office/drawing/2014/main" xmlns="" id="{26F8635A-AFE1-48EE-B8E3-CEFE59F0A7D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252BB66-189C-41EB-A85E-02E14E7936DC}" type="slidenum">
              <a:rPr lang="ar-SA" smtClean="0"/>
              <a:t>‹#›</a:t>
            </a:fld>
            <a:endParaRPr lang="ar-SA"/>
          </a:p>
        </p:txBody>
      </p:sp>
    </p:spTree>
    <p:extLst>
      <p:ext uri="{BB962C8B-B14F-4D97-AF65-F5344CB8AC3E}">
        <p14:creationId xmlns:p14="http://schemas.microsoft.com/office/powerpoint/2010/main" val="42301340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SA"/>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microsoft.com/office/2007/relationships/hdphoto" Target="../media/hdphoto4.wdp"/><Relationship Id="rId7" Type="http://schemas.microsoft.com/office/2007/relationships/hdphoto" Target="../media/hdphoto6.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5.wdp"/><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xmlns="" id="{6E68B269-C5ED-4118-9ED4-72C088F0B370}"/>
              </a:ext>
            </a:extLst>
          </p:cNvPr>
          <p:cNvSpPr/>
          <p:nvPr/>
        </p:nvSpPr>
        <p:spPr>
          <a:xfrm>
            <a:off x="-103163" y="-52754"/>
            <a:ext cx="12295163" cy="6963508"/>
          </a:xfrm>
          <a:prstGeom prst="rect">
            <a:avLst/>
          </a:prstGeom>
          <a:gradFill flip="none" rotWithShape="1">
            <a:gsLst>
              <a:gs pos="0">
                <a:schemeClr val="tx2">
                  <a:lumMod val="20000"/>
                  <a:lumOff val="80000"/>
                </a:schemeClr>
              </a:gs>
              <a:gs pos="74000">
                <a:schemeClr val="tx2">
                  <a:lumMod val="40000"/>
                  <a:lumOff val="60000"/>
                </a:schemeClr>
              </a:gs>
              <a:gs pos="83000">
                <a:schemeClr val="tx2">
                  <a:lumMod val="60000"/>
                  <a:lumOff val="40000"/>
                </a:schemeClr>
              </a:gs>
              <a:gs pos="100000">
                <a:schemeClr val="tx2">
                  <a:lumMod val="50000"/>
                </a:schemeClr>
              </a:gs>
            </a:gsLst>
            <a:lin ang="54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5" name="TextBox 4">
            <a:extLst>
              <a:ext uri="{FF2B5EF4-FFF2-40B4-BE49-F238E27FC236}">
                <a16:creationId xmlns:a16="http://schemas.microsoft.com/office/drawing/2014/main" xmlns="" id="{ECB7586B-39A4-45C8-BCE3-9A36857B51DA}"/>
              </a:ext>
            </a:extLst>
          </p:cNvPr>
          <p:cNvSpPr txBox="1"/>
          <p:nvPr/>
        </p:nvSpPr>
        <p:spPr>
          <a:xfrm>
            <a:off x="900800" y="4987637"/>
            <a:ext cx="1925527" cy="646331"/>
          </a:xfrm>
          <a:prstGeom prst="rect">
            <a:avLst/>
          </a:prstGeom>
          <a:noFill/>
        </p:spPr>
        <p:txBody>
          <a:bodyPr wrap="none" rtlCol="0">
            <a:spAutoFit/>
          </a:bodyPr>
          <a:lstStyle/>
          <a:p>
            <a:r>
              <a:rPr lang="ar-SA" sz="3600" dirty="0">
                <a:latin typeface="Aref Ruqaa" panose="02000503000000000000" pitchFamily="2" charset="-78"/>
                <a:cs typeface="Aref Ruqaa" panose="02000503000000000000" pitchFamily="2" charset="-78"/>
              </a:rPr>
              <a:t>أ. لينا الأمين</a:t>
            </a:r>
            <a:endParaRPr lang="en-US" sz="3600" dirty="0">
              <a:latin typeface="Aref Ruqaa" panose="02000503000000000000" pitchFamily="2" charset="-78"/>
              <a:cs typeface="Aref Ruqaa" panose="02000503000000000000" pitchFamily="2" charset="-78"/>
            </a:endParaRPr>
          </a:p>
        </p:txBody>
      </p:sp>
      <p:sp>
        <p:nvSpPr>
          <p:cNvPr id="6" name="TextBox 5">
            <a:extLst>
              <a:ext uri="{FF2B5EF4-FFF2-40B4-BE49-F238E27FC236}">
                <a16:creationId xmlns:a16="http://schemas.microsoft.com/office/drawing/2014/main" xmlns="" id="{B5BC5FCA-745F-46A4-B3CC-87B5002596FB}"/>
              </a:ext>
            </a:extLst>
          </p:cNvPr>
          <p:cNvSpPr txBox="1"/>
          <p:nvPr/>
        </p:nvSpPr>
        <p:spPr>
          <a:xfrm>
            <a:off x="2826326" y="1952643"/>
            <a:ext cx="6404759" cy="1862048"/>
          </a:xfrm>
          <a:prstGeom prst="rect">
            <a:avLst/>
          </a:prstGeom>
          <a:noFill/>
        </p:spPr>
        <p:txBody>
          <a:bodyPr wrap="square" rtlCol="0">
            <a:spAutoFit/>
          </a:bodyPr>
          <a:lstStyle/>
          <a:p>
            <a:r>
              <a:rPr lang="en-US" sz="11500" b="1" dirty="0">
                <a:effectLst>
                  <a:outerShdw blurRad="38100" dist="38100" dir="2700000" algn="tl">
                    <a:srgbClr val="000000">
                      <a:alpha val="43137"/>
                    </a:srgbClr>
                  </a:outerShdw>
                </a:effectLst>
                <a:latin typeface="Adobe Garamond Pro Bold" panose="02020702060506020403" pitchFamily="18" charset="0"/>
              </a:rPr>
              <a:t>PL / SQL</a:t>
            </a:r>
          </a:p>
        </p:txBody>
      </p:sp>
    </p:spTree>
    <p:extLst>
      <p:ext uri="{BB962C8B-B14F-4D97-AF65-F5344CB8AC3E}">
        <p14:creationId xmlns:p14="http://schemas.microsoft.com/office/powerpoint/2010/main" val="322085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F8667023-1607-4719-B665-87B1A7510789}"/>
              </a:ext>
            </a:extLst>
          </p:cNvPr>
          <p:cNvSpPr/>
          <p:nvPr/>
        </p:nvSpPr>
        <p:spPr>
          <a:xfrm>
            <a:off x="611026" y="507298"/>
            <a:ext cx="10969948" cy="1200329"/>
          </a:xfrm>
          <a:prstGeom prst="rect">
            <a:avLst/>
          </a:prstGeom>
        </p:spPr>
        <p:txBody>
          <a:bodyPr wrap="square">
            <a:spAutoFit/>
          </a:bodyPr>
          <a:lstStyle/>
          <a:p>
            <a:pPr algn="r" rtl="1">
              <a:buNone/>
            </a:pPr>
            <a:r>
              <a:rPr lang="gsw-FR" sz="2400" dirty="0"/>
              <a:t>Lower_bound</a:t>
            </a:r>
            <a:r>
              <a:rPr lang="ar-SA" sz="2400" dirty="0"/>
              <a:t> : الحد الأدنى لقيمة بداية الدوران ويجب ان يكون عدد صحيح</a:t>
            </a:r>
          </a:p>
          <a:p>
            <a:pPr algn="r" rtl="1">
              <a:buNone/>
            </a:pPr>
            <a:r>
              <a:rPr lang="gsw-FR" sz="2400" dirty="0"/>
              <a:t>upper_pound</a:t>
            </a:r>
            <a:r>
              <a:rPr lang="ar-SA" sz="2400" dirty="0"/>
              <a:t> : الحد الاعلى لقيمة نهاية الدوران ويجب ان يكون عدد صحيح</a:t>
            </a:r>
          </a:p>
          <a:p>
            <a:pPr algn="r" rtl="1">
              <a:buNone/>
            </a:pPr>
            <a:r>
              <a:rPr lang="gsw-FR" sz="2400" dirty="0"/>
              <a:t>REVERSE</a:t>
            </a:r>
            <a:r>
              <a:rPr lang="ar-SA" sz="2400" dirty="0"/>
              <a:t> : تستخدم هذه الدالة اذا اردنا ان يبدأ الدوران بطريقة عكسية  اي تستخدم لانقاص قيمة المتغير</a:t>
            </a:r>
          </a:p>
        </p:txBody>
      </p:sp>
      <p:sp>
        <p:nvSpPr>
          <p:cNvPr id="48" name="Rectangle 47">
            <a:extLst>
              <a:ext uri="{FF2B5EF4-FFF2-40B4-BE49-F238E27FC236}">
                <a16:creationId xmlns:a16="http://schemas.microsoft.com/office/drawing/2014/main" xmlns="" id="{AE98CB4D-4DBE-4EC7-852B-B978EDC5C451}"/>
              </a:ext>
            </a:extLst>
          </p:cNvPr>
          <p:cNvSpPr/>
          <p:nvPr/>
        </p:nvSpPr>
        <p:spPr>
          <a:xfrm>
            <a:off x="5484974" y="1654576"/>
            <a:ext cx="6096000" cy="830997"/>
          </a:xfrm>
          <a:prstGeom prst="rect">
            <a:avLst/>
          </a:prstGeom>
        </p:spPr>
        <p:txBody>
          <a:bodyPr wrap="square">
            <a:spAutoFit/>
          </a:bodyPr>
          <a:lstStyle/>
          <a:p>
            <a:pPr algn="r" rtl="1"/>
            <a:r>
              <a:rPr lang="ar-SA" sz="2400" b="1" dirty="0">
                <a:solidFill>
                  <a:srgbClr val="C00000"/>
                </a:solidFill>
              </a:rPr>
              <a:t>مثال :</a:t>
            </a:r>
            <a:r>
              <a:rPr lang="ar-SA" sz="2400" dirty="0"/>
              <a:t/>
            </a:r>
            <a:br>
              <a:rPr lang="ar-SA" sz="2400" dirty="0"/>
            </a:br>
            <a:r>
              <a:rPr lang="ar-SA" sz="2400" dirty="0"/>
              <a:t>وحدة برمجية تقوم بطباعة الارقام من </a:t>
            </a:r>
            <a:r>
              <a:rPr lang="en-US" sz="2400" dirty="0"/>
              <a:t>1-10</a:t>
            </a:r>
            <a:endParaRPr lang="ar-SA" sz="2400" dirty="0"/>
          </a:p>
        </p:txBody>
      </p:sp>
      <p:sp>
        <p:nvSpPr>
          <p:cNvPr id="49" name="Rectangle 48">
            <a:extLst>
              <a:ext uri="{FF2B5EF4-FFF2-40B4-BE49-F238E27FC236}">
                <a16:creationId xmlns:a16="http://schemas.microsoft.com/office/drawing/2014/main" xmlns="" id="{3CA7F755-4FAD-40C6-ADCB-0FEDA2DA8F57}"/>
              </a:ext>
            </a:extLst>
          </p:cNvPr>
          <p:cNvSpPr/>
          <p:nvPr/>
        </p:nvSpPr>
        <p:spPr>
          <a:xfrm>
            <a:off x="611026" y="1904394"/>
            <a:ext cx="10963784" cy="2308324"/>
          </a:xfrm>
          <a:prstGeom prst="rect">
            <a:avLst/>
          </a:prstGeom>
        </p:spPr>
        <p:txBody>
          <a:bodyPr wrap="square">
            <a:spAutoFit/>
          </a:bodyPr>
          <a:lstStyle/>
          <a:p>
            <a:pPr rtl="1"/>
            <a:r>
              <a:rPr lang="gsw-FR" sz="2400" dirty="0"/>
              <a:t>BEGIN</a:t>
            </a:r>
          </a:p>
          <a:p>
            <a:pPr rtl="1"/>
            <a:r>
              <a:rPr lang="gsw-FR" sz="2400" dirty="0"/>
              <a:t>FOR i IN 1..</a:t>
            </a:r>
            <a:r>
              <a:rPr lang="en-US" sz="2400" dirty="0"/>
              <a:t>10</a:t>
            </a:r>
            <a:r>
              <a:rPr lang="gsw-FR" sz="2400" dirty="0"/>
              <a:t> LOOP</a:t>
            </a:r>
          </a:p>
          <a:p>
            <a:pPr rtl="1"/>
            <a:r>
              <a:rPr lang="gsw-FR" sz="2400" dirty="0"/>
              <a:t>DBMS_OUTPUT.PUT_LINE('i= '||i);</a:t>
            </a:r>
          </a:p>
          <a:p>
            <a:pPr rtl="1"/>
            <a:r>
              <a:rPr lang="gsw-FR" sz="2400" dirty="0"/>
              <a:t>END</a:t>
            </a:r>
            <a:r>
              <a:rPr lang="en-US" sz="2400" dirty="0"/>
              <a:t> Loop</a:t>
            </a:r>
            <a:r>
              <a:rPr lang="gsw-FR" sz="2400" dirty="0"/>
              <a:t>;</a:t>
            </a:r>
            <a:endParaRPr lang="ar-SA" sz="2400" dirty="0"/>
          </a:p>
          <a:p>
            <a:pPr rtl="1"/>
            <a:r>
              <a:rPr lang="gsw-FR" sz="2400" dirty="0"/>
              <a:t>END ;</a:t>
            </a:r>
          </a:p>
          <a:p>
            <a:pPr algn="r" rtl="1"/>
            <a:r>
              <a:rPr lang="ar-SA" sz="2400" dirty="0"/>
              <a:t>هنا سيتم طباعة الاعداد من 1-10 حيث يبدأ بالعدد 1 وينتهي بالعدد 10</a:t>
            </a:r>
          </a:p>
        </p:txBody>
      </p:sp>
      <p:sp>
        <p:nvSpPr>
          <p:cNvPr id="50" name="Rectangle 49">
            <a:extLst>
              <a:ext uri="{FF2B5EF4-FFF2-40B4-BE49-F238E27FC236}">
                <a16:creationId xmlns:a16="http://schemas.microsoft.com/office/drawing/2014/main" xmlns="" id="{73A8224B-50F0-4D06-B922-EFA4086EA824}"/>
              </a:ext>
            </a:extLst>
          </p:cNvPr>
          <p:cNvSpPr/>
          <p:nvPr/>
        </p:nvSpPr>
        <p:spPr>
          <a:xfrm>
            <a:off x="4550130" y="4247059"/>
            <a:ext cx="7024680" cy="461665"/>
          </a:xfrm>
          <a:prstGeom prst="rect">
            <a:avLst/>
          </a:prstGeom>
        </p:spPr>
        <p:txBody>
          <a:bodyPr wrap="none">
            <a:spAutoFit/>
          </a:bodyPr>
          <a:lstStyle/>
          <a:p>
            <a:pPr algn="r" rtl="1"/>
            <a:r>
              <a:rPr lang="ar-SA" sz="2400" dirty="0"/>
              <a:t>حل المثال السابق بطريقة اخري  اذا اردنا ان يبدأ العد بطريقة عكسية .</a:t>
            </a:r>
          </a:p>
        </p:txBody>
      </p:sp>
      <p:sp>
        <p:nvSpPr>
          <p:cNvPr id="51" name="Rectangle 50">
            <a:extLst>
              <a:ext uri="{FF2B5EF4-FFF2-40B4-BE49-F238E27FC236}">
                <a16:creationId xmlns:a16="http://schemas.microsoft.com/office/drawing/2014/main" xmlns="" id="{36788E82-C22C-4D03-AFA3-AC3A3B618AB7}"/>
              </a:ext>
            </a:extLst>
          </p:cNvPr>
          <p:cNvSpPr/>
          <p:nvPr/>
        </p:nvSpPr>
        <p:spPr>
          <a:xfrm>
            <a:off x="611025" y="4248205"/>
            <a:ext cx="10963783" cy="2308324"/>
          </a:xfrm>
          <a:prstGeom prst="rect">
            <a:avLst/>
          </a:prstGeom>
        </p:spPr>
        <p:txBody>
          <a:bodyPr wrap="square">
            <a:spAutoFit/>
          </a:bodyPr>
          <a:lstStyle/>
          <a:p>
            <a:pPr rtl="1"/>
            <a:r>
              <a:rPr lang="gsw-FR" sz="2400" dirty="0"/>
              <a:t>BEGIN</a:t>
            </a:r>
          </a:p>
          <a:p>
            <a:pPr rtl="1"/>
            <a:r>
              <a:rPr lang="gsw-FR" sz="2400" dirty="0"/>
              <a:t>FOR i IN [REVERSE]</a:t>
            </a:r>
            <a:r>
              <a:rPr lang="en-US" sz="2400" dirty="0"/>
              <a:t> </a:t>
            </a:r>
            <a:r>
              <a:rPr lang="gsw-FR" sz="2400" dirty="0"/>
              <a:t> 1..</a:t>
            </a:r>
            <a:r>
              <a:rPr lang="en-US" sz="2400" dirty="0"/>
              <a:t>10</a:t>
            </a:r>
            <a:r>
              <a:rPr lang="gsw-FR" sz="2400" dirty="0"/>
              <a:t> LOOP</a:t>
            </a:r>
          </a:p>
          <a:p>
            <a:pPr rtl="1"/>
            <a:r>
              <a:rPr lang="gsw-FR" sz="2400" dirty="0"/>
              <a:t>DBMS_OUTPUT.PUT_LINE('i= '||i);</a:t>
            </a:r>
          </a:p>
          <a:p>
            <a:pPr rtl="1"/>
            <a:r>
              <a:rPr lang="gsw-FR" sz="2400" dirty="0"/>
              <a:t>END</a:t>
            </a:r>
            <a:r>
              <a:rPr lang="en-US" sz="2400" dirty="0"/>
              <a:t> Loop</a:t>
            </a:r>
            <a:r>
              <a:rPr lang="gsw-FR" sz="2400" dirty="0"/>
              <a:t>;</a:t>
            </a:r>
            <a:endParaRPr lang="ar-SA" sz="2400" dirty="0"/>
          </a:p>
          <a:p>
            <a:pPr rtl="1"/>
            <a:r>
              <a:rPr lang="gsw-FR" sz="2400" dirty="0"/>
              <a:t>END ;</a:t>
            </a:r>
            <a:endParaRPr lang="ar-SA" sz="2400" dirty="0"/>
          </a:p>
          <a:p>
            <a:pPr algn="r" rtl="1">
              <a:buNone/>
            </a:pPr>
            <a:r>
              <a:rPr lang="ar-SA" sz="2400" dirty="0"/>
              <a:t>هنا سيتم طباعة الاعداد من 1-10 حيث يبدأ بالعدد10 وينتهي بالعدد 1</a:t>
            </a:r>
          </a:p>
        </p:txBody>
      </p:sp>
    </p:spTree>
    <p:extLst>
      <p:ext uri="{BB962C8B-B14F-4D97-AF65-F5344CB8AC3E}">
        <p14:creationId xmlns:p14="http://schemas.microsoft.com/office/powerpoint/2010/main" val="352590134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
                                            <p:txEl>
                                              <p:pRg st="0" end="0"/>
                                            </p:txEl>
                                          </p:spTgt>
                                        </p:tgtEl>
                                        <p:attrNameLst>
                                          <p:attrName>style.visibility</p:attrName>
                                        </p:attrNameLst>
                                      </p:cBhvr>
                                      <p:to>
                                        <p:strVal val="visible"/>
                                      </p:to>
                                    </p:set>
                                    <p:animEffect transition="in" filter="fade">
                                      <p:cBhvr>
                                        <p:cTn id="14" dur="1000"/>
                                        <p:tgtEl>
                                          <p:spTgt spid="48">
                                            <p:txEl>
                                              <p:pRg st="0" end="0"/>
                                            </p:txEl>
                                          </p:spTgt>
                                        </p:tgtEl>
                                      </p:cBhvr>
                                    </p:animEffect>
                                    <p:anim calcmode="lin" valueType="num">
                                      <p:cBhvr>
                                        <p:cTn id="15"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9">
                                            <p:txEl>
                                              <p:pRg st="0" end="0"/>
                                            </p:txEl>
                                          </p:spTgt>
                                        </p:tgtEl>
                                        <p:attrNameLst>
                                          <p:attrName>style.visibility</p:attrName>
                                        </p:attrNameLst>
                                      </p:cBhvr>
                                      <p:to>
                                        <p:strVal val="visible"/>
                                      </p:to>
                                    </p:set>
                                    <p:animEffect transition="in" filter="fade">
                                      <p:cBhvr>
                                        <p:cTn id="21" dur="1000"/>
                                        <p:tgtEl>
                                          <p:spTgt spid="49">
                                            <p:txEl>
                                              <p:pRg st="0" end="0"/>
                                            </p:txEl>
                                          </p:spTgt>
                                        </p:tgtEl>
                                      </p:cBhvr>
                                    </p:animEffect>
                                    <p:anim calcmode="lin" valueType="num">
                                      <p:cBhvr>
                                        <p:cTn id="22"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9">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9">
                                            <p:txEl>
                                              <p:pRg st="1" end="1"/>
                                            </p:txEl>
                                          </p:spTgt>
                                        </p:tgtEl>
                                        <p:attrNameLst>
                                          <p:attrName>style.visibility</p:attrName>
                                        </p:attrNameLst>
                                      </p:cBhvr>
                                      <p:to>
                                        <p:strVal val="visible"/>
                                      </p:to>
                                    </p:set>
                                    <p:animEffect transition="in" filter="fade">
                                      <p:cBhvr>
                                        <p:cTn id="26" dur="1000"/>
                                        <p:tgtEl>
                                          <p:spTgt spid="49">
                                            <p:txEl>
                                              <p:pRg st="1" end="1"/>
                                            </p:txEl>
                                          </p:spTgt>
                                        </p:tgtEl>
                                      </p:cBhvr>
                                    </p:animEffect>
                                    <p:anim calcmode="lin" valueType="num">
                                      <p:cBhvr>
                                        <p:cTn id="27" dur="1000" fill="hold"/>
                                        <p:tgtEl>
                                          <p:spTgt spid="4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9">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9">
                                            <p:txEl>
                                              <p:pRg st="2" end="2"/>
                                            </p:txEl>
                                          </p:spTgt>
                                        </p:tgtEl>
                                        <p:attrNameLst>
                                          <p:attrName>style.visibility</p:attrName>
                                        </p:attrNameLst>
                                      </p:cBhvr>
                                      <p:to>
                                        <p:strVal val="visible"/>
                                      </p:to>
                                    </p:set>
                                    <p:animEffect transition="in" filter="fade">
                                      <p:cBhvr>
                                        <p:cTn id="31" dur="1000"/>
                                        <p:tgtEl>
                                          <p:spTgt spid="49">
                                            <p:txEl>
                                              <p:pRg st="2" end="2"/>
                                            </p:txEl>
                                          </p:spTgt>
                                        </p:tgtEl>
                                      </p:cBhvr>
                                    </p:animEffect>
                                    <p:anim calcmode="lin" valueType="num">
                                      <p:cBhvr>
                                        <p:cTn id="32" dur="1000" fill="hold"/>
                                        <p:tgtEl>
                                          <p:spTgt spid="49">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49">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9">
                                            <p:txEl>
                                              <p:pRg st="3" end="3"/>
                                            </p:txEl>
                                          </p:spTgt>
                                        </p:tgtEl>
                                        <p:attrNameLst>
                                          <p:attrName>style.visibility</p:attrName>
                                        </p:attrNameLst>
                                      </p:cBhvr>
                                      <p:to>
                                        <p:strVal val="visible"/>
                                      </p:to>
                                    </p:set>
                                    <p:animEffect transition="in" filter="fade">
                                      <p:cBhvr>
                                        <p:cTn id="36" dur="1000"/>
                                        <p:tgtEl>
                                          <p:spTgt spid="49">
                                            <p:txEl>
                                              <p:pRg st="3" end="3"/>
                                            </p:txEl>
                                          </p:spTgt>
                                        </p:tgtEl>
                                      </p:cBhvr>
                                    </p:animEffect>
                                    <p:anim calcmode="lin" valueType="num">
                                      <p:cBhvr>
                                        <p:cTn id="37" dur="1000" fill="hold"/>
                                        <p:tgtEl>
                                          <p:spTgt spid="49">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9">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9">
                                            <p:txEl>
                                              <p:pRg st="4" end="4"/>
                                            </p:txEl>
                                          </p:spTgt>
                                        </p:tgtEl>
                                        <p:attrNameLst>
                                          <p:attrName>style.visibility</p:attrName>
                                        </p:attrNameLst>
                                      </p:cBhvr>
                                      <p:to>
                                        <p:strVal val="visible"/>
                                      </p:to>
                                    </p:set>
                                    <p:animEffect transition="in" filter="fade">
                                      <p:cBhvr>
                                        <p:cTn id="41" dur="1000"/>
                                        <p:tgtEl>
                                          <p:spTgt spid="49">
                                            <p:txEl>
                                              <p:pRg st="4" end="4"/>
                                            </p:txEl>
                                          </p:spTgt>
                                        </p:tgtEl>
                                      </p:cBhvr>
                                    </p:animEffect>
                                    <p:anim calcmode="lin" valueType="num">
                                      <p:cBhvr>
                                        <p:cTn id="42" dur="1000" fill="hold"/>
                                        <p:tgtEl>
                                          <p:spTgt spid="49">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49">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9">
                                            <p:txEl>
                                              <p:pRg st="5" end="5"/>
                                            </p:txEl>
                                          </p:spTgt>
                                        </p:tgtEl>
                                        <p:attrNameLst>
                                          <p:attrName>style.visibility</p:attrName>
                                        </p:attrNameLst>
                                      </p:cBhvr>
                                      <p:to>
                                        <p:strVal val="visible"/>
                                      </p:to>
                                    </p:set>
                                    <p:animEffect transition="in" filter="fade">
                                      <p:cBhvr>
                                        <p:cTn id="46" dur="1000"/>
                                        <p:tgtEl>
                                          <p:spTgt spid="49">
                                            <p:txEl>
                                              <p:pRg st="5" end="5"/>
                                            </p:txEl>
                                          </p:spTgt>
                                        </p:tgtEl>
                                      </p:cBhvr>
                                    </p:animEffect>
                                    <p:anim calcmode="lin" valueType="num">
                                      <p:cBhvr>
                                        <p:cTn id="47" dur="1000" fill="hold"/>
                                        <p:tgtEl>
                                          <p:spTgt spid="49">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49">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2" presetClass="entr" presetSubtype="0" fill="hold" nodeType="clickEffect">
                                  <p:stCondLst>
                                    <p:cond delay="0"/>
                                  </p:stCondLst>
                                  <p:childTnLst>
                                    <p:set>
                                      <p:cBhvr>
                                        <p:cTn id="52" dur="1" fill="hold">
                                          <p:stCondLst>
                                            <p:cond delay="0"/>
                                          </p:stCondLst>
                                        </p:cTn>
                                        <p:tgtEl>
                                          <p:spTgt spid="50">
                                            <p:txEl>
                                              <p:pRg st="0" end="0"/>
                                            </p:txEl>
                                          </p:spTgt>
                                        </p:tgtEl>
                                        <p:attrNameLst>
                                          <p:attrName>style.visibility</p:attrName>
                                        </p:attrNameLst>
                                      </p:cBhvr>
                                      <p:to>
                                        <p:strVal val="visible"/>
                                      </p:to>
                                    </p:set>
                                    <p:animEffect transition="in" filter="fade">
                                      <p:cBhvr>
                                        <p:cTn id="53" dur="1000"/>
                                        <p:tgtEl>
                                          <p:spTgt spid="50">
                                            <p:txEl>
                                              <p:pRg st="0" end="0"/>
                                            </p:txEl>
                                          </p:spTgt>
                                        </p:tgtEl>
                                      </p:cBhvr>
                                    </p:animEffect>
                                    <p:anim calcmode="lin" valueType="num">
                                      <p:cBhvr>
                                        <p:cTn id="54" dur="1000" fill="hold"/>
                                        <p:tgtEl>
                                          <p:spTgt spid="50">
                                            <p:txEl>
                                              <p:pRg st="0" end="0"/>
                                            </p:txEl>
                                          </p:spTgt>
                                        </p:tgtEl>
                                        <p:attrNameLst>
                                          <p:attrName>ppt_x</p:attrName>
                                        </p:attrNameLst>
                                      </p:cBhvr>
                                      <p:tavLst>
                                        <p:tav tm="0">
                                          <p:val>
                                            <p:strVal val="#ppt_x"/>
                                          </p:val>
                                        </p:tav>
                                        <p:tav tm="100000">
                                          <p:val>
                                            <p:strVal val="#ppt_x"/>
                                          </p:val>
                                        </p:tav>
                                      </p:tavLst>
                                    </p:anim>
                                    <p:anim calcmode="lin" valueType="num">
                                      <p:cBhvr>
                                        <p:cTn id="55" dur="1000" fill="hold"/>
                                        <p:tgtEl>
                                          <p:spTgt spid="5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785058F2-3C8A-4A34-8CF4-60DF7C597A9D}"/>
              </a:ext>
            </a:extLst>
          </p:cNvPr>
          <p:cNvSpPr/>
          <p:nvPr/>
        </p:nvSpPr>
        <p:spPr>
          <a:xfrm>
            <a:off x="554636" y="295222"/>
            <a:ext cx="10867869" cy="1261884"/>
          </a:xfrm>
          <a:prstGeom prst="rect">
            <a:avLst/>
          </a:prstGeom>
        </p:spPr>
        <p:txBody>
          <a:bodyPr wrap="square">
            <a:spAutoFit/>
          </a:bodyPr>
          <a:lstStyle/>
          <a:p>
            <a:pPr algn="r" rtl="1"/>
            <a:r>
              <a:rPr lang="ar-SA" sz="2800" b="1" dirty="0">
                <a:solidFill>
                  <a:srgbClr val="002060"/>
                </a:solidFill>
              </a:rPr>
              <a:t>حلقة الدوران </a:t>
            </a:r>
            <a:r>
              <a:rPr lang="gsw-FR" sz="2800" b="1" dirty="0">
                <a:solidFill>
                  <a:srgbClr val="002060"/>
                </a:solidFill>
              </a:rPr>
              <a:t>WHILE</a:t>
            </a:r>
            <a:r>
              <a:rPr lang="ar-SA" sz="2800" b="1" dirty="0">
                <a:solidFill>
                  <a:srgbClr val="002060"/>
                </a:solidFill>
              </a:rPr>
              <a:t>:</a:t>
            </a:r>
            <a:r>
              <a:rPr lang="ar-SA" sz="2400" dirty="0"/>
              <a:t/>
            </a:r>
            <a:br>
              <a:rPr lang="ar-SA" sz="2400" dirty="0"/>
            </a:br>
            <a:r>
              <a:rPr lang="ar-SA" sz="2400" dirty="0"/>
              <a:t> تستخدم حلقة الدوران </a:t>
            </a:r>
            <a:r>
              <a:rPr lang="gsw-FR" sz="2400" dirty="0"/>
              <a:t>WHILE</a:t>
            </a:r>
            <a:r>
              <a:rPr lang="ar-SA" sz="2400" dirty="0"/>
              <a:t> في الحالات التي يكون فيها عدد مرات  التكرار المطلوب تنفيذها  غير معروف وتستمر عملية الدوران مادام الشرط متحقق ودائماً الشرط يكون في بداية الحلقة .</a:t>
            </a:r>
          </a:p>
        </p:txBody>
      </p:sp>
      <p:sp>
        <p:nvSpPr>
          <p:cNvPr id="48" name="Rectangle 47">
            <a:extLst>
              <a:ext uri="{FF2B5EF4-FFF2-40B4-BE49-F238E27FC236}">
                <a16:creationId xmlns:a16="http://schemas.microsoft.com/office/drawing/2014/main" xmlns="" id="{8FD3C401-2B87-48A1-A766-DF0181AADF57}"/>
              </a:ext>
            </a:extLst>
          </p:cNvPr>
          <p:cNvSpPr/>
          <p:nvPr/>
        </p:nvSpPr>
        <p:spPr>
          <a:xfrm>
            <a:off x="769495" y="1196514"/>
            <a:ext cx="6096000" cy="2308324"/>
          </a:xfrm>
          <a:prstGeom prst="rect">
            <a:avLst/>
          </a:prstGeom>
        </p:spPr>
        <p:txBody>
          <a:bodyPr>
            <a:spAutoFit/>
          </a:bodyPr>
          <a:lstStyle/>
          <a:p>
            <a:pPr rtl="1"/>
            <a:r>
              <a:rPr lang="en-US" sz="2400" dirty="0"/>
              <a:t>Begin</a:t>
            </a:r>
            <a:endParaRPr lang="ar-SA" sz="2400" dirty="0"/>
          </a:p>
          <a:p>
            <a:pPr rtl="1"/>
            <a:r>
              <a:rPr lang="gsw-FR" sz="2400" dirty="0"/>
              <a:t>WHILE (condition)</a:t>
            </a:r>
          </a:p>
          <a:p>
            <a:pPr rtl="1"/>
            <a:r>
              <a:rPr lang="gsw-FR" sz="2400" dirty="0"/>
              <a:t>statement1;</a:t>
            </a:r>
          </a:p>
          <a:p>
            <a:pPr rtl="1"/>
            <a:r>
              <a:rPr lang="ar-SA" sz="2400" dirty="0"/>
              <a:t>. . .</a:t>
            </a:r>
          </a:p>
          <a:p>
            <a:pPr rtl="1"/>
            <a:r>
              <a:rPr lang="en-US" sz="2400" dirty="0"/>
              <a:t>End Loop;</a:t>
            </a:r>
            <a:endParaRPr lang="ar-SA" sz="2400" dirty="0"/>
          </a:p>
          <a:p>
            <a:pPr rtl="1"/>
            <a:r>
              <a:rPr lang="gsw-FR" sz="2400" dirty="0"/>
              <a:t>END ;</a:t>
            </a:r>
            <a:endParaRPr lang="ar-SA" sz="2400" dirty="0"/>
          </a:p>
        </p:txBody>
      </p:sp>
      <p:sp>
        <p:nvSpPr>
          <p:cNvPr id="49" name="Rectangle 48">
            <a:extLst>
              <a:ext uri="{FF2B5EF4-FFF2-40B4-BE49-F238E27FC236}">
                <a16:creationId xmlns:a16="http://schemas.microsoft.com/office/drawing/2014/main" xmlns="" id="{15589D80-159D-4D1B-8A12-E7F6037E2F67}"/>
              </a:ext>
            </a:extLst>
          </p:cNvPr>
          <p:cNvSpPr/>
          <p:nvPr/>
        </p:nvSpPr>
        <p:spPr>
          <a:xfrm>
            <a:off x="5347468" y="3414162"/>
            <a:ext cx="6096000" cy="830997"/>
          </a:xfrm>
          <a:prstGeom prst="rect">
            <a:avLst/>
          </a:prstGeom>
        </p:spPr>
        <p:txBody>
          <a:bodyPr wrap="square">
            <a:spAutoFit/>
          </a:bodyPr>
          <a:lstStyle/>
          <a:p>
            <a:pPr algn="r" rtl="1"/>
            <a:r>
              <a:rPr lang="ar-SA" sz="2400" b="1" dirty="0">
                <a:solidFill>
                  <a:srgbClr val="C00000"/>
                </a:solidFill>
              </a:rPr>
              <a:t>مثال :</a:t>
            </a:r>
            <a:r>
              <a:rPr lang="ar-SA" sz="2400" dirty="0"/>
              <a:t/>
            </a:r>
            <a:br>
              <a:rPr lang="ar-SA" sz="2400" dirty="0"/>
            </a:br>
            <a:r>
              <a:rPr lang="ar-SA" sz="2400" dirty="0"/>
              <a:t>وحدة برمجية تقوم بطباعة الارقام من </a:t>
            </a:r>
            <a:r>
              <a:rPr lang="en-US" sz="2400" dirty="0"/>
              <a:t>1-10</a:t>
            </a:r>
            <a:endParaRPr lang="ar-SA" sz="2400" dirty="0"/>
          </a:p>
        </p:txBody>
      </p:sp>
      <p:sp>
        <p:nvSpPr>
          <p:cNvPr id="50" name="Rectangle 49">
            <a:extLst>
              <a:ext uri="{FF2B5EF4-FFF2-40B4-BE49-F238E27FC236}">
                <a16:creationId xmlns:a16="http://schemas.microsoft.com/office/drawing/2014/main" xmlns="" id="{8B13156C-0C08-4688-B490-FAB43D648812}"/>
              </a:ext>
            </a:extLst>
          </p:cNvPr>
          <p:cNvSpPr/>
          <p:nvPr/>
        </p:nvSpPr>
        <p:spPr>
          <a:xfrm>
            <a:off x="3245110" y="3580820"/>
            <a:ext cx="8222363" cy="3046988"/>
          </a:xfrm>
          <a:prstGeom prst="rect">
            <a:avLst/>
          </a:prstGeom>
        </p:spPr>
        <p:txBody>
          <a:bodyPr wrap="square">
            <a:spAutoFit/>
          </a:bodyPr>
          <a:lstStyle/>
          <a:p>
            <a:pPr rtl="1"/>
            <a:r>
              <a:rPr lang="gsw-FR" sz="2400" b="1" dirty="0">
                <a:solidFill>
                  <a:srgbClr val="002060"/>
                </a:solidFill>
              </a:rPr>
              <a:t>DECLARE</a:t>
            </a:r>
          </a:p>
          <a:p>
            <a:pPr rtl="1"/>
            <a:r>
              <a:rPr lang="gsw-FR" sz="2400" dirty="0"/>
              <a:t>v_counter NUMBER :=</a:t>
            </a:r>
            <a:r>
              <a:rPr lang="en-US" sz="2400" dirty="0"/>
              <a:t>1</a:t>
            </a:r>
            <a:r>
              <a:rPr lang="gsw-FR" sz="2400" dirty="0"/>
              <a:t>;</a:t>
            </a:r>
          </a:p>
          <a:p>
            <a:pPr rtl="1"/>
            <a:r>
              <a:rPr lang="gsw-FR" sz="2400" b="1" dirty="0">
                <a:solidFill>
                  <a:srgbClr val="002060"/>
                </a:solidFill>
              </a:rPr>
              <a:t>BEGIN</a:t>
            </a:r>
          </a:p>
          <a:p>
            <a:pPr rtl="1"/>
            <a:r>
              <a:rPr lang="gsw-FR" sz="2400" b="1" dirty="0">
                <a:solidFill>
                  <a:srgbClr val="0E1509"/>
                </a:solidFill>
              </a:rPr>
              <a:t>WHILE</a:t>
            </a:r>
            <a:r>
              <a:rPr lang="gsw-FR" sz="2400" dirty="0"/>
              <a:t> (v_counter &lt;= 10) </a:t>
            </a:r>
            <a:r>
              <a:rPr lang="gsw-FR" sz="2400" b="1" dirty="0">
                <a:solidFill>
                  <a:srgbClr val="0E1509"/>
                </a:solidFill>
              </a:rPr>
              <a:t>LOOP</a:t>
            </a:r>
          </a:p>
          <a:p>
            <a:pPr rtl="1"/>
            <a:r>
              <a:rPr lang="gsw-FR" sz="2400" dirty="0"/>
              <a:t>DBMS_OUTPUT.PUT_LINE('v_counter = '||v_counter);</a:t>
            </a:r>
          </a:p>
          <a:p>
            <a:pPr rtl="1"/>
            <a:r>
              <a:rPr lang="gsw-FR" sz="2400" dirty="0"/>
              <a:t>v_counter:=v_counter+1;</a:t>
            </a:r>
          </a:p>
          <a:p>
            <a:pPr rtl="1"/>
            <a:r>
              <a:rPr lang="gsw-FR" sz="2400" b="1" dirty="0">
                <a:solidFill>
                  <a:srgbClr val="0E1509"/>
                </a:solidFill>
              </a:rPr>
              <a:t>END LOOP;</a:t>
            </a:r>
          </a:p>
          <a:p>
            <a:pPr rtl="1"/>
            <a:r>
              <a:rPr lang="gsw-FR" sz="2400" b="1" dirty="0">
                <a:solidFill>
                  <a:srgbClr val="002060"/>
                </a:solidFill>
              </a:rPr>
              <a:t>END ;</a:t>
            </a:r>
            <a:endParaRPr lang="ar-SA" sz="2400" b="1" dirty="0">
              <a:solidFill>
                <a:srgbClr val="002060"/>
              </a:solidFill>
            </a:endParaRPr>
          </a:p>
        </p:txBody>
      </p:sp>
    </p:spTree>
    <p:extLst>
      <p:ext uri="{BB962C8B-B14F-4D97-AF65-F5344CB8AC3E}">
        <p14:creationId xmlns:p14="http://schemas.microsoft.com/office/powerpoint/2010/main" val="29541598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barn(inVertical)">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49">
                                            <p:txEl>
                                              <p:pRg st="0" end="0"/>
                                            </p:txEl>
                                          </p:spTgt>
                                        </p:tgtEl>
                                        <p:attrNameLst>
                                          <p:attrName>style.visibility</p:attrName>
                                        </p:attrNameLst>
                                      </p:cBhvr>
                                      <p:to>
                                        <p:strVal val="visible"/>
                                      </p:to>
                                    </p:set>
                                    <p:animEffect transition="in" filter="fade">
                                      <p:cBhvr>
                                        <p:cTn id="19" dur="1000"/>
                                        <p:tgtEl>
                                          <p:spTgt spid="49">
                                            <p:txEl>
                                              <p:pRg st="0" end="0"/>
                                            </p:txEl>
                                          </p:spTgt>
                                        </p:tgtEl>
                                      </p:cBhvr>
                                    </p:animEffect>
                                    <p:anim calcmode="lin" valueType="num">
                                      <p:cBhvr>
                                        <p:cTn id="20"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1000"/>
                                        <p:tgtEl>
                                          <p:spTgt spid="50"/>
                                        </p:tgtEl>
                                      </p:cBhvr>
                                    </p:animEffect>
                                    <p:anim calcmode="lin" valueType="num">
                                      <p:cBhvr>
                                        <p:cTn id="27" dur="1000" fill="hold"/>
                                        <p:tgtEl>
                                          <p:spTgt spid="50"/>
                                        </p:tgtEl>
                                        <p:attrNameLst>
                                          <p:attrName>ppt_x</p:attrName>
                                        </p:attrNameLst>
                                      </p:cBhvr>
                                      <p:tavLst>
                                        <p:tav tm="0">
                                          <p:val>
                                            <p:strVal val="#ppt_x"/>
                                          </p:val>
                                        </p:tav>
                                        <p:tav tm="100000">
                                          <p:val>
                                            <p:strVal val="#ppt_x"/>
                                          </p:val>
                                        </p:tav>
                                      </p:tavLst>
                                    </p:anim>
                                    <p:anim calcmode="lin" valueType="num">
                                      <p:cBhvr>
                                        <p:cTn id="2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50"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861BA29B-9577-4508-AC2F-24433153D18D}"/>
              </a:ext>
            </a:extLst>
          </p:cNvPr>
          <p:cNvSpPr/>
          <p:nvPr/>
        </p:nvSpPr>
        <p:spPr>
          <a:xfrm>
            <a:off x="4841823" y="526963"/>
            <a:ext cx="6806477" cy="523220"/>
          </a:xfrm>
          <a:prstGeom prst="rect">
            <a:avLst/>
          </a:prstGeom>
        </p:spPr>
        <p:txBody>
          <a:bodyPr wrap="square">
            <a:spAutoFit/>
          </a:bodyPr>
          <a:lstStyle/>
          <a:p>
            <a:pPr algn="r" rtl="1"/>
            <a:r>
              <a:rPr lang="ar-SA" sz="2800" b="1" dirty="0">
                <a:solidFill>
                  <a:srgbClr val="002060"/>
                </a:solidFill>
              </a:rPr>
              <a:t>أنواع البيانات المركبة </a:t>
            </a:r>
            <a:r>
              <a:rPr lang="en-US" sz="2800" b="1" dirty="0">
                <a:solidFill>
                  <a:srgbClr val="002060"/>
                </a:solidFill>
                <a:latin typeface="Times New Roman" panose="02020603050405020304" pitchFamily="18" charset="0"/>
              </a:rPr>
              <a:t>Composite Data Types</a:t>
            </a:r>
            <a:r>
              <a:rPr lang="ar-SA" sz="2800" b="1" dirty="0">
                <a:solidFill>
                  <a:srgbClr val="002060"/>
                </a:solidFill>
                <a:latin typeface="Times New Roman" panose="02020603050405020304" pitchFamily="18" charset="0"/>
              </a:rPr>
              <a:t>:</a:t>
            </a:r>
            <a:endParaRPr lang="ar-SA" sz="2800" b="1" dirty="0">
              <a:solidFill>
                <a:srgbClr val="002060"/>
              </a:solidFill>
            </a:endParaRPr>
          </a:p>
        </p:txBody>
      </p:sp>
      <p:sp>
        <p:nvSpPr>
          <p:cNvPr id="48" name="Rectangle 47">
            <a:extLst>
              <a:ext uri="{FF2B5EF4-FFF2-40B4-BE49-F238E27FC236}">
                <a16:creationId xmlns:a16="http://schemas.microsoft.com/office/drawing/2014/main" xmlns="" id="{AF2D5B56-33CE-4ADF-BCFF-C42FFAB897C2}"/>
              </a:ext>
            </a:extLst>
          </p:cNvPr>
          <p:cNvSpPr/>
          <p:nvPr/>
        </p:nvSpPr>
        <p:spPr>
          <a:xfrm>
            <a:off x="7854846" y="1235982"/>
            <a:ext cx="3423417" cy="461665"/>
          </a:xfrm>
          <a:prstGeom prst="rect">
            <a:avLst/>
          </a:prstGeom>
        </p:spPr>
        <p:txBody>
          <a:bodyPr wrap="square">
            <a:spAutoFit/>
          </a:bodyPr>
          <a:lstStyle/>
          <a:p>
            <a:pPr algn="r" rtl="1"/>
            <a:r>
              <a:rPr lang="ar-SA" sz="2400" dirty="0"/>
              <a:t>هناك نوعان هما:</a:t>
            </a:r>
          </a:p>
        </p:txBody>
      </p:sp>
      <p:sp>
        <p:nvSpPr>
          <p:cNvPr id="49" name="Rectangle 48">
            <a:extLst>
              <a:ext uri="{FF2B5EF4-FFF2-40B4-BE49-F238E27FC236}">
                <a16:creationId xmlns:a16="http://schemas.microsoft.com/office/drawing/2014/main" xmlns="" id="{11E77D91-55F4-46A9-AAA1-4C22D93D259A}"/>
              </a:ext>
            </a:extLst>
          </p:cNvPr>
          <p:cNvSpPr/>
          <p:nvPr/>
        </p:nvSpPr>
        <p:spPr>
          <a:xfrm>
            <a:off x="1489023" y="1738478"/>
            <a:ext cx="6096000" cy="1938992"/>
          </a:xfrm>
          <a:prstGeom prst="rect">
            <a:avLst/>
          </a:prstGeom>
        </p:spPr>
        <p:txBody>
          <a:bodyPr>
            <a:spAutoFit/>
          </a:bodyPr>
          <a:lstStyle/>
          <a:p>
            <a:r>
              <a:rPr lang="en-US" sz="2400" dirty="0">
                <a:latin typeface="Times New Roman" panose="02020603050405020304" pitchFamily="18" charset="0"/>
              </a:rPr>
              <a:t>1) PL/SQL Records</a:t>
            </a:r>
            <a:br>
              <a:rPr lang="en-US" sz="2400" dirty="0">
                <a:latin typeface="Times New Roman" panose="02020603050405020304" pitchFamily="18" charset="0"/>
              </a:rPr>
            </a:br>
            <a:r>
              <a:rPr lang="en-US" sz="2400" dirty="0">
                <a:latin typeface="Times New Roman" panose="02020603050405020304" pitchFamily="18" charset="0"/>
              </a:rPr>
              <a:t>2) PL/SQL Collections :-</a:t>
            </a:r>
            <a:br>
              <a:rPr lang="en-US" sz="2400" dirty="0">
                <a:latin typeface="Times New Roman" panose="02020603050405020304" pitchFamily="18" charset="0"/>
              </a:rPr>
            </a:br>
            <a:r>
              <a:rPr lang="en-US" sz="2400" dirty="0">
                <a:latin typeface="Times New Roman" panose="02020603050405020304" pitchFamily="18" charset="0"/>
              </a:rPr>
              <a:t>        a. Index By tables.</a:t>
            </a:r>
            <a:br>
              <a:rPr lang="en-US" sz="2400" dirty="0">
                <a:latin typeface="Times New Roman" panose="02020603050405020304" pitchFamily="18" charset="0"/>
              </a:rPr>
            </a:br>
            <a:r>
              <a:rPr lang="en-US" sz="2400" dirty="0">
                <a:latin typeface="Times New Roman" panose="02020603050405020304" pitchFamily="18" charset="0"/>
              </a:rPr>
              <a:t>        b. Nested table.</a:t>
            </a:r>
            <a:br>
              <a:rPr lang="en-US" sz="2400" dirty="0">
                <a:latin typeface="Times New Roman" panose="02020603050405020304" pitchFamily="18" charset="0"/>
              </a:rPr>
            </a:br>
            <a:r>
              <a:rPr lang="en-US" sz="2400" dirty="0">
                <a:latin typeface="Times New Roman" panose="02020603050405020304" pitchFamily="18" charset="0"/>
              </a:rPr>
              <a:t>        c. Varray.</a:t>
            </a:r>
            <a:r>
              <a:rPr lang="en-US" sz="2400" dirty="0"/>
              <a:t> </a:t>
            </a:r>
            <a:endParaRPr lang="ar-SA" sz="2400" dirty="0"/>
          </a:p>
        </p:txBody>
      </p:sp>
    </p:spTree>
    <p:extLst>
      <p:ext uri="{BB962C8B-B14F-4D97-AF65-F5344CB8AC3E}">
        <p14:creationId xmlns:p14="http://schemas.microsoft.com/office/powerpoint/2010/main" val="3562425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barn(inVertical)">
                                      <p:cBhvr>
                                        <p:cTn id="14" dur="500"/>
                                        <p:tgtEl>
                                          <p:spTgt spid="48"/>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49">
                                            <p:txEl>
                                              <p:pRg st="0" end="0"/>
                                            </p:txEl>
                                          </p:spTgt>
                                        </p:tgtEl>
                                        <p:attrNameLst>
                                          <p:attrName>style.visibility</p:attrName>
                                        </p:attrNameLst>
                                      </p:cBhvr>
                                      <p:to>
                                        <p:strVal val="visible"/>
                                      </p:to>
                                    </p:set>
                                    <p:animEffect transition="in" filter="barn(inVertical)">
                                      <p:cBhvr>
                                        <p:cTn id="19" dur="500"/>
                                        <p:tgtEl>
                                          <p:spTgt spid="49">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37945E73-2196-49BE-85CA-1026CC2BC962}"/>
              </a:ext>
            </a:extLst>
          </p:cNvPr>
          <p:cNvSpPr/>
          <p:nvPr/>
        </p:nvSpPr>
        <p:spPr>
          <a:xfrm>
            <a:off x="444868" y="754486"/>
            <a:ext cx="11044836" cy="2308324"/>
          </a:xfrm>
          <a:prstGeom prst="rect">
            <a:avLst/>
          </a:prstGeom>
        </p:spPr>
        <p:txBody>
          <a:bodyPr wrap="square">
            <a:spAutoFit/>
          </a:bodyPr>
          <a:lstStyle/>
          <a:p>
            <a:pPr algn="just" rtl="1">
              <a:buNone/>
            </a:pPr>
            <a:r>
              <a:rPr lang="ar-SA" sz="2400" dirty="0">
                <a:solidFill>
                  <a:srgbClr val="0E1509"/>
                </a:solidFill>
              </a:rPr>
              <a:t>كما ذكرنا سابقاً ان السجل يمكن ان يحتوي على عدة حقول هذه الحقول قد تكون مختلفة الانواع اي ان احد الحقول قد يكون من النوع الحرفي بينما بقية الحقول من النوع الرقمي .</a:t>
            </a:r>
          </a:p>
          <a:p>
            <a:pPr algn="just" rtl="1">
              <a:buNone/>
            </a:pPr>
            <a:r>
              <a:rPr lang="ar-SA" sz="2400" dirty="0">
                <a:solidFill>
                  <a:srgbClr val="0E1509"/>
                </a:solidFill>
              </a:rPr>
              <a:t>لدينا طريقتين لإنشاء السجل :</a:t>
            </a:r>
          </a:p>
          <a:p>
            <a:pPr algn="just" rtl="1">
              <a:buNone/>
            </a:pPr>
            <a:r>
              <a:rPr lang="ar-SA" sz="2400" dirty="0">
                <a:solidFill>
                  <a:srgbClr val="0E1509"/>
                </a:solidFill>
              </a:rPr>
              <a:t>الطريقة الاولى :</a:t>
            </a:r>
          </a:p>
          <a:p>
            <a:pPr rtl="1"/>
            <a:r>
              <a:rPr lang="en-US" sz="2400" dirty="0">
                <a:solidFill>
                  <a:srgbClr val="0E1509"/>
                </a:solidFill>
              </a:rPr>
              <a:t>);</a:t>
            </a:r>
            <a:r>
              <a:rPr lang="ar-SA" sz="2400" dirty="0">
                <a:solidFill>
                  <a:srgbClr val="0E1509"/>
                </a:solidFill>
              </a:rPr>
              <a:t> </a:t>
            </a:r>
            <a:r>
              <a:rPr lang="en-US" sz="2400" dirty="0">
                <a:solidFill>
                  <a:srgbClr val="0E1509"/>
                </a:solidFill>
              </a:rPr>
              <a:t>Type Type _Name Is Record (Field_Name1  Data_Type,Field_Name2  Data _Type ,…</a:t>
            </a:r>
            <a:endParaRPr lang="ar-SA" sz="2400" dirty="0">
              <a:solidFill>
                <a:srgbClr val="0E1509"/>
              </a:solidFill>
            </a:endParaRPr>
          </a:p>
          <a:p>
            <a:pPr rtl="1"/>
            <a:r>
              <a:rPr lang="en-US" sz="2400" dirty="0">
                <a:solidFill>
                  <a:srgbClr val="0E1509"/>
                </a:solidFill>
              </a:rPr>
              <a:t>Identifier Type _Name ; </a:t>
            </a:r>
            <a:endParaRPr lang="ar-SA" sz="2400" dirty="0">
              <a:solidFill>
                <a:srgbClr val="0E1509"/>
              </a:solidFill>
            </a:endParaRPr>
          </a:p>
        </p:txBody>
      </p:sp>
      <p:sp>
        <p:nvSpPr>
          <p:cNvPr id="48" name="Rectangle 47">
            <a:extLst>
              <a:ext uri="{FF2B5EF4-FFF2-40B4-BE49-F238E27FC236}">
                <a16:creationId xmlns:a16="http://schemas.microsoft.com/office/drawing/2014/main" xmlns="" id="{96CA998B-2907-464C-9833-838C74672CF5}"/>
              </a:ext>
            </a:extLst>
          </p:cNvPr>
          <p:cNvSpPr/>
          <p:nvPr/>
        </p:nvSpPr>
        <p:spPr>
          <a:xfrm>
            <a:off x="8694296" y="280225"/>
            <a:ext cx="2885210" cy="523220"/>
          </a:xfrm>
          <a:prstGeom prst="rect">
            <a:avLst/>
          </a:prstGeom>
        </p:spPr>
        <p:txBody>
          <a:bodyPr wrap="square">
            <a:spAutoFit/>
          </a:bodyPr>
          <a:lstStyle/>
          <a:p>
            <a:pPr lvl="0" algn="ctr" rtl="1"/>
            <a:r>
              <a:rPr lang="ar-SA" sz="2800" b="1" dirty="0">
                <a:solidFill>
                  <a:srgbClr val="002060"/>
                </a:solidFill>
              </a:rPr>
              <a:t>السجلات</a:t>
            </a:r>
            <a:r>
              <a:rPr lang="en-US" sz="2800" b="1" dirty="0">
                <a:solidFill>
                  <a:srgbClr val="002060"/>
                </a:solidFill>
              </a:rPr>
              <a:t>Records</a:t>
            </a:r>
            <a:r>
              <a:rPr lang="en-US" sz="2800" dirty="0"/>
              <a:t> </a:t>
            </a:r>
            <a:r>
              <a:rPr lang="ar-SA" sz="2800" b="1" dirty="0">
                <a:solidFill>
                  <a:srgbClr val="002060"/>
                </a:solidFill>
              </a:rPr>
              <a:t>: </a:t>
            </a:r>
          </a:p>
        </p:txBody>
      </p:sp>
      <p:sp>
        <p:nvSpPr>
          <p:cNvPr id="53" name="Rectangle 52">
            <a:extLst>
              <a:ext uri="{FF2B5EF4-FFF2-40B4-BE49-F238E27FC236}">
                <a16:creationId xmlns:a16="http://schemas.microsoft.com/office/drawing/2014/main" xmlns="" id="{762BB466-552E-472A-AFCB-1DB53C953351}"/>
              </a:ext>
            </a:extLst>
          </p:cNvPr>
          <p:cNvSpPr/>
          <p:nvPr/>
        </p:nvSpPr>
        <p:spPr>
          <a:xfrm>
            <a:off x="4511571" y="3034790"/>
            <a:ext cx="7172537" cy="461665"/>
          </a:xfrm>
          <a:prstGeom prst="rect">
            <a:avLst/>
          </a:prstGeom>
        </p:spPr>
        <p:txBody>
          <a:bodyPr wrap="square">
            <a:spAutoFit/>
          </a:bodyPr>
          <a:lstStyle/>
          <a:p>
            <a:pPr algn="r" rtl="1"/>
            <a:r>
              <a:rPr lang="ar-SA" sz="2400" b="1" dirty="0">
                <a:solidFill>
                  <a:srgbClr val="C00000"/>
                </a:solidFill>
              </a:rPr>
              <a:t>مثال :</a:t>
            </a:r>
            <a:r>
              <a:rPr lang="ar-SA" sz="2400" dirty="0"/>
              <a:t>استخرج اسم ووظيفة الموظف رقم 100 باستخدام ال </a:t>
            </a:r>
            <a:r>
              <a:rPr lang="en-US" sz="2400" dirty="0"/>
              <a:t>Record</a:t>
            </a:r>
            <a:r>
              <a:rPr lang="ar-SA" sz="2400" dirty="0"/>
              <a:t>؟</a:t>
            </a:r>
          </a:p>
        </p:txBody>
      </p:sp>
      <p:sp>
        <p:nvSpPr>
          <p:cNvPr id="54" name="Rectangle 53">
            <a:extLst>
              <a:ext uri="{FF2B5EF4-FFF2-40B4-BE49-F238E27FC236}">
                <a16:creationId xmlns:a16="http://schemas.microsoft.com/office/drawing/2014/main" xmlns="" id="{4BA0ACD9-2FF3-48D7-8FF9-7982BF7EAFBA}"/>
              </a:ext>
            </a:extLst>
          </p:cNvPr>
          <p:cNvSpPr/>
          <p:nvPr/>
        </p:nvSpPr>
        <p:spPr>
          <a:xfrm>
            <a:off x="454062" y="3239912"/>
            <a:ext cx="11035642" cy="3416320"/>
          </a:xfrm>
          <a:prstGeom prst="rect">
            <a:avLst/>
          </a:prstGeom>
        </p:spPr>
        <p:txBody>
          <a:bodyPr wrap="square">
            <a:spAutoFit/>
          </a:bodyPr>
          <a:lstStyle/>
          <a:p>
            <a:r>
              <a:rPr lang="en-US" sz="2400" b="1" dirty="0">
                <a:solidFill>
                  <a:srgbClr val="000000"/>
                </a:solidFill>
                <a:latin typeface="Times New Roman" panose="02020603050405020304" pitchFamily="18" charset="0"/>
              </a:rPr>
              <a:t>DECLARE</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Type Emp_Rec is Record (R_Name Varchar2(20) , R_Job Varchar2(20));</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V_Rec   Emp_Rec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BEGIN</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Select  Last_Name , Job_id into V_Rec</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From Employees</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Where Employee_id = 100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(V_Rec.R_Name ||' '|| </a:t>
            </a:r>
            <a:r>
              <a:rPr lang="en-US" sz="2400" b="1" dirty="0" err="1">
                <a:solidFill>
                  <a:srgbClr val="000000"/>
                </a:solidFill>
                <a:latin typeface="Times New Roman" panose="02020603050405020304" pitchFamily="18" charset="0"/>
              </a:rPr>
              <a:t>V_Rec.R_Job</a:t>
            </a:r>
            <a:r>
              <a:rPr lang="en-US" sz="2400" b="1" dirty="0">
                <a:solidFill>
                  <a:srgbClr val="000000"/>
                </a:solidFill>
                <a:latin typeface="Times New Roman" panose="02020603050405020304" pitchFamily="18" charset="0"/>
              </a:rPr>
              <a:t> )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a:t>
            </a:r>
            <a:r>
              <a:rPr lang="en-US" sz="2400" dirty="0"/>
              <a:t> </a:t>
            </a:r>
            <a:endParaRPr lang="ar-SA" sz="2400" dirty="0"/>
          </a:p>
        </p:txBody>
      </p:sp>
    </p:spTree>
    <p:extLst>
      <p:ext uri="{BB962C8B-B14F-4D97-AF65-F5344CB8AC3E}">
        <p14:creationId xmlns:p14="http://schemas.microsoft.com/office/powerpoint/2010/main" val="229262758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2" presetClass="entr" presetSubtype="4" fill="hold" grpId="0" nodeType="clickEffect">
                                  <p:stCondLst>
                                    <p:cond delay="0"/>
                                  </p:stCondLst>
                                  <p:childTnLst>
                                    <p:set>
                                      <p:cBhvr>
                                        <p:cTn id="13" dur="1" fill="hold">
                                          <p:stCondLst>
                                            <p:cond delay="0"/>
                                          </p:stCondLst>
                                        </p:cTn>
                                        <p:tgtEl>
                                          <p:spTgt spid="47">
                                            <p:txEl>
                                              <p:pRg st="0" end="0"/>
                                            </p:txEl>
                                          </p:spTgt>
                                        </p:tgtEl>
                                        <p:attrNameLst>
                                          <p:attrName>style.visibility</p:attrName>
                                        </p:attrNameLst>
                                      </p:cBhvr>
                                      <p:to>
                                        <p:strVal val="visible"/>
                                      </p:to>
                                    </p:set>
                                    <p:animEffect transition="in" filter="wipe(down)">
                                      <p:cBhvr>
                                        <p:cTn id="14" dur="500"/>
                                        <p:tgtEl>
                                          <p:spTgt spid="4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4" fill="hold" grpId="0" nodeType="clickEffect">
                                  <p:stCondLst>
                                    <p:cond delay="0"/>
                                  </p:stCondLst>
                                  <p:childTnLst>
                                    <p:set>
                                      <p:cBhvr>
                                        <p:cTn id="18" dur="1" fill="hold">
                                          <p:stCondLst>
                                            <p:cond delay="0"/>
                                          </p:stCondLst>
                                        </p:cTn>
                                        <p:tgtEl>
                                          <p:spTgt spid="47">
                                            <p:txEl>
                                              <p:pRg st="1" end="1"/>
                                            </p:txEl>
                                          </p:spTgt>
                                        </p:tgtEl>
                                        <p:attrNameLst>
                                          <p:attrName>style.visibility</p:attrName>
                                        </p:attrNameLst>
                                      </p:cBhvr>
                                      <p:to>
                                        <p:strVal val="visible"/>
                                      </p:to>
                                    </p:set>
                                    <p:animEffect transition="in" filter="wipe(down)">
                                      <p:cBhvr>
                                        <p:cTn id="19" dur="500"/>
                                        <p:tgtEl>
                                          <p:spTgt spid="47">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4" fill="hold" grpId="0" nodeType="clickEffect">
                                  <p:stCondLst>
                                    <p:cond delay="0"/>
                                  </p:stCondLst>
                                  <p:childTnLst>
                                    <p:set>
                                      <p:cBhvr>
                                        <p:cTn id="23" dur="1" fill="hold">
                                          <p:stCondLst>
                                            <p:cond delay="0"/>
                                          </p:stCondLst>
                                        </p:cTn>
                                        <p:tgtEl>
                                          <p:spTgt spid="47">
                                            <p:txEl>
                                              <p:pRg st="2" end="2"/>
                                            </p:txEl>
                                          </p:spTgt>
                                        </p:tgtEl>
                                        <p:attrNameLst>
                                          <p:attrName>style.visibility</p:attrName>
                                        </p:attrNameLst>
                                      </p:cBhvr>
                                      <p:to>
                                        <p:strVal val="visible"/>
                                      </p:to>
                                    </p:set>
                                    <p:animEffect transition="in" filter="wipe(down)">
                                      <p:cBhvr>
                                        <p:cTn id="24" dur="500"/>
                                        <p:tgtEl>
                                          <p:spTgt spid="47">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4" fill="hold" grpId="0" nodeType="clickEffect">
                                  <p:stCondLst>
                                    <p:cond delay="0"/>
                                  </p:stCondLst>
                                  <p:childTnLst>
                                    <p:set>
                                      <p:cBhvr>
                                        <p:cTn id="28" dur="1" fill="hold">
                                          <p:stCondLst>
                                            <p:cond delay="0"/>
                                          </p:stCondLst>
                                        </p:cTn>
                                        <p:tgtEl>
                                          <p:spTgt spid="47">
                                            <p:txEl>
                                              <p:pRg st="3" end="3"/>
                                            </p:txEl>
                                          </p:spTgt>
                                        </p:tgtEl>
                                        <p:attrNameLst>
                                          <p:attrName>style.visibility</p:attrName>
                                        </p:attrNameLst>
                                      </p:cBhvr>
                                      <p:to>
                                        <p:strVal val="visible"/>
                                      </p:to>
                                    </p:set>
                                    <p:animEffect transition="in" filter="wipe(down)">
                                      <p:cBhvr>
                                        <p:cTn id="29" dur="500"/>
                                        <p:tgtEl>
                                          <p:spTgt spid="47">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4" fill="hold" grpId="0" nodeType="clickEffect">
                                  <p:stCondLst>
                                    <p:cond delay="0"/>
                                  </p:stCondLst>
                                  <p:childTnLst>
                                    <p:set>
                                      <p:cBhvr>
                                        <p:cTn id="33" dur="1" fill="hold">
                                          <p:stCondLst>
                                            <p:cond delay="0"/>
                                          </p:stCondLst>
                                        </p:cTn>
                                        <p:tgtEl>
                                          <p:spTgt spid="47">
                                            <p:txEl>
                                              <p:pRg st="4" end="4"/>
                                            </p:txEl>
                                          </p:spTgt>
                                        </p:tgtEl>
                                        <p:attrNameLst>
                                          <p:attrName>style.visibility</p:attrName>
                                        </p:attrNameLst>
                                      </p:cBhvr>
                                      <p:to>
                                        <p:strVal val="visible"/>
                                      </p:to>
                                    </p:set>
                                    <p:animEffect transition="in" filter="wipe(down)">
                                      <p:cBhvr>
                                        <p:cTn id="34" dur="500"/>
                                        <p:tgtEl>
                                          <p:spTgt spid="47">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entr" presetSubtype="0" fill="hold" nodeType="clickEffect">
                                  <p:stCondLst>
                                    <p:cond delay="0"/>
                                  </p:stCondLst>
                                  <p:childTnLst>
                                    <p:set>
                                      <p:cBhvr>
                                        <p:cTn id="38" dur="1" fill="hold">
                                          <p:stCondLst>
                                            <p:cond delay="0"/>
                                          </p:stCondLst>
                                        </p:cTn>
                                        <p:tgtEl>
                                          <p:spTgt spid="53">
                                            <p:txEl>
                                              <p:pRg st="0" end="0"/>
                                            </p:txEl>
                                          </p:spTgt>
                                        </p:tgtEl>
                                        <p:attrNameLst>
                                          <p:attrName>style.visibility</p:attrName>
                                        </p:attrNameLst>
                                      </p:cBhvr>
                                      <p:to>
                                        <p:strVal val="visible"/>
                                      </p:to>
                                    </p:set>
                                    <p:animEffect transition="in" filter="fade">
                                      <p:cBhvr>
                                        <p:cTn id="39" dur="1000"/>
                                        <p:tgtEl>
                                          <p:spTgt spid="53">
                                            <p:txEl>
                                              <p:pRg st="0" end="0"/>
                                            </p:txEl>
                                          </p:spTgt>
                                        </p:tgtEl>
                                      </p:cBhvr>
                                    </p:animEffect>
                                    <p:anim calcmode="lin" valueType="num">
                                      <p:cBhvr>
                                        <p:cTn id="40" dur="1000" fill="hold"/>
                                        <p:tgtEl>
                                          <p:spTgt spid="53">
                                            <p:txEl>
                                              <p:pRg st="0" end="0"/>
                                            </p:txEl>
                                          </p:spTgt>
                                        </p:tgtEl>
                                        <p:attrNameLst>
                                          <p:attrName>ppt_x</p:attrName>
                                        </p:attrNameLst>
                                      </p:cBhvr>
                                      <p:tavLst>
                                        <p:tav tm="0">
                                          <p:val>
                                            <p:strVal val="#ppt_x"/>
                                          </p:val>
                                        </p:tav>
                                        <p:tav tm="100000">
                                          <p:val>
                                            <p:strVal val="#ppt_x"/>
                                          </p:val>
                                        </p:tav>
                                      </p:tavLst>
                                    </p:anim>
                                    <p:anim calcmode="lin" valueType="num">
                                      <p:cBhvr>
                                        <p:cTn id="41" dur="1000" fill="hold"/>
                                        <p:tgtEl>
                                          <p:spTgt spid="5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54"/>
                                        </p:tgtEl>
                                        <p:attrNameLst>
                                          <p:attrName>style.visibility</p:attrName>
                                        </p:attrNameLst>
                                      </p:cBhvr>
                                      <p:to>
                                        <p:strVal val="visible"/>
                                      </p:to>
                                    </p:set>
                                    <p:animEffect transition="in" filter="barn(inVertical)">
                                      <p:cBhvr>
                                        <p:cTn id="46"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P spid="48" grpId="0"/>
      <p:bldP spid="5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8BA08929-6D6C-44EC-8A45-D26E5B679BC5}"/>
              </a:ext>
            </a:extLst>
          </p:cNvPr>
          <p:cNvSpPr/>
          <p:nvPr/>
        </p:nvSpPr>
        <p:spPr>
          <a:xfrm>
            <a:off x="437564" y="348322"/>
            <a:ext cx="11223387" cy="6124754"/>
          </a:xfrm>
          <a:prstGeom prst="rect">
            <a:avLst/>
          </a:prstGeom>
        </p:spPr>
        <p:txBody>
          <a:bodyPr wrap="square">
            <a:spAutoFit/>
          </a:bodyPr>
          <a:lstStyle/>
          <a:p>
            <a:r>
              <a:rPr lang="en-US" sz="2800" b="1" dirty="0">
                <a:solidFill>
                  <a:srgbClr val="FF0000"/>
                </a:solidFill>
                <a:latin typeface="Times New Roman" panose="02020603050405020304" pitchFamily="18" charset="0"/>
              </a:rPr>
              <a:t>Example (II)</a:t>
            </a:r>
            <a:br>
              <a:rPr lang="en-US" sz="2800" b="1" dirty="0">
                <a:solidFill>
                  <a:srgbClr val="FF0000"/>
                </a:solidFill>
                <a:latin typeface="Times New Roman" panose="02020603050405020304" pitchFamily="18" charset="0"/>
              </a:rPr>
            </a:br>
            <a:r>
              <a:rPr lang="en-US" sz="2800" b="1" dirty="0">
                <a:solidFill>
                  <a:srgbClr val="000000"/>
                </a:solidFill>
                <a:latin typeface="Times New Roman" panose="02020603050405020304" pitchFamily="18" charset="0"/>
              </a:rPr>
              <a:t>DECLARE</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Type T_Rec is Record (R_Sal Number, R_Minsal Number Default 1000,</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R_Hire_Date Employees.Hire_Date%Type, R_Rec1 </a:t>
            </a:r>
            <a:r>
              <a:rPr lang="en-US" sz="2800" b="1" dirty="0" err="1">
                <a:solidFill>
                  <a:srgbClr val="000000"/>
                </a:solidFill>
                <a:latin typeface="Times New Roman" panose="02020603050405020304" pitchFamily="18" charset="0"/>
              </a:rPr>
              <a:t>Employees%Rowtype</a:t>
            </a:r>
            <a:r>
              <a:rPr lang="en-US" sz="2800" b="1" dirty="0">
                <a:solidFill>
                  <a:srgbClr val="000000"/>
                </a:solidFill>
                <a:latin typeface="Times New Roman" panose="02020603050405020304" pitchFamily="18" charset="0"/>
              </a:rPr>
              <a:t> );</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V_Myrec     T_Rec ;</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BEGIN</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V_Myrec.R_Sal := V_Myrec.R_Minsal + 500;</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V_Myrec.R_Hire_Date := Sysdate;</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Select * into    V_Myrec.R_Rec1</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From    Employees    Where Employee_Id = 100;</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DBMS_OUTPUT.PUT_LINE (V_Myrec.R_rec1.Last_Name ||' '||To_Char(V_Myrec.R_Hire_Date) ||' '||To_Char(V_Myrec.R_Sal) );</a:t>
            </a:r>
            <a:br>
              <a:rPr lang="en-US" sz="2800" b="1" dirty="0">
                <a:solidFill>
                  <a:srgbClr val="000000"/>
                </a:solidFill>
                <a:latin typeface="Times New Roman" panose="02020603050405020304" pitchFamily="18" charset="0"/>
              </a:rPr>
            </a:br>
            <a:r>
              <a:rPr lang="en-US" sz="2800" b="1" dirty="0">
                <a:solidFill>
                  <a:srgbClr val="000000"/>
                </a:solidFill>
                <a:latin typeface="Times New Roman" panose="02020603050405020304" pitchFamily="18" charset="0"/>
              </a:rPr>
              <a:t>END;</a:t>
            </a:r>
            <a:r>
              <a:rPr lang="en-US" sz="2800" dirty="0"/>
              <a:t> </a:t>
            </a:r>
            <a:endParaRPr lang="ar-SA" sz="2800" dirty="0"/>
          </a:p>
        </p:txBody>
      </p:sp>
    </p:spTree>
    <p:extLst>
      <p:ext uri="{BB962C8B-B14F-4D97-AF65-F5344CB8AC3E}">
        <p14:creationId xmlns:p14="http://schemas.microsoft.com/office/powerpoint/2010/main" val="326778972"/>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arn(inVertical)">
                                      <p:cBhvr>
                                        <p:cTn id="7"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19F6DDBB-0212-4864-97BC-9D6CA7E2EDD8}"/>
              </a:ext>
            </a:extLst>
          </p:cNvPr>
          <p:cNvSpPr/>
          <p:nvPr/>
        </p:nvSpPr>
        <p:spPr>
          <a:xfrm>
            <a:off x="629587" y="526963"/>
            <a:ext cx="10986487" cy="461665"/>
          </a:xfrm>
          <a:prstGeom prst="rect">
            <a:avLst/>
          </a:prstGeom>
        </p:spPr>
        <p:txBody>
          <a:bodyPr wrap="square">
            <a:spAutoFit/>
          </a:bodyPr>
          <a:lstStyle/>
          <a:p>
            <a:pPr algn="just" rtl="1">
              <a:buNone/>
            </a:pPr>
            <a:r>
              <a:rPr lang="ar-SA" sz="2400" dirty="0">
                <a:solidFill>
                  <a:srgbClr val="0E1509"/>
                </a:solidFill>
              </a:rPr>
              <a:t>عند الطباعة لابد من كتابة (</a:t>
            </a:r>
            <a:r>
              <a:rPr lang="en-US" sz="2400" dirty="0">
                <a:solidFill>
                  <a:srgbClr val="0E1509"/>
                </a:solidFill>
              </a:rPr>
              <a:t>Variable.Field name</a:t>
            </a:r>
            <a:r>
              <a:rPr lang="ar-SA" sz="2400" dirty="0">
                <a:solidFill>
                  <a:srgbClr val="0E1509"/>
                </a:solidFill>
              </a:rPr>
              <a:t>). </a:t>
            </a:r>
          </a:p>
        </p:txBody>
      </p:sp>
      <p:sp>
        <p:nvSpPr>
          <p:cNvPr id="48" name="Rectangle 47">
            <a:extLst>
              <a:ext uri="{FF2B5EF4-FFF2-40B4-BE49-F238E27FC236}">
                <a16:creationId xmlns:a16="http://schemas.microsoft.com/office/drawing/2014/main" xmlns="" id="{EFF147C2-FF38-4CF2-8F48-EEC975CF93F7}"/>
              </a:ext>
            </a:extLst>
          </p:cNvPr>
          <p:cNvSpPr/>
          <p:nvPr/>
        </p:nvSpPr>
        <p:spPr>
          <a:xfrm>
            <a:off x="677001" y="963730"/>
            <a:ext cx="10986487" cy="461665"/>
          </a:xfrm>
          <a:prstGeom prst="rect">
            <a:avLst/>
          </a:prstGeom>
        </p:spPr>
        <p:txBody>
          <a:bodyPr wrap="square">
            <a:spAutoFit/>
          </a:bodyPr>
          <a:lstStyle/>
          <a:p>
            <a:pPr algn="just" rtl="1">
              <a:buNone/>
            </a:pPr>
            <a:r>
              <a:rPr lang="ar-SA" sz="2400" dirty="0">
                <a:solidFill>
                  <a:srgbClr val="0E1509"/>
                </a:solidFill>
              </a:rPr>
              <a:t>عند الاستعلام ووضع القيم داخل المتغير يجب أن يراعى الترتيب الموجود في </a:t>
            </a:r>
            <a:r>
              <a:rPr lang="en-US" sz="2400" dirty="0">
                <a:solidFill>
                  <a:srgbClr val="0E1509"/>
                </a:solidFill>
              </a:rPr>
              <a:t>Record</a:t>
            </a:r>
            <a:r>
              <a:rPr lang="ar-SA" sz="2400" dirty="0">
                <a:solidFill>
                  <a:srgbClr val="0E1509"/>
                </a:solidFill>
              </a:rPr>
              <a:t>.</a:t>
            </a:r>
          </a:p>
        </p:txBody>
      </p:sp>
      <p:sp>
        <p:nvSpPr>
          <p:cNvPr id="49" name="Rectangle 48">
            <a:extLst>
              <a:ext uri="{FF2B5EF4-FFF2-40B4-BE49-F238E27FC236}">
                <a16:creationId xmlns:a16="http://schemas.microsoft.com/office/drawing/2014/main" xmlns="" id="{E752BF78-4C44-493F-97D6-AEA7D1661321}"/>
              </a:ext>
            </a:extLst>
          </p:cNvPr>
          <p:cNvSpPr/>
          <p:nvPr/>
        </p:nvSpPr>
        <p:spPr>
          <a:xfrm>
            <a:off x="629587" y="1401248"/>
            <a:ext cx="7428872" cy="1323439"/>
          </a:xfrm>
          <a:prstGeom prst="rect">
            <a:avLst/>
          </a:prstGeom>
        </p:spPr>
        <p:txBody>
          <a:bodyPr wrap="square">
            <a:spAutoFit/>
          </a:bodyPr>
          <a:lstStyle/>
          <a:p>
            <a:r>
              <a:rPr lang="en-US" sz="2800" b="1" dirty="0">
                <a:solidFill>
                  <a:srgbClr val="FF0000"/>
                </a:solidFill>
                <a:latin typeface="Times New Roman" panose="02020603050405020304" pitchFamily="18" charset="0"/>
              </a:rPr>
              <a:t>%ROWTYPE Attribute</a:t>
            </a:r>
            <a:br>
              <a:rPr lang="en-US" sz="2800" b="1" dirty="0">
                <a:solidFill>
                  <a:srgbClr val="FF0000"/>
                </a:solidFill>
                <a:latin typeface="Times New Roman" panose="02020603050405020304" pitchFamily="18" charset="0"/>
              </a:rPr>
            </a:br>
            <a:r>
              <a:rPr lang="en-US" sz="2800" b="1" dirty="0">
                <a:solidFill>
                  <a:srgbClr val="0070C0"/>
                </a:solidFill>
                <a:latin typeface="Times New Roman" panose="02020603050405020304" pitchFamily="18" charset="0"/>
              </a:rPr>
              <a:t>Syntax </a:t>
            </a:r>
            <a:r>
              <a:rPr lang="ar-SA" sz="2800" b="1" dirty="0">
                <a:solidFill>
                  <a:srgbClr val="0070C0"/>
                </a:solidFill>
                <a:latin typeface="Times New Roman" panose="02020603050405020304" pitchFamily="18" charset="0"/>
              </a:rPr>
              <a:t>القاعدة</a:t>
            </a:r>
            <a:r>
              <a:rPr lang="en-US" sz="2800" b="1" dirty="0">
                <a:solidFill>
                  <a:srgbClr val="0070C0"/>
                </a:solidFill>
                <a:latin typeface="Times New Roman" panose="02020603050405020304" pitchFamily="18" charset="0"/>
              </a:rPr>
              <a:t/>
            </a:r>
            <a:br>
              <a:rPr lang="en-US" sz="2800" b="1" dirty="0">
                <a:solidFill>
                  <a:srgbClr val="0070C0"/>
                </a:solidFill>
                <a:latin typeface="Times New Roman" panose="02020603050405020304" pitchFamily="18" charset="0"/>
              </a:rPr>
            </a:br>
            <a:r>
              <a:rPr lang="en-US" sz="2400" b="1" dirty="0">
                <a:latin typeface="Times New Roman" panose="02020603050405020304" pitchFamily="18" charset="0"/>
              </a:rPr>
              <a:t>Variable_Name   </a:t>
            </a:r>
            <a:r>
              <a:rPr lang="en-US" sz="2400" b="1" dirty="0" err="1">
                <a:latin typeface="Times New Roman" panose="02020603050405020304" pitchFamily="18" charset="0"/>
              </a:rPr>
              <a:t>Table_Name%Rowtype</a:t>
            </a:r>
            <a:r>
              <a:rPr lang="en-US" sz="2400" b="1" dirty="0">
                <a:latin typeface="Times New Roman" panose="02020603050405020304" pitchFamily="18" charset="0"/>
              </a:rPr>
              <a:t> ;</a:t>
            </a:r>
            <a:r>
              <a:rPr lang="en-US" sz="2400" dirty="0"/>
              <a:t> </a:t>
            </a:r>
            <a:endParaRPr lang="ar-SA" sz="2000" dirty="0"/>
          </a:p>
        </p:txBody>
      </p:sp>
      <p:sp>
        <p:nvSpPr>
          <p:cNvPr id="50" name="Rectangle 49">
            <a:extLst>
              <a:ext uri="{FF2B5EF4-FFF2-40B4-BE49-F238E27FC236}">
                <a16:creationId xmlns:a16="http://schemas.microsoft.com/office/drawing/2014/main" xmlns="" id="{9A34028F-554F-4B36-95D6-AA1048E6C0C2}"/>
              </a:ext>
            </a:extLst>
          </p:cNvPr>
          <p:cNvSpPr/>
          <p:nvPr/>
        </p:nvSpPr>
        <p:spPr>
          <a:xfrm>
            <a:off x="616486" y="2723594"/>
            <a:ext cx="10986487" cy="1200329"/>
          </a:xfrm>
          <a:prstGeom prst="rect">
            <a:avLst/>
          </a:prstGeom>
        </p:spPr>
        <p:txBody>
          <a:bodyPr wrap="square">
            <a:spAutoFit/>
          </a:bodyPr>
          <a:lstStyle/>
          <a:p>
            <a:pPr algn="just" rtl="1">
              <a:buNone/>
            </a:pPr>
            <a:r>
              <a:rPr lang="ar-SA" sz="2400" dirty="0">
                <a:solidFill>
                  <a:srgbClr val="0E1509"/>
                </a:solidFill>
              </a:rPr>
              <a:t>نستخدم </a:t>
            </a:r>
            <a:r>
              <a:rPr lang="en-US" sz="2400" dirty="0">
                <a:solidFill>
                  <a:srgbClr val="0E1509"/>
                </a:solidFill>
              </a:rPr>
              <a:t>%Rowtype</a:t>
            </a:r>
            <a:r>
              <a:rPr lang="ar-SA" sz="2400" dirty="0">
                <a:solidFill>
                  <a:srgbClr val="0E1509"/>
                </a:solidFill>
              </a:rPr>
              <a:t> لو اردنا استخراج جميع أعمدة الجدول فلو استخدمنا الطريقة العادية  فإننا سنحتاج إلى تعريف متغيرات بعدد أعمدة الجدول ،ولو قمنا بعمل </a:t>
            </a:r>
            <a:r>
              <a:rPr lang="en-US" sz="2400" dirty="0">
                <a:solidFill>
                  <a:srgbClr val="0E1509"/>
                </a:solidFill>
              </a:rPr>
              <a:t>Record</a:t>
            </a:r>
            <a:r>
              <a:rPr lang="ar-SA" sz="2400" dirty="0">
                <a:solidFill>
                  <a:srgbClr val="0E1509"/>
                </a:solidFill>
              </a:rPr>
              <a:t> فإننا سنحتاج إلى تعريف </a:t>
            </a:r>
            <a:r>
              <a:rPr lang="en-US" sz="2400" dirty="0">
                <a:solidFill>
                  <a:srgbClr val="0E1509"/>
                </a:solidFill>
              </a:rPr>
              <a:t>Fields</a:t>
            </a:r>
            <a:r>
              <a:rPr lang="ar-SA" sz="2400" dirty="0">
                <a:solidFill>
                  <a:srgbClr val="0E1509"/>
                </a:solidFill>
              </a:rPr>
              <a:t> بعدد أعمدة الجدول أيضاً وهذا سبب الخاصية </a:t>
            </a:r>
            <a:r>
              <a:rPr lang="en-US" sz="2400" dirty="0">
                <a:solidFill>
                  <a:srgbClr val="0E1509"/>
                </a:solidFill>
              </a:rPr>
              <a:t>%Rowtype</a:t>
            </a:r>
            <a:r>
              <a:rPr lang="ar-SA" sz="2400" dirty="0">
                <a:solidFill>
                  <a:srgbClr val="0E1509"/>
                </a:solidFill>
              </a:rPr>
              <a:t>.</a:t>
            </a:r>
          </a:p>
        </p:txBody>
      </p:sp>
      <p:sp>
        <p:nvSpPr>
          <p:cNvPr id="51" name="Rectangle 50">
            <a:extLst>
              <a:ext uri="{FF2B5EF4-FFF2-40B4-BE49-F238E27FC236}">
                <a16:creationId xmlns:a16="http://schemas.microsoft.com/office/drawing/2014/main" xmlns="" id="{817F2506-B3B0-4025-BC19-F29C57B09FED}"/>
              </a:ext>
            </a:extLst>
          </p:cNvPr>
          <p:cNvSpPr/>
          <p:nvPr/>
        </p:nvSpPr>
        <p:spPr>
          <a:xfrm>
            <a:off x="6498236" y="4072730"/>
            <a:ext cx="5137089" cy="830997"/>
          </a:xfrm>
          <a:prstGeom prst="rect">
            <a:avLst/>
          </a:prstGeom>
        </p:spPr>
        <p:txBody>
          <a:bodyPr wrap="square">
            <a:spAutoFit/>
          </a:bodyPr>
          <a:lstStyle/>
          <a:p>
            <a:pPr algn="r" rtl="1"/>
            <a:r>
              <a:rPr lang="ar-SA" sz="2400" b="1" dirty="0">
                <a:solidFill>
                  <a:srgbClr val="C00000"/>
                </a:solidFill>
              </a:rPr>
              <a:t>مثال :</a:t>
            </a:r>
            <a:r>
              <a:rPr lang="ar-SA" sz="2400" dirty="0"/>
              <a:t>استخرج جميع بيانات الموظف رقم 100 وقم بطباعة اسمه ومرتبه ؟</a:t>
            </a:r>
          </a:p>
        </p:txBody>
      </p:sp>
      <p:sp>
        <p:nvSpPr>
          <p:cNvPr id="52" name="Rectangle 51">
            <a:extLst>
              <a:ext uri="{FF2B5EF4-FFF2-40B4-BE49-F238E27FC236}">
                <a16:creationId xmlns:a16="http://schemas.microsoft.com/office/drawing/2014/main" xmlns="" id="{9706D182-11D1-4DA8-8863-2F14B75001BD}"/>
              </a:ext>
            </a:extLst>
          </p:cNvPr>
          <p:cNvSpPr/>
          <p:nvPr/>
        </p:nvSpPr>
        <p:spPr>
          <a:xfrm>
            <a:off x="612703" y="3626542"/>
            <a:ext cx="10147768" cy="3046988"/>
          </a:xfrm>
          <a:prstGeom prst="rect">
            <a:avLst/>
          </a:prstGeom>
        </p:spPr>
        <p:txBody>
          <a:bodyPr wrap="square">
            <a:spAutoFit/>
          </a:bodyPr>
          <a:lstStyle/>
          <a:p>
            <a:r>
              <a:rPr lang="en-US" sz="2400" b="1" dirty="0">
                <a:solidFill>
                  <a:srgbClr val="000000"/>
                </a:solidFill>
                <a:latin typeface="Times New Roman" panose="02020603050405020304" pitchFamily="18" charset="0"/>
              </a:rPr>
              <a:t>DECLARE</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V_Rec </a:t>
            </a:r>
            <a:r>
              <a:rPr lang="en-US" sz="2400" b="1" dirty="0" err="1">
                <a:solidFill>
                  <a:srgbClr val="000000"/>
                </a:solidFill>
                <a:latin typeface="Times New Roman" panose="02020603050405020304" pitchFamily="18" charset="0"/>
              </a:rPr>
              <a:t>Employees%Rowtype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BEGIN</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Select * into V_Rec</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From Employees</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Where </a:t>
            </a:r>
            <a:r>
              <a:rPr lang="en-US" sz="2400" b="1" dirty="0" err="1">
                <a:solidFill>
                  <a:srgbClr val="000000"/>
                </a:solidFill>
                <a:latin typeface="Times New Roman" panose="02020603050405020304" pitchFamily="18" charset="0"/>
              </a:rPr>
              <a:t>Employee_Id</a:t>
            </a:r>
            <a:r>
              <a:rPr lang="en-US" sz="2400" b="1" dirty="0">
                <a:solidFill>
                  <a:srgbClr val="000000"/>
                </a:solidFill>
                <a:latin typeface="Times New Roman" panose="02020603050405020304" pitchFamily="18" charset="0"/>
              </a:rPr>
              <a:t> = 100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 </a:t>
            </a:r>
            <a:r>
              <a:rPr lang="en-US" sz="2400" b="1" dirty="0" err="1">
                <a:solidFill>
                  <a:srgbClr val="000000"/>
                </a:solidFill>
                <a:latin typeface="Times New Roman" panose="02020603050405020304" pitchFamily="18" charset="0"/>
              </a:rPr>
              <a:t>V_Rec.Last_Name</a:t>
            </a:r>
            <a:r>
              <a:rPr lang="en-US" sz="2400" b="1" dirty="0">
                <a:solidFill>
                  <a:srgbClr val="000000"/>
                </a:solidFill>
                <a:latin typeface="Times New Roman" panose="02020603050405020304" pitchFamily="18" charset="0"/>
              </a:rPr>
              <a:t> || ' ' || </a:t>
            </a:r>
            <a:r>
              <a:rPr lang="en-US" sz="2400" b="1" dirty="0" err="1">
                <a:solidFill>
                  <a:srgbClr val="000000"/>
                </a:solidFill>
                <a:latin typeface="Times New Roman" panose="02020603050405020304" pitchFamily="18" charset="0"/>
              </a:rPr>
              <a:t>V_Rec.Salary</a:t>
            </a:r>
            <a:r>
              <a:rPr lang="en-US" sz="2400" b="1" dirty="0">
                <a:solidFill>
                  <a:srgbClr val="000000"/>
                </a:solidFill>
                <a:latin typeface="Times New Roman" panose="02020603050405020304" pitchFamily="18" charset="0"/>
              </a:rPr>
              <a:t>);</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a:t>
            </a:r>
            <a:r>
              <a:rPr lang="en-US" sz="2400" dirty="0"/>
              <a:t> </a:t>
            </a:r>
            <a:endParaRPr lang="ar-SA" sz="2400" dirty="0"/>
          </a:p>
        </p:txBody>
      </p:sp>
    </p:spTree>
    <p:extLst>
      <p:ext uri="{BB962C8B-B14F-4D97-AF65-F5344CB8AC3E}">
        <p14:creationId xmlns:p14="http://schemas.microsoft.com/office/powerpoint/2010/main" val="301046719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9"/>
                                        </p:tgtEl>
                                        <p:attrNameLst>
                                          <p:attrName>style.visibility</p:attrName>
                                        </p:attrNameLst>
                                      </p:cBhvr>
                                      <p:to>
                                        <p:strVal val="visible"/>
                                      </p:to>
                                    </p:set>
                                    <p:animEffect transition="in" filter="fade">
                                      <p:cBhvr>
                                        <p:cTn id="21" dur="1000"/>
                                        <p:tgtEl>
                                          <p:spTgt spid="49"/>
                                        </p:tgtEl>
                                      </p:cBhvr>
                                    </p:animEffect>
                                    <p:anim calcmode="lin" valueType="num">
                                      <p:cBhvr>
                                        <p:cTn id="22" dur="1000" fill="hold"/>
                                        <p:tgtEl>
                                          <p:spTgt spid="49"/>
                                        </p:tgtEl>
                                        <p:attrNameLst>
                                          <p:attrName>ppt_x</p:attrName>
                                        </p:attrNameLst>
                                      </p:cBhvr>
                                      <p:tavLst>
                                        <p:tav tm="0">
                                          <p:val>
                                            <p:strVal val="#ppt_x"/>
                                          </p:val>
                                        </p:tav>
                                        <p:tav tm="100000">
                                          <p:val>
                                            <p:strVal val="#ppt_x"/>
                                          </p:val>
                                        </p:tav>
                                      </p:tavLst>
                                    </p:anim>
                                    <p:anim calcmode="lin" valueType="num">
                                      <p:cBhvr>
                                        <p:cTn id="23"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0"/>
                                        </p:tgtEl>
                                        <p:attrNameLst>
                                          <p:attrName>style.visibility</p:attrName>
                                        </p:attrNameLst>
                                      </p:cBhvr>
                                      <p:to>
                                        <p:strVal val="visible"/>
                                      </p:to>
                                    </p:set>
                                    <p:animEffect transition="in" filter="fade">
                                      <p:cBhvr>
                                        <p:cTn id="28" dur="1000"/>
                                        <p:tgtEl>
                                          <p:spTgt spid="50"/>
                                        </p:tgtEl>
                                      </p:cBhvr>
                                    </p:animEffect>
                                    <p:anim calcmode="lin" valueType="num">
                                      <p:cBhvr>
                                        <p:cTn id="29" dur="1000" fill="hold"/>
                                        <p:tgtEl>
                                          <p:spTgt spid="50"/>
                                        </p:tgtEl>
                                        <p:attrNameLst>
                                          <p:attrName>ppt_x</p:attrName>
                                        </p:attrNameLst>
                                      </p:cBhvr>
                                      <p:tavLst>
                                        <p:tav tm="0">
                                          <p:val>
                                            <p:strVal val="#ppt_x"/>
                                          </p:val>
                                        </p:tav>
                                        <p:tav tm="100000">
                                          <p:val>
                                            <p:strVal val="#ppt_x"/>
                                          </p:val>
                                        </p:tav>
                                      </p:tavLst>
                                    </p:anim>
                                    <p:anim calcmode="lin" valueType="num">
                                      <p:cBhvr>
                                        <p:cTn id="30"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1">
                                            <p:txEl>
                                              <p:pRg st="0" end="0"/>
                                            </p:txEl>
                                          </p:spTgt>
                                        </p:tgtEl>
                                        <p:attrNameLst>
                                          <p:attrName>style.visibility</p:attrName>
                                        </p:attrNameLst>
                                      </p:cBhvr>
                                      <p:to>
                                        <p:strVal val="visible"/>
                                      </p:to>
                                    </p:set>
                                    <p:animEffect transition="in" filter="fade">
                                      <p:cBhvr>
                                        <p:cTn id="35" dur="1000"/>
                                        <p:tgtEl>
                                          <p:spTgt spid="51">
                                            <p:txEl>
                                              <p:pRg st="0" end="0"/>
                                            </p:txEl>
                                          </p:spTgt>
                                        </p:tgtEl>
                                      </p:cBhvr>
                                    </p:animEffect>
                                    <p:anim calcmode="lin" valueType="num">
                                      <p:cBhvr>
                                        <p:cTn id="36" dur="1000" fill="hold"/>
                                        <p:tgtEl>
                                          <p:spTgt spid="51">
                                            <p:txEl>
                                              <p:pRg st="0" end="0"/>
                                            </p:txEl>
                                          </p:spTgt>
                                        </p:tgtEl>
                                        <p:attrNameLst>
                                          <p:attrName>ppt_x</p:attrName>
                                        </p:attrNameLst>
                                      </p:cBhvr>
                                      <p:tavLst>
                                        <p:tav tm="0">
                                          <p:val>
                                            <p:strVal val="#ppt_x"/>
                                          </p:val>
                                        </p:tav>
                                        <p:tav tm="100000">
                                          <p:val>
                                            <p:strVal val="#ppt_x"/>
                                          </p:val>
                                        </p:tav>
                                      </p:tavLst>
                                    </p:anim>
                                    <p:anim calcmode="lin" valueType="num">
                                      <p:cBhvr>
                                        <p:cTn id="37" dur="1000" fill="hold"/>
                                        <p:tgtEl>
                                          <p:spTgt spid="5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2" presetClass="entr" presetSubtype="4" fill="hold" grpId="0" nodeType="clickEffect">
                                  <p:stCondLst>
                                    <p:cond delay="0"/>
                                  </p:stCondLst>
                                  <p:childTnLst>
                                    <p:set>
                                      <p:cBhvr>
                                        <p:cTn id="41" dur="1" fill="hold">
                                          <p:stCondLst>
                                            <p:cond delay="0"/>
                                          </p:stCondLst>
                                        </p:cTn>
                                        <p:tgtEl>
                                          <p:spTgt spid="52">
                                            <p:txEl>
                                              <p:pRg st="0" end="0"/>
                                            </p:txEl>
                                          </p:spTgt>
                                        </p:tgtEl>
                                        <p:attrNameLst>
                                          <p:attrName>style.visibility</p:attrName>
                                        </p:attrNameLst>
                                      </p:cBhvr>
                                      <p:to>
                                        <p:strVal val="visible"/>
                                      </p:to>
                                    </p:set>
                                    <p:animEffect transition="in" filter="wipe(down)">
                                      <p:cBhvr>
                                        <p:cTn id="42" dur="500"/>
                                        <p:tgtEl>
                                          <p:spTgt spid="5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P spid="49" grpId="0"/>
      <p:bldP spid="50" grpId="0"/>
      <p:bldP spid="52"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5E9F9FA7-AF41-4155-8F9C-D540A6A3AC9E}"/>
              </a:ext>
            </a:extLst>
          </p:cNvPr>
          <p:cNvSpPr/>
          <p:nvPr/>
        </p:nvSpPr>
        <p:spPr>
          <a:xfrm>
            <a:off x="437565" y="514494"/>
            <a:ext cx="10816074" cy="5632311"/>
          </a:xfrm>
          <a:prstGeom prst="rect">
            <a:avLst/>
          </a:prstGeom>
        </p:spPr>
        <p:txBody>
          <a:bodyPr wrap="square">
            <a:spAutoFit/>
          </a:bodyPr>
          <a:lstStyle/>
          <a:p>
            <a:pPr algn="r" rtl="1">
              <a:buNone/>
            </a:pPr>
            <a:r>
              <a:rPr lang="ar-SA" sz="2800" b="1" dirty="0"/>
              <a:t>مثال:</a:t>
            </a:r>
          </a:p>
          <a:p>
            <a:pPr algn="r" rtl="1">
              <a:buNone/>
            </a:pPr>
            <a:r>
              <a:rPr lang="ar-SA" sz="2400" dirty="0"/>
              <a:t>انشئ سجل يتم فيه استرجاع كل الأعمدة الموجودة في جدول الاقسام</a:t>
            </a:r>
          </a:p>
          <a:p>
            <a:pPr rtl="1"/>
            <a:r>
              <a:rPr lang="gsw-FR" sz="2800" b="1" dirty="0"/>
              <a:t>declare</a:t>
            </a:r>
          </a:p>
          <a:p>
            <a:pPr rtl="1"/>
            <a:r>
              <a:rPr lang="gsw-FR" sz="2800" dirty="0"/>
              <a:t>v_rec</a:t>
            </a:r>
            <a:r>
              <a:rPr lang="en-US" sz="2800" dirty="0"/>
              <a:t>   </a:t>
            </a:r>
            <a:r>
              <a:rPr lang="gsw-FR" sz="2800" dirty="0"/>
              <a:t>departments % rowtype;</a:t>
            </a:r>
          </a:p>
          <a:p>
            <a:pPr rtl="1"/>
            <a:r>
              <a:rPr lang="gsw-FR" sz="2800" b="1" dirty="0"/>
              <a:t>begin</a:t>
            </a:r>
          </a:p>
          <a:p>
            <a:pPr rtl="1"/>
            <a:r>
              <a:rPr lang="gsw-FR" sz="2800" dirty="0"/>
              <a:t>select *</a:t>
            </a:r>
            <a:r>
              <a:rPr lang="en-US" sz="2800" dirty="0"/>
              <a:t> </a:t>
            </a:r>
            <a:r>
              <a:rPr lang="gsw-FR" sz="2800" dirty="0"/>
              <a:t>into   v_rec   from departmen </a:t>
            </a:r>
          </a:p>
          <a:p>
            <a:pPr rtl="1"/>
            <a:r>
              <a:rPr lang="gsw-FR" sz="2800" dirty="0"/>
              <a:t>where</a:t>
            </a:r>
            <a:r>
              <a:rPr lang="en-US" sz="2800" dirty="0"/>
              <a:t>  </a:t>
            </a:r>
            <a:r>
              <a:rPr lang="gsw-FR" sz="2800" dirty="0"/>
              <a:t> department_id=10;</a:t>
            </a:r>
          </a:p>
          <a:p>
            <a:pPr rtl="1"/>
            <a:r>
              <a:rPr lang="gsw-FR" sz="2800" dirty="0"/>
              <a:t>dbms_output.put_line('The recorsis : ');</a:t>
            </a:r>
          </a:p>
          <a:p>
            <a:pPr rtl="1"/>
            <a:r>
              <a:rPr lang="gsw-FR" sz="2800" dirty="0"/>
              <a:t>dbms_output.put_line('ID : '|| v_rec.department_id);</a:t>
            </a:r>
          </a:p>
          <a:p>
            <a:pPr rtl="1"/>
            <a:r>
              <a:rPr lang="gsw-FR" sz="2800" dirty="0"/>
              <a:t>dbms_output.put_line('Name : '|| v_rec.department_name);</a:t>
            </a:r>
          </a:p>
          <a:p>
            <a:pPr rtl="1"/>
            <a:r>
              <a:rPr lang="gsw-FR" sz="2800" dirty="0"/>
              <a:t>dbms_output.put_line('Manager: '||v_rec.manager_id);</a:t>
            </a:r>
          </a:p>
          <a:p>
            <a:pPr rtl="1"/>
            <a:r>
              <a:rPr lang="gsw-FR" sz="2800" dirty="0"/>
              <a:t>dbms_output.put_line('Location : '|| v_rec.location_id);</a:t>
            </a:r>
          </a:p>
          <a:p>
            <a:pPr rtl="1"/>
            <a:r>
              <a:rPr lang="gsw-FR" sz="2800" b="1" dirty="0"/>
              <a:t>end ;</a:t>
            </a:r>
            <a:endParaRPr lang="ar-SA" sz="2800" b="1" dirty="0"/>
          </a:p>
        </p:txBody>
      </p:sp>
    </p:spTree>
    <p:extLst>
      <p:ext uri="{BB962C8B-B14F-4D97-AF65-F5344CB8AC3E}">
        <p14:creationId xmlns:p14="http://schemas.microsoft.com/office/powerpoint/2010/main" val="159208008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barn(inVertical)">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barn(inVertical)">
                                      <p:cBhvr>
                                        <p:cTn id="12" dur="500"/>
                                        <p:tgtEl>
                                          <p:spTgt spid="4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grpId="0" nodeType="click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barn(inVertical)">
                                      <p:cBhvr>
                                        <p:cTn id="17" dur="500"/>
                                        <p:tgtEl>
                                          <p:spTgt spid="4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grpId="0" nodeType="click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barn(inVertical)">
                                      <p:cBhvr>
                                        <p:cTn id="22" dur="500"/>
                                        <p:tgtEl>
                                          <p:spTgt spid="47">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21" fill="hold" grpId="0" nodeType="clickEffect">
                                  <p:stCondLst>
                                    <p:cond delay="0"/>
                                  </p:stCondLst>
                                  <p:childTnLst>
                                    <p:set>
                                      <p:cBhvr>
                                        <p:cTn id="26" dur="1" fill="hold">
                                          <p:stCondLst>
                                            <p:cond delay="0"/>
                                          </p:stCondLst>
                                        </p:cTn>
                                        <p:tgtEl>
                                          <p:spTgt spid="47">
                                            <p:txEl>
                                              <p:pRg st="4" end="4"/>
                                            </p:txEl>
                                          </p:spTgt>
                                        </p:tgtEl>
                                        <p:attrNameLst>
                                          <p:attrName>style.visibility</p:attrName>
                                        </p:attrNameLst>
                                      </p:cBhvr>
                                      <p:to>
                                        <p:strVal val="visible"/>
                                      </p:to>
                                    </p:set>
                                    <p:animEffect transition="in" filter="barn(inVertical)">
                                      <p:cBhvr>
                                        <p:cTn id="27" dur="500"/>
                                        <p:tgtEl>
                                          <p:spTgt spid="47">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21" fill="hold" grpId="0" nodeType="clickEffect">
                                  <p:stCondLst>
                                    <p:cond delay="0"/>
                                  </p:stCondLst>
                                  <p:childTnLst>
                                    <p:set>
                                      <p:cBhvr>
                                        <p:cTn id="31" dur="1" fill="hold">
                                          <p:stCondLst>
                                            <p:cond delay="0"/>
                                          </p:stCondLst>
                                        </p:cTn>
                                        <p:tgtEl>
                                          <p:spTgt spid="47">
                                            <p:txEl>
                                              <p:pRg st="5" end="5"/>
                                            </p:txEl>
                                          </p:spTgt>
                                        </p:tgtEl>
                                        <p:attrNameLst>
                                          <p:attrName>style.visibility</p:attrName>
                                        </p:attrNameLst>
                                      </p:cBhvr>
                                      <p:to>
                                        <p:strVal val="visible"/>
                                      </p:to>
                                    </p:set>
                                    <p:animEffect transition="in" filter="barn(inVertical)">
                                      <p:cBhvr>
                                        <p:cTn id="32" dur="500"/>
                                        <p:tgtEl>
                                          <p:spTgt spid="47">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grpId="0" nodeType="clickEffect">
                                  <p:stCondLst>
                                    <p:cond delay="0"/>
                                  </p:stCondLst>
                                  <p:childTnLst>
                                    <p:set>
                                      <p:cBhvr>
                                        <p:cTn id="36" dur="1" fill="hold">
                                          <p:stCondLst>
                                            <p:cond delay="0"/>
                                          </p:stCondLst>
                                        </p:cTn>
                                        <p:tgtEl>
                                          <p:spTgt spid="47">
                                            <p:txEl>
                                              <p:pRg st="6" end="6"/>
                                            </p:txEl>
                                          </p:spTgt>
                                        </p:tgtEl>
                                        <p:attrNameLst>
                                          <p:attrName>style.visibility</p:attrName>
                                        </p:attrNameLst>
                                      </p:cBhvr>
                                      <p:to>
                                        <p:strVal val="visible"/>
                                      </p:to>
                                    </p:set>
                                    <p:animEffect transition="in" filter="barn(inVertical)">
                                      <p:cBhvr>
                                        <p:cTn id="37" dur="500"/>
                                        <p:tgtEl>
                                          <p:spTgt spid="47">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grpId="0" nodeType="clickEffect">
                                  <p:stCondLst>
                                    <p:cond delay="0"/>
                                  </p:stCondLst>
                                  <p:childTnLst>
                                    <p:set>
                                      <p:cBhvr>
                                        <p:cTn id="41" dur="1" fill="hold">
                                          <p:stCondLst>
                                            <p:cond delay="0"/>
                                          </p:stCondLst>
                                        </p:cTn>
                                        <p:tgtEl>
                                          <p:spTgt spid="47">
                                            <p:txEl>
                                              <p:pRg st="7" end="7"/>
                                            </p:txEl>
                                          </p:spTgt>
                                        </p:tgtEl>
                                        <p:attrNameLst>
                                          <p:attrName>style.visibility</p:attrName>
                                        </p:attrNameLst>
                                      </p:cBhvr>
                                      <p:to>
                                        <p:strVal val="visible"/>
                                      </p:to>
                                    </p:set>
                                    <p:animEffect transition="in" filter="barn(inVertical)">
                                      <p:cBhvr>
                                        <p:cTn id="42" dur="500"/>
                                        <p:tgtEl>
                                          <p:spTgt spid="47">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47">
                                            <p:txEl>
                                              <p:pRg st="8" end="8"/>
                                            </p:txEl>
                                          </p:spTgt>
                                        </p:tgtEl>
                                        <p:attrNameLst>
                                          <p:attrName>style.visibility</p:attrName>
                                        </p:attrNameLst>
                                      </p:cBhvr>
                                      <p:to>
                                        <p:strVal val="visible"/>
                                      </p:to>
                                    </p:set>
                                    <p:animEffect transition="in" filter="barn(inVertical)">
                                      <p:cBhvr>
                                        <p:cTn id="47" dur="500"/>
                                        <p:tgtEl>
                                          <p:spTgt spid="47">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grpId="0" nodeType="clickEffect">
                                  <p:stCondLst>
                                    <p:cond delay="0"/>
                                  </p:stCondLst>
                                  <p:childTnLst>
                                    <p:set>
                                      <p:cBhvr>
                                        <p:cTn id="51" dur="1" fill="hold">
                                          <p:stCondLst>
                                            <p:cond delay="0"/>
                                          </p:stCondLst>
                                        </p:cTn>
                                        <p:tgtEl>
                                          <p:spTgt spid="47">
                                            <p:txEl>
                                              <p:pRg st="9" end="9"/>
                                            </p:txEl>
                                          </p:spTgt>
                                        </p:tgtEl>
                                        <p:attrNameLst>
                                          <p:attrName>style.visibility</p:attrName>
                                        </p:attrNameLst>
                                      </p:cBhvr>
                                      <p:to>
                                        <p:strVal val="visible"/>
                                      </p:to>
                                    </p:set>
                                    <p:animEffect transition="in" filter="barn(inVertical)">
                                      <p:cBhvr>
                                        <p:cTn id="52" dur="500"/>
                                        <p:tgtEl>
                                          <p:spTgt spid="47">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6" presetClass="entr" presetSubtype="21" fill="hold" grpId="0" nodeType="clickEffect">
                                  <p:stCondLst>
                                    <p:cond delay="0"/>
                                  </p:stCondLst>
                                  <p:childTnLst>
                                    <p:set>
                                      <p:cBhvr>
                                        <p:cTn id="56" dur="1" fill="hold">
                                          <p:stCondLst>
                                            <p:cond delay="0"/>
                                          </p:stCondLst>
                                        </p:cTn>
                                        <p:tgtEl>
                                          <p:spTgt spid="47">
                                            <p:txEl>
                                              <p:pRg st="10" end="10"/>
                                            </p:txEl>
                                          </p:spTgt>
                                        </p:tgtEl>
                                        <p:attrNameLst>
                                          <p:attrName>style.visibility</p:attrName>
                                        </p:attrNameLst>
                                      </p:cBhvr>
                                      <p:to>
                                        <p:strVal val="visible"/>
                                      </p:to>
                                    </p:set>
                                    <p:animEffect transition="in" filter="barn(inVertical)">
                                      <p:cBhvr>
                                        <p:cTn id="57" dur="500"/>
                                        <p:tgtEl>
                                          <p:spTgt spid="47">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6" presetClass="entr" presetSubtype="21" fill="hold" grpId="0" nodeType="clickEffect">
                                  <p:stCondLst>
                                    <p:cond delay="0"/>
                                  </p:stCondLst>
                                  <p:childTnLst>
                                    <p:set>
                                      <p:cBhvr>
                                        <p:cTn id="61" dur="1" fill="hold">
                                          <p:stCondLst>
                                            <p:cond delay="0"/>
                                          </p:stCondLst>
                                        </p:cTn>
                                        <p:tgtEl>
                                          <p:spTgt spid="47">
                                            <p:txEl>
                                              <p:pRg st="11" end="11"/>
                                            </p:txEl>
                                          </p:spTgt>
                                        </p:tgtEl>
                                        <p:attrNameLst>
                                          <p:attrName>style.visibility</p:attrName>
                                        </p:attrNameLst>
                                      </p:cBhvr>
                                      <p:to>
                                        <p:strVal val="visible"/>
                                      </p:to>
                                    </p:set>
                                    <p:animEffect transition="in" filter="barn(inVertical)">
                                      <p:cBhvr>
                                        <p:cTn id="62" dur="500"/>
                                        <p:tgtEl>
                                          <p:spTgt spid="47">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47">
                                            <p:txEl>
                                              <p:pRg st="12" end="12"/>
                                            </p:txEl>
                                          </p:spTgt>
                                        </p:tgtEl>
                                        <p:attrNameLst>
                                          <p:attrName>style.visibility</p:attrName>
                                        </p:attrNameLst>
                                      </p:cBhvr>
                                      <p:to>
                                        <p:strVal val="visible"/>
                                      </p:to>
                                    </p:set>
                                    <p:animEffect transition="in" filter="barn(inVertical)">
                                      <p:cBhvr>
                                        <p:cTn id="67" dur="500"/>
                                        <p:tgtEl>
                                          <p:spTgt spid="47">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9EB66112-1FF9-4304-8D1A-D66E4633826A}"/>
              </a:ext>
            </a:extLst>
          </p:cNvPr>
          <p:cNvSpPr/>
          <p:nvPr/>
        </p:nvSpPr>
        <p:spPr>
          <a:xfrm>
            <a:off x="5236564" y="488633"/>
            <a:ext cx="6096000" cy="523220"/>
          </a:xfrm>
          <a:prstGeom prst="rect">
            <a:avLst/>
          </a:prstGeom>
        </p:spPr>
        <p:txBody>
          <a:bodyPr>
            <a:spAutoFit/>
          </a:bodyPr>
          <a:lstStyle/>
          <a:p>
            <a:pPr algn="r" rtl="1"/>
            <a:r>
              <a:rPr lang="ar-SA" sz="2800" b="1" dirty="0">
                <a:solidFill>
                  <a:srgbClr val="002060"/>
                </a:solidFill>
                <a:latin typeface="Times New Roman" panose="02020603050405020304" pitchFamily="18" charset="0"/>
              </a:rPr>
              <a:t>المجموعات</a:t>
            </a:r>
            <a:r>
              <a:rPr lang="en-US" sz="2800" b="1" dirty="0">
                <a:solidFill>
                  <a:srgbClr val="002060"/>
                </a:solidFill>
                <a:latin typeface="Times New Roman" panose="02020603050405020304" pitchFamily="18" charset="0"/>
              </a:rPr>
              <a:t>PL/SQL collections</a:t>
            </a:r>
            <a:r>
              <a:rPr lang="en-US" sz="2800" b="1" dirty="0">
                <a:solidFill>
                  <a:srgbClr val="002060"/>
                </a:solidFill>
              </a:rPr>
              <a:t> </a:t>
            </a:r>
            <a:r>
              <a:rPr lang="ar-SA" sz="2800" b="1" dirty="0">
                <a:solidFill>
                  <a:srgbClr val="002060"/>
                </a:solidFill>
              </a:rPr>
              <a:t>:</a:t>
            </a:r>
          </a:p>
        </p:txBody>
      </p:sp>
      <p:sp>
        <p:nvSpPr>
          <p:cNvPr id="48" name="Rectangle 47">
            <a:extLst>
              <a:ext uri="{FF2B5EF4-FFF2-40B4-BE49-F238E27FC236}">
                <a16:creationId xmlns:a16="http://schemas.microsoft.com/office/drawing/2014/main" xmlns="" id="{FFC93A01-5CD4-45DB-B046-4DD80E4629D6}"/>
              </a:ext>
            </a:extLst>
          </p:cNvPr>
          <p:cNvSpPr/>
          <p:nvPr/>
        </p:nvSpPr>
        <p:spPr>
          <a:xfrm>
            <a:off x="739515" y="800766"/>
            <a:ext cx="6096000" cy="523220"/>
          </a:xfrm>
          <a:prstGeom prst="rect">
            <a:avLst/>
          </a:prstGeom>
        </p:spPr>
        <p:txBody>
          <a:bodyPr>
            <a:spAutoFit/>
          </a:bodyPr>
          <a:lstStyle/>
          <a:p>
            <a:pPr marL="457200" indent="-457200">
              <a:buFont typeface="Arial" panose="020B0604020202020204" pitchFamily="34" charset="0"/>
              <a:buChar char="•"/>
            </a:pPr>
            <a:r>
              <a:rPr lang="en-US" sz="2800" b="1" dirty="0">
                <a:solidFill>
                  <a:srgbClr val="FF0000"/>
                </a:solidFill>
                <a:latin typeface="Times New Roman" panose="02020603050405020304" pitchFamily="18" charset="0"/>
              </a:rPr>
              <a:t>INDEX BY Tables</a:t>
            </a:r>
            <a:r>
              <a:rPr lang="en-US" sz="2800" dirty="0"/>
              <a:t> </a:t>
            </a:r>
            <a:endParaRPr lang="ar-SA" sz="2800" dirty="0"/>
          </a:p>
        </p:txBody>
      </p:sp>
      <p:sp>
        <p:nvSpPr>
          <p:cNvPr id="49" name="Rectangle 48">
            <a:extLst>
              <a:ext uri="{FF2B5EF4-FFF2-40B4-BE49-F238E27FC236}">
                <a16:creationId xmlns:a16="http://schemas.microsoft.com/office/drawing/2014/main" xmlns="" id="{26E69D2F-466A-4216-8D8F-486AB5F3F99F}"/>
              </a:ext>
            </a:extLst>
          </p:cNvPr>
          <p:cNvSpPr/>
          <p:nvPr/>
        </p:nvSpPr>
        <p:spPr>
          <a:xfrm>
            <a:off x="632031" y="1263537"/>
            <a:ext cx="10986487" cy="830997"/>
          </a:xfrm>
          <a:prstGeom prst="rect">
            <a:avLst/>
          </a:prstGeom>
        </p:spPr>
        <p:txBody>
          <a:bodyPr wrap="square">
            <a:spAutoFit/>
          </a:bodyPr>
          <a:lstStyle/>
          <a:p>
            <a:pPr algn="just" rtl="1">
              <a:buNone/>
            </a:pPr>
            <a:r>
              <a:rPr lang="ar-SA" sz="2400" dirty="0">
                <a:solidFill>
                  <a:srgbClr val="0E1509"/>
                </a:solidFill>
              </a:rPr>
              <a:t>هو نوع من أنواع البيانات (</a:t>
            </a:r>
            <a:r>
              <a:rPr lang="en-US" sz="2400" dirty="0">
                <a:solidFill>
                  <a:srgbClr val="0E1509"/>
                </a:solidFill>
              </a:rPr>
              <a:t>Datatype</a:t>
            </a:r>
            <a:r>
              <a:rPr lang="ar-SA" sz="2400" dirty="0">
                <a:solidFill>
                  <a:srgbClr val="0E1509"/>
                </a:solidFill>
              </a:rPr>
              <a:t>) التي نقوم بعملها وهو يتكون من عمودين العمود الأول يكون (</a:t>
            </a:r>
            <a:r>
              <a:rPr lang="en-US" sz="2400" dirty="0">
                <a:solidFill>
                  <a:srgbClr val="0E1509"/>
                </a:solidFill>
              </a:rPr>
              <a:t>Primary Key</a:t>
            </a:r>
            <a:r>
              <a:rPr lang="ar-SA" sz="2400" dirty="0">
                <a:solidFill>
                  <a:srgbClr val="0E1509"/>
                </a:solidFill>
              </a:rPr>
              <a:t>) ويفضل أن تكون به بيانات رقمية والعمود الثاني إما </a:t>
            </a:r>
            <a:r>
              <a:rPr lang="en-US" sz="2400" dirty="0">
                <a:solidFill>
                  <a:srgbClr val="0E1509"/>
                </a:solidFill>
              </a:rPr>
              <a:t>composite </a:t>
            </a:r>
            <a:r>
              <a:rPr lang="ar-SA" sz="2400" dirty="0">
                <a:solidFill>
                  <a:srgbClr val="0E1509"/>
                </a:solidFill>
              </a:rPr>
              <a:t> أو</a:t>
            </a:r>
            <a:r>
              <a:rPr lang="en-US" sz="2400" dirty="0">
                <a:solidFill>
                  <a:srgbClr val="0E1509"/>
                </a:solidFill>
              </a:rPr>
              <a:t> . scalar</a:t>
            </a:r>
            <a:endParaRPr lang="ar-SA" sz="2400" dirty="0">
              <a:solidFill>
                <a:srgbClr val="0E1509"/>
              </a:solidFill>
            </a:endParaRPr>
          </a:p>
        </p:txBody>
      </p:sp>
      <p:pic>
        <p:nvPicPr>
          <p:cNvPr id="50" name="Picture 49">
            <a:extLst>
              <a:ext uri="{FF2B5EF4-FFF2-40B4-BE49-F238E27FC236}">
                <a16:creationId xmlns:a16="http://schemas.microsoft.com/office/drawing/2014/main" xmlns="" id="{B88E1D3A-3B58-4084-9280-5F7B9D0BD673}"/>
              </a:ext>
            </a:extLst>
          </p:cNvPr>
          <p:cNvPicPr>
            <a:picLocks noChangeAspect="1"/>
          </p:cNvPicPr>
          <p:nvPr/>
        </p:nvPicPr>
        <p:blipFill>
          <a:blip r:embed="rId2"/>
          <a:stretch>
            <a:fillRect/>
          </a:stretch>
        </p:blipFill>
        <p:spPr>
          <a:xfrm>
            <a:off x="2745620" y="2091365"/>
            <a:ext cx="5381625" cy="3000375"/>
          </a:xfrm>
          <a:prstGeom prst="rect">
            <a:avLst/>
          </a:prstGeom>
        </p:spPr>
      </p:pic>
    </p:spTree>
    <p:extLst>
      <p:ext uri="{BB962C8B-B14F-4D97-AF65-F5344CB8AC3E}">
        <p14:creationId xmlns:p14="http://schemas.microsoft.com/office/powerpoint/2010/main" val="1576296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down)">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Effect transition="in" filter="fade">
                                      <p:cBhvr>
                                        <p:cTn id="12" dur="1000"/>
                                        <p:tgtEl>
                                          <p:spTgt spid="48"/>
                                        </p:tgtEl>
                                      </p:cBhvr>
                                    </p:animEffect>
                                    <p:anim calcmode="lin" valueType="num">
                                      <p:cBhvr>
                                        <p:cTn id="13" dur="1000" fill="hold"/>
                                        <p:tgtEl>
                                          <p:spTgt spid="48"/>
                                        </p:tgtEl>
                                        <p:attrNameLst>
                                          <p:attrName>ppt_x</p:attrName>
                                        </p:attrNameLst>
                                      </p:cBhvr>
                                      <p:tavLst>
                                        <p:tav tm="0">
                                          <p:val>
                                            <p:strVal val="#ppt_x"/>
                                          </p:val>
                                        </p:tav>
                                        <p:tav tm="100000">
                                          <p:val>
                                            <p:strVal val="#ppt_x"/>
                                          </p:val>
                                        </p:tav>
                                      </p:tavLst>
                                    </p:anim>
                                    <p:anim calcmode="lin" valueType="num">
                                      <p:cBhvr>
                                        <p:cTn id="14"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9"/>
                                        </p:tgtEl>
                                        <p:attrNameLst>
                                          <p:attrName>style.visibility</p:attrName>
                                        </p:attrNameLst>
                                      </p:cBhvr>
                                      <p:to>
                                        <p:strVal val="visible"/>
                                      </p:to>
                                    </p:set>
                                    <p:animEffect transition="in" filter="fade">
                                      <p:cBhvr>
                                        <p:cTn id="19" dur="1000"/>
                                        <p:tgtEl>
                                          <p:spTgt spid="49"/>
                                        </p:tgtEl>
                                      </p:cBhvr>
                                    </p:animEffect>
                                    <p:anim calcmode="lin" valueType="num">
                                      <p:cBhvr>
                                        <p:cTn id="20" dur="1000" fill="hold"/>
                                        <p:tgtEl>
                                          <p:spTgt spid="49"/>
                                        </p:tgtEl>
                                        <p:attrNameLst>
                                          <p:attrName>ppt_x</p:attrName>
                                        </p:attrNameLst>
                                      </p:cBhvr>
                                      <p:tavLst>
                                        <p:tav tm="0">
                                          <p:val>
                                            <p:strVal val="#ppt_x"/>
                                          </p:val>
                                        </p:tav>
                                        <p:tav tm="100000">
                                          <p:val>
                                            <p:strVal val="#ppt_x"/>
                                          </p:val>
                                        </p:tav>
                                      </p:tavLst>
                                    </p:anim>
                                    <p:anim calcmode="lin" valueType="num">
                                      <p:cBhvr>
                                        <p:cTn id="21"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nodeType="clickEffect">
                                  <p:stCondLst>
                                    <p:cond delay="0"/>
                                  </p:stCondLst>
                                  <p:childTnLst>
                                    <p:set>
                                      <p:cBhvr>
                                        <p:cTn id="25" dur="1" fill="hold">
                                          <p:stCondLst>
                                            <p:cond delay="0"/>
                                          </p:stCondLst>
                                        </p:cTn>
                                        <p:tgtEl>
                                          <p:spTgt spid="50"/>
                                        </p:tgtEl>
                                        <p:attrNameLst>
                                          <p:attrName>style.visibility</p:attrName>
                                        </p:attrNameLst>
                                      </p:cBhvr>
                                      <p:to>
                                        <p:strVal val="visible"/>
                                      </p:to>
                                    </p:set>
                                    <p:animEffect transition="in" filter="fade">
                                      <p:cBhvr>
                                        <p:cTn id="26" dur="1000"/>
                                        <p:tgtEl>
                                          <p:spTgt spid="50"/>
                                        </p:tgtEl>
                                      </p:cBhvr>
                                    </p:animEffect>
                                    <p:anim calcmode="lin" valueType="num">
                                      <p:cBhvr>
                                        <p:cTn id="27" dur="1000" fill="hold"/>
                                        <p:tgtEl>
                                          <p:spTgt spid="50"/>
                                        </p:tgtEl>
                                        <p:attrNameLst>
                                          <p:attrName>ppt_x</p:attrName>
                                        </p:attrNameLst>
                                      </p:cBhvr>
                                      <p:tavLst>
                                        <p:tav tm="0">
                                          <p:val>
                                            <p:strVal val="#ppt_x"/>
                                          </p:val>
                                        </p:tav>
                                        <p:tav tm="100000">
                                          <p:val>
                                            <p:strVal val="#ppt_x"/>
                                          </p:val>
                                        </p:tav>
                                      </p:tavLst>
                                    </p:anim>
                                    <p:anim calcmode="lin" valueType="num">
                                      <p:cBhvr>
                                        <p:cTn id="28"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P spid="4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F0601FE7-808A-4A77-A0EA-F514C22AC14B}"/>
              </a:ext>
            </a:extLst>
          </p:cNvPr>
          <p:cNvSpPr/>
          <p:nvPr/>
        </p:nvSpPr>
        <p:spPr>
          <a:xfrm>
            <a:off x="410926" y="302113"/>
            <a:ext cx="11326052" cy="1938992"/>
          </a:xfrm>
          <a:prstGeom prst="rect">
            <a:avLst/>
          </a:prstGeom>
        </p:spPr>
        <p:txBody>
          <a:bodyPr wrap="square">
            <a:spAutoFit/>
          </a:bodyPr>
          <a:lstStyle/>
          <a:p>
            <a:r>
              <a:rPr lang="en-US" sz="2400" b="1" dirty="0">
                <a:latin typeface="Times New Roman" panose="02020603050405020304" pitchFamily="18" charset="0"/>
              </a:rPr>
              <a:t>Syntax</a:t>
            </a:r>
            <a:br>
              <a:rPr lang="en-US" sz="2400" b="1" dirty="0">
                <a:latin typeface="Times New Roman" panose="02020603050405020304" pitchFamily="18" charset="0"/>
              </a:rPr>
            </a:br>
            <a:r>
              <a:rPr lang="en-US" sz="2400" b="1" dirty="0">
                <a:latin typeface="Times New Roman" panose="02020603050405020304" pitchFamily="18" charset="0"/>
              </a:rPr>
              <a:t>TYPE Type_Name Is Table Of ( Column_type | Table.Column%Type | </a:t>
            </a:r>
            <a:r>
              <a:rPr lang="en-US" sz="2400" b="1" dirty="0" err="1">
                <a:latin typeface="Times New Roman" panose="02020603050405020304" pitchFamily="18" charset="0"/>
              </a:rPr>
              <a:t>Table%Rowtype</a:t>
            </a:r>
            <a:r>
              <a:rPr lang="en-US" sz="2400" b="1" dirty="0">
                <a:latin typeface="Times New Roman" panose="02020603050405020304" pitchFamily="18" charset="0"/>
              </a:rPr>
              <a:t> )</a:t>
            </a:r>
            <a:br>
              <a:rPr lang="en-US" sz="2400" b="1" dirty="0">
                <a:latin typeface="Times New Roman" panose="02020603050405020304" pitchFamily="18" charset="0"/>
              </a:rPr>
            </a:br>
            <a:r>
              <a:rPr lang="en-US" sz="2400" b="1" dirty="0">
                <a:latin typeface="Times New Roman" panose="02020603050405020304" pitchFamily="18" charset="0"/>
              </a:rPr>
              <a:t>INDEX BY (Datatype );</a:t>
            </a:r>
            <a:br>
              <a:rPr lang="en-US" sz="2400" b="1" dirty="0">
                <a:latin typeface="Times New Roman" panose="02020603050405020304" pitchFamily="18" charset="0"/>
              </a:rPr>
            </a:br>
            <a:r>
              <a:rPr lang="en-US" sz="2400" b="1" dirty="0">
                <a:latin typeface="Times New Roman" panose="02020603050405020304" pitchFamily="18" charset="0"/>
              </a:rPr>
              <a:t>Variable_Name Type_Name;</a:t>
            </a:r>
            <a:r>
              <a:rPr lang="en-US" sz="2400" dirty="0"/>
              <a:t> </a:t>
            </a:r>
            <a:endParaRPr lang="ar-SA" sz="2400" dirty="0"/>
          </a:p>
        </p:txBody>
      </p:sp>
      <p:sp>
        <p:nvSpPr>
          <p:cNvPr id="48" name="Rectangle 47">
            <a:extLst>
              <a:ext uri="{FF2B5EF4-FFF2-40B4-BE49-F238E27FC236}">
                <a16:creationId xmlns:a16="http://schemas.microsoft.com/office/drawing/2014/main" xmlns="" id="{CD9C0C8F-2CE9-40BE-9EB2-3B5D83C587EF}"/>
              </a:ext>
            </a:extLst>
          </p:cNvPr>
          <p:cNvSpPr/>
          <p:nvPr/>
        </p:nvSpPr>
        <p:spPr>
          <a:xfrm>
            <a:off x="459554" y="2146308"/>
            <a:ext cx="5851305" cy="4524315"/>
          </a:xfrm>
          <a:prstGeom prst="rect">
            <a:avLst/>
          </a:prstGeom>
        </p:spPr>
        <p:txBody>
          <a:bodyPr wrap="square">
            <a:spAutoFit/>
          </a:bodyPr>
          <a:lstStyle/>
          <a:p>
            <a:r>
              <a:rPr lang="en-US" sz="2400" b="1" dirty="0">
                <a:solidFill>
                  <a:srgbClr val="002060"/>
                </a:solidFill>
                <a:latin typeface="Times New Roman" panose="02020603050405020304" pitchFamily="18" charset="0"/>
              </a:rPr>
              <a:t>declare</a:t>
            </a:r>
            <a:r>
              <a:rPr lang="en-US" sz="2400" b="1" dirty="0">
                <a:latin typeface="Times New Roman" panose="02020603050405020304" pitchFamily="18" charset="0"/>
              </a:rPr>
              <a:t/>
            </a:r>
            <a:br>
              <a:rPr lang="en-US" sz="2400" b="1" dirty="0">
                <a:latin typeface="Times New Roman" panose="02020603050405020304" pitchFamily="18" charset="0"/>
              </a:rPr>
            </a:br>
            <a:r>
              <a:rPr lang="en-US" sz="2400" b="1" dirty="0">
                <a:solidFill>
                  <a:srgbClr val="002060"/>
                </a:solidFill>
                <a:latin typeface="Times New Roman" panose="02020603050405020304" pitchFamily="18" charset="0"/>
              </a:rPr>
              <a:t>TYPE </a:t>
            </a:r>
            <a:r>
              <a:rPr lang="en-US" sz="2400" b="1" dirty="0" err="1">
                <a:latin typeface="Times New Roman" panose="02020603050405020304" pitchFamily="18" charset="0"/>
              </a:rPr>
              <a:t>tab_no</a:t>
            </a:r>
            <a:r>
              <a:rPr lang="en-US" sz="2400" b="1" dirty="0">
                <a:latin typeface="Times New Roman" panose="02020603050405020304" pitchFamily="18" charset="0"/>
              </a:rPr>
              <a:t> </a:t>
            </a:r>
            <a:r>
              <a:rPr lang="en-US" sz="2400" b="1" dirty="0">
                <a:solidFill>
                  <a:srgbClr val="002060"/>
                </a:solidFill>
                <a:latin typeface="Times New Roman" panose="02020603050405020304" pitchFamily="18" charset="0"/>
              </a:rPr>
              <a:t>Is Table </a:t>
            </a:r>
            <a:r>
              <a:rPr lang="en-US" sz="2400" b="1" dirty="0">
                <a:latin typeface="Times New Roman" panose="02020603050405020304" pitchFamily="18" charset="0"/>
              </a:rPr>
              <a:t>Of  </a:t>
            </a:r>
            <a:r>
              <a:rPr lang="en-US" sz="2400" b="1" dirty="0">
                <a:solidFill>
                  <a:srgbClr val="002060"/>
                </a:solidFill>
                <a:latin typeface="Times New Roman" panose="02020603050405020304" pitchFamily="18" charset="0"/>
              </a:rPr>
              <a:t>varchar2</a:t>
            </a:r>
            <a:r>
              <a:rPr lang="en-US" sz="2400" b="1" dirty="0">
                <a:latin typeface="Times New Roman" panose="02020603050405020304" pitchFamily="18" charset="0"/>
              </a:rPr>
              <a:t>(100)</a:t>
            </a:r>
            <a:br>
              <a:rPr lang="en-US" sz="2400" b="1" dirty="0">
                <a:latin typeface="Times New Roman" panose="02020603050405020304" pitchFamily="18" charset="0"/>
              </a:rPr>
            </a:br>
            <a:r>
              <a:rPr lang="en-US" sz="2400" b="1" dirty="0">
                <a:latin typeface="Times New Roman" panose="02020603050405020304" pitchFamily="18" charset="0"/>
              </a:rPr>
              <a:t>INDEX BY </a:t>
            </a:r>
            <a:r>
              <a:rPr lang="en-US" sz="2400" b="1" dirty="0" err="1">
                <a:solidFill>
                  <a:srgbClr val="002060"/>
                </a:solidFill>
                <a:latin typeface="Times New Roman" panose="02020603050405020304" pitchFamily="18" charset="0"/>
              </a:rPr>
              <a:t>pls_integer</a:t>
            </a:r>
            <a:r>
              <a:rPr lang="en-US" sz="2400" b="1" dirty="0">
                <a:latin typeface="Times New Roman" panose="02020603050405020304" pitchFamily="18" charset="0"/>
              </a:rPr>
              <a:t>;</a:t>
            </a:r>
            <a:br>
              <a:rPr lang="en-US" sz="2400" b="1" dirty="0">
                <a:latin typeface="Times New Roman" panose="02020603050405020304" pitchFamily="18" charset="0"/>
              </a:rPr>
            </a:br>
            <a:r>
              <a:rPr lang="en-US" sz="2400" b="1" dirty="0" err="1">
                <a:latin typeface="Times New Roman" panose="02020603050405020304" pitchFamily="18" charset="0"/>
              </a:rPr>
              <a:t>v_tab_no</a:t>
            </a:r>
            <a:r>
              <a:rPr lang="en-US" sz="2400" b="1" dirty="0">
                <a:latin typeface="Times New Roman" panose="02020603050405020304" pitchFamily="18" charset="0"/>
              </a:rPr>
              <a:t> </a:t>
            </a:r>
            <a:r>
              <a:rPr lang="en-US" sz="2400" b="1" dirty="0" err="1">
                <a:latin typeface="Times New Roman" panose="02020603050405020304" pitchFamily="18" charset="0"/>
              </a:rPr>
              <a:t>tab_no</a:t>
            </a:r>
            <a:r>
              <a:rPr lang="en-US" sz="2400" b="1" dirty="0">
                <a:latin typeface="Times New Roman" panose="02020603050405020304" pitchFamily="18" charset="0"/>
              </a:rPr>
              <a:t> ;</a:t>
            </a:r>
            <a:r>
              <a:rPr lang="en-US" sz="2400" dirty="0"/>
              <a:t> </a:t>
            </a:r>
          </a:p>
          <a:p>
            <a:r>
              <a:rPr lang="en-US" sz="2400" b="1" dirty="0">
                <a:solidFill>
                  <a:srgbClr val="002060"/>
                </a:solidFill>
              </a:rPr>
              <a:t>Begin</a:t>
            </a:r>
          </a:p>
          <a:p>
            <a:r>
              <a:rPr lang="en-US" sz="2400" b="1" dirty="0" err="1">
                <a:latin typeface="Times New Roman" panose="02020603050405020304" pitchFamily="18" charset="0"/>
              </a:rPr>
              <a:t>v_tab_no</a:t>
            </a:r>
            <a:r>
              <a:rPr lang="en-US" sz="2400" b="1" dirty="0">
                <a:latin typeface="Times New Roman" panose="02020603050405020304" pitchFamily="18" charset="0"/>
              </a:rPr>
              <a:t>(1):=‘a’;</a:t>
            </a:r>
          </a:p>
          <a:p>
            <a:r>
              <a:rPr lang="en-US" sz="2400" b="1" dirty="0">
                <a:latin typeface="Times New Roman" panose="02020603050405020304" pitchFamily="18" charset="0"/>
              </a:rPr>
              <a:t> </a:t>
            </a:r>
            <a:r>
              <a:rPr lang="en-US" sz="2400" b="1" dirty="0" err="1">
                <a:latin typeface="Times New Roman" panose="02020603050405020304" pitchFamily="18" charset="0"/>
              </a:rPr>
              <a:t>v_tab_no</a:t>
            </a:r>
            <a:r>
              <a:rPr lang="en-US" sz="2400" b="1" dirty="0">
                <a:latin typeface="Times New Roman" panose="02020603050405020304" pitchFamily="18" charset="0"/>
              </a:rPr>
              <a:t>(5):=‘b’;</a:t>
            </a:r>
            <a:endParaRPr lang="en-US" sz="2400" dirty="0"/>
          </a:p>
          <a:p>
            <a:r>
              <a:rPr lang="en-US" sz="2400" b="1" dirty="0" err="1">
                <a:latin typeface="Times New Roman" panose="02020603050405020304" pitchFamily="18" charset="0"/>
              </a:rPr>
              <a:t>v_tab_no</a:t>
            </a:r>
            <a:r>
              <a:rPr lang="en-US" sz="2400" b="1" dirty="0">
                <a:latin typeface="Times New Roman" panose="02020603050405020304" pitchFamily="18" charset="0"/>
              </a:rPr>
              <a:t>(3):=‘c’;</a:t>
            </a:r>
            <a:endParaRPr lang="en-US" sz="2400" dirty="0"/>
          </a:p>
          <a:p>
            <a:r>
              <a:rPr lang="en-US" sz="2400" dirty="0" err="1"/>
              <a:t>Dbms_output.put_line</a:t>
            </a:r>
            <a:r>
              <a:rPr lang="en-US" sz="2400" dirty="0"/>
              <a:t>(</a:t>
            </a:r>
            <a:r>
              <a:rPr lang="en-US" sz="2400" b="1" dirty="0" err="1">
                <a:latin typeface="Times New Roman" panose="02020603050405020304" pitchFamily="18" charset="0"/>
              </a:rPr>
              <a:t>v_tab_no</a:t>
            </a:r>
            <a:r>
              <a:rPr lang="en-US" sz="2400" b="1" dirty="0">
                <a:latin typeface="Times New Roman" panose="02020603050405020304" pitchFamily="18" charset="0"/>
              </a:rPr>
              <a:t>(1));</a:t>
            </a:r>
          </a:p>
          <a:p>
            <a:r>
              <a:rPr lang="en-US" sz="2400" dirty="0" err="1"/>
              <a:t>Dbms_output.put_line</a:t>
            </a:r>
            <a:r>
              <a:rPr lang="en-US" sz="2400" dirty="0"/>
              <a:t>(</a:t>
            </a:r>
            <a:r>
              <a:rPr lang="en-US" sz="2400" b="1" dirty="0" err="1">
                <a:latin typeface="Times New Roman" panose="02020603050405020304" pitchFamily="18" charset="0"/>
              </a:rPr>
              <a:t>v_tab_no</a:t>
            </a:r>
            <a:r>
              <a:rPr lang="en-US" sz="2400" b="1" dirty="0">
                <a:latin typeface="Times New Roman" panose="02020603050405020304" pitchFamily="18" charset="0"/>
              </a:rPr>
              <a:t>(5));</a:t>
            </a:r>
            <a:endParaRPr lang="en-US" sz="2400" dirty="0"/>
          </a:p>
          <a:p>
            <a:r>
              <a:rPr lang="en-US" sz="2400" dirty="0" err="1"/>
              <a:t>Dbms_output.put_line</a:t>
            </a:r>
            <a:r>
              <a:rPr lang="en-US" sz="2400" dirty="0"/>
              <a:t>(</a:t>
            </a:r>
            <a:r>
              <a:rPr lang="en-US" sz="2400" b="1" dirty="0" err="1">
                <a:latin typeface="Times New Roman" panose="02020603050405020304" pitchFamily="18" charset="0"/>
              </a:rPr>
              <a:t>v_tab_no</a:t>
            </a:r>
            <a:r>
              <a:rPr lang="en-US" sz="2400" b="1" dirty="0">
                <a:latin typeface="Times New Roman" panose="02020603050405020304" pitchFamily="18" charset="0"/>
              </a:rPr>
              <a:t>(3));</a:t>
            </a:r>
            <a:endParaRPr lang="en-US" sz="2400" dirty="0"/>
          </a:p>
          <a:p>
            <a:r>
              <a:rPr lang="en-US" sz="2400" b="1" dirty="0">
                <a:solidFill>
                  <a:srgbClr val="002060"/>
                </a:solidFill>
              </a:rPr>
              <a:t>End;</a:t>
            </a:r>
            <a:endParaRPr lang="ar-SA" sz="2400" b="1" dirty="0">
              <a:solidFill>
                <a:srgbClr val="002060"/>
              </a:solidFill>
            </a:endParaRPr>
          </a:p>
        </p:txBody>
      </p:sp>
      <p:sp>
        <p:nvSpPr>
          <p:cNvPr id="49" name="Rectangle 48">
            <a:extLst>
              <a:ext uri="{FF2B5EF4-FFF2-40B4-BE49-F238E27FC236}">
                <a16:creationId xmlns:a16="http://schemas.microsoft.com/office/drawing/2014/main" xmlns="" id="{2CC5CF6C-94C2-4BAB-BDF9-0AA429569591}"/>
              </a:ext>
            </a:extLst>
          </p:cNvPr>
          <p:cNvSpPr/>
          <p:nvPr/>
        </p:nvSpPr>
        <p:spPr>
          <a:xfrm>
            <a:off x="6730584" y="2241105"/>
            <a:ext cx="3987383" cy="3292860"/>
          </a:xfrm>
          <a:prstGeom prst="rect">
            <a:avLst/>
          </a:prstGeom>
          <a:ln>
            <a:solidFill>
              <a:schemeClr val="bg1"/>
            </a:solidFill>
          </a:ln>
        </p:spPr>
        <p:style>
          <a:lnRef idx="2">
            <a:schemeClr val="accent6"/>
          </a:lnRef>
          <a:fillRef idx="1">
            <a:schemeClr val="lt1"/>
          </a:fillRef>
          <a:effectRef idx="0">
            <a:schemeClr val="accent6"/>
          </a:effectRef>
          <a:fontRef idx="minor">
            <a:schemeClr val="dk1"/>
          </a:fontRef>
        </p:style>
        <p:txBody>
          <a:bodyPr rtlCol="1" anchor="ctr"/>
          <a:lstStyle/>
          <a:p>
            <a:pPr algn="ctr"/>
            <a:endParaRPr lang="ar-SA"/>
          </a:p>
        </p:txBody>
      </p:sp>
      <p:grpSp>
        <p:nvGrpSpPr>
          <p:cNvPr id="53" name="Group 52">
            <a:extLst>
              <a:ext uri="{FF2B5EF4-FFF2-40B4-BE49-F238E27FC236}">
                <a16:creationId xmlns:a16="http://schemas.microsoft.com/office/drawing/2014/main" xmlns="" id="{EC41CC1B-53B0-49A4-B7A5-1AE4DFAB2CE9}"/>
              </a:ext>
            </a:extLst>
          </p:cNvPr>
          <p:cNvGrpSpPr/>
          <p:nvPr/>
        </p:nvGrpSpPr>
        <p:grpSpPr>
          <a:xfrm>
            <a:off x="6843009" y="3011887"/>
            <a:ext cx="1326630" cy="1268360"/>
            <a:chOff x="6843009" y="3011887"/>
            <a:chExt cx="1326630" cy="1268360"/>
          </a:xfrm>
        </p:grpSpPr>
        <p:sp>
          <p:nvSpPr>
            <p:cNvPr id="50" name="Rectangle 49">
              <a:extLst>
                <a:ext uri="{FF2B5EF4-FFF2-40B4-BE49-F238E27FC236}">
                  <a16:creationId xmlns:a16="http://schemas.microsoft.com/office/drawing/2014/main" xmlns="" id="{B592FD25-CDBB-438B-A177-E3ECBFABA58E}"/>
                </a:ext>
              </a:extLst>
            </p:cNvPr>
            <p:cNvSpPr/>
            <p:nvPr/>
          </p:nvSpPr>
          <p:spPr>
            <a:xfrm>
              <a:off x="6843010" y="3011887"/>
              <a:ext cx="1326629" cy="417113"/>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1" anchor="ctr"/>
            <a:lstStyle/>
            <a:p>
              <a:pPr algn="ctr"/>
              <a:r>
                <a:rPr lang="en-US" dirty="0"/>
                <a:t>1</a:t>
              </a:r>
              <a:endParaRPr lang="ar-SA" dirty="0"/>
            </a:p>
          </p:txBody>
        </p:sp>
        <p:sp>
          <p:nvSpPr>
            <p:cNvPr id="51" name="Rectangle 50">
              <a:extLst>
                <a:ext uri="{FF2B5EF4-FFF2-40B4-BE49-F238E27FC236}">
                  <a16:creationId xmlns:a16="http://schemas.microsoft.com/office/drawing/2014/main" xmlns="" id="{109BD86E-E194-48C6-AB15-02FF72B01899}"/>
                </a:ext>
              </a:extLst>
            </p:cNvPr>
            <p:cNvSpPr/>
            <p:nvPr/>
          </p:nvSpPr>
          <p:spPr>
            <a:xfrm>
              <a:off x="6843009" y="3448984"/>
              <a:ext cx="1326629" cy="417113"/>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1" anchor="ctr"/>
            <a:lstStyle/>
            <a:p>
              <a:pPr algn="ctr"/>
              <a:r>
                <a:rPr lang="en-US" dirty="0"/>
                <a:t>5</a:t>
              </a:r>
              <a:endParaRPr lang="ar-SA" dirty="0"/>
            </a:p>
          </p:txBody>
        </p:sp>
        <p:sp>
          <p:nvSpPr>
            <p:cNvPr id="52" name="Rectangle 51">
              <a:extLst>
                <a:ext uri="{FF2B5EF4-FFF2-40B4-BE49-F238E27FC236}">
                  <a16:creationId xmlns:a16="http://schemas.microsoft.com/office/drawing/2014/main" xmlns="" id="{962ED40C-1B07-47F7-9F41-6BF59E49AB40}"/>
                </a:ext>
              </a:extLst>
            </p:cNvPr>
            <p:cNvSpPr/>
            <p:nvPr/>
          </p:nvSpPr>
          <p:spPr>
            <a:xfrm>
              <a:off x="6843009" y="3863134"/>
              <a:ext cx="1326629" cy="417113"/>
            </a:xfrm>
            <a:prstGeom prst="rect">
              <a:avLst/>
            </a:prstGeom>
            <a:ln>
              <a:solidFill>
                <a:srgbClr val="C00000"/>
              </a:solidFill>
            </a:ln>
          </p:spPr>
          <p:style>
            <a:lnRef idx="2">
              <a:schemeClr val="accent2"/>
            </a:lnRef>
            <a:fillRef idx="1">
              <a:schemeClr val="lt1"/>
            </a:fillRef>
            <a:effectRef idx="0">
              <a:schemeClr val="accent2"/>
            </a:effectRef>
            <a:fontRef idx="minor">
              <a:schemeClr val="dk1"/>
            </a:fontRef>
          </p:style>
          <p:txBody>
            <a:bodyPr rtlCol="1" anchor="ctr"/>
            <a:lstStyle/>
            <a:p>
              <a:pPr algn="ctr"/>
              <a:r>
                <a:rPr lang="en-US" dirty="0"/>
                <a:t>3</a:t>
              </a:r>
              <a:endParaRPr lang="ar-SA" dirty="0"/>
            </a:p>
          </p:txBody>
        </p:sp>
      </p:grpSp>
      <p:grpSp>
        <p:nvGrpSpPr>
          <p:cNvPr id="54" name="Group 53">
            <a:extLst>
              <a:ext uri="{FF2B5EF4-FFF2-40B4-BE49-F238E27FC236}">
                <a16:creationId xmlns:a16="http://schemas.microsoft.com/office/drawing/2014/main" xmlns="" id="{B6B998AE-2425-4EAB-8432-DDD1B3A003BE}"/>
              </a:ext>
            </a:extLst>
          </p:cNvPr>
          <p:cNvGrpSpPr/>
          <p:nvPr/>
        </p:nvGrpSpPr>
        <p:grpSpPr>
          <a:xfrm>
            <a:off x="8791113" y="3023360"/>
            <a:ext cx="1326630" cy="1268360"/>
            <a:chOff x="6843009" y="3011887"/>
            <a:chExt cx="1326630" cy="1268360"/>
          </a:xfrm>
        </p:grpSpPr>
        <p:sp>
          <p:nvSpPr>
            <p:cNvPr id="55" name="Rectangle 54">
              <a:extLst>
                <a:ext uri="{FF2B5EF4-FFF2-40B4-BE49-F238E27FC236}">
                  <a16:creationId xmlns:a16="http://schemas.microsoft.com/office/drawing/2014/main" xmlns="" id="{35BE9BB9-C532-455A-9C11-78D9901B0C10}"/>
                </a:ext>
              </a:extLst>
            </p:cNvPr>
            <p:cNvSpPr/>
            <p:nvPr/>
          </p:nvSpPr>
          <p:spPr>
            <a:xfrm>
              <a:off x="6843010" y="3011887"/>
              <a:ext cx="1326629" cy="417113"/>
            </a:xfrm>
            <a:prstGeom prst="rect">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1" anchor="ctr"/>
            <a:lstStyle/>
            <a:p>
              <a:pPr algn="ctr"/>
              <a:r>
                <a:rPr lang="en-US" sz="2400" dirty="0"/>
                <a:t>a</a:t>
              </a:r>
              <a:endParaRPr lang="ar-SA" sz="2400" dirty="0"/>
            </a:p>
          </p:txBody>
        </p:sp>
        <p:sp>
          <p:nvSpPr>
            <p:cNvPr id="56" name="Rectangle 55">
              <a:extLst>
                <a:ext uri="{FF2B5EF4-FFF2-40B4-BE49-F238E27FC236}">
                  <a16:creationId xmlns:a16="http://schemas.microsoft.com/office/drawing/2014/main" xmlns="" id="{8D17993E-EEC3-4993-B3C7-E6488431AB20}"/>
                </a:ext>
              </a:extLst>
            </p:cNvPr>
            <p:cNvSpPr/>
            <p:nvPr/>
          </p:nvSpPr>
          <p:spPr>
            <a:xfrm>
              <a:off x="6843009" y="3448984"/>
              <a:ext cx="1326629" cy="417113"/>
            </a:xfrm>
            <a:prstGeom prst="rect">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1" anchor="ctr"/>
            <a:lstStyle/>
            <a:p>
              <a:pPr algn="ctr"/>
              <a:r>
                <a:rPr lang="en-US" sz="2400" dirty="0"/>
                <a:t>b</a:t>
              </a:r>
              <a:endParaRPr lang="ar-SA" sz="2400" dirty="0"/>
            </a:p>
          </p:txBody>
        </p:sp>
        <p:sp>
          <p:nvSpPr>
            <p:cNvPr id="57" name="Rectangle 56">
              <a:extLst>
                <a:ext uri="{FF2B5EF4-FFF2-40B4-BE49-F238E27FC236}">
                  <a16:creationId xmlns:a16="http://schemas.microsoft.com/office/drawing/2014/main" xmlns="" id="{1925A4E6-5525-4A93-90C5-7210311A9AAA}"/>
                </a:ext>
              </a:extLst>
            </p:cNvPr>
            <p:cNvSpPr/>
            <p:nvPr/>
          </p:nvSpPr>
          <p:spPr>
            <a:xfrm>
              <a:off x="6843009" y="3863134"/>
              <a:ext cx="1326629" cy="417113"/>
            </a:xfrm>
            <a:prstGeom prst="rect">
              <a:avLst/>
            </a:prstGeom>
            <a:ln>
              <a:solidFill>
                <a:srgbClr val="002060"/>
              </a:solidFill>
            </a:ln>
          </p:spPr>
          <p:style>
            <a:lnRef idx="2">
              <a:schemeClr val="accent2"/>
            </a:lnRef>
            <a:fillRef idx="1">
              <a:schemeClr val="lt1"/>
            </a:fillRef>
            <a:effectRef idx="0">
              <a:schemeClr val="accent2"/>
            </a:effectRef>
            <a:fontRef idx="minor">
              <a:schemeClr val="dk1"/>
            </a:fontRef>
          </p:style>
          <p:txBody>
            <a:bodyPr rtlCol="1" anchor="ctr"/>
            <a:lstStyle/>
            <a:p>
              <a:pPr algn="ctr"/>
              <a:r>
                <a:rPr lang="en-US" sz="2400" dirty="0"/>
                <a:t>c</a:t>
              </a:r>
              <a:endParaRPr lang="ar-SA" sz="2400" dirty="0"/>
            </a:p>
          </p:txBody>
        </p:sp>
      </p:grpSp>
      <p:cxnSp>
        <p:nvCxnSpPr>
          <p:cNvPr id="68" name="Connector: Curved 67">
            <a:extLst>
              <a:ext uri="{FF2B5EF4-FFF2-40B4-BE49-F238E27FC236}">
                <a16:creationId xmlns:a16="http://schemas.microsoft.com/office/drawing/2014/main" xmlns="" id="{44569AA1-05A5-4F09-ADD6-ED236ABE68BC}"/>
              </a:ext>
            </a:extLst>
          </p:cNvPr>
          <p:cNvCxnSpPr>
            <a:cxnSpLocks/>
          </p:cNvCxnSpPr>
          <p:nvPr/>
        </p:nvCxnSpPr>
        <p:spPr>
          <a:xfrm rot="10800000">
            <a:off x="5861155" y="2687503"/>
            <a:ext cx="3222891" cy="306370"/>
          </a:xfrm>
          <a:prstGeom prst="curvedConnector3">
            <a:avLst>
              <a:gd name="adj1" fmla="val 45814"/>
            </a:avLst>
          </a:prstGeom>
          <a:ln>
            <a:solidFill>
              <a:srgbClr val="0E1509"/>
            </a:solidFill>
            <a:tailEnd type="triangle"/>
          </a:ln>
        </p:spPr>
        <p:style>
          <a:lnRef idx="3">
            <a:schemeClr val="accent6"/>
          </a:lnRef>
          <a:fillRef idx="0">
            <a:schemeClr val="accent6"/>
          </a:fillRef>
          <a:effectRef idx="2">
            <a:schemeClr val="accent6"/>
          </a:effectRef>
          <a:fontRef idx="minor">
            <a:schemeClr val="tx1"/>
          </a:fontRef>
        </p:style>
      </p:cxnSp>
      <p:cxnSp>
        <p:nvCxnSpPr>
          <p:cNvPr id="79" name="Connector: Curved 78">
            <a:extLst>
              <a:ext uri="{FF2B5EF4-FFF2-40B4-BE49-F238E27FC236}">
                <a16:creationId xmlns:a16="http://schemas.microsoft.com/office/drawing/2014/main" xmlns="" id="{E02A56F8-9D76-48CA-8DBA-BD334AADFCCE}"/>
              </a:ext>
            </a:extLst>
          </p:cNvPr>
          <p:cNvCxnSpPr>
            <a:cxnSpLocks/>
          </p:cNvCxnSpPr>
          <p:nvPr/>
        </p:nvCxnSpPr>
        <p:spPr>
          <a:xfrm rot="10800000">
            <a:off x="3672591" y="3190868"/>
            <a:ext cx="3213269" cy="166052"/>
          </a:xfrm>
          <a:prstGeom prst="curvedConnector3">
            <a:avLst>
              <a:gd name="adj1" fmla="val 50000"/>
            </a:avLst>
          </a:prstGeom>
          <a:ln>
            <a:solidFill>
              <a:srgbClr val="0E1509"/>
            </a:solidFill>
            <a:tailEnd type="triangle"/>
          </a:ln>
        </p:spPr>
        <p:style>
          <a:lnRef idx="3">
            <a:schemeClr val="accent6"/>
          </a:lnRef>
          <a:fillRef idx="0">
            <a:schemeClr val="accent6"/>
          </a:fillRef>
          <a:effectRef idx="2">
            <a:schemeClr val="accent6"/>
          </a:effectRef>
          <a:fontRef idx="minor">
            <a:schemeClr val="tx1"/>
          </a:fontRef>
        </p:style>
      </p:cxnSp>
      <p:sp>
        <p:nvSpPr>
          <p:cNvPr id="81" name="Rectangle 80">
            <a:extLst>
              <a:ext uri="{FF2B5EF4-FFF2-40B4-BE49-F238E27FC236}">
                <a16:creationId xmlns:a16="http://schemas.microsoft.com/office/drawing/2014/main" xmlns="" id="{3EC4A98B-BEBB-43AD-BF18-4FB0B2C185BA}"/>
              </a:ext>
            </a:extLst>
          </p:cNvPr>
          <p:cNvSpPr/>
          <p:nvPr/>
        </p:nvSpPr>
        <p:spPr>
          <a:xfrm>
            <a:off x="6885859" y="4734537"/>
            <a:ext cx="2572933" cy="1009290"/>
          </a:xfrm>
          <a:prstGeom prst="rect">
            <a:avLst/>
          </a:prstGeom>
        </p:spPr>
        <p:style>
          <a:lnRef idx="1">
            <a:schemeClr val="accent3"/>
          </a:lnRef>
          <a:fillRef idx="2">
            <a:schemeClr val="accent3"/>
          </a:fillRef>
          <a:effectRef idx="1">
            <a:schemeClr val="accent3"/>
          </a:effectRef>
          <a:fontRef idx="minor">
            <a:schemeClr val="dk1"/>
          </a:fontRef>
        </p:style>
        <p:txBody>
          <a:bodyPr rtlCol="1" anchor="ctr"/>
          <a:lstStyle/>
          <a:p>
            <a:pPr algn="ctr"/>
            <a:r>
              <a:rPr lang="en-US" sz="2400" b="1" dirty="0">
                <a:solidFill>
                  <a:srgbClr val="002060"/>
                </a:solidFill>
              </a:rPr>
              <a:t>Binary_integer</a:t>
            </a:r>
          </a:p>
          <a:p>
            <a:pPr algn="ctr"/>
            <a:r>
              <a:rPr lang="en-US" sz="2400" b="1" dirty="0">
                <a:solidFill>
                  <a:srgbClr val="002060"/>
                </a:solidFill>
              </a:rPr>
              <a:t>Varchar2(size)</a:t>
            </a:r>
            <a:endParaRPr lang="ar-SA" sz="2400" b="1" dirty="0">
              <a:solidFill>
                <a:srgbClr val="002060"/>
              </a:solidFill>
            </a:endParaRPr>
          </a:p>
        </p:txBody>
      </p:sp>
      <p:cxnSp>
        <p:nvCxnSpPr>
          <p:cNvPr id="82" name="Connector: Curved 81">
            <a:extLst>
              <a:ext uri="{FF2B5EF4-FFF2-40B4-BE49-F238E27FC236}">
                <a16:creationId xmlns:a16="http://schemas.microsoft.com/office/drawing/2014/main" xmlns="" id="{040D7B53-4E97-4650-B2F9-063815D628C8}"/>
              </a:ext>
            </a:extLst>
          </p:cNvPr>
          <p:cNvCxnSpPr>
            <a:cxnSpLocks/>
          </p:cNvCxnSpPr>
          <p:nvPr/>
        </p:nvCxnSpPr>
        <p:spPr>
          <a:xfrm rot="10800000">
            <a:off x="3433462" y="3271625"/>
            <a:ext cx="3498873" cy="1602856"/>
          </a:xfrm>
          <a:prstGeom prst="curvedConnector3">
            <a:avLst>
              <a:gd name="adj1" fmla="val 50000"/>
            </a:avLst>
          </a:prstGeom>
          <a:ln>
            <a:solidFill>
              <a:srgbClr val="0E1509"/>
            </a:solidFill>
            <a:tailEnd type="triangle"/>
          </a:ln>
        </p:spPr>
        <p:style>
          <a:lnRef idx="3">
            <a:schemeClr val="accent6"/>
          </a:lnRef>
          <a:fillRef idx="0">
            <a:schemeClr val="accent6"/>
          </a:fillRef>
          <a:effectRef idx="2">
            <a:schemeClr val="accent6"/>
          </a:effectRef>
          <a:fontRef idx="minor">
            <a:schemeClr val="tx1"/>
          </a:fontRef>
        </p:style>
      </p:cxnSp>
    </p:spTree>
    <p:extLst>
      <p:ext uri="{BB962C8B-B14F-4D97-AF65-F5344CB8AC3E}">
        <p14:creationId xmlns:p14="http://schemas.microsoft.com/office/powerpoint/2010/main" val="315631096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
                                            <p:txEl>
                                              <p:pRg st="0" end="0"/>
                                            </p:txEl>
                                          </p:spTgt>
                                        </p:tgtEl>
                                        <p:attrNameLst>
                                          <p:attrName>style.visibility</p:attrName>
                                        </p:attrNameLst>
                                      </p:cBhvr>
                                      <p:to>
                                        <p:strVal val="visible"/>
                                      </p:to>
                                    </p:set>
                                    <p:animEffect transition="in" filter="fade">
                                      <p:cBhvr>
                                        <p:cTn id="14" dur="1000"/>
                                        <p:tgtEl>
                                          <p:spTgt spid="48">
                                            <p:txEl>
                                              <p:pRg st="0" end="0"/>
                                            </p:txEl>
                                          </p:spTgt>
                                        </p:tgtEl>
                                      </p:cBhvr>
                                    </p:animEffect>
                                    <p:anim calcmode="lin" valueType="num">
                                      <p:cBhvr>
                                        <p:cTn id="15"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68"/>
                                        </p:tgtEl>
                                        <p:attrNameLst>
                                          <p:attrName>style.visibility</p:attrName>
                                        </p:attrNameLst>
                                      </p:cBhvr>
                                      <p:to>
                                        <p:strVal val="visible"/>
                                      </p:to>
                                    </p:set>
                                    <p:animEffect transition="in" filter="fade">
                                      <p:cBhvr>
                                        <p:cTn id="21" dur="1000"/>
                                        <p:tgtEl>
                                          <p:spTgt spid="68"/>
                                        </p:tgtEl>
                                      </p:cBhvr>
                                    </p:animEffect>
                                    <p:anim calcmode="lin" valueType="num">
                                      <p:cBhvr>
                                        <p:cTn id="22" dur="1000" fill="hold"/>
                                        <p:tgtEl>
                                          <p:spTgt spid="68"/>
                                        </p:tgtEl>
                                        <p:attrNameLst>
                                          <p:attrName>ppt_x</p:attrName>
                                        </p:attrNameLst>
                                      </p:cBhvr>
                                      <p:tavLst>
                                        <p:tav tm="0">
                                          <p:val>
                                            <p:strVal val="#ppt_x"/>
                                          </p:val>
                                        </p:tav>
                                        <p:tav tm="100000">
                                          <p:val>
                                            <p:strVal val="#ppt_x"/>
                                          </p:val>
                                        </p:tav>
                                      </p:tavLst>
                                    </p:anim>
                                    <p:anim calcmode="lin" valueType="num">
                                      <p:cBhvr>
                                        <p:cTn id="23" dur="1000" fill="hold"/>
                                        <p:tgtEl>
                                          <p:spTgt spid="68"/>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54"/>
                                        </p:tgtEl>
                                        <p:attrNameLst>
                                          <p:attrName>style.visibility</p:attrName>
                                        </p:attrNameLst>
                                      </p:cBhvr>
                                      <p:to>
                                        <p:strVal val="visible"/>
                                      </p:to>
                                    </p:set>
                                    <p:animEffect transition="in" filter="fade">
                                      <p:cBhvr>
                                        <p:cTn id="26" dur="1000"/>
                                        <p:tgtEl>
                                          <p:spTgt spid="54"/>
                                        </p:tgtEl>
                                      </p:cBhvr>
                                    </p:animEffect>
                                    <p:anim calcmode="lin" valueType="num">
                                      <p:cBhvr>
                                        <p:cTn id="27" dur="1000" fill="hold"/>
                                        <p:tgtEl>
                                          <p:spTgt spid="54"/>
                                        </p:tgtEl>
                                        <p:attrNameLst>
                                          <p:attrName>ppt_x</p:attrName>
                                        </p:attrNameLst>
                                      </p:cBhvr>
                                      <p:tavLst>
                                        <p:tav tm="0">
                                          <p:val>
                                            <p:strVal val="#ppt_x"/>
                                          </p:val>
                                        </p:tav>
                                        <p:tav tm="100000">
                                          <p:val>
                                            <p:strVal val="#ppt_x"/>
                                          </p:val>
                                        </p:tav>
                                      </p:tavLst>
                                    </p:anim>
                                    <p:anim calcmode="lin" valueType="num">
                                      <p:cBhvr>
                                        <p:cTn id="28" dur="1000" fill="hold"/>
                                        <p:tgtEl>
                                          <p:spTgt spid="54"/>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53"/>
                                        </p:tgtEl>
                                        <p:attrNameLst>
                                          <p:attrName>style.visibility</p:attrName>
                                        </p:attrNameLst>
                                      </p:cBhvr>
                                      <p:to>
                                        <p:strVal val="visible"/>
                                      </p:to>
                                    </p:set>
                                    <p:animEffect transition="in" filter="fade">
                                      <p:cBhvr>
                                        <p:cTn id="31" dur="1000"/>
                                        <p:tgtEl>
                                          <p:spTgt spid="53"/>
                                        </p:tgtEl>
                                      </p:cBhvr>
                                    </p:animEffect>
                                    <p:anim calcmode="lin" valueType="num">
                                      <p:cBhvr>
                                        <p:cTn id="32" dur="1000" fill="hold"/>
                                        <p:tgtEl>
                                          <p:spTgt spid="53"/>
                                        </p:tgtEl>
                                        <p:attrNameLst>
                                          <p:attrName>ppt_x</p:attrName>
                                        </p:attrNameLst>
                                      </p:cBhvr>
                                      <p:tavLst>
                                        <p:tav tm="0">
                                          <p:val>
                                            <p:strVal val="#ppt_x"/>
                                          </p:val>
                                        </p:tav>
                                        <p:tav tm="100000">
                                          <p:val>
                                            <p:strVal val="#ppt_x"/>
                                          </p:val>
                                        </p:tav>
                                      </p:tavLst>
                                    </p:anim>
                                    <p:anim calcmode="lin" valueType="num">
                                      <p:cBhvr>
                                        <p:cTn id="33" dur="1000" fill="hold"/>
                                        <p:tgtEl>
                                          <p:spTgt spid="5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9"/>
                                        </p:tgtEl>
                                        <p:attrNameLst>
                                          <p:attrName>style.visibility</p:attrName>
                                        </p:attrNameLst>
                                      </p:cBhvr>
                                      <p:to>
                                        <p:strVal val="visible"/>
                                      </p:to>
                                    </p:set>
                                    <p:animEffect transition="in" filter="fade">
                                      <p:cBhvr>
                                        <p:cTn id="36" dur="1000"/>
                                        <p:tgtEl>
                                          <p:spTgt spid="79"/>
                                        </p:tgtEl>
                                      </p:cBhvr>
                                    </p:animEffect>
                                    <p:anim calcmode="lin" valueType="num">
                                      <p:cBhvr>
                                        <p:cTn id="37" dur="1000" fill="hold"/>
                                        <p:tgtEl>
                                          <p:spTgt spid="79"/>
                                        </p:tgtEl>
                                        <p:attrNameLst>
                                          <p:attrName>ppt_x</p:attrName>
                                        </p:attrNameLst>
                                      </p:cBhvr>
                                      <p:tavLst>
                                        <p:tav tm="0">
                                          <p:val>
                                            <p:strVal val="#ppt_x"/>
                                          </p:val>
                                        </p:tav>
                                        <p:tav tm="100000">
                                          <p:val>
                                            <p:strVal val="#ppt_x"/>
                                          </p:val>
                                        </p:tav>
                                      </p:tavLst>
                                    </p:anim>
                                    <p:anim calcmode="lin" valueType="num">
                                      <p:cBhvr>
                                        <p:cTn id="38" dur="1000" fill="hold"/>
                                        <p:tgtEl>
                                          <p:spTgt spid="79"/>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48">
                                            <p:txEl>
                                              <p:pRg st="1" end="1"/>
                                            </p:txEl>
                                          </p:spTgt>
                                        </p:tgtEl>
                                        <p:attrNameLst>
                                          <p:attrName>style.visibility</p:attrName>
                                        </p:attrNameLst>
                                      </p:cBhvr>
                                      <p:to>
                                        <p:strVal val="visible"/>
                                      </p:to>
                                    </p:set>
                                    <p:animEffect transition="in" filter="fade">
                                      <p:cBhvr>
                                        <p:cTn id="43" dur="1000"/>
                                        <p:tgtEl>
                                          <p:spTgt spid="48">
                                            <p:txEl>
                                              <p:pRg st="1" end="1"/>
                                            </p:txEl>
                                          </p:spTgt>
                                        </p:tgtEl>
                                      </p:cBhvr>
                                    </p:animEffect>
                                    <p:anim calcmode="lin" valueType="num">
                                      <p:cBhvr>
                                        <p:cTn id="44" dur="1000" fill="hold"/>
                                        <p:tgtEl>
                                          <p:spTgt spid="48">
                                            <p:txEl>
                                              <p:pRg st="1" end="1"/>
                                            </p:txEl>
                                          </p:spTgt>
                                        </p:tgtEl>
                                        <p:attrNameLst>
                                          <p:attrName>ppt_x</p:attrName>
                                        </p:attrNameLst>
                                      </p:cBhvr>
                                      <p:tavLst>
                                        <p:tav tm="0">
                                          <p:val>
                                            <p:strVal val="#ppt_x"/>
                                          </p:val>
                                        </p:tav>
                                        <p:tav tm="100000">
                                          <p:val>
                                            <p:strVal val="#ppt_x"/>
                                          </p:val>
                                        </p:tav>
                                      </p:tavLst>
                                    </p:anim>
                                    <p:anim calcmode="lin" valueType="num">
                                      <p:cBhvr>
                                        <p:cTn id="45" dur="1000" fill="hold"/>
                                        <p:tgtEl>
                                          <p:spTgt spid="4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nodeType="clickEffect">
                                  <p:stCondLst>
                                    <p:cond delay="0"/>
                                  </p:stCondLst>
                                  <p:childTnLst>
                                    <p:set>
                                      <p:cBhvr>
                                        <p:cTn id="49" dur="1" fill="hold">
                                          <p:stCondLst>
                                            <p:cond delay="0"/>
                                          </p:stCondLst>
                                        </p:cTn>
                                        <p:tgtEl>
                                          <p:spTgt spid="48">
                                            <p:txEl>
                                              <p:pRg st="2" end="2"/>
                                            </p:txEl>
                                          </p:spTgt>
                                        </p:tgtEl>
                                        <p:attrNameLst>
                                          <p:attrName>style.visibility</p:attrName>
                                        </p:attrNameLst>
                                      </p:cBhvr>
                                      <p:to>
                                        <p:strVal val="visible"/>
                                      </p:to>
                                    </p:set>
                                    <p:animEffect transition="in" filter="fade">
                                      <p:cBhvr>
                                        <p:cTn id="50" dur="1000"/>
                                        <p:tgtEl>
                                          <p:spTgt spid="48">
                                            <p:txEl>
                                              <p:pRg st="2" end="2"/>
                                            </p:txEl>
                                          </p:spTgt>
                                        </p:tgtEl>
                                      </p:cBhvr>
                                    </p:animEffect>
                                    <p:anim calcmode="lin" valueType="num">
                                      <p:cBhvr>
                                        <p:cTn id="51" dur="1000" fill="hold"/>
                                        <p:tgtEl>
                                          <p:spTgt spid="48">
                                            <p:txEl>
                                              <p:pRg st="2" end="2"/>
                                            </p:txEl>
                                          </p:spTgt>
                                        </p:tgtEl>
                                        <p:attrNameLst>
                                          <p:attrName>ppt_x</p:attrName>
                                        </p:attrNameLst>
                                      </p:cBhvr>
                                      <p:tavLst>
                                        <p:tav tm="0">
                                          <p:val>
                                            <p:strVal val="#ppt_x"/>
                                          </p:val>
                                        </p:tav>
                                        <p:tav tm="100000">
                                          <p:val>
                                            <p:strVal val="#ppt_x"/>
                                          </p:val>
                                        </p:tav>
                                      </p:tavLst>
                                    </p:anim>
                                    <p:anim calcmode="lin" valueType="num">
                                      <p:cBhvr>
                                        <p:cTn id="52" dur="1000" fill="hold"/>
                                        <p:tgtEl>
                                          <p:spTgt spid="4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nodeType="clickEffect">
                                  <p:stCondLst>
                                    <p:cond delay="0"/>
                                  </p:stCondLst>
                                  <p:childTnLst>
                                    <p:set>
                                      <p:cBhvr>
                                        <p:cTn id="56" dur="1" fill="hold">
                                          <p:stCondLst>
                                            <p:cond delay="0"/>
                                          </p:stCondLst>
                                        </p:cTn>
                                        <p:tgtEl>
                                          <p:spTgt spid="48">
                                            <p:txEl>
                                              <p:pRg st="3" end="3"/>
                                            </p:txEl>
                                          </p:spTgt>
                                        </p:tgtEl>
                                        <p:attrNameLst>
                                          <p:attrName>style.visibility</p:attrName>
                                        </p:attrNameLst>
                                      </p:cBhvr>
                                      <p:to>
                                        <p:strVal val="visible"/>
                                      </p:to>
                                    </p:set>
                                    <p:animEffect transition="in" filter="fade">
                                      <p:cBhvr>
                                        <p:cTn id="57" dur="1000"/>
                                        <p:tgtEl>
                                          <p:spTgt spid="48">
                                            <p:txEl>
                                              <p:pRg st="3" end="3"/>
                                            </p:txEl>
                                          </p:spTgt>
                                        </p:tgtEl>
                                      </p:cBhvr>
                                    </p:animEffect>
                                    <p:anim calcmode="lin" valueType="num">
                                      <p:cBhvr>
                                        <p:cTn id="58" dur="1000" fill="hold"/>
                                        <p:tgtEl>
                                          <p:spTgt spid="48">
                                            <p:txEl>
                                              <p:pRg st="3" end="3"/>
                                            </p:txEl>
                                          </p:spTgt>
                                        </p:tgtEl>
                                        <p:attrNameLst>
                                          <p:attrName>ppt_x</p:attrName>
                                        </p:attrNameLst>
                                      </p:cBhvr>
                                      <p:tavLst>
                                        <p:tav tm="0">
                                          <p:val>
                                            <p:strVal val="#ppt_x"/>
                                          </p:val>
                                        </p:tav>
                                        <p:tav tm="100000">
                                          <p:val>
                                            <p:strVal val="#ppt_x"/>
                                          </p:val>
                                        </p:tav>
                                      </p:tavLst>
                                    </p:anim>
                                    <p:anim calcmode="lin" valueType="num">
                                      <p:cBhvr>
                                        <p:cTn id="59" dur="1000" fill="hold"/>
                                        <p:tgtEl>
                                          <p:spTgt spid="4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60" fill="hold">
                      <p:stCondLst>
                        <p:cond delay="indefinite"/>
                      </p:stCondLst>
                      <p:childTnLst>
                        <p:par>
                          <p:cTn id="61" fill="hold">
                            <p:stCondLst>
                              <p:cond delay="0"/>
                            </p:stCondLst>
                            <p:childTnLst>
                              <p:par>
                                <p:cTn id="62" presetID="42" presetClass="entr" presetSubtype="0" fill="hold" nodeType="clickEffect">
                                  <p:stCondLst>
                                    <p:cond delay="0"/>
                                  </p:stCondLst>
                                  <p:childTnLst>
                                    <p:set>
                                      <p:cBhvr>
                                        <p:cTn id="63" dur="1" fill="hold">
                                          <p:stCondLst>
                                            <p:cond delay="0"/>
                                          </p:stCondLst>
                                        </p:cTn>
                                        <p:tgtEl>
                                          <p:spTgt spid="48">
                                            <p:txEl>
                                              <p:pRg st="4" end="4"/>
                                            </p:txEl>
                                          </p:spTgt>
                                        </p:tgtEl>
                                        <p:attrNameLst>
                                          <p:attrName>style.visibility</p:attrName>
                                        </p:attrNameLst>
                                      </p:cBhvr>
                                      <p:to>
                                        <p:strVal val="visible"/>
                                      </p:to>
                                    </p:set>
                                    <p:animEffect transition="in" filter="fade">
                                      <p:cBhvr>
                                        <p:cTn id="64" dur="1000"/>
                                        <p:tgtEl>
                                          <p:spTgt spid="48">
                                            <p:txEl>
                                              <p:pRg st="4" end="4"/>
                                            </p:txEl>
                                          </p:spTgt>
                                        </p:tgtEl>
                                      </p:cBhvr>
                                    </p:animEffect>
                                    <p:anim calcmode="lin" valueType="num">
                                      <p:cBhvr>
                                        <p:cTn id="65" dur="1000" fill="hold"/>
                                        <p:tgtEl>
                                          <p:spTgt spid="48">
                                            <p:txEl>
                                              <p:pRg st="4" end="4"/>
                                            </p:txEl>
                                          </p:spTgt>
                                        </p:tgtEl>
                                        <p:attrNameLst>
                                          <p:attrName>ppt_x</p:attrName>
                                        </p:attrNameLst>
                                      </p:cBhvr>
                                      <p:tavLst>
                                        <p:tav tm="0">
                                          <p:val>
                                            <p:strVal val="#ppt_x"/>
                                          </p:val>
                                        </p:tav>
                                        <p:tav tm="100000">
                                          <p:val>
                                            <p:strVal val="#ppt_x"/>
                                          </p:val>
                                        </p:tav>
                                      </p:tavLst>
                                    </p:anim>
                                    <p:anim calcmode="lin" valueType="num">
                                      <p:cBhvr>
                                        <p:cTn id="66" dur="1000" fill="hold"/>
                                        <p:tgtEl>
                                          <p:spTgt spid="4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67" fill="hold">
                      <p:stCondLst>
                        <p:cond delay="indefinite"/>
                      </p:stCondLst>
                      <p:childTnLst>
                        <p:par>
                          <p:cTn id="68" fill="hold">
                            <p:stCondLst>
                              <p:cond delay="0"/>
                            </p:stCondLst>
                            <p:childTnLst>
                              <p:par>
                                <p:cTn id="69" presetID="42" presetClass="entr" presetSubtype="0" fill="hold" nodeType="clickEffect">
                                  <p:stCondLst>
                                    <p:cond delay="0"/>
                                  </p:stCondLst>
                                  <p:childTnLst>
                                    <p:set>
                                      <p:cBhvr>
                                        <p:cTn id="70" dur="1" fill="hold">
                                          <p:stCondLst>
                                            <p:cond delay="0"/>
                                          </p:stCondLst>
                                        </p:cTn>
                                        <p:tgtEl>
                                          <p:spTgt spid="48">
                                            <p:txEl>
                                              <p:pRg st="5" end="5"/>
                                            </p:txEl>
                                          </p:spTgt>
                                        </p:tgtEl>
                                        <p:attrNameLst>
                                          <p:attrName>style.visibility</p:attrName>
                                        </p:attrNameLst>
                                      </p:cBhvr>
                                      <p:to>
                                        <p:strVal val="visible"/>
                                      </p:to>
                                    </p:set>
                                    <p:animEffect transition="in" filter="fade">
                                      <p:cBhvr>
                                        <p:cTn id="71" dur="1000"/>
                                        <p:tgtEl>
                                          <p:spTgt spid="48">
                                            <p:txEl>
                                              <p:pRg st="5" end="5"/>
                                            </p:txEl>
                                          </p:spTgt>
                                        </p:tgtEl>
                                      </p:cBhvr>
                                    </p:animEffect>
                                    <p:anim calcmode="lin" valueType="num">
                                      <p:cBhvr>
                                        <p:cTn id="72" dur="1000" fill="hold"/>
                                        <p:tgtEl>
                                          <p:spTgt spid="48">
                                            <p:txEl>
                                              <p:pRg st="5" end="5"/>
                                            </p:txEl>
                                          </p:spTgt>
                                        </p:tgtEl>
                                        <p:attrNameLst>
                                          <p:attrName>ppt_x</p:attrName>
                                        </p:attrNameLst>
                                      </p:cBhvr>
                                      <p:tavLst>
                                        <p:tav tm="0">
                                          <p:val>
                                            <p:strVal val="#ppt_x"/>
                                          </p:val>
                                        </p:tav>
                                        <p:tav tm="100000">
                                          <p:val>
                                            <p:strVal val="#ppt_x"/>
                                          </p:val>
                                        </p:tav>
                                      </p:tavLst>
                                    </p:anim>
                                    <p:anim calcmode="lin" valueType="num">
                                      <p:cBhvr>
                                        <p:cTn id="73" dur="1000" fill="hold"/>
                                        <p:tgtEl>
                                          <p:spTgt spid="4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42" presetClass="entr" presetSubtype="0" fill="hold" nodeType="clickEffect">
                                  <p:stCondLst>
                                    <p:cond delay="0"/>
                                  </p:stCondLst>
                                  <p:childTnLst>
                                    <p:set>
                                      <p:cBhvr>
                                        <p:cTn id="77" dur="1" fill="hold">
                                          <p:stCondLst>
                                            <p:cond delay="0"/>
                                          </p:stCondLst>
                                        </p:cTn>
                                        <p:tgtEl>
                                          <p:spTgt spid="48">
                                            <p:txEl>
                                              <p:pRg st="6" end="6"/>
                                            </p:txEl>
                                          </p:spTgt>
                                        </p:tgtEl>
                                        <p:attrNameLst>
                                          <p:attrName>style.visibility</p:attrName>
                                        </p:attrNameLst>
                                      </p:cBhvr>
                                      <p:to>
                                        <p:strVal val="visible"/>
                                      </p:to>
                                    </p:set>
                                    <p:animEffect transition="in" filter="fade">
                                      <p:cBhvr>
                                        <p:cTn id="78" dur="1000"/>
                                        <p:tgtEl>
                                          <p:spTgt spid="48">
                                            <p:txEl>
                                              <p:pRg st="6" end="6"/>
                                            </p:txEl>
                                          </p:spTgt>
                                        </p:tgtEl>
                                      </p:cBhvr>
                                    </p:animEffect>
                                    <p:anim calcmode="lin" valueType="num">
                                      <p:cBhvr>
                                        <p:cTn id="79" dur="1000" fill="hold"/>
                                        <p:tgtEl>
                                          <p:spTgt spid="48">
                                            <p:txEl>
                                              <p:pRg st="6" end="6"/>
                                            </p:txEl>
                                          </p:spTgt>
                                        </p:tgtEl>
                                        <p:attrNameLst>
                                          <p:attrName>ppt_x</p:attrName>
                                        </p:attrNameLst>
                                      </p:cBhvr>
                                      <p:tavLst>
                                        <p:tav tm="0">
                                          <p:val>
                                            <p:strVal val="#ppt_x"/>
                                          </p:val>
                                        </p:tav>
                                        <p:tav tm="100000">
                                          <p:val>
                                            <p:strVal val="#ppt_x"/>
                                          </p:val>
                                        </p:tav>
                                      </p:tavLst>
                                    </p:anim>
                                    <p:anim calcmode="lin" valueType="num">
                                      <p:cBhvr>
                                        <p:cTn id="80" dur="1000" fill="hold"/>
                                        <p:tgtEl>
                                          <p:spTgt spid="4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81" fill="hold">
                      <p:stCondLst>
                        <p:cond delay="indefinite"/>
                      </p:stCondLst>
                      <p:childTnLst>
                        <p:par>
                          <p:cTn id="82" fill="hold">
                            <p:stCondLst>
                              <p:cond delay="0"/>
                            </p:stCondLst>
                            <p:childTnLst>
                              <p:par>
                                <p:cTn id="83" presetID="42" presetClass="entr" presetSubtype="0" fill="hold" nodeType="clickEffect">
                                  <p:stCondLst>
                                    <p:cond delay="0"/>
                                  </p:stCondLst>
                                  <p:childTnLst>
                                    <p:set>
                                      <p:cBhvr>
                                        <p:cTn id="84" dur="1" fill="hold">
                                          <p:stCondLst>
                                            <p:cond delay="0"/>
                                          </p:stCondLst>
                                        </p:cTn>
                                        <p:tgtEl>
                                          <p:spTgt spid="48">
                                            <p:txEl>
                                              <p:pRg st="7" end="7"/>
                                            </p:txEl>
                                          </p:spTgt>
                                        </p:tgtEl>
                                        <p:attrNameLst>
                                          <p:attrName>style.visibility</p:attrName>
                                        </p:attrNameLst>
                                      </p:cBhvr>
                                      <p:to>
                                        <p:strVal val="visible"/>
                                      </p:to>
                                    </p:set>
                                    <p:animEffect transition="in" filter="fade">
                                      <p:cBhvr>
                                        <p:cTn id="85" dur="1000"/>
                                        <p:tgtEl>
                                          <p:spTgt spid="48">
                                            <p:txEl>
                                              <p:pRg st="7" end="7"/>
                                            </p:txEl>
                                          </p:spTgt>
                                        </p:tgtEl>
                                      </p:cBhvr>
                                    </p:animEffect>
                                    <p:anim calcmode="lin" valueType="num">
                                      <p:cBhvr>
                                        <p:cTn id="86" dur="1000" fill="hold"/>
                                        <p:tgtEl>
                                          <p:spTgt spid="48">
                                            <p:txEl>
                                              <p:pRg st="7" end="7"/>
                                            </p:txEl>
                                          </p:spTgt>
                                        </p:tgtEl>
                                        <p:attrNameLst>
                                          <p:attrName>ppt_x</p:attrName>
                                        </p:attrNameLst>
                                      </p:cBhvr>
                                      <p:tavLst>
                                        <p:tav tm="0">
                                          <p:val>
                                            <p:strVal val="#ppt_x"/>
                                          </p:val>
                                        </p:tav>
                                        <p:tav tm="100000">
                                          <p:val>
                                            <p:strVal val="#ppt_x"/>
                                          </p:val>
                                        </p:tav>
                                      </p:tavLst>
                                    </p:anim>
                                    <p:anim calcmode="lin" valueType="num">
                                      <p:cBhvr>
                                        <p:cTn id="87" dur="1000" fill="hold"/>
                                        <p:tgtEl>
                                          <p:spTgt spid="4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ID="42" presetClass="entr" presetSubtype="0" fill="hold" nodeType="clickEffect">
                                  <p:stCondLst>
                                    <p:cond delay="0"/>
                                  </p:stCondLst>
                                  <p:childTnLst>
                                    <p:set>
                                      <p:cBhvr>
                                        <p:cTn id="91" dur="1" fill="hold">
                                          <p:stCondLst>
                                            <p:cond delay="0"/>
                                          </p:stCondLst>
                                        </p:cTn>
                                        <p:tgtEl>
                                          <p:spTgt spid="48">
                                            <p:txEl>
                                              <p:pRg st="8" end="8"/>
                                            </p:txEl>
                                          </p:spTgt>
                                        </p:tgtEl>
                                        <p:attrNameLst>
                                          <p:attrName>style.visibility</p:attrName>
                                        </p:attrNameLst>
                                      </p:cBhvr>
                                      <p:to>
                                        <p:strVal val="visible"/>
                                      </p:to>
                                    </p:set>
                                    <p:animEffect transition="in" filter="fade">
                                      <p:cBhvr>
                                        <p:cTn id="92" dur="1000"/>
                                        <p:tgtEl>
                                          <p:spTgt spid="48">
                                            <p:txEl>
                                              <p:pRg st="8" end="8"/>
                                            </p:txEl>
                                          </p:spTgt>
                                        </p:tgtEl>
                                      </p:cBhvr>
                                    </p:animEffect>
                                    <p:anim calcmode="lin" valueType="num">
                                      <p:cBhvr>
                                        <p:cTn id="93" dur="1000" fill="hold"/>
                                        <p:tgtEl>
                                          <p:spTgt spid="48">
                                            <p:txEl>
                                              <p:pRg st="8" end="8"/>
                                            </p:txEl>
                                          </p:spTgt>
                                        </p:tgtEl>
                                        <p:attrNameLst>
                                          <p:attrName>ppt_x</p:attrName>
                                        </p:attrNameLst>
                                      </p:cBhvr>
                                      <p:tavLst>
                                        <p:tav tm="0">
                                          <p:val>
                                            <p:strVal val="#ppt_x"/>
                                          </p:val>
                                        </p:tav>
                                        <p:tav tm="100000">
                                          <p:val>
                                            <p:strVal val="#ppt_x"/>
                                          </p:val>
                                        </p:tav>
                                      </p:tavLst>
                                    </p:anim>
                                    <p:anim calcmode="lin" valueType="num">
                                      <p:cBhvr>
                                        <p:cTn id="94" dur="1000" fill="hold"/>
                                        <p:tgtEl>
                                          <p:spTgt spid="48">
                                            <p:txEl>
                                              <p:pRg st="8" end="8"/>
                                            </p:txEl>
                                          </p:spTgt>
                                        </p:tgtEl>
                                        <p:attrNameLst>
                                          <p:attrName>ppt_y</p:attrName>
                                        </p:attrNameLst>
                                      </p:cBhvr>
                                      <p:tavLst>
                                        <p:tav tm="0">
                                          <p:val>
                                            <p:strVal val="#ppt_y+.1"/>
                                          </p:val>
                                        </p:tav>
                                        <p:tav tm="100000">
                                          <p:val>
                                            <p:strVal val="#ppt_y"/>
                                          </p:val>
                                        </p:tav>
                                      </p:tavLst>
                                    </p:anim>
                                  </p:childTnLst>
                                </p:cTn>
                              </p:par>
                              <p:par>
                                <p:cTn id="95" presetID="42" presetClass="entr" presetSubtype="0" fill="hold" nodeType="withEffect">
                                  <p:stCondLst>
                                    <p:cond delay="0"/>
                                  </p:stCondLst>
                                  <p:childTnLst>
                                    <p:set>
                                      <p:cBhvr>
                                        <p:cTn id="96" dur="1" fill="hold">
                                          <p:stCondLst>
                                            <p:cond delay="0"/>
                                          </p:stCondLst>
                                        </p:cTn>
                                        <p:tgtEl>
                                          <p:spTgt spid="82"/>
                                        </p:tgtEl>
                                        <p:attrNameLst>
                                          <p:attrName>style.visibility</p:attrName>
                                        </p:attrNameLst>
                                      </p:cBhvr>
                                      <p:to>
                                        <p:strVal val="visible"/>
                                      </p:to>
                                    </p:set>
                                    <p:animEffect transition="in" filter="fade">
                                      <p:cBhvr>
                                        <p:cTn id="97" dur="1000"/>
                                        <p:tgtEl>
                                          <p:spTgt spid="82"/>
                                        </p:tgtEl>
                                      </p:cBhvr>
                                    </p:animEffect>
                                    <p:anim calcmode="lin" valueType="num">
                                      <p:cBhvr>
                                        <p:cTn id="98" dur="1000" fill="hold"/>
                                        <p:tgtEl>
                                          <p:spTgt spid="82"/>
                                        </p:tgtEl>
                                        <p:attrNameLst>
                                          <p:attrName>ppt_x</p:attrName>
                                        </p:attrNameLst>
                                      </p:cBhvr>
                                      <p:tavLst>
                                        <p:tav tm="0">
                                          <p:val>
                                            <p:strVal val="#ppt_x"/>
                                          </p:val>
                                        </p:tav>
                                        <p:tav tm="100000">
                                          <p:val>
                                            <p:strVal val="#ppt_x"/>
                                          </p:val>
                                        </p:tav>
                                      </p:tavLst>
                                    </p:anim>
                                    <p:anim calcmode="lin" valueType="num">
                                      <p:cBhvr>
                                        <p:cTn id="99" dur="1000" fill="hold"/>
                                        <p:tgtEl>
                                          <p:spTgt spid="8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rgbClr val="FEF8F4"/>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pic>
        <p:nvPicPr>
          <p:cNvPr id="47" name="Picture 46">
            <a:extLst>
              <a:ext uri="{FF2B5EF4-FFF2-40B4-BE49-F238E27FC236}">
                <a16:creationId xmlns:a16="http://schemas.microsoft.com/office/drawing/2014/main" xmlns="" id="{BD670598-097C-4F00-AE60-4C286DA5962A}"/>
              </a:ext>
            </a:extLst>
          </p:cNvPr>
          <p:cNvPicPr>
            <a:picLocks noChangeAspect="1"/>
          </p:cNvPicPr>
          <p:nvPr/>
        </p:nvPicPr>
        <p:blipFill>
          <a:blip r:embed="rId2"/>
          <a:stretch>
            <a:fillRect/>
          </a:stretch>
        </p:blipFill>
        <p:spPr>
          <a:xfrm>
            <a:off x="272634" y="271405"/>
            <a:ext cx="11361693" cy="6106910"/>
          </a:xfrm>
          <a:prstGeom prst="rect">
            <a:avLst/>
          </a:prstGeom>
        </p:spPr>
      </p:pic>
    </p:spTree>
    <p:extLst>
      <p:ext uri="{BB962C8B-B14F-4D97-AF65-F5344CB8AC3E}">
        <p14:creationId xmlns:p14="http://schemas.microsoft.com/office/powerpoint/2010/main" val="156822426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Title 1">
            <a:extLst>
              <a:ext uri="{FF2B5EF4-FFF2-40B4-BE49-F238E27FC236}">
                <a16:creationId xmlns:a16="http://schemas.microsoft.com/office/drawing/2014/main" xmlns="" id="{38C9511C-B260-4D2F-BEF1-EE2279A6968D}"/>
              </a:ext>
            </a:extLst>
          </p:cNvPr>
          <p:cNvSpPr txBox="1">
            <a:spLocks/>
          </p:cNvSpPr>
          <p:nvPr/>
        </p:nvSpPr>
        <p:spPr>
          <a:xfrm>
            <a:off x="300995" y="1085563"/>
            <a:ext cx="11154004" cy="1191357"/>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lnSpc>
                <a:spcPct val="100000"/>
              </a:lnSpc>
            </a:pPr>
            <a:r>
              <a:rPr lang="ar-SA" sz="2400" dirty="0">
                <a:cs typeface="+mn-cs"/>
              </a:rPr>
              <a:t>تتكون من الشرط والجمل الواجب تنفيذها عند تحقق الشرط وجملة </a:t>
            </a:r>
            <a:r>
              <a:rPr lang="en-US" sz="2400" dirty="0">
                <a:cs typeface="+mn-cs"/>
              </a:rPr>
              <a:t>IF</a:t>
            </a:r>
            <a:r>
              <a:rPr lang="ar-SA" sz="2400" dirty="0">
                <a:cs typeface="+mn-cs"/>
              </a:rPr>
              <a:t> جديدة وهي بدورها تحتوي على شرط والجمل الواجب تنفيذها عند تحقق الشرط وهنا يشترط ان يكون لدينا </a:t>
            </a:r>
            <a:r>
              <a:rPr lang="en-US" sz="2400" dirty="0">
                <a:cs typeface="+mn-cs"/>
              </a:rPr>
              <a:t>End if</a:t>
            </a:r>
            <a:r>
              <a:rPr lang="ar-SA" sz="2400" dirty="0">
                <a:cs typeface="+mn-cs"/>
              </a:rPr>
              <a:t>( اي نهاية ) لكل </a:t>
            </a:r>
            <a:r>
              <a:rPr lang="en-US" sz="2400" dirty="0">
                <a:cs typeface="+mn-cs"/>
              </a:rPr>
              <a:t>If</a:t>
            </a:r>
            <a:r>
              <a:rPr lang="ar-SA" sz="2400" dirty="0">
                <a:cs typeface="+mn-cs"/>
              </a:rPr>
              <a:t> ،والصيغة العامة لها كالتالي:</a:t>
            </a:r>
            <a:br>
              <a:rPr lang="ar-SA" sz="2400" dirty="0">
                <a:cs typeface="+mn-cs"/>
              </a:rPr>
            </a:br>
            <a:endParaRPr lang="ar-SA" sz="2400" dirty="0">
              <a:cs typeface="+mn-cs"/>
            </a:endParaRPr>
          </a:p>
        </p:txBody>
      </p:sp>
      <p:sp>
        <p:nvSpPr>
          <p:cNvPr id="48" name="Rectangle 47">
            <a:extLst>
              <a:ext uri="{FF2B5EF4-FFF2-40B4-BE49-F238E27FC236}">
                <a16:creationId xmlns:a16="http://schemas.microsoft.com/office/drawing/2014/main" xmlns="" id="{5C1D68AD-923E-4FD2-AA8E-1AD1E41ECE45}"/>
              </a:ext>
            </a:extLst>
          </p:cNvPr>
          <p:cNvSpPr/>
          <p:nvPr/>
        </p:nvSpPr>
        <p:spPr>
          <a:xfrm>
            <a:off x="7394271" y="505265"/>
            <a:ext cx="4060728" cy="523220"/>
          </a:xfrm>
          <a:prstGeom prst="rect">
            <a:avLst/>
          </a:prstGeom>
        </p:spPr>
        <p:txBody>
          <a:bodyPr wrap="none">
            <a:spAutoFit/>
          </a:bodyPr>
          <a:lstStyle/>
          <a:p>
            <a:pPr algn="r" rtl="1"/>
            <a:r>
              <a:rPr lang="ar-SA" sz="2800" b="1" dirty="0">
                <a:solidFill>
                  <a:srgbClr val="002060"/>
                </a:solidFill>
              </a:rPr>
              <a:t>جملة الشرط </a:t>
            </a:r>
            <a:r>
              <a:rPr lang="gsw-FR" sz="2800" b="1" dirty="0">
                <a:solidFill>
                  <a:srgbClr val="002060"/>
                </a:solidFill>
              </a:rPr>
              <a:t>IF</a:t>
            </a:r>
            <a:r>
              <a:rPr lang="en-US" sz="2800" b="1" dirty="0">
                <a:solidFill>
                  <a:srgbClr val="002060"/>
                </a:solidFill>
              </a:rPr>
              <a:t> </a:t>
            </a:r>
            <a:r>
              <a:rPr lang="gsw-FR" sz="2800" b="1" dirty="0">
                <a:solidFill>
                  <a:srgbClr val="002060"/>
                </a:solidFill>
              </a:rPr>
              <a:t>THEN ELS</a:t>
            </a:r>
            <a:r>
              <a:rPr lang="en-US" sz="2800" b="1" dirty="0">
                <a:solidFill>
                  <a:srgbClr val="002060"/>
                </a:solidFill>
              </a:rPr>
              <a:t>e </a:t>
            </a:r>
            <a:r>
              <a:rPr lang="gsw-FR" sz="2800" b="1" dirty="0">
                <a:solidFill>
                  <a:srgbClr val="002060"/>
                </a:solidFill>
              </a:rPr>
              <a:t>IF</a:t>
            </a:r>
            <a:r>
              <a:rPr lang="ar-SA" sz="2800" b="1" dirty="0">
                <a:solidFill>
                  <a:srgbClr val="002060"/>
                </a:solidFill>
              </a:rPr>
              <a:t>:</a:t>
            </a:r>
          </a:p>
        </p:txBody>
      </p:sp>
      <p:sp>
        <p:nvSpPr>
          <p:cNvPr id="49" name="Rectangle 48">
            <a:extLst>
              <a:ext uri="{FF2B5EF4-FFF2-40B4-BE49-F238E27FC236}">
                <a16:creationId xmlns:a16="http://schemas.microsoft.com/office/drawing/2014/main" xmlns="" id="{20411D40-360F-46F3-B2D0-C3166C9B7316}"/>
              </a:ext>
            </a:extLst>
          </p:cNvPr>
          <p:cNvSpPr/>
          <p:nvPr/>
        </p:nvSpPr>
        <p:spPr>
          <a:xfrm>
            <a:off x="643457" y="2001866"/>
            <a:ext cx="6096000" cy="2677656"/>
          </a:xfrm>
          <a:prstGeom prst="rect">
            <a:avLst/>
          </a:prstGeom>
        </p:spPr>
        <p:txBody>
          <a:bodyPr>
            <a:spAutoFit/>
          </a:bodyPr>
          <a:lstStyle/>
          <a:p>
            <a:r>
              <a:rPr lang="gsw-FR" sz="2400" dirty="0"/>
              <a:t>IF CONDITION1 THEN</a:t>
            </a:r>
          </a:p>
          <a:p>
            <a:r>
              <a:rPr lang="gsw-FR" sz="2400" dirty="0"/>
              <a:t>Statement1;</a:t>
            </a:r>
          </a:p>
          <a:p>
            <a:r>
              <a:rPr lang="gsw-FR" sz="2400" dirty="0"/>
              <a:t>ELSE</a:t>
            </a:r>
            <a:endParaRPr lang="ar-SA" sz="2400" dirty="0"/>
          </a:p>
          <a:p>
            <a:r>
              <a:rPr lang="gsw-FR" sz="2400" dirty="0"/>
              <a:t>IF CONDITION2 THEN</a:t>
            </a:r>
          </a:p>
          <a:p>
            <a:r>
              <a:rPr lang="gsw-FR" sz="2400" dirty="0"/>
              <a:t>Statement2;</a:t>
            </a:r>
          </a:p>
          <a:p>
            <a:r>
              <a:rPr lang="gsw-FR" sz="2400" dirty="0"/>
              <a:t>END IF;</a:t>
            </a:r>
          </a:p>
          <a:p>
            <a:r>
              <a:rPr lang="gsw-FR" sz="2400" dirty="0"/>
              <a:t>END IF;</a:t>
            </a:r>
            <a:endParaRPr lang="ar-SA" sz="2400" b="1" dirty="0"/>
          </a:p>
        </p:txBody>
      </p:sp>
    </p:spTree>
    <p:extLst>
      <p:ext uri="{BB962C8B-B14F-4D97-AF65-F5344CB8AC3E}">
        <p14:creationId xmlns:p14="http://schemas.microsoft.com/office/powerpoint/2010/main" val="36709461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1000"/>
                                        <p:tgtEl>
                                          <p:spTgt spid="48">
                                            <p:txEl>
                                              <p:pRg st="0" end="0"/>
                                            </p:txEl>
                                          </p:spTgt>
                                        </p:tgtEl>
                                      </p:cBhvr>
                                    </p:animEffect>
                                    <p:anim calcmode="lin" valueType="num">
                                      <p:cBhvr>
                                        <p:cTn id="8"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1000"/>
                                        <p:tgtEl>
                                          <p:spTgt spid="47"/>
                                        </p:tgtEl>
                                      </p:cBhvr>
                                    </p:animEffect>
                                    <p:anim calcmode="lin" valueType="num">
                                      <p:cBhvr>
                                        <p:cTn id="15" dur="1000" fill="hold"/>
                                        <p:tgtEl>
                                          <p:spTgt spid="47"/>
                                        </p:tgtEl>
                                        <p:attrNameLst>
                                          <p:attrName>ppt_x</p:attrName>
                                        </p:attrNameLst>
                                      </p:cBhvr>
                                      <p:tavLst>
                                        <p:tav tm="0">
                                          <p:val>
                                            <p:strVal val="#ppt_x"/>
                                          </p:val>
                                        </p:tav>
                                        <p:tav tm="100000">
                                          <p:val>
                                            <p:strVal val="#ppt_x"/>
                                          </p:val>
                                        </p:tav>
                                      </p:tavLst>
                                    </p:anim>
                                    <p:anim calcmode="lin" valueType="num">
                                      <p:cBhvr>
                                        <p:cTn id="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9">
                                            <p:txEl>
                                              <p:pRg st="0" end="0"/>
                                            </p:txEl>
                                          </p:spTgt>
                                        </p:tgtEl>
                                        <p:attrNameLst>
                                          <p:attrName>style.visibility</p:attrName>
                                        </p:attrNameLst>
                                      </p:cBhvr>
                                      <p:to>
                                        <p:strVal val="visible"/>
                                      </p:to>
                                    </p:set>
                                    <p:animEffect transition="in" filter="fade">
                                      <p:cBhvr>
                                        <p:cTn id="21" dur="1000"/>
                                        <p:tgtEl>
                                          <p:spTgt spid="49">
                                            <p:txEl>
                                              <p:pRg st="0" end="0"/>
                                            </p:txEl>
                                          </p:spTgt>
                                        </p:tgtEl>
                                      </p:cBhvr>
                                    </p:animEffect>
                                    <p:anim calcmode="lin" valueType="num">
                                      <p:cBhvr>
                                        <p:cTn id="22"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9">
                                            <p:txEl>
                                              <p:pRg st="0" end="0"/>
                                            </p:txEl>
                                          </p:spTgt>
                                        </p:tgtEl>
                                        <p:attrNameLst>
                                          <p:attrName>ppt_y</p:attrName>
                                        </p:attrNameLst>
                                      </p:cBhvr>
                                      <p:tavLst>
                                        <p:tav tm="0">
                                          <p:val>
                                            <p:strVal val="#ppt_y+.1"/>
                                          </p:val>
                                        </p:tav>
                                        <p:tav tm="100000">
                                          <p:val>
                                            <p:strVal val="#ppt_y"/>
                                          </p:val>
                                        </p:tav>
                                      </p:tavLst>
                                    </p:anim>
                                  </p:childTnLst>
                                </p:cTn>
                              </p:par>
                              <p:par>
                                <p:cTn id="24" presetID="42" presetClass="entr" presetSubtype="0" fill="hold" nodeType="withEffect">
                                  <p:stCondLst>
                                    <p:cond delay="0"/>
                                  </p:stCondLst>
                                  <p:childTnLst>
                                    <p:set>
                                      <p:cBhvr>
                                        <p:cTn id="25" dur="1" fill="hold">
                                          <p:stCondLst>
                                            <p:cond delay="0"/>
                                          </p:stCondLst>
                                        </p:cTn>
                                        <p:tgtEl>
                                          <p:spTgt spid="49">
                                            <p:txEl>
                                              <p:pRg st="1" end="1"/>
                                            </p:txEl>
                                          </p:spTgt>
                                        </p:tgtEl>
                                        <p:attrNameLst>
                                          <p:attrName>style.visibility</p:attrName>
                                        </p:attrNameLst>
                                      </p:cBhvr>
                                      <p:to>
                                        <p:strVal val="visible"/>
                                      </p:to>
                                    </p:set>
                                    <p:animEffect transition="in" filter="fade">
                                      <p:cBhvr>
                                        <p:cTn id="26" dur="1000"/>
                                        <p:tgtEl>
                                          <p:spTgt spid="49">
                                            <p:txEl>
                                              <p:pRg st="1" end="1"/>
                                            </p:txEl>
                                          </p:spTgt>
                                        </p:tgtEl>
                                      </p:cBhvr>
                                    </p:animEffect>
                                    <p:anim calcmode="lin" valueType="num">
                                      <p:cBhvr>
                                        <p:cTn id="27" dur="1000" fill="hold"/>
                                        <p:tgtEl>
                                          <p:spTgt spid="49">
                                            <p:txEl>
                                              <p:pRg st="1" end="1"/>
                                            </p:txEl>
                                          </p:spTgt>
                                        </p:tgtEl>
                                        <p:attrNameLst>
                                          <p:attrName>ppt_x</p:attrName>
                                        </p:attrNameLst>
                                      </p:cBhvr>
                                      <p:tavLst>
                                        <p:tav tm="0">
                                          <p:val>
                                            <p:strVal val="#ppt_x"/>
                                          </p:val>
                                        </p:tav>
                                        <p:tav tm="100000">
                                          <p:val>
                                            <p:strVal val="#ppt_x"/>
                                          </p:val>
                                        </p:tav>
                                      </p:tavLst>
                                    </p:anim>
                                    <p:anim calcmode="lin" valueType="num">
                                      <p:cBhvr>
                                        <p:cTn id="28" dur="1000" fill="hold"/>
                                        <p:tgtEl>
                                          <p:spTgt spid="49">
                                            <p:txEl>
                                              <p:pRg st="1" end="1"/>
                                            </p:txEl>
                                          </p:spTgt>
                                        </p:tgtEl>
                                        <p:attrNameLst>
                                          <p:attrName>ppt_y</p:attrName>
                                        </p:attrNameLst>
                                      </p:cBhvr>
                                      <p:tavLst>
                                        <p:tav tm="0">
                                          <p:val>
                                            <p:strVal val="#ppt_y+.1"/>
                                          </p:val>
                                        </p:tav>
                                        <p:tav tm="100000">
                                          <p:val>
                                            <p:strVal val="#ppt_y"/>
                                          </p:val>
                                        </p:tav>
                                      </p:tavLst>
                                    </p:anim>
                                  </p:childTnLst>
                                </p:cTn>
                              </p:par>
                              <p:par>
                                <p:cTn id="29" presetID="42" presetClass="entr" presetSubtype="0" fill="hold" nodeType="withEffect">
                                  <p:stCondLst>
                                    <p:cond delay="0"/>
                                  </p:stCondLst>
                                  <p:childTnLst>
                                    <p:set>
                                      <p:cBhvr>
                                        <p:cTn id="30" dur="1" fill="hold">
                                          <p:stCondLst>
                                            <p:cond delay="0"/>
                                          </p:stCondLst>
                                        </p:cTn>
                                        <p:tgtEl>
                                          <p:spTgt spid="49">
                                            <p:txEl>
                                              <p:pRg st="2" end="2"/>
                                            </p:txEl>
                                          </p:spTgt>
                                        </p:tgtEl>
                                        <p:attrNameLst>
                                          <p:attrName>style.visibility</p:attrName>
                                        </p:attrNameLst>
                                      </p:cBhvr>
                                      <p:to>
                                        <p:strVal val="visible"/>
                                      </p:to>
                                    </p:set>
                                    <p:animEffect transition="in" filter="fade">
                                      <p:cBhvr>
                                        <p:cTn id="31" dur="1000"/>
                                        <p:tgtEl>
                                          <p:spTgt spid="49">
                                            <p:txEl>
                                              <p:pRg st="2" end="2"/>
                                            </p:txEl>
                                          </p:spTgt>
                                        </p:tgtEl>
                                      </p:cBhvr>
                                    </p:animEffect>
                                    <p:anim calcmode="lin" valueType="num">
                                      <p:cBhvr>
                                        <p:cTn id="32" dur="1000" fill="hold"/>
                                        <p:tgtEl>
                                          <p:spTgt spid="49">
                                            <p:txEl>
                                              <p:pRg st="2" end="2"/>
                                            </p:txEl>
                                          </p:spTgt>
                                        </p:tgtEl>
                                        <p:attrNameLst>
                                          <p:attrName>ppt_x</p:attrName>
                                        </p:attrNameLst>
                                      </p:cBhvr>
                                      <p:tavLst>
                                        <p:tav tm="0">
                                          <p:val>
                                            <p:strVal val="#ppt_x"/>
                                          </p:val>
                                        </p:tav>
                                        <p:tav tm="100000">
                                          <p:val>
                                            <p:strVal val="#ppt_x"/>
                                          </p:val>
                                        </p:tav>
                                      </p:tavLst>
                                    </p:anim>
                                    <p:anim calcmode="lin" valueType="num">
                                      <p:cBhvr>
                                        <p:cTn id="33" dur="1000" fill="hold"/>
                                        <p:tgtEl>
                                          <p:spTgt spid="49">
                                            <p:txEl>
                                              <p:pRg st="2" end="2"/>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49">
                                            <p:txEl>
                                              <p:pRg st="3" end="3"/>
                                            </p:txEl>
                                          </p:spTgt>
                                        </p:tgtEl>
                                        <p:attrNameLst>
                                          <p:attrName>style.visibility</p:attrName>
                                        </p:attrNameLst>
                                      </p:cBhvr>
                                      <p:to>
                                        <p:strVal val="visible"/>
                                      </p:to>
                                    </p:set>
                                    <p:animEffect transition="in" filter="fade">
                                      <p:cBhvr>
                                        <p:cTn id="36" dur="1000"/>
                                        <p:tgtEl>
                                          <p:spTgt spid="49">
                                            <p:txEl>
                                              <p:pRg st="3" end="3"/>
                                            </p:txEl>
                                          </p:spTgt>
                                        </p:tgtEl>
                                      </p:cBhvr>
                                    </p:animEffect>
                                    <p:anim calcmode="lin" valueType="num">
                                      <p:cBhvr>
                                        <p:cTn id="37" dur="1000" fill="hold"/>
                                        <p:tgtEl>
                                          <p:spTgt spid="49">
                                            <p:txEl>
                                              <p:pRg st="3" end="3"/>
                                            </p:txEl>
                                          </p:spTgt>
                                        </p:tgtEl>
                                        <p:attrNameLst>
                                          <p:attrName>ppt_x</p:attrName>
                                        </p:attrNameLst>
                                      </p:cBhvr>
                                      <p:tavLst>
                                        <p:tav tm="0">
                                          <p:val>
                                            <p:strVal val="#ppt_x"/>
                                          </p:val>
                                        </p:tav>
                                        <p:tav tm="100000">
                                          <p:val>
                                            <p:strVal val="#ppt_x"/>
                                          </p:val>
                                        </p:tav>
                                      </p:tavLst>
                                    </p:anim>
                                    <p:anim calcmode="lin" valueType="num">
                                      <p:cBhvr>
                                        <p:cTn id="38" dur="1000" fill="hold"/>
                                        <p:tgtEl>
                                          <p:spTgt spid="49">
                                            <p:txEl>
                                              <p:pRg st="3" end="3"/>
                                            </p:txEl>
                                          </p:spTgt>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49">
                                            <p:txEl>
                                              <p:pRg st="4" end="4"/>
                                            </p:txEl>
                                          </p:spTgt>
                                        </p:tgtEl>
                                        <p:attrNameLst>
                                          <p:attrName>style.visibility</p:attrName>
                                        </p:attrNameLst>
                                      </p:cBhvr>
                                      <p:to>
                                        <p:strVal val="visible"/>
                                      </p:to>
                                    </p:set>
                                    <p:animEffect transition="in" filter="fade">
                                      <p:cBhvr>
                                        <p:cTn id="41" dur="1000"/>
                                        <p:tgtEl>
                                          <p:spTgt spid="49">
                                            <p:txEl>
                                              <p:pRg st="4" end="4"/>
                                            </p:txEl>
                                          </p:spTgt>
                                        </p:tgtEl>
                                      </p:cBhvr>
                                    </p:animEffect>
                                    <p:anim calcmode="lin" valueType="num">
                                      <p:cBhvr>
                                        <p:cTn id="42" dur="1000" fill="hold"/>
                                        <p:tgtEl>
                                          <p:spTgt spid="49">
                                            <p:txEl>
                                              <p:pRg st="4" end="4"/>
                                            </p:txEl>
                                          </p:spTgt>
                                        </p:tgtEl>
                                        <p:attrNameLst>
                                          <p:attrName>ppt_x</p:attrName>
                                        </p:attrNameLst>
                                      </p:cBhvr>
                                      <p:tavLst>
                                        <p:tav tm="0">
                                          <p:val>
                                            <p:strVal val="#ppt_x"/>
                                          </p:val>
                                        </p:tav>
                                        <p:tav tm="100000">
                                          <p:val>
                                            <p:strVal val="#ppt_x"/>
                                          </p:val>
                                        </p:tav>
                                      </p:tavLst>
                                    </p:anim>
                                    <p:anim calcmode="lin" valueType="num">
                                      <p:cBhvr>
                                        <p:cTn id="43" dur="1000" fill="hold"/>
                                        <p:tgtEl>
                                          <p:spTgt spid="49">
                                            <p:txEl>
                                              <p:pRg st="4" end="4"/>
                                            </p:txEl>
                                          </p:spTgt>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49">
                                            <p:txEl>
                                              <p:pRg st="5" end="5"/>
                                            </p:txEl>
                                          </p:spTgt>
                                        </p:tgtEl>
                                        <p:attrNameLst>
                                          <p:attrName>style.visibility</p:attrName>
                                        </p:attrNameLst>
                                      </p:cBhvr>
                                      <p:to>
                                        <p:strVal val="visible"/>
                                      </p:to>
                                    </p:set>
                                    <p:animEffect transition="in" filter="fade">
                                      <p:cBhvr>
                                        <p:cTn id="46" dur="1000"/>
                                        <p:tgtEl>
                                          <p:spTgt spid="49">
                                            <p:txEl>
                                              <p:pRg st="5" end="5"/>
                                            </p:txEl>
                                          </p:spTgt>
                                        </p:tgtEl>
                                      </p:cBhvr>
                                    </p:animEffect>
                                    <p:anim calcmode="lin" valueType="num">
                                      <p:cBhvr>
                                        <p:cTn id="47" dur="1000" fill="hold"/>
                                        <p:tgtEl>
                                          <p:spTgt spid="49">
                                            <p:txEl>
                                              <p:pRg st="5" end="5"/>
                                            </p:txEl>
                                          </p:spTgt>
                                        </p:tgtEl>
                                        <p:attrNameLst>
                                          <p:attrName>ppt_x</p:attrName>
                                        </p:attrNameLst>
                                      </p:cBhvr>
                                      <p:tavLst>
                                        <p:tav tm="0">
                                          <p:val>
                                            <p:strVal val="#ppt_x"/>
                                          </p:val>
                                        </p:tav>
                                        <p:tav tm="100000">
                                          <p:val>
                                            <p:strVal val="#ppt_x"/>
                                          </p:val>
                                        </p:tav>
                                      </p:tavLst>
                                    </p:anim>
                                    <p:anim calcmode="lin" valueType="num">
                                      <p:cBhvr>
                                        <p:cTn id="48" dur="1000" fill="hold"/>
                                        <p:tgtEl>
                                          <p:spTgt spid="49">
                                            <p:txEl>
                                              <p:pRg st="5" end="5"/>
                                            </p:txEl>
                                          </p:spTgt>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0"/>
                                  </p:stCondLst>
                                  <p:childTnLst>
                                    <p:set>
                                      <p:cBhvr>
                                        <p:cTn id="50" dur="1" fill="hold">
                                          <p:stCondLst>
                                            <p:cond delay="0"/>
                                          </p:stCondLst>
                                        </p:cTn>
                                        <p:tgtEl>
                                          <p:spTgt spid="49">
                                            <p:txEl>
                                              <p:pRg st="6" end="6"/>
                                            </p:txEl>
                                          </p:spTgt>
                                        </p:tgtEl>
                                        <p:attrNameLst>
                                          <p:attrName>style.visibility</p:attrName>
                                        </p:attrNameLst>
                                      </p:cBhvr>
                                      <p:to>
                                        <p:strVal val="visible"/>
                                      </p:to>
                                    </p:set>
                                    <p:animEffect transition="in" filter="fade">
                                      <p:cBhvr>
                                        <p:cTn id="51" dur="1000"/>
                                        <p:tgtEl>
                                          <p:spTgt spid="49">
                                            <p:txEl>
                                              <p:pRg st="6" end="6"/>
                                            </p:txEl>
                                          </p:spTgt>
                                        </p:tgtEl>
                                      </p:cBhvr>
                                    </p:animEffect>
                                    <p:anim calcmode="lin" valueType="num">
                                      <p:cBhvr>
                                        <p:cTn id="52" dur="1000" fill="hold"/>
                                        <p:tgtEl>
                                          <p:spTgt spid="49">
                                            <p:txEl>
                                              <p:pRg st="6" end="6"/>
                                            </p:txEl>
                                          </p:spTgt>
                                        </p:tgtEl>
                                        <p:attrNameLst>
                                          <p:attrName>ppt_x</p:attrName>
                                        </p:attrNameLst>
                                      </p:cBhvr>
                                      <p:tavLst>
                                        <p:tav tm="0">
                                          <p:val>
                                            <p:strVal val="#ppt_x"/>
                                          </p:val>
                                        </p:tav>
                                        <p:tav tm="100000">
                                          <p:val>
                                            <p:strVal val="#ppt_x"/>
                                          </p:val>
                                        </p:tav>
                                      </p:tavLst>
                                    </p:anim>
                                    <p:anim calcmode="lin" valueType="num">
                                      <p:cBhvr>
                                        <p:cTn id="53" dur="1000" fill="hold"/>
                                        <p:tgtEl>
                                          <p:spTgt spid="49">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3757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pic>
        <p:nvPicPr>
          <p:cNvPr id="47" name="Picture 46">
            <a:extLst>
              <a:ext uri="{FF2B5EF4-FFF2-40B4-BE49-F238E27FC236}">
                <a16:creationId xmlns:a16="http://schemas.microsoft.com/office/drawing/2014/main" xmlns="" id="{31665B24-2E3A-47AB-85C8-6954CF2801AE}"/>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454062" y="507437"/>
            <a:ext cx="10948034" cy="5676544"/>
          </a:xfrm>
          <a:prstGeom prst="rect">
            <a:avLst/>
          </a:prstGeom>
        </p:spPr>
      </p:pic>
    </p:spTree>
    <p:extLst>
      <p:ext uri="{BB962C8B-B14F-4D97-AF65-F5344CB8AC3E}">
        <p14:creationId xmlns:p14="http://schemas.microsoft.com/office/powerpoint/2010/main" val="59478070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pic>
        <p:nvPicPr>
          <p:cNvPr id="47" name="Picture 46">
            <a:extLst>
              <a:ext uri="{FF2B5EF4-FFF2-40B4-BE49-F238E27FC236}">
                <a16:creationId xmlns:a16="http://schemas.microsoft.com/office/drawing/2014/main" xmlns="" id="{13E52616-DFD5-458B-94C3-F0280DCD0711}"/>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623831" y="333818"/>
            <a:ext cx="8999854" cy="6314319"/>
          </a:xfrm>
          <a:prstGeom prst="rect">
            <a:avLst/>
          </a:prstGeom>
        </p:spPr>
      </p:pic>
    </p:spTree>
    <p:extLst>
      <p:ext uri="{BB962C8B-B14F-4D97-AF65-F5344CB8AC3E}">
        <p14:creationId xmlns:p14="http://schemas.microsoft.com/office/powerpoint/2010/main" val="2444855026"/>
      </p:ext>
    </p:extLst>
  </p:cSld>
  <p:clrMapOvr>
    <a:masterClrMapping/>
  </p:clrMapOvr>
  <p:transition spd="slow">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23717"/>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9" name="Rectangle 48">
            <a:extLst>
              <a:ext uri="{FF2B5EF4-FFF2-40B4-BE49-F238E27FC236}">
                <a16:creationId xmlns:a16="http://schemas.microsoft.com/office/drawing/2014/main" xmlns="" id="{162D7B15-F3FE-41AF-B6D6-E0246ABF88FC}"/>
              </a:ext>
            </a:extLst>
          </p:cNvPr>
          <p:cNvSpPr/>
          <p:nvPr/>
        </p:nvSpPr>
        <p:spPr>
          <a:xfrm>
            <a:off x="5296524" y="383703"/>
            <a:ext cx="6096000" cy="523220"/>
          </a:xfrm>
          <a:prstGeom prst="rect">
            <a:avLst/>
          </a:prstGeom>
        </p:spPr>
        <p:txBody>
          <a:bodyPr>
            <a:spAutoFit/>
          </a:bodyPr>
          <a:lstStyle/>
          <a:p>
            <a:pPr algn="r" rtl="1"/>
            <a:r>
              <a:rPr lang="ar-SA" sz="2800" b="1" dirty="0">
                <a:solidFill>
                  <a:srgbClr val="002060"/>
                </a:solidFill>
                <a:latin typeface="Times New Roman" panose="02020603050405020304" pitchFamily="18" charset="0"/>
              </a:rPr>
              <a:t>المؤشرات </a:t>
            </a:r>
            <a:r>
              <a:rPr lang="en-US" sz="2800" b="1" dirty="0">
                <a:solidFill>
                  <a:srgbClr val="002060"/>
                </a:solidFill>
                <a:latin typeface="Times New Roman" panose="02020603050405020304" pitchFamily="18" charset="0"/>
              </a:rPr>
              <a:t>Cursor</a:t>
            </a:r>
            <a:r>
              <a:rPr lang="ar-SA" sz="2800" b="1" dirty="0">
                <a:solidFill>
                  <a:srgbClr val="002060"/>
                </a:solidFill>
              </a:rPr>
              <a:t>:</a:t>
            </a:r>
          </a:p>
        </p:txBody>
      </p:sp>
      <p:sp>
        <p:nvSpPr>
          <p:cNvPr id="48" name="Rectangle 47">
            <a:extLst>
              <a:ext uri="{FF2B5EF4-FFF2-40B4-BE49-F238E27FC236}">
                <a16:creationId xmlns:a16="http://schemas.microsoft.com/office/drawing/2014/main" xmlns="" id="{CE10493D-D1F4-4221-A607-26BB766CE37B}"/>
              </a:ext>
            </a:extLst>
          </p:cNvPr>
          <p:cNvSpPr/>
          <p:nvPr/>
        </p:nvSpPr>
        <p:spPr>
          <a:xfrm>
            <a:off x="5296524" y="973631"/>
            <a:ext cx="6096000" cy="1200329"/>
          </a:xfrm>
          <a:prstGeom prst="rect">
            <a:avLst/>
          </a:prstGeom>
        </p:spPr>
        <p:txBody>
          <a:bodyPr>
            <a:spAutoFit/>
          </a:bodyPr>
          <a:lstStyle/>
          <a:p>
            <a:pPr algn="r" rtl="1">
              <a:buNone/>
            </a:pPr>
            <a:r>
              <a:rPr lang="ar-SA" sz="2400" dirty="0"/>
              <a:t>هنالك نوعين من المؤشرات :</a:t>
            </a:r>
          </a:p>
          <a:p>
            <a:pPr algn="r" rtl="1">
              <a:buNone/>
            </a:pPr>
            <a:r>
              <a:rPr lang="ar-SA" sz="2400" dirty="0"/>
              <a:t>1- صريحة </a:t>
            </a:r>
            <a:r>
              <a:rPr lang="en-US" sz="2400" dirty="0"/>
              <a:t>Explicit Cursors</a:t>
            </a:r>
            <a:endParaRPr lang="ar-SA" sz="2400" dirty="0"/>
          </a:p>
          <a:p>
            <a:pPr algn="r" rtl="1">
              <a:buNone/>
            </a:pPr>
            <a:r>
              <a:rPr lang="ar-SA" sz="2400" dirty="0"/>
              <a:t>2- ضمنية</a:t>
            </a:r>
          </a:p>
        </p:txBody>
      </p:sp>
      <p:pic>
        <p:nvPicPr>
          <p:cNvPr id="53" name="Picture 52">
            <a:extLst>
              <a:ext uri="{FF2B5EF4-FFF2-40B4-BE49-F238E27FC236}">
                <a16:creationId xmlns:a16="http://schemas.microsoft.com/office/drawing/2014/main" xmlns="" id="{5E1CD66A-35B9-412E-9797-8AAB461FD077}"/>
              </a:ext>
            </a:extLst>
          </p:cNvPr>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Effect>
                      <a14:brightnessContrast bright="40000" contrast="40000"/>
                    </a14:imgEffect>
                  </a14:imgLayer>
                </a14:imgProps>
              </a:ext>
            </a:extLst>
          </a:blip>
          <a:stretch>
            <a:fillRect/>
          </a:stretch>
        </p:blipFill>
        <p:spPr>
          <a:xfrm>
            <a:off x="496145" y="2141608"/>
            <a:ext cx="11053681" cy="2490355"/>
          </a:xfrm>
          <a:prstGeom prst="rect">
            <a:avLst/>
          </a:prstGeom>
        </p:spPr>
      </p:pic>
      <p:pic>
        <p:nvPicPr>
          <p:cNvPr id="54" name="Picture 53">
            <a:extLst>
              <a:ext uri="{FF2B5EF4-FFF2-40B4-BE49-F238E27FC236}">
                <a16:creationId xmlns:a16="http://schemas.microsoft.com/office/drawing/2014/main" xmlns="" id="{68BA1AA4-8B12-4F7F-9673-66B1A7005055}"/>
              </a:ext>
            </a:extLst>
          </p:cNvPr>
          <p:cNvPicPr>
            <a:picLocks noChangeAspect="1"/>
          </p:cNvPicPr>
          <p:nvPr/>
        </p:nvPicPr>
        <p:blipFill>
          <a:blip r:embed="rId4"/>
          <a:stretch>
            <a:fillRect/>
          </a:stretch>
        </p:blipFill>
        <p:spPr>
          <a:xfrm>
            <a:off x="1643922" y="4734538"/>
            <a:ext cx="9620250" cy="1862616"/>
          </a:xfrm>
          <a:prstGeom prst="rect">
            <a:avLst/>
          </a:prstGeom>
        </p:spPr>
      </p:pic>
    </p:spTree>
    <p:extLst>
      <p:ext uri="{BB962C8B-B14F-4D97-AF65-F5344CB8AC3E}">
        <p14:creationId xmlns:p14="http://schemas.microsoft.com/office/powerpoint/2010/main" val="297086116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wipe(down)">
                                      <p:cBhvr>
                                        <p:cTn id="7" dur="500"/>
                                        <p:tgtEl>
                                          <p:spTgt spid="4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8">
                                            <p:txEl>
                                              <p:pRg st="0" end="0"/>
                                            </p:txEl>
                                          </p:spTgt>
                                        </p:tgtEl>
                                        <p:attrNameLst>
                                          <p:attrName>style.visibility</p:attrName>
                                        </p:attrNameLst>
                                      </p:cBhvr>
                                      <p:to>
                                        <p:strVal val="visible"/>
                                      </p:to>
                                    </p:set>
                                    <p:animEffect transition="in" filter="fade">
                                      <p:cBhvr>
                                        <p:cTn id="12" dur="1000"/>
                                        <p:tgtEl>
                                          <p:spTgt spid="48">
                                            <p:txEl>
                                              <p:pRg st="0" end="0"/>
                                            </p:txEl>
                                          </p:spTgt>
                                        </p:tgtEl>
                                      </p:cBhvr>
                                    </p:animEffect>
                                    <p:anim calcmode="lin" valueType="num">
                                      <p:cBhvr>
                                        <p:cTn id="13"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8">
                                            <p:txEl>
                                              <p:pRg st="1" end="1"/>
                                            </p:txEl>
                                          </p:spTgt>
                                        </p:tgtEl>
                                        <p:attrNameLst>
                                          <p:attrName>style.visibility</p:attrName>
                                        </p:attrNameLst>
                                      </p:cBhvr>
                                      <p:to>
                                        <p:strVal val="visible"/>
                                      </p:to>
                                    </p:set>
                                    <p:animEffect transition="in" filter="fade">
                                      <p:cBhvr>
                                        <p:cTn id="17" dur="1000"/>
                                        <p:tgtEl>
                                          <p:spTgt spid="48">
                                            <p:txEl>
                                              <p:pRg st="1" end="1"/>
                                            </p:txEl>
                                          </p:spTgt>
                                        </p:tgtEl>
                                      </p:cBhvr>
                                    </p:animEffect>
                                    <p:anim calcmode="lin" valueType="num">
                                      <p:cBhvr>
                                        <p:cTn id="18" dur="1000" fill="hold"/>
                                        <p:tgtEl>
                                          <p:spTgt spid="4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8">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8">
                                            <p:txEl>
                                              <p:pRg st="2" end="2"/>
                                            </p:txEl>
                                          </p:spTgt>
                                        </p:tgtEl>
                                        <p:attrNameLst>
                                          <p:attrName>style.visibility</p:attrName>
                                        </p:attrNameLst>
                                      </p:cBhvr>
                                      <p:to>
                                        <p:strVal val="visible"/>
                                      </p:to>
                                    </p:set>
                                    <p:animEffect transition="in" filter="fade">
                                      <p:cBhvr>
                                        <p:cTn id="22" dur="1000"/>
                                        <p:tgtEl>
                                          <p:spTgt spid="48">
                                            <p:txEl>
                                              <p:pRg st="2" end="2"/>
                                            </p:txEl>
                                          </p:spTgt>
                                        </p:tgtEl>
                                      </p:cBhvr>
                                    </p:animEffect>
                                    <p:anim calcmode="lin" valueType="num">
                                      <p:cBhvr>
                                        <p:cTn id="23" dur="1000" fill="hold"/>
                                        <p:tgtEl>
                                          <p:spTgt spid="4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53"/>
                                        </p:tgtEl>
                                        <p:attrNameLst>
                                          <p:attrName>style.visibility</p:attrName>
                                        </p:attrNameLst>
                                      </p:cBhvr>
                                      <p:to>
                                        <p:strVal val="visible"/>
                                      </p:to>
                                    </p:set>
                                    <p:animEffect transition="in" filter="fade">
                                      <p:cBhvr>
                                        <p:cTn id="29" dur="1000"/>
                                        <p:tgtEl>
                                          <p:spTgt spid="53"/>
                                        </p:tgtEl>
                                      </p:cBhvr>
                                    </p:animEffect>
                                    <p:anim calcmode="lin" valueType="num">
                                      <p:cBhvr>
                                        <p:cTn id="30" dur="1000" fill="hold"/>
                                        <p:tgtEl>
                                          <p:spTgt spid="53"/>
                                        </p:tgtEl>
                                        <p:attrNameLst>
                                          <p:attrName>ppt_x</p:attrName>
                                        </p:attrNameLst>
                                      </p:cBhvr>
                                      <p:tavLst>
                                        <p:tav tm="0">
                                          <p:val>
                                            <p:strVal val="#ppt_x"/>
                                          </p:val>
                                        </p:tav>
                                        <p:tav tm="100000">
                                          <p:val>
                                            <p:strVal val="#ppt_x"/>
                                          </p:val>
                                        </p:tav>
                                      </p:tavLst>
                                    </p:anim>
                                    <p:anim calcmode="lin" valueType="num">
                                      <p:cBhvr>
                                        <p:cTn id="31"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42" presetClass="entr" presetSubtype="0" fill="hold" nodeType="clickEffect">
                                  <p:stCondLst>
                                    <p:cond delay="0"/>
                                  </p:stCondLst>
                                  <p:childTnLst>
                                    <p:set>
                                      <p:cBhvr>
                                        <p:cTn id="35" dur="1" fill="hold">
                                          <p:stCondLst>
                                            <p:cond delay="0"/>
                                          </p:stCondLst>
                                        </p:cTn>
                                        <p:tgtEl>
                                          <p:spTgt spid="54"/>
                                        </p:tgtEl>
                                        <p:attrNameLst>
                                          <p:attrName>style.visibility</p:attrName>
                                        </p:attrNameLst>
                                      </p:cBhvr>
                                      <p:to>
                                        <p:strVal val="visible"/>
                                      </p:to>
                                    </p:set>
                                    <p:animEffect transition="in" filter="fade">
                                      <p:cBhvr>
                                        <p:cTn id="36" dur="1000"/>
                                        <p:tgtEl>
                                          <p:spTgt spid="54"/>
                                        </p:tgtEl>
                                      </p:cBhvr>
                                    </p:animEffect>
                                    <p:anim calcmode="lin" valueType="num">
                                      <p:cBhvr>
                                        <p:cTn id="37" dur="1000" fill="hold"/>
                                        <p:tgtEl>
                                          <p:spTgt spid="54"/>
                                        </p:tgtEl>
                                        <p:attrNameLst>
                                          <p:attrName>ppt_x</p:attrName>
                                        </p:attrNameLst>
                                      </p:cBhvr>
                                      <p:tavLst>
                                        <p:tav tm="0">
                                          <p:val>
                                            <p:strVal val="#ppt_x"/>
                                          </p:val>
                                        </p:tav>
                                        <p:tav tm="100000">
                                          <p:val>
                                            <p:strVal val="#ppt_x"/>
                                          </p:val>
                                        </p:tav>
                                      </p:tavLst>
                                    </p:anim>
                                    <p:anim calcmode="lin" valueType="num">
                                      <p:cBhvr>
                                        <p:cTn id="38" dur="1000" fill="hold"/>
                                        <p:tgtEl>
                                          <p:spTgt spid="5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6D494E83-7EB7-41AF-B97E-F13D3FD477FB}"/>
              </a:ext>
            </a:extLst>
          </p:cNvPr>
          <p:cNvSpPr/>
          <p:nvPr/>
        </p:nvSpPr>
        <p:spPr>
          <a:xfrm>
            <a:off x="509227" y="682034"/>
            <a:ext cx="11024829" cy="1569660"/>
          </a:xfrm>
          <a:prstGeom prst="rect">
            <a:avLst/>
          </a:prstGeom>
        </p:spPr>
        <p:txBody>
          <a:bodyPr wrap="square">
            <a:spAutoFit/>
          </a:bodyPr>
          <a:lstStyle/>
          <a:p>
            <a:pPr algn="r" rtl="1">
              <a:buNone/>
            </a:pPr>
            <a:r>
              <a:rPr lang="ar-SA" sz="2400" dirty="0"/>
              <a:t>يتم تعريف هذا النوع من المؤشرات في جزء التعريف </a:t>
            </a:r>
            <a:r>
              <a:rPr lang="en-US" sz="2400" dirty="0"/>
              <a:t>declare</a:t>
            </a:r>
            <a:r>
              <a:rPr lang="ar-SA" sz="2400" dirty="0"/>
              <a:t> كالاتي :</a:t>
            </a:r>
          </a:p>
          <a:p>
            <a:pPr rtl="1"/>
            <a:r>
              <a:rPr lang="en-US" sz="2400" b="1" dirty="0">
                <a:solidFill>
                  <a:srgbClr val="002060"/>
                </a:solidFill>
              </a:rPr>
              <a:t>Declare</a:t>
            </a:r>
          </a:p>
          <a:p>
            <a:pPr rtl="1"/>
            <a:r>
              <a:rPr lang="en-US" sz="2400" dirty="0">
                <a:solidFill>
                  <a:srgbClr val="002060"/>
                </a:solidFill>
              </a:rPr>
              <a:t>Cursor</a:t>
            </a:r>
            <a:r>
              <a:rPr lang="en-US" sz="2400" dirty="0"/>
              <a:t>  cursor_name is select statement;</a:t>
            </a:r>
            <a:endParaRPr lang="ar-SA" sz="2400" dirty="0"/>
          </a:p>
          <a:p>
            <a:pPr algn="r" rtl="1">
              <a:buNone/>
            </a:pPr>
            <a:r>
              <a:rPr lang="ar-SA" sz="2400" dirty="0"/>
              <a:t>يتم بعد ذلك فتح المؤشر بعد عبارة </a:t>
            </a:r>
            <a:r>
              <a:rPr lang="en-US" sz="2400" dirty="0"/>
              <a:t>begin</a:t>
            </a:r>
            <a:r>
              <a:rPr lang="ar-SA" sz="2400" dirty="0"/>
              <a:t> ولكي يتم فتح المؤشر يتم استخدام الامر </a:t>
            </a:r>
            <a:r>
              <a:rPr lang="en-US" sz="2400" dirty="0"/>
              <a:t>open</a:t>
            </a:r>
            <a:r>
              <a:rPr lang="ar-SA" sz="2400" dirty="0"/>
              <a:t> كالاتي:</a:t>
            </a:r>
          </a:p>
        </p:txBody>
      </p:sp>
      <p:sp>
        <p:nvSpPr>
          <p:cNvPr id="48" name="Rectangle 47">
            <a:extLst>
              <a:ext uri="{FF2B5EF4-FFF2-40B4-BE49-F238E27FC236}">
                <a16:creationId xmlns:a16="http://schemas.microsoft.com/office/drawing/2014/main" xmlns="" id="{7C641750-0620-4B94-B9FE-1647F91BB2F5}"/>
              </a:ext>
            </a:extLst>
          </p:cNvPr>
          <p:cNvSpPr/>
          <p:nvPr/>
        </p:nvSpPr>
        <p:spPr>
          <a:xfrm>
            <a:off x="567597" y="2459230"/>
            <a:ext cx="2662460" cy="461665"/>
          </a:xfrm>
          <a:prstGeom prst="rect">
            <a:avLst/>
          </a:prstGeom>
        </p:spPr>
        <p:txBody>
          <a:bodyPr wrap="none">
            <a:spAutoFit/>
          </a:bodyPr>
          <a:lstStyle/>
          <a:p>
            <a:r>
              <a:rPr lang="en-US" sz="2400" dirty="0"/>
              <a:t>Open cursor_name;</a:t>
            </a:r>
            <a:endParaRPr lang="ar-SA" sz="2400" dirty="0"/>
          </a:p>
        </p:txBody>
      </p:sp>
      <p:sp>
        <p:nvSpPr>
          <p:cNvPr id="49" name="Rectangle 48">
            <a:extLst>
              <a:ext uri="{FF2B5EF4-FFF2-40B4-BE49-F238E27FC236}">
                <a16:creationId xmlns:a16="http://schemas.microsoft.com/office/drawing/2014/main" xmlns="" id="{9FA1789F-75CD-4582-8093-5CAB083B9F32}"/>
              </a:ext>
            </a:extLst>
          </p:cNvPr>
          <p:cNvSpPr/>
          <p:nvPr/>
        </p:nvSpPr>
        <p:spPr>
          <a:xfrm>
            <a:off x="335157" y="3282975"/>
            <a:ext cx="11372970" cy="2308324"/>
          </a:xfrm>
          <a:prstGeom prst="rect">
            <a:avLst/>
          </a:prstGeom>
        </p:spPr>
        <p:txBody>
          <a:bodyPr wrap="square">
            <a:spAutoFit/>
          </a:bodyPr>
          <a:lstStyle/>
          <a:p>
            <a:pPr algn="r" rtl="1">
              <a:buNone/>
            </a:pPr>
            <a:r>
              <a:rPr lang="ar-SA" sz="2400" dirty="0"/>
              <a:t>في كل مره يتم فيها فتح المؤشر يجب ان يتم استرجاع سجل(صف) واحد فقط بعد ان تم فتح المؤشر يتم استرجاع البيانات من المؤشر باستخدام الامر </a:t>
            </a:r>
            <a:r>
              <a:rPr lang="en-US" sz="2400" dirty="0"/>
              <a:t>fetch</a:t>
            </a:r>
            <a:r>
              <a:rPr lang="ar-SA" sz="2400" dirty="0"/>
              <a:t> كالاتي :</a:t>
            </a:r>
            <a:endParaRPr lang="en-US" sz="2400" dirty="0"/>
          </a:p>
          <a:p>
            <a:pPr rtl="1"/>
            <a:r>
              <a:rPr lang="en-US" sz="2400" dirty="0"/>
              <a:t>Fetch cursor_name into varible1,varible2,….;</a:t>
            </a:r>
          </a:p>
          <a:p>
            <a:pPr algn="r" rtl="1">
              <a:buNone/>
            </a:pPr>
            <a:r>
              <a:rPr lang="ar-SA" sz="2400" dirty="0"/>
              <a:t>يجب ان يساوي عدد المتغيرات عدد الحقول الموجودة في استعلام المؤشر بعد الانتهاء من إجراء العمليات على المؤشر يتم اغلاقه باستخدام الامر</a:t>
            </a:r>
            <a:r>
              <a:rPr lang="en-US" sz="2400" dirty="0"/>
              <a:t>close</a:t>
            </a:r>
            <a:r>
              <a:rPr lang="ar-SA" sz="2400" dirty="0"/>
              <a:t> كالاتي:</a:t>
            </a:r>
          </a:p>
          <a:p>
            <a:pPr rtl="1">
              <a:buNone/>
            </a:pPr>
            <a:r>
              <a:rPr lang="en-US" sz="2400" dirty="0"/>
              <a:t>Close cursor_name;</a:t>
            </a:r>
          </a:p>
        </p:txBody>
      </p:sp>
    </p:spTree>
    <p:extLst>
      <p:ext uri="{BB962C8B-B14F-4D97-AF65-F5344CB8AC3E}">
        <p14:creationId xmlns:p14="http://schemas.microsoft.com/office/powerpoint/2010/main" val="153747786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fade">
                                      <p:cBhvr>
                                        <p:cTn id="7" dur="1000"/>
                                        <p:tgtEl>
                                          <p:spTgt spid="47">
                                            <p:txEl>
                                              <p:pRg st="0" end="0"/>
                                            </p:txEl>
                                          </p:spTgt>
                                        </p:tgtEl>
                                      </p:cBhvr>
                                    </p:animEffect>
                                    <p:anim calcmode="lin" valueType="num">
                                      <p:cBhvr>
                                        <p:cTn id="8" dur="1000" fill="hold"/>
                                        <p:tgtEl>
                                          <p:spTgt spid="4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47">
                                            <p:txEl>
                                              <p:pRg st="1" end="1"/>
                                            </p:txEl>
                                          </p:spTgt>
                                        </p:tgtEl>
                                        <p:attrNameLst>
                                          <p:attrName>style.visibility</p:attrName>
                                        </p:attrNameLst>
                                      </p:cBhvr>
                                      <p:to>
                                        <p:strVal val="visible"/>
                                      </p:to>
                                    </p:set>
                                    <p:animEffect transition="in" filter="fade">
                                      <p:cBhvr>
                                        <p:cTn id="12" dur="1000"/>
                                        <p:tgtEl>
                                          <p:spTgt spid="47">
                                            <p:txEl>
                                              <p:pRg st="1" end="1"/>
                                            </p:txEl>
                                          </p:spTgt>
                                        </p:tgtEl>
                                      </p:cBhvr>
                                    </p:animEffect>
                                    <p:anim calcmode="lin" valueType="num">
                                      <p:cBhvr>
                                        <p:cTn id="13" dur="1000" fill="hold"/>
                                        <p:tgtEl>
                                          <p:spTgt spid="4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47">
                                            <p:txEl>
                                              <p:pRg st="1" end="1"/>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7">
                                            <p:txEl>
                                              <p:pRg st="2" end="2"/>
                                            </p:txEl>
                                          </p:spTgt>
                                        </p:tgtEl>
                                        <p:attrNameLst>
                                          <p:attrName>style.visibility</p:attrName>
                                        </p:attrNameLst>
                                      </p:cBhvr>
                                      <p:to>
                                        <p:strVal val="visible"/>
                                      </p:to>
                                    </p:set>
                                    <p:animEffect transition="in" filter="fade">
                                      <p:cBhvr>
                                        <p:cTn id="17" dur="1000"/>
                                        <p:tgtEl>
                                          <p:spTgt spid="47">
                                            <p:txEl>
                                              <p:pRg st="2" end="2"/>
                                            </p:txEl>
                                          </p:spTgt>
                                        </p:tgtEl>
                                      </p:cBhvr>
                                    </p:animEffect>
                                    <p:anim calcmode="lin" valueType="num">
                                      <p:cBhvr>
                                        <p:cTn id="18" dur="1000" fill="hold"/>
                                        <p:tgtEl>
                                          <p:spTgt spid="47">
                                            <p:txEl>
                                              <p:pRg st="2" end="2"/>
                                            </p:txEl>
                                          </p:spTgt>
                                        </p:tgtEl>
                                        <p:attrNameLst>
                                          <p:attrName>ppt_x</p:attrName>
                                        </p:attrNameLst>
                                      </p:cBhvr>
                                      <p:tavLst>
                                        <p:tav tm="0">
                                          <p:val>
                                            <p:strVal val="#ppt_x"/>
                                          </p:val>
                                        </p:tav>
                                        <p:tav tm="100000">
                                          <p:val>
                                            <p:strVal val="#ppt_x"/>
                                          </p:val>
                                        </p:tav>
                                      </p:tavLst>
                                    </p:anim>
                                    <p:anim calcmode="lin" valueType="num">
                                      <p:cBhvr>
                                        <p:cTn id="19" dur="1000" fill="hold"/>
                                        <p:tgtEl>
                                          <p:spTgt spid="47">
                                            <p:txEl>
                                              <p:pRg st="2" end="2"/>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7">
                                            <p:txEl>
                                              <p:pRg st="3" end="3"/>
                                            </p:txEl>
                                          </p:spTgt>
                                        </p:tgtEl>
                                        <p:attrNameLst>
                                          <p:attrName>style.visibility</p:attrName>
                                        </p:attrNameLst>
                                      </p:cBhvr>
                                      <p:to>
                                        <p:strVal val="visible"/>
                                      </p:to>
                                    </p:set>
                                    <p:animEffect transition="in" filter="fade">
                                      <p:cBhvr>
                                        <p:cTn id="22" dur="1000"/>
                                        <p:tgtEl>
                                          <p:spTgt spid="47">
                                            <p:txEl>
                                              <p:pRg st="3" end="3"/>
                                            </p:txEl>
                                          </p:spTgt>
                                        </p:tgtEl>
                                      </p:cBhvr>
                                    </p:animEffect>
                                    <p:anim calcmode="lin" valueType="num">
                                      <p:cBhvr>
                                        <p:cTn id="23" dur="1000" fill="hold"/>
                                        <p:tgtEl>
                                          <p:spTgt spid="47">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7">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entr" presetSubtype="0" fill="hold" nodeType="clickEffect">
                                  <p:stCondLst>
                                    <p:cond delay="0"/>
                                  </p:stCondLst>
                                  <p:childTnLst>
                                    <p:set>
                                      <p:cBhvr>
                                        <p:cTn id="28" dur="1" fill="hold">
                                          <p:stCondLst>
                                            <p:cond delay="0"/>
                                          </p:stCondLst>
                                        </p:cTn>
                                        <p:tgtEl>
                                          <p:spTgt spid="48">
                                            <p:txEl>
                                              <p:pRg st="0" end="0"/>
                                            </p:txEl>
                                          </p:spTgt>
                                        </p:tgtEl>
                                        <p:attrNameLst>
                                          <p:attrName>style.visibility</p:attrName>
                                        </p:attrNameLst>
                                      </p:cBhvr>
                                      <p:to>
                                        <p:strVal val="visible"/>
                                      </p:to>
                                    </p:set>
                                    <p:animEffect transition="in" filter="fade">
                                      <p:cBhvr>
                                        <p:cTn id="29" dur="1000"/>
                                        <p:tgtEl>
                                          <p:spTgt spid="48">
                                            <p:txEl>
                                              <p:pRg st="0" end="0"/>
                                            </p:txEl>
                                          </p:spTgt>
                                        </p:tgtEl>
                                      </p:cBhvr>
                                    </p:animEffect>
                                    <p:anim calcmode="lin" valueType="num">
                                      <p:cBhvr>
                                        <p:cTn id="30"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31"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1">
            <a:extLst>
              <a:ext uri="{FF2B5EF4-FFF2-40B4-BE49-F238E27FC236}">
                <a16:creationId xmlns:a16="http://schemas.microsoft.com/office/drawing/2014/main" xmlns="" id="{97B5E928-FC11-477E-BECA-B0A6D19C595B}"/>
              </a:ext>
            </a:extLst>
          </p:cNvPr>
          <p:cNvSpPr>
            <a:spLocks noChangeArrowheads="1"/>
          </p:cNvSpPr>
          <p:nvPr/>
        </p:nvSpPr>
        <p:spPr bwMode="auto">
          <a:xfrm>
            <a:off x="708339" y="608706"/>
            <a:ext cx="8293128"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eaLnBrk="0" fontAlgn="base" latinLnBrk="0" hangingPunct="0">
              <a:lnSpc>
                <a:spcPct val="100000"/>
              </a:lnSpc>
              <a:spcBef>
                <a:spcPct val="0"/>
              </a:spcBef>
              <a:spcAft>
                <a:spcPct val="0"/>
              </a:spcAft>
              <a:buClrTx/>
              <a:buSzTx/>
              <a:buFontTx/>
              <a:buNone/>
              <a:tabLst/>
            </a:pPr>
            <a:r>
              <a:rPr kumimoji="0" lang="ar-SA" altLang="ar-SA" sz="2800" b="1" i="0" u="none" strike="noStrike" cap="none" normalizeH="0" baseline="0" dirty="0">
                <a:ln>
                  <a:noFill/>
                </a:ln>
                <a:solidFill>
                  <a:srgbClr val="C00000"/>
                </a:solidFill>
                <a:effectLst/>
                <a:latin typeface="Times New Roman" panose="02020603050405020304" pitchFamily="18" charset="0"/>
              </a:rPr>
              <a:t>Syntaxالقاعدة العامة      </a:t>
            </a:r>
            <a:r>
              <a:rPr kumimoji="0" lang="ar-SA" altLang="ar-SA" sz="2800" b="1" i="0" u="none" strike="noStrike" cap="none" normalizeH="0" baseline="0" dirty="0">
                <a:ln>
                  <a:noFill/>
                </a:ln>
                <a:effectLst/>
                <a:latin typeface="Times New Roman" panose="02020603050405020304" pitchFamily="18" charset="0"/>
              </a:rPr>
              <a:t/>
            </a:r>
            <a:br>
              <a:rPr kumimoji="0" lang="ar-SA" altLang="ar-SA" sz="2800" b="1" i="0" u="none" strike="noStrike" cap="none" normalizeH="0" baseline="0" dirty="0">
                <a:ln>
                  <a:noFill/>
                </a:ln>
                <a:effectLst/>
                <a:latin typeface="Times New Roman" panose="02020603050405020304" pitchFamily="18" charset="0"/>
              </a:rPr>
            </a:br>
            <a:r>
              <a:rPr kumimoji="0" lang="ar-SA" altLang="ar-SA" sz="2800" b="1" i="0" u="none" strike="noStrike" cap="none" normalizeH="0" baseline="0" dirty="0">
                <a:ln>
                  <a:noFill/>
                </a:ln>
                <a:solidFill>
                  <a:srgbClr val="002060"/>
                </a:solidFill>
                <a:effectLst/>
                <a:latin typeface="Times New Roman" panose="02020603050405020304" pitchFamily="18" charset="0"/>
              </a:rPr>
              <a:t>DECLARE</a:t>
            </a:r>
            <a:endParaRPr kumimoji="0" lang="en-US" altLang="ar-SA" sz="2800" b="1" i="0" u="none" strike="noStrike" cap="none" normalizeH="0" baseline="0" dirty="0">
              <a:ln>
                <a:noFill/>
              </a:ln>
              <a:solidFill>
                <a:srgbClr val="002060"/>
              </a:solidFill>
              <a:effectLst/>
              <a:latin typeface="Times New Roman" panose="02020603050405020304" pitchFamily="18" charset="0"/>
            </a:endParaRPr>
          </a:p>
          <a:p>
            <a:pPr lvl="0" eaLnBrk="0" fontAlgn="base" hangingPunct="0">
              <a:spcBef>
                <a:spcPct val="0"/>
              </a:spcBef>
              <a:spcAft>
                <a:spcPct val="0"/>
              </a:spcAft>
            </a:pPr>
            <a:r>
              <a:rPr kumimoji="0" lang="en-US" altLang="ar-SA" sz="2800" b="1" i="0" u="none" strike="noStrike" cap="none" normalizeH="0" baseline="0" dirty="0">
                <a:ln>
                  <a:noFill/>
                </a:ln>
                <a:effectLst/>
                <a:latin typeface="Times New Roman" panose="02020603050405020304" pitchFamily="18" charset="0"/>
              </a:rPr>
              <a:t>Cursor Cursor</a:t>
            </a:r>
            <a:r>
              <a:rPr kumimoji="0" lang="ar-SA" altLang="ar-SA" sz="2800" b="1" i="0" u="none" strike="noStrike" cap="none" normalizeH="0" baseline="0" dirty="0">
                <a:ln>
                  <a:noFill/>
                </a:ln>
                <a:effectLst/>
                <a:latin typeface="Times New Roman" panose="02020603050405020304" pitchFamily="18" charset="0"/>
              </a:rPr>
              <a:t>_</a:t>
            </a:r>
            <a:r>
              <a:rPr kumimoji="0" lang="en-US" altLang="ar-SA" sz="2800" b="1" i="0" u="none" strike="noStrike" cap="none" normalizeH="0" baseline="0" dirty="0">
                <a:ln>
                  <a:noFill/>
                </a:ln>
                <a:effectLst/>
                <a:latin typeface="Times New Roman" panose="02020603050405020304" pitchFamily="18" charset="0"/>
              </a:rPr>
              <a:t>name</a:t>
            </a:r>
            <a:r>
              <a:rPr lang="en-US" altLang="ar-SA" sz="2800" b="1" dirty="0">
                <a:latin typeface="Times New Roman" panose="02020603050405020304" pitchFamily="18" charset="0"/>
              </a:rPr>
              <a:t> is select_statement;</a:t>
            </a:r>
          </a:p>
          <a:p>
            <a:pPr lvl="0" eaLnBrk="0" fontAlgn="base" hangingPunct="0">
              <a:spcBef>
                <a:spcPct val="0"/>
              </a:spcBef>
              <a:spcAft>
                <a:spcPct val="0"/>
              </a:spcAft>
            </a:pPr>
            <a:r>
              <a:rPr kumimoji="0" lang="en-US" altLang="ar-SA" sz="2800" b="1" i="0" u="none" strike="noStrike" cap="none" normalizeH="0" baseline="0" dirty="0">
                <a:ln>
                  <a:noFill/>
                </a:ln>
                <a:solidFill>
                  <a:srgbClr val="002060"/>
                </a:solidFill>
                <a:effectLst/>
                <a:latin typeface="Times New Roman" panose="02020603050405020304" pitchFamily="18" charset="0"/>
              </a:rPr>
              <a:t>BEGIN</a:t>
            </a:r>
            <a:r>
              <a:rPr kumimoji="0" lang="ar-SA" altLang="ar-SA" sz="2800" b="1" i="0" u="none" strike="noStrike" cap="none" normalizeH="0" baseline="0" dirty="0">
                <a:ln>
                  <a:noFill/>
                </a:ln>
                <a:effectLst/>
                <a:latin typeface="Times New Roman" panose="02020603050405020304" pitchFamily="18" charset="0"/>
              </a:rPr>
              <a:t/>
            </a:r>
            <a:br>
              <a:rPr kumimoji="0" lang="ar-SA" altLang="ar-SA" sz="2800" b="1" i="0" u="none" strike="noStrike" cap="none" normalizeH="0" baseline="0" dirty="0">
                <a:ln>
                  <a:noFill/>
                </a:ln>
                <a:effectLst/>
                <a:latin typeface="Times New Roman" panose="02020603050405020304" pitchFamily="18" charset="0"/>
              </a:rPr>
            </a:br>
            <a:r>
              <a:rPr kumimoji="0" lang="ar-SA" altLang="ar-SA" sz="2800" b="1" i="0" u="none" strike="noStrike" cap="none" normalizeH="0" baseline="0" dirty="0">
                <a:ln>
                  <a:noFill/>
                </a:ln>
                <a:effectLst/>
                <a:latin typeface="Times New Roman" panose="02020603050405020304" pitchFamily="18" charset="0"/>
              </a:rPr>
              <a:t>Open </a:t>
            </a:r>
            <a:r>
              <a:rPr kumimoji="0" lang="ar-SA" altLang="ar-SA" sz="2800" b="1" u="none" strike="noStrike" cap="none" normalizeH="0" baseline="0" dirty="0">
                <a:ln>
                  <a:noFill/>
                </a:ln>
                <a:effectLst/>
                <a:latin typeface="Times New Roman" panose="02020603050405020304" pitchFamily="18" charset="0"/>
              </a:rPr>
              <a:t>Cursor_Name</a:t>
            </a:r>
            <a:r>
              <a:rPr lang="en-US" altLang="ar-SA" sz="2800" b="1" dirty="0">
                <a:latin typeface="Times New Roman" panose="02020603050405020304" pitchFamily="18" charset="0"/>
              </a:rPr>
              <a:t>;</a:t>
            </a:r>
            <a:r>
              <a:rPr kumimoji="0" lang="ar-SA" altLang="ar-SA" sz="2800" b="1" u="none" strike="noStrike" cap="none" normalizeH="0" baseline="0" dirty="0">
                <a:ln>
                  <a:noFill/>
                </a:ln>
                <a:effectLst/>
                <a:latin typeface="Times New Roman" panose="02020603050405020304" pitchFamily="18" charset="0"/>
              </a:rPr>
              <a:t/>
            </a:r>
            <a:br>
              <a:rPr kumimoji="0" lang="ar-SA" altLang="ar-SA" sz="2800" b="1" u="none" strike="noStrike" cap="none" normalizeH="0" baseline="0" dirty="0">
                <a:ln>
                  <a:noFill/>
                </a:ln>
                <a:effectLst/>
                <a:latin typeface="Times New Roman" panose="02020603050405020304" pitchFamily="18" charset="0"/>
              </a:rPr>
            </a:br>
            <a:r>
              <a:rPr kumimoji="0" lang="ar-SA" altLang="ar-SA" sz="2800" b="1" u="none" strike="noStrike" cap="none" normalizeH="0" baseline="0" dirty="0">
                <a:ln>
                  <a:noFill/>
                </a:ln>
                <a:effectLst/>
                <a:latin typeface="Times New Roman" panose="02020603050405020304" pitchFamily="18" charset="0"/>
              </a:rPr>
              <a:t>Fetch Cursor_Name Into Variables ;</a:t>
            </a:r>
            <a:br>
              <a:rPr kumimoji="0" lang="ar-SA" altLang="ar-SA" sz="2800" b="1" u="none" strike="noStrike" cap="none" normalizeH="0" baseline="0" dirty="0">
                <a:ln>
                  <a:noFill/>
                </a:ln>
                <a:effectLst/>
                <a:latin typeface="Times New Roman" panose="02020603050405020304" pitchFamily="18" charset="0"/>
              </a:rPr>
            </a:br>
            <a:r>
              <a:rPr kumimoji="0" lang="ar-SA" altLang="ar-SA" sz="2800" b="1" u="none" strike="noStrike" cap="none" normalizeH="0" baseline="0" dirty="0">
                <a:ln>
                  <a:noFill/>
                </a:ln>
                <a:effectLst/>
                <a:latin typeface="Times New Roman" panose="02020603050405020304" pitchFamily="18" charset="0"/>
              </a:rPr>
              <a:t>Close Cursor_Name </a:t>
            </a:r>
            <a:r>
              <a:rPr kumimoji="0" lang="ar-SA" altLang="ar-SA" sz="2800" b="1" i="1" u="none" strike="noStrike" cap="none" normalizeH="0" baseline="0" dirty="0">
                <a:ln>
                  <a:noFill/>
                </a:ln>
                <a:effectLst/>
                <a:latin typeface="Times New Roman" panose="02020603050405020304" pitchFamily="18" charset="0"/>
              </a:rPr>
              <a:t>;</a:t>
            </a:r>
            <a:br>
              <a:rPr kumimoji="0" lang="ar-SA" altLang="ar-SA" sz="2800" b="1" i="1" u="none" strike="noStrike" cap="none" normalizeH="0" baseline="0" dirty="0">
                <a:ln>
                  <a:noFill/>
                </a:ln>
                <a:effectLst/>
                <a:latin typeface="Times New Roman" panose="02020603050405020304" pitchFamily="18" charset="0"/>
              </a:rPr>
            </a:br>
            <a:r>
              <a:rPr kumimoji="0" lang="ar-SA" altLang="ar-SA" sz="2800" b="1" i="0" u="none" strike="noStrike" cap="none" normalizeH="0" baseline="0" dirty="0">
                <a:ln>
                  <a:noFill/>
                </a:ln>
                <a:solidFill>
                  <a:srgbClr val="002060"/>
                </a:solidFill>
                <a:effectLst/>
                <a:latin typeface="Times New Roman" panose="02020603050405020304" pitchFamily="18" charset="0"/>
              </a:rPr>
              <a:t>END;</a:t>
            </a:r>
            <a:r>
              <a:rPr kumimoji="0" lang="ar-SA" altLang="ar-SA" sz="2800" b="0" i="0" u="none" strike="noStrike" cap="none" normalizeH="0" baseline="0" dirty="0">
                <a:ln>
                  <a:noFill/>
                </a:ln>
                <a:solidFill>
                  <a:srgbClr val="002060"/>
                </a:solidFill>
                <a:effectLst/>
              </a:rPr>
              <a:t> </a:t>
            </a:r>
            <a:endParaRPr kumimoji="0" lang="ar-SA" altLang="ar-SA" sz="2800" b="0" i="0" u="none" strike="noStrike" cap="none" normalizeH="0" baseline="0" dirty="0">
              <a:ln>
                <a:noFill/>
              </a:ln>
              <a:solidFill>
                <a:srgbClr val="002060"/>
              </a:solidFill>
              <a:effectLst/>
              <a:latin typeface="Arial" panose="020B0604020202020204" pitchFamily="34" charset="0"/>
            </a:endParaRPr>
          </a:p>
        </p:txBody>
      </p:sp>
      <p:sp>
        <p:nvSpPr>
          <p:cNvPr id="50" name="Rectangle 49">
            <a:extLst>
              <a:ext uri="{FF2B5EF4-FFF2-40B4-BE49-F238E27FC236}">
                <a16:creationId xmlns:a16="http://schemas.microsoft.com/office/drawing/2014/main" xmlns="" id="{6764A102-30CE-444E-AFF0-531F133245D1}"/>
              </a:ext>
            </a:extLst>
          </p:cNvPr>
          <p:cNvSpPr/>
          <p:nvPr/>
        </p:nvSpPr>
        <p:spPr>
          <a:xfrm>
            <a:off x="1072971" y="4235765"/>
            <a:ext cx="10105378" cy="1384995"/>
          </a:xfrm>
          <a:prstGeom prst="rect">
            <a:avLst/>
          </a:prstGeom>
        </p:spPr>
        <p:txBody>
          <a:bodyPr wrap="square">
            <a:spAutoFit/>
          </a:bodyPr>
          <a:lstStyle/>
          <a:p>
            <a:pPr algn="r" rtl="1"/>
            <a:r>
              <a:rPr lang="ar-SA" sz="2800" b="1" dirty="0">
                <a:solidFill>
                  <a:srgbClr val="C00000"/>
                </a:solidFill>
                <a:effectLst>
                  <a:outerShdw blurRad="38100" dist="38100" dir="2700000" algn="tl">
                    <a:srgbClr val="000000">
                      <a:alpha val="43137"/>
                    </a:srgbClr>
                  </a:outerShdw>
                </a:effectLst>
              </a:rPr>
              <a:t>مثال :</a:t>
            </a:r>
            <a:r>
              <a:rPr lang="ar-SA" sz="2800" dirty="0"/>
              <a:t/>
            </a:r>
            <a:br>
              <a:rPr lang="ar-SA" sz="2800" dirty="0"/>
            </a:br>
            <a:r>
              <a:rPr lang="ar-SA" sz="2800" dirty="0"/>
              <a:t>قم بإنشاء </a:t>
            </a:r>
            <a:r>
              <a:rPr lang="en-US" sz="2800" dirty="0"/>
              <a:t> cursor</a:t>
            </a:r>
            <a:r>
              <a:rPr lang="ar-SA" sz="2800" dirty="0"/>
              <a:t>يقوم باسترجاع وطباعة اسم الطالب اذا كان رقم الطالب يساوي </a:t>
            </a:r>
            <a:r>
              <a:rPr lang="en-US" sz="2800" dirty="0"/>
              <a:t>1</a:t>
            </a:r>
            <a:r>
              <a:rPr lang="ar-SA" sz="2800" dirty="0"/>
              <a:t/>
            </a:r>
            <a:br>
              <a:rPr lang="ar-SA" sz="2800" dirty="0"/>
            </a:br>
            <a:endParaRPr lang="ar-SA" sz="2800" dirty="0"/>
          </a:p>
        </p:txBody>
      </p:sp>
    </p:spTree>
    <p:extLst>
      <p:ext uri="{BB962C8B-B14F-4D97-AF65-F5344CB8AC3E}">
        <p14:creationId xmlns:p14="http://schemas.microsoft.com/office/powerpoint/2010/main" val="345808046"/>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B8ACD794-1675-45BF-8EC5-2278F0B5FF62}"/>
              </a:ext>
            </a:extLst>
          </p:cNvPr>
          <p:cNvSpPr/>
          <p:nvPr/>
        </p:nvSpPr>
        <p:spPr>
          <a:xfrm>
            <a:off x="552559" y="346590"/>
            <a:ext cx="10785818" cy="4401205"/>
          </a:xfrm>
          <a:prstGeom prst="rect">
            <a:avLst/>
          </a:prstGeom>
        </p:spPr>
        <p:txBody>
          <a:bodyPr wrap="square">
            <a:spAutoFit/>
          </a:bodyPr>
          <a:lstStyle/>
          <a:p>
            <a:r>
              <a:rPr lang="en-US" sz="2800" dirty="0">
                <a:solidFill>
                  <a:srgbClr val="002060"/>
                </a:solidFill>
              </a:rPr>
              <a:t>Declare </a:t>
            </a:r>
          </a:p>
          <a:p>
            <a:r>
              <a:rPr lang="en-US" sz="2800" dirty="0"/>
              <a:t>Student_name char (20);</a:t>
            </a:r>
          </a:p>
          <a:p>
            <a:r>
              <a:rPr lang="en-US" sz="2800" dirty="0"/>
              <a:t>Cursor  student_cursor  is select name from student</a:t>
            </a:r>
          </a:p>
          <a:p>
            <a:r>
              <a:rPr lang="en-US" sz="2800" dirty="0"/>
              <a:t>Where no=1;</a:t>
            </a:r>
          </a:p>
          <a:p>
            <a:r>
              <a:rPr lang="en-US" sz="2800" dirty="0">
                <a:solidFill>
                  <a:srgbClr val="002060"/>
                </a:solidFill>
              </a:rPr>
              <a:t>Begin </a:t>
            </a:r>
          </a:p>
          <a:p>
            <a:r>
              <a:rPr lang="en-US" sz="2800" dirty="0"/>
              <a:t>Open student_cursor;</a:t>
            </a:r>
          </a:p>
          <a:p>
            <a:r>
              <a:rPr lang="en-US" sz="2800" dirty="0"/>
              <a:t>Fetch student_cursor into </a:t>
            </a:r>
            <a:r>
              <a:rPr lang="en-US" sz="2800" dirty="0" err="1"/>
              <a:t>student_name</a:t>
            </a:r>
            <a:r>
              <a:rPr lang="en-US" sz="2800" dirty="0"/>
              <a:t>;</a:t>
            </a:r>
          </a:p>
          <a:p>
            <a:r>
              <a:rPr lang="en-US" sz="2800" dirty="0"/>
              <a:t>dbms_output.putline(student_name);</a:t>
            </a:r>
          </a:p>
          <a:p>
            <a:r>
              <a:rPr lang="en-US" sz="2800" dirty="0"/>
              <a:t>Close student_cursor;</a:t>
            </a:r>
          </a:p>
          <a:p>
            <a:r>
              <a:rPr lang="en-US" sz="2800" dirty="0">
                <a:solidFill>
                  <a:srgbClr val="002060"/>
                </a:solidFill>
              </a:rPr>
              <a:t>End;</a:t>
            </a:r>
            <a:endParaRPr lang="ar-SA" sz="2800" dirty="0">
              <a:solidFill>
                <a:srgbClr val="002060"/>
              </a:solidFill>
            </a:endParaRPr>
          </a:p>
        </p:txBody>
      </p:sp>
    </p:spTree>
    <p:extLst>
      <p:ext uri="{BB962C8B-B14F-4D97-AF65-F5344CB8AC3E}">
        <p14:creationId xmlns:p14="http://schemas.microsoft.com/office/powerpoint/2010/main" val="142056017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0068D794-3CCF-417D-8632-B19F570E91BA}"/>
              </a:ext>
            </a:extLst>
          </p:cNvPr>
          <p:cNvSpPr/>
          <p:nvPr/>
        </p:nvSpPr>
        <p:spPr>
          <a:xfrm>
            <a:off x="8933929" y="488633"/>
            <a:ext cx="2682145" cy="523220"/>
          </a:xfrm>
          <a:prstGeom prst="rect">
            <a:avLst/>
          </a:prstGeom>
        </p:spPr>
        <p:txBody>
          <a:bodyPr wrap="none">
            <a:spAutoFit/>
          </a:bodyPr>
          <a:lstStyle/>
          <a:p>
            <a:r>
              <a:rPr lang="ar-SA" sz="2800" b="1" dirty="0">
                <a:solidFill>
                  <a:srgbClr val="002060"/>
                </a:solidFill>
                <a:effectLst>
                  <a:outerShdw blurRad="38100" dist="38100" dir="2700000" algn="tl">
                    <a:srgbClr val="000000">
                      <a:alpha val="43137"/>
                    </a:srgbClr>
                  </a:outerShdw>
                </a:effectLst>
              </a:rPr>
              <a:t>خصائص المؤشرات :</a:t>
            </a:r>
          </a:p>
        </p:txBody>
      </p:sp>
      <p:sp>
        <p:nvSpPr>
          <p:cNvPr id="48" name="Rectangle 47">
            <a:extLst>
              <a:ext uri="{FF2B5EF4-FFF2-40B4-BE49-F238E27FC236}">
                <a16:creationId xmlns:a16="http://schemas.microsoft.com/office/drawing/2014/main" xmlns="" id="{3697DF26-27AE-4C85-859B-7208FFA9F5EA}"/>
              </a:ext>
            </a:extLst>
          </p:cNvPr>
          <p:cNvSpPr/>
          <p:nvPr/>
        </p:nvSpPr>
        <p:spPr>
          <a:xfrm>
            <a:off x="827001" y="928040"/>
            <a:ext cx="8074702" cy="3046988"/>
          </a:xfrm>
          <a:prstGeom prst="rect">
            <a:avLst/>
          </a:prstGeom>
        </p:spPr>
        <p:txBody>
          <a:bodyPr wrap="square">
            <a:spAutoFit/>
          </a:bodyPr>
          <a:lstStyle/>
          <a:p>
            <a:pPr algn="l" rtl="1">
              <a:buNone/>
            </a:pPr>
            <a:r>
              <a:rPr lang="gsw-FR" sz="2400" dirty="0"/>
              <a:t>SQL%ROWCOUNT</a:t>
            </a:r>
            <a:endParaRPr lang="ar-SA" sz="2400" dirty="0"/>
          </a:p>
          <a:p>
            <a:pPr algn="r" rtl="1">
              <a:buNone/>
            </a:pPr>
            <a:r>
              <a:rPr lang="ar-SA" sz="2400" dirty="0"/>
              <a:t>تعيد عدد الصفوف التي تأثرت بآخر جملة</a:t>
            </a:r>
            <a:r>
              <a:rPr lang="en-US" sz="2400" dirty="0"/>
              <a:t> </a:t>
            </a:r>
            <a:r>
              <a:rPr lang="en-US" sz="2400" dirty="0" err="1"/>
              <a:t>sql</a:t>
            </a:r>
            <a:r>
              <a:rPr lang="en-US" sz="2400" dirty="0"/>
              <a:t> </a:t>
            </a:r>
            <a:endParaRPr lang="ar-SA" sz="2400" dirty="0"/>
          </a:p>
          <a:p>
            <a:pPr algn="l" rtl="1">
              <a:buNone/>
            </a:pPr>
            <a:r>
              <a:rPr lang="gsw-FR" sz="2400" dirty="0"/>
              <a:t>SQL%FOUND</a:t>
            </a:r>
            <a:endParaRPr lang="ar-SA" sz="2400" dirty="0"/>
          </a:p>
          <a:p>
            <a:pPr algn="r" rtl="1">
              <a:buNone/>
            </a:pPr>
            <a:r>
              <a:rPr lang="ar-SA" sz="2400" dirty="0"/>
              <a:t>تعيد </a:t>
            </a:r>
            <a:r>
              <a:rPr lang="en-US" sz="2400" dirty="0"/>
              <a:t>true </a:t>
            </a:r>
            <a:r>
              <a:rPr lang="ar-SA" sz="2400" dirty="0"/>
              <a:t>إذا تأثر صف او اكثر بآخر جملة</a:t>
            </a:r>
            <a:r>
              <a:rPr lang="en-US" sz="2400" dirty="0"/>
              <a:t> </a:t>
            </a:r>
            <a:r>
              <a:rPr lang="en-US" sz="2400" dirty="0" err="1"/>
              <a:t>sql</a:t>
            </a:r>
            <a:r>
              <a:rPr lang="en-US" sz="2400" dirty="0"/>
              <a:t> </a:t>
            </a:r>
            <a:endParaRPr lang="ar-SA" sz="2400" dirty="0"/>
          </a:p>
          <a:p>
            <a:pPr algn="l" rtl="1">
              <a:buNone/>
            </a:pPr>
            <a:r>
              <a:rPr lang="gsw-FR" sz="2400" dirty="0"/>
              <a:t>SQL%NOTFOUND</a:t>
            </a:r>
            <a:endParaRPr lang="ar-SA" sz="2400" dirty="0"/>
          </a:p>
          <a:p>
            <a:pPr algn="r" rtl="1">
              <a:buNone/>
            </a:pPr>
            <a:r>
              <a:rPr lang="ar-SA" sz="2400" dirty="0"/>
              <a:t>تعيد </a:t>
            </a:r>
            <a:r>
              <a:rPr lang="en-US" sz="2400" dirty="0"/>
              <a:t>true </a:t>
            </a:r>
            <a:r>
              <a:rPr lang="ar-SA" sz="2400" dirty="0"/>
              <a:t>إذا لم تؤثر آخر جملة </a:t>
            </a:r>
            <a:r>
              <a:rPr lang="en-US" sz="2400" dirty="0" err="1"/>
              <a:t>sql</a:t>
            </a:r>
            <a:r>
              <a:rPr lang="en-US" sz="2400" dirty="0"/>
              <a:t> </a:t>
            </a:r>
            <a:r>
              <a:rPr lang="ar-SA" sz="2400" dirty="0"/>
              <a:t> باي صف </a:t>
            </a:r>
          </a:p>
          <a:p>
            <a:pPr algn="l" rtl="1">
              <a:buNone/>
            </a:pPr>
            <a:r>
              <a:rPr lang="gsw-FR" sz="2400" dirty="0"/>
              <a:t>SQL%ISOPEN</a:t>
            </a:r>
            <a:endParaRPr lang="ar-SA" sz="2400" dirty="0"/>
          </a:p>
          <a:p>
            <a:pPr algn="r" rtl="1">
              <a:buNone/>
            </a:pPr>
            <a:r>
              <a:rPr lang="ar-SA" sz="2400" dirty="0"/>
              <a:t>تعيد </a:t>
            </a:r>
            <a:r>
              <a:rPr lang="en-US" sz="2400" dirty="0"/>
              <a:t>true </a:t>
            </a:r>
            <a:r>
              <a:rPr lang="ar-SA" sz="2400" dirty="0"/>
              <a:t> إذا كان المؤشر مفتوح </a:t>
            </a:r>
            <a:endParaRPr lang="gsw-FR" sz="2400" dirty="0"/>
          </a:p>
        </p:txBody>
      </p:sp>
      <p:sp>
        <p:nvSpPr>
          <p:cNvPr id="49" name="Rectangle 48">
            <a:extLst>
              <a:ext uri="{FF2B5EF4-FFF2-40B4-BE49-F238E27FC236}">
                <a16:creationId xmlns:a16="http://schemas.microsoft.com/office/drawing/2014/main" xmlns="" id="{9A72528E-44B1-404F-B26C-A685207A3C16}"/>
              </a:ext>
            </a:extLst>
          </p:cNvPr>
          <p:cNvSpPr/>
          <p:nvPr/>
        </p:nvSpPr>
        <p:spPr>
          <a:xfrm>
            <a:off x="1072971" y="4715448"/>
            <a:ext cx="10105378" cy="1384995"/>
          </a:xfrm>
          <a:prstGeom prst="rect">
            <a:avLst/>
          </a:prstGeom>
        </p:spPr>
        <p:txBody>
          <a:bodyPr wrap="square">
            <a:spAutoFit/>
          </a:bodyPr>
          <a:lstStyle/>
          <a:p>
            <a:pPr algn="r" rtl="1"/>
            <a:r>
              <a:rPr lang="ar-SA" sz="2800" b="1" dirty="0">
                <a:solidFill>
                  <a:srgbClr val="C00000"/>
                </a:solidFill>
                <a:effectLst>
                  <a:outerShdw blurRad="38100" dist="38100" dir="2700000" algn="tl">
                    <a:srgbClr val="000000">
                      <a:alpha val="43137"/>
                    </a:srgbClr>
                  </a:outerShdw>
                </a:effectLst>
              </a:rPr>
              <a:t>مثال :</a:t>
            </a:r>
            <a:r>
              <a:rPr lang="ar-SA" sz="2800" dirty="0"/>
              <a:t/>
            </a:r>
            <a:br>
              <a:rPr lang="ar-SA" sz="2800" dirty="0"/>
            </a:br>
            <a:r>
              <a:rPr lang="ar-SA" sz="2800" dirty="0"/>
              <a:t>استخرج أرقام وأسماء موظفي الإدارة رقم 30؟</a:t>
            </a:r>
            <a:br>
              <a:rPr lang="ar-SA" sz="2800" dirty="0"/>
            </a:br>
            <a:endParaRPr lang="ar-SA" sz="2800" dirty="0"/>
          </a:p>
        </p:txBody>
      </p:sp>
    </p:spTree>
    <p:extLst>
      <p:ext uri="{BB962C8B-B14F-4D97-AF65-F5344CB8AC3E}">
        <p14:creationId xmlns:p14="http://schemas.microsoft.com/office/powerpoint/2010/main" val="382152784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wipe(down)">
                                      <p:cBhvr>
                                        <p:cTn id="7" dur="500"/>
                                        <p:tgtEl>
                                          <p:spTgt spid="47"/>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8">
                                            <p:txEl>
                                              <p:pRg st="0" end="0"/>
                                            </p:txEl>
                                          </p:spTgt>
                                        </p:tgtEl>
                                        <p:attrNameLst>
                                          <p:attrName>style.visibility</p:attrName>
                                        </p:attrNameLst>
                                      </p:cBhvr>
                                      <p:to>
                                        <p:strVal val="visible"/>
                                      </p:to>
                                    </p:set>
                                    <p:animEffect transition="in" filter="fade">
                                      <p:cBhvr>
                                        <p:cTn id="12" dur="1000"/>
                                        <p:tgtEl>
                                          <p:spTgt spid="48">
                                            <p:txEl>
                                              <p:pRg st="0" end="0"/>
                                            </p:txEl>
                                          </p:spTgt>
                                        </p:tgtEl>
                                      </p:cBhvr>
                                    </p:animEffect>
                                    <p:anim calcmode="lin" valueType="num">
                                      <p:cBhvr>
                                        <p:cTn id="13"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8">
                                            <p:txEl>
                                              <p:pRg st="1" end="1"/>
                                            </p:txEl>
                                          </p:spTgt>
                                        </p:tgtEl>
                                        <p:attrNameLst>
                                          <p:attrName>style.visibility</p:attrName>
                                        </p:attrNameLst>
                                      </p:cBhvr>
                                      <p:to>
                                        <p:strVal val="visible"/>
                                      </p:to>
                                    </p:set>
                                    <p:animEffect transition="in" filter="fade">
                                      <p:cBhvr>
                                        <p:cTn id="17" dur="1000"/>
                                        <p:tgtEl>
                                          <p:spTgt spid="48">
                                            <p:txEl>
                                              <p:pRg st="1" end="1"/>
                                            </p:txEl>
                                          </p:spTgt>
                                        </p:tgtEl>
                                      </p:cBhvr>
                                    </p:animEffect>
                                    <p:anim calcmode="lin" valueType="num">
                                      <p:cBhvr>
                                        <p:cTn id="18" dur="1000" fill="hold"/>
                                        <p:tgtEl>
                                          <p:spTgt spid="4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8">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8">
                                            <p:txEl>
                                              <p:pRg st="2" end="2"/>
                                            </p:txEl>
                                          </p:spTgt>
                                        </p:tgtEl>
                                        <p:attrNameLst>
                                          <p:attrName>style.visibility</p:attrName>
                                        </p:attrNameLst>
                                      </p:cBhvr>
                                      <p:to>
                                        <p:strVal val="visible"/>
                                      </p:to>
                                    </p:set>
                                    <p:animEffect transition="in" filter="fade">
                                      <p:cBhvr>
                                        <p:cTn id="22" dur="1000"/>
                                        <p:tgtEl>
                                          <p:spTgt spid="48">
                                            <p:txEl>
                                              <p:pRg st="2" end="2"/>
                                            </p:txEl>
                                          </p:spTgt>
                                        </p:tgtEl>
                                      </p:cBhvr>
                                    </p:animEffect>
                                    <p:anim calcmode="lin" valueType="num">
                                      <p:cBhvr>
                                        <p:cTn id="23" dur="1000" fill="hold"/>
                                        <p:tgtEl>
                                          <p:spTgt spid="4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8">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8">
                                            <p:txEl>
                                              <p:pRg st="3" end="3"/>
                                            </p:txEl>
                                          </p:spTgt>
                                        </p:tgtEl>
                                        <p:attrNameLst>
                                          <p:attrName>style.visibility</p:attrName>
                                        </p:attrNameLst>
                                      </p:cBhvr>
                                      <p:to>
                                        <p:strVal val="visible"/>
                                      </p:to>
                                    </p:set>
                                    <p:animEffect transition="in" filter="fade">
                                      <p:cBhvr>
                                        <p:cTn id="27" dur="1000"/>
                                        <p:tgtEl>
                                          <p:spTgt spid="48">
                                            <p:txEl>
                                              <p:pRg st="3" end="3"/>
                                            </p:txEl>
                                          </p:spTgt>
                                        </p:tgtEl>
                                      </p:cBhvr>
                                    </p:animEffect>
                                    <p:anim calcmode="lin" valueType="num">
                                      <p:cBhvr>
                                        <p:cTn id="28" dur="1000" fill="hold"/>
                                        <p:tgtEl>
                                          <p:spTgt spid="4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8">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8">
                                            <p:txEl>
                                              <p:pRg st="4" end="4"/>
                                            </p:txEl>
                                          </p:spTgt>
                                        </p:tgtEl>
                                        <p:attrNameLst>
                                          <p:attrName>style.visibility</p:attrName>
                                        </p:attrNameLst>
                                      </p:cBhvr>
                                      <p:to>
                                        <p:strVal val="visible"/>
                                      </p:to>
                                    </p:set>
                                    <p:animEffect transition="in" filter="fade">
                                      <p:cBhvr>
                                        <p:cTn id="32" dur="1000"/>
                                        <p:tgtEl>
                                          <p:spTgt spid="48">
                                            <p:txEl>
                                              <p:pRg st="4" end="4"/>
                                            </p:txEl>
                                          </p:spTgt>
                                        </p:tgtEl>
                                      </p:cBhvr>
                                    </p:animEffect>
                                    <p:anim calcmode="lin" valueType="num">
                                      <p:cBhvr>
                                        <p:cTn id="33" dur="1000" fill="hold"/>
                                        <p:tgtEl>
                                          <p:spTgt spid="4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8">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8">
                                            <p:txEl>
                                              <p:pRg st="5" end="5"/>
                                            </p:txEl>
                                          </p:spTgt>
                                        </p:tgtEl>
                                        <p:attrNameLst>
                                          <p:attrName>style.visibility</p:attrName>
                                        </p:attrNameLst>
                                      </p:cBhvr>
                                      <p:to>
                                        <p:strVal val="visible"/>
                                      </p:to>
                                    </p:set>
                                    <p:animEffect transition="in" filter="fade">
                                      <p:cBhvr>
                                        <p:cTn id="37" dur="1000"/>
                                        <p:tgtEl>
                                          <p:spTgt spid="48">
                                            <p:txEl>
                                              <p:pRg st="5" end="5"/>
                                            </p:txEl>
                                          </p:spTgt>
                                        </p:tgtEl>
                                      </p:cBhvr>
                                    </p:animEffect>
                                    <p:anim calcmode="lin" valueType="num">
                                      <p:cBhvr>
                                        <p:cTn id="38" dur="1000" fill="hold"/>
                                        <p:tgtEl>
                                          <p:spTgt spid="48">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8">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8">
                                            <p:txEl>
                                              <p:pRg st="6" end="6"/>
                                            </p:txEl>
                                          </p:spTgt>
                                        </p:tgtEl>
                                        <p:attrNameLst>
                                          <p:attrName>style.visibility</p:attrName>
                                        </p:attrNameLst>
                                      </p:cBhvr>
                                      <p:to>
                                        <p:strVal val="visible"/>
                                      </p:to>
                                    </p:set>
                                    <p:animEffect transition="in" filter="fade">
                                      <p:cBhvr>
                                        <p:cTn id="42" dur="1000"/>
                                        <p:tgtEl>
                                          <p:spTgt spid="48">
                                            <p:txEl>
                                              <p:pRg st="6" end="6"/>
                                            </p:txEl>
                                          </p:spTgt>
                                        </p:tgtEl>
                                      </p:cBhvr>
                                    </p:animEffect>
                                    <p:anim calcmode="lin" valueType="num">
                                      <p:cBhvr>
                                        <p:cTn id="43" dur="1000" fill="hold"/>
                                        <p:tgtEl>
                                          <p:spTgt spid="4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8">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8">
                                            <p:txEl>
                                              <p:pRg st="7" end="7"/>
                                            </p:txEl>
                                          </p:spTgt>
                                        </p:tgtEl>
                                        <p:attrNameLst>
                                          <p:attrName>style.visibility</p:attrName>
                                        </p:attrNameLst>
                                      </p:cBhvr>
                                      <p:to>
                                        <p:strVal val="visible"/>
                                      </p:to>
                                    </p:set>
                                    <p:animEffect transition="in" filter="fade">
                                      <p:cBhvr>
                                        <p:cTn id="47" dur="1000"/>
                                        <p:tgtEl>
                                          <p:spTgt spid="48">
                                            <p:txEl>
                                              <p:pRg st="7" end="7"/>
                                            </p:txEl>
                                          </p:spTgt>
                                        </p:tgtEl>
                                      </p:cBhvr>
                                    </p:animEffect>
                                    <p:anim calcmode="lin" valueType="num">
                                      <p:cBhvr>
                                        <p:cTn id="48" dur="1000" fill="hold"/>
                                        <p:tgtEl>
                                          <p:spTgt spid="48">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4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49"/>
                                        </p:tgtEl>
                                        <p:attrNameLst>
                                          <p:attrName>style.visibility</p:attrName>
                                        </p:attrNameLst>
                                      </p:cBhvr>
                                      <p:to>
                                        <p:strVal val="visible"/>
                                      </p:to>
                                    </p:set>
                                    <p:animEffect transition="in" filter="fade">
                                      <p:cBhvr>
                                        <p:cTn id="54" dur="1000"/>
                                        <p:tgtEl>
                                          <p:spTgt spid="49"/>
                                        </p:tgtEl>
                                      </p:cBhvr>
                                    </p:animEffect>
                                    <p:anim calcmode="lin" valueType="num">
                                      <p:cBhvr>
                                        <p:cTn id="55" dur="1000" fill="hold"/>
                                        <p:tgtEl>
                                          <p:spTgt spid="49"/>
                                        </p:tgtEl>
                                        <p:attrNameLst>
                                          <p:attrName>ppt_x</p:attrName>
                                        </p:attrNameLst>
                                      </p:cBhvr>
                                      <p:tavLst>
                                        <p:tav tm="0">
                                          <p:val>
                                            <p:strVal val="#ppt_x"/>
                                          </p:val>
                                        </p:tav>
                                        <p:tav tm="100000">
                                          <p:val>
                                            <p:strVal val="#ppt_x"/>
                                          </p:val>
                                        </p:tav>
                                      </p:tavLst>
                                    </p:anim>
                                    <p:anim calcmode="lin" valueType="num">
                                      <p:cBhvr>
                                        <p:cTn id="56"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8" name="Rectangle 47">
            <a:extLst>
              <a:ext uri="{FF2B5EF4-FFF2-40B4-BE49-F238E27FC236}">
                <a16:creationId xmlns:a16="http://schemas.microsoft.com/office/drawing/2014/main" xmlns="" id="{6A6BFFF2-82CB-43D5-A2BF-C6F582EE1361}"/>
              </a:ext>
            </a:extLst>
          </p:cNvPr>
          <p:cNvSpPr/>
          <p:nvPr/>
        </p:nvSpPr>
        <p:spPr>
          <a:xfrm>
            <a:off x="437565" y="419011"/>
            <a:ext cx="11165004" cy="5632311"/>
          </a:xfrm>
          <a:prstGeom prst="rect">
            <a:avLst/>
          </a:prstGeom>
        </p:spPr>
        <p:txBody>
          <a:bodyPr wrap="square">
            <a:spAutoFit/>
          </a:bodyPr>
          <a:lstStyle/>
          <a:p>
            <a:r>
              <a:rPr lang="en-US" sz="2400" b="1" dirty="0">
                <a:solidFill>
                  <a:srgbClr val="002060"/>
                </a:solidFill>
                <a:latin typeface="Times New Roman" panose="02020603050405020304" pitchFamily="18" charset="0"/>
              </a:rPr>
              <a:t>DECLARE</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Cursor</a:t>
            </a:r>
            <a:r>
              <a:rPr lang="en-US" sz="2400" b="1" dirty="0">
                <a:solidFill>
                  <a:srgbClr val="000000"/>
                </a:solidFill>
                <a:latin typeface="Times New Roman" panose="02020603050405020304" pitchFamily="18" charset="0"/>
              </a:rPr>
              <a:t> Emp_Cursor is Select Employee_Id , Last_Name</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From Employees</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Department_Id = 30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V_Id  Employees.Employee_Id%Type ;</a:t>
            </a:r>
            <a:br>
              <a:rPr lang="en-US" sz="2400" b="1" dirty="0">
                <a:solidFill>
                  <a:srgbClr val="000000"/>
                </a:solidFill>
                <a:latin typeface="Times New Roman" panose="02020603050405020304" pitchFamily="18" charset="0"/>
              </a:rPr>
            </a:br>
            <a:r>
              <a:rPr lang="en-US" sz="2400" b="1" dirty="0" err="1">
                <a:solidFill>
                  <a:srgbClr val="000000"/>
                </a:solidFill>
                <a:latin typeface="Times New Roman" panose="02020603050405020304" pitchFamily="18" charset="0"/>
              </a:rPr>
              <a:t>V_Name</a:t>
            </a:r>
            <a:r>
              <a:rPr lang="en-US" sz="2400" b="1" dirty="0">
                <a:solidFill>
                  <a:srgbClr val="000000"/>
                </a:solidFill>
                <a:latin typeface="Times New Roman" panose="02020603050405020304" pitchFamily="18" charset="0"/>
              </a:rPr>
              <a:t>  </a:t>
            </a:r>
            <a:r>
              <a:rPr lang="en-US" sz="2400" b="1" dirty="0" err="1">
                <a:solidFill>
                  <a:srgbClr val="000000"/>
                </a:solidFill>
                <a:latin typeface="Times New Roman" panose="02020603050405020304" pitchFamily="18" charset="0"/>
              </a:rPr>
              <a:t>Employees.Last_Name%Type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BEGIN</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Open Emp_Cursor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LOOP</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Fetch Emp_Cursor into V_Id , </a:t>
            </a:r>
            <a:r>
              <a:rPr lang="en-US" sz="2400" b="1" dirty="0" err="1">
                <a:solidFill>
                  <a:srgbClr val="000000"/>
                </a:solidFill>
                <a:latin typeface="Times New Roman" panose="02020603050405020304" pitchFamily="18" charset="0"/>
              </a:rPr>
              <a:t>V_Name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Exit When Emp_Cursor %Notfound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 V_Id || ' and his name is :' || </a:t>
            </a:r>
            <a:r>
              <a:rPr lang="en-US" sz="2400" b="1" dirty="0" err="1">
                <a:solidFill>
                  <a:srgbClr val="000000"/>
                </a:solidFill>
                <a:latin typeface="Times New Roman" panose="02020603050405020304" pitchFamily="18" charset="0"/>
              </a:rPr>
              <a:t>V_Name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End Loop ;</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Close Emp_Cursor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END;</a:t>
            </a:r>
            <a:r>
              <a:rPr lang="en-US" sz="2400" dirty="0">
                <a:solidFill>
                  <a:srgbClr val="002060"/>
                </a:solidFill>
              </a:rPr>
              <a:t> </a:t>
            </a:r>
            <a:endParaRPr lang="ar-SA" sz="2400" dirty="0">
              <a:solidFill>
                <a:srgbClr val="002060"/>
              </a:solidFill>
            </a:endParaRPr>
          </a:p>
        </p:txBody>
      </p:sp>
    </p:spTree>
    <p:extLst>
      <p:ext uri="{BB962C8B-B14F-4D97-AF65-F5344CB8AC3E}">
        <p14:creationId xmlns:p14="http://schemas.microsoft.com/office/powerpoint/2010/main" val="333149175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8">
                                            <p:txEl>
                                              <p:pRg st="0" end="0"/>
                                            </p:txEl>
                                          </p:spTgt>
                                        </p:tgtEl>
                                        <p:attrNameLst>
                                          <p:attrName>style.visibility</p:attrName>
                                        </p:attrNameLst>
                                      </p:cBhvr>
                                      <p:to>
                                        <p:strVal val="visible"/>
                                      </p:to>
                                    </p:set>
                                    <p:animEffect transition="in" filter="fade">
                                      <p:cBhvr>
                                        <p:cTn id="7" dur="1000"/>
                                        <p:tgtEl>
                                          <p:spTgt spid="48">
                                            <p:txEl>
                                              <p:pRg st="0" end="0"/>
                                            </p:txEl>
                                          </p:spTgt>
                                        </p:tgtEl>
                                      </p:cBhvr>
                                    </p:animEffect>
                                    <p:anim calcmode="lin" valueType="num">
                                      <p:cBhvr>
                                        <p:cTn id="8"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3777ED3E-36B1-460C-BD2B-F6C0C6FB67E7}"/>
              </a:ext>
            </a:extLst>
          </p:cNvPr>
          <p:cNvSpPr/>
          <p:nvPr/>
        </p:nvSpPr>
        <p:spPr>
          <a:xfrm>
            <a:off x="293440" y="386313"/>
            <a:ext cx="11367512" cy="523220"/>
          </a:xfrm>
          <a:prstGeom prst="rect">
            <a:avLst/>
          </a:prstGeom>
        </p:spPr>
        <p:txBody>
          <a:bodyPr wrap="square">
            <a:spAutoFit/>
          </a:bodyPr>
          <a:lstStyle/>
          <a:p>
            <a:pPr algn="r" rtl="1"/>
            <a:r>
              <a:rPr lang="ar-SA" sz="2800" dirty="0"/>
              <a:t>قم بحل المثال السابق باستخدام متغيرات من نوع </a:t>
            </a:r>
            <a:r>
              <a:rPr lang="en-US" sz="2800" dirty="0"/>
              <a:t>composite</a:t>
            </a:r>
            <a:r>
              <a:rPr lang="ar-SA" sz="2800" dirty="0"/>
              <a:t> ؟</a:t>
            </a:r>
          </a:p>
        </p:txBody>
      </p:sp>
      <p:sp>
        <p:nvSpPr>
          <p:cNvPr id="48" name="Rectangle 47">
            <a:extLst>
              <a:ext uri="{FF2B5EF4-FFF2-40B4-BE49-F238E27FC236}">
                <a16:creationId xmlns:a16="http://schemas.microsoft.com/office/drawing/2014/main" xmlns="" id="{5A364EAA-0389-4ACF-9F2E-3D64DA621830}"/>
              </a:ext>
            </a:extLst>
          </p:cNvPr>
          <p:cNvSpPr/>
          <p:nvPr/>
        </p:nvSpPr>
        <p:spPr>
          <a:xfrm>
            <a:off x="580285" y="1132000"/>
            <a:ext cx="10850286" cy="5262979"/>
          </a:xfrm>
          <a:prstGeom prst="rect">
            <a:avLst/>
          </a:prstGeom>
        </p:spPr>
        <p:txBody>
          <a:bodyPr wrap="square">
            <a:spAutoFit/>
          </a:bodyPr>
          <a:lstStyle/>
          <a:p>
            <a:r>
              <a:rPr lang="en-US" sz="2400" b="1" dirty="0">
                <a:solidFill>
                  <a:srgbClr val="000000"/>
                </a:solidFill>
                <a:latin typeface="Times New Roman" panose="02020603050405020304" pitchFamily="18" charset="0"/>
              </a:rPr>
              <a:t>DECLARE</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Cursor Emp_Cursor is Select Employee_Id , Last_Name   From Employees</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Where Department_Id = 30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V_Rec    Employees %Rowtype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BEGIN</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Open Emp_Cursor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LOOP</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Fetch Emp_Cursor into </a:t>
            </a:r>
            <a:r>
              <a:rPr lang="en-US" sz="2400" b="1" dirty="0" err="1">
                <a:solidFill>
                  <a:srgbClr val="000000"/>
                </a:solidFill>
                <a:latin typeface="Times New Roman" panose="02020603050405020304" pitchFamily="18" charset="0"/>
              </a:rPr>
              <a:t>V_Rec</a:t>
            </a:r>
            <a:r>
              <a:rPr lang="en-US" sz="2400" b="1" dirty="0">
                <a:solidFill>
                  <a:srgbClr val="000000"/>
                </a:solidFill>
                <a:latin typeface="Times New Roman" panose="02020603050405020304" pitchFamily="18" charset="0"/>
              </a:rPr>
              <a:t>. </a:t>
            </a:r>
            <a:r>
              <a:rPr lang="en-US" sz="2400" b="1" dirty="0" err="1">
                <a:solidFill>
                  <a:srgbClr val="000000"/>
                </a:solidFill>
                <a:latin typeface="Times New Roman" panose="02020603050405020304" pitchFamily="18" charset="0"/>
              </a:rPr>
              <a:t>Employee_Id</a:t>
            </a:r>
            <a:r>
              <a:rPr lang="en-US" sz="2400" b="1" dirty="0">
                <a:solidFill>
                  <a:srgbClr val="000000"/>
                </a:solidFill>
                <a:latin typeface="Times New Roman" panose="02020603050405020304" pitchFamily="18" charset="0"/>
              </a:rPr>
              <a:t> , </a:t>
            </a:r>
            <a:r>
              <a:rPr lang="en-US" sz="2400" b="1" dirty="0" err="1">
                <a:solidFill>
                  <a:srgbClr val="000000"/>
                </a:solidFill>
                <a:latin typeface="Times New Roman" panose="02020603050405020304" pitchFamily="18" charset="0"/>
              </a:rPr>
              <a:t>V_Rec.Last_Name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Exit When Emp_Cursor %Notfound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 V_Rec.Employee_Id || „ ‟ ||</a:t>
            </a:r>
            <a:r>
              <a:rPr lang="en-US" sz="2400" b="1" dirty="0" err="1">
                <a:solidFill>
                  <a:srgbClr val="000000"/>
                </a:solidFill>
                <a:latin typeface="Times New Roman" panose="02020603050405020304" pitchFamily="18" charset="0"/>
              </a:rPr>
              <a:t>V_Rec.Last_Name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 Loop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Close Emp_Cursor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a:t>
            </a:r>
            <a:r>
              <a:rPr lang="en-US" sz="2400" dirty="0"/>
              <a:t> </a:t>
            </a:r>
            <a:br>
              <a:rPr lang="en-US" sz="2400" dirty="0"/>
            </a:br>
            <a:endParaRPr lang="ar-SA" sz="2400" dirty="0"/>
          </a:p>
        </p:txBody>
      </p:sp>
    </p:spTree>
    <p:extLst>
      <p:ext uri="{BB962C8B-B14F-4D97-AF65-F5344CB8AC3E}">
        <p14:creationId xmlns:p14="http://schemas.microsoft.com/office/powerpoint/2010/main" val="307008597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3777ED3E-36B1-460C-BD2B-F6C0C6FB67E7}"/>
              </a:ext>
            </a:extLst>
          </p:cNvPr>
          <p:cNvSpPr/>
          <p:nvPr/>
        </p:nvSpPr>
        <p:spPr>
          <a:xfrm>
            <a:off x="293440" y="386313"/>
            <a:ext cx="11367512" cy="954107"/>
          </a:xfrm>
          <a:prstGeom prst="rect">
            <a:avLst/>
          </a:prstGeom>
        </p:spPr>
        <p:txBody>
          <a:bodyPr wrap="square">
            <a:spAutoFit/>
          </a:bodyPr>
          <a:lstStyle/>
          <a:p>
            <a:pPr algn="r" rtl="1"/>
            <a:r>
              <a:rPr lang="ar-SA" sz="2800" dirty="0"/>
              <a:t>يمكن حل المثال السابق باستخدام متغيرات من نوع </a:t>
            </a:r>
            <a:r>
              <a:rPr lang="en-US" sz="2800" dirty="0"/>
              <a:t>composite</a:t>
            </a:r>
            <a:r>
              <a:rPr lang="ar-SA" sz="2800" dirty="0"/>
              <a:t> من نفس نوع </a:t>
            </a:r>
            <a:r>
              <a:rPr lang="en-US" sz="2800" dirty="0"/>
              <a:t>Cursor</a:t>
            </a:r>
            <a:r>
              <a:rPr lang="ar-SA" sz="2800" dirty="0"/>
              <a:t> كما في المثال التالي؟</a:t>
            </a:r>
          </a:p>
        </p:txBody>
      </p:sp>
      <p:sp>
        <p:nvSpPr>
          <p:cNvPr id="48" name="Rectangle 47">
            <a:extLst>
              <a:ext uri="{FF2B5EF4-FFF2-40B4-BE49-F238E27FC236}">
                <a16:creationId xmlns:a16="http://schemas.microsoft.com/office/drawing/2014/main" xmlns="" id="{5A364EAA-0389-4ACF-9F2E-3D64DA621830}"/>
              </a:ext>
            </a:extLst>
          </p:cNvPr>
          <p:cNvSpPr/>
          <p:nvPr/>
        </p:nvSpPr>
        <p:spPr>
          <a:xfrm>
            <a:off x="580285" y="1132000"/>
            <a:ext cx="10850286" cy="5262979"/>
          </a:xfrm>
          <a:prstGeom prst="rect">
            <a:avLst/>
          </a:prstGeom>
        </p:spPr>
        <p:txBody>
          <a:bodyPr wrap="square">
            <a:spAutoFit/>
          </a:bodyPr>
          <a:lstStyle/>
          <a:p>
            <a:r>
              <a:rPr lang="en-US" sz="2400" b="1" dirty="0">
                <a:solidFill>
                  <a:srgbClr val="000000"/>
                </a:solidFill>
                <a:latin typeface="Times New Roman" panose="02020603050405020304" pitchFamily="18" charset="0"/>
              </a:rPr>
              <a:t>DECLARE</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Cursor  Emp_Cursor is Select Employee_Id , </a:t>
            </a:r>
            <a:r>
              <a:rPr lang="en-US" sz="2400" b="1" dirty="0" err="1">
                <a:solidFill>
                  <a:srgbClr val="000000"/>
                </a:solidFill>
                <a:latin typeface="Times New Roman" panose="02020603050405020304" pitchFamily="18" charset="0"/>
              </a:rPr>
              <a:t>Last_Name</a:t>
            </a:r>
            <a:r>
              <a:rPr lang="en-US" sz="2400" b="1" dirty="0">
                <a:solidFill>
                  <a:srgbClr val="000000"/>
                </a:solidFill>
                <a:latin typeface="Times New Roman" panose="02020603050405020304" pitchFamily="18" charset="0"/>
              </a:rPr>
              <a:t> From Employees</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Where Department_Id = 30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V_Rec    Emp_Cursor %Rowtype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BEGIN</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Open Emp_Cursor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LOOP</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Fetch Emp_Cursor into V_Rec;</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Exit When Emp_Cursor %Notfound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 V_Rec.Employee_Id || „ ‟ ||</a:t>
            </a:r>
            <a:r>
              <a:rPr lang="en-US" sz="2400" b="1" dirty="0" err="1">
                <a:solidFill>
                  <a:srgbClr val="000000"/>
                </a:solidFill>
                <a:latin typeface="Times New Roman" panose="02020603050405020304" pitchFamily="18" charset="0"/>
              </a:rPr>
              <a:t>V_Rec.Last_Name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 Loop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Close Emp_Cursor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a:t>
            </a:r>
            <a:r>
              <a:rPr lang="en-US" sz="2400" dirty="0"/>
              <a:t> </a:t>
            </a:r>
            <a:br>
              <a:rPr lang="en-US" sz="2400" dirty="0"/>
            </a:br>
            <a:endParaRPr lang="ar-SA" sz="2400" dirty="0"/>
          </a:p>
        </p:txBody>
      </p:sp>
    </p:spTree>
    <p:extLst>
      <p:ext uri="{BB962C8B-B14F-4D97-AF65-F5344CB8AC3E}">
        <p14:creationId xmlns:p14="http://schemas.microsoft.com/office/powerpoint/2010/main" val="1275510327"/>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50" name="Content Placeholder 2">
            <a:extLst>
              <a:ext uri="{FF2B5EF4-FFF2-40B4-BE49-F238E27FC236}">
                <a16:creationId xmlns:a16="http://schemas.microsoft.com/office/drawing/2014/main" xmlns="" id="{3F1BBE7B-D504-4588-84BB-2E23AC9C9555}"/>
              </a:ext>
            </a:extLst>
          </p:cNvPr>
          <p:cNvSpPr txBox="1">
            <a:spLocks/>
          </p:cNvSpPr>
          <p:nvPr/>
        </p:nvSpPr>
        <p:spPr>
          <a:xfrm>
            <a:off x="600431" y="492536"/>
            <a:ext cx="8229600" cy="4389120"/>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gsw-FR" sz="2400" dirty="0"/>
              <a:t>IF v_dept</a:t>
            </a:r>
            <a:r>
              <a:rPr lang="en-US" sz="2400" dirty="0"/>
              <a:t>name</a:t>
            </a:r>
            <a:r>
              <a:rPr lang="gsw-FR" sz="2400" dirty="0"/>
              <a:t> = ‘mis’ THEN</a:t>
            </a:r>
          </a:p>
          <a:p>
            <a:pPr>
              <a:buFont typeface="Arial" panose="020B0604020202020204" pitchFamily="34" charset="0"/>
              <a:buNone/>
            </a:pPr>
            <a:r>
              <a:rPr lang="gsw-FR" sz="2400" dirty="0"/>
              <a:t>UPDATE emp</a:t>
            </a:r>
          </a:p>
          <a:p>
            <a:pPr>
              <a:buFont typeface="Arial" panose="020B0604020202020204" pitchFamily="34" charset="0"/>
              <a:buNone/>
            </a:pPr>
            <a:r>
              <a:rPr lang="gsw-FR" sz="2400" dirty="0"/>
              <a:t>SET sal = sal * </a:t>
            </a:r>
            <a:r>
              <a:rPr lang="en-US" sz="2400" dirty="0"/>
              <a:t>200</a:t>
            </a:r>
            <a:endParaRPr lang="gsw-FR" sz="2400" dirty="0"/>
          </a:p>
          <a:p>
            <a:pPr>
              <a:buFont typeface="Arial" panose="020B0604020202020204" pitchFamily="34" charset="0"/>
              <a:buNone/>
            </a:pPr>
            <a:r>
              <a:rPr lang="gsw-FR" sz="2400" dirty="0"/>
              <a:t>WHERE deptno = v_deptno;</a:t>
            </a:r>
          </a:p>
          <a:p>
            <a:pPr>
              <a:buFont typeface="Arial" panose="020B0604020202020204" pitchFamily="34" charset="0"/>
              <a:buNone/>
            </a:pPr>
            <a:r>
              <a:rPr lang="gsw-FR" sz="2400" dirty="0"/>
              <a:t>ELSE</a:t>
            </a:r>
          </a:p>
          <a:p>
            <a:pPr>
              <a:buFont typeface="Arial" panose="020B0604020202020204" pitchFamily="34" charset="0"/>
              <a:buNone/>
            </a:pPr>
            <a:r>
              <a:rPr lang="gsw-FR" sz="2400" dirty="0"/>
              <a:t>IF v_job = ‘manager’ THEN</a:t>
            </a:r>
          </a:p>
          <a:p>
            <a:pPr>
              <a:buFont typeface="Arial" panose="020B0604020202020204" pitchFamily="34" charset="0"/>
              <a:buNone/>
            </a:pPr>
            <a:r>
              <a:rPr lang="gsw-FR" sz="2400" dirty="0"/>
              <a:t>UPDATE emp</a:t>
            </a:r>
          </a:p>
          <a:p>
            <a:pPr>
              <a:buFont typeface="Arial" panose="020B0604020202020204" pitchFamily="34" charset="0"/>
              <a:buNone/>
            </a:pPr>
            <a:r>
              <a:rPr lang="gsw-FR" sz="2400" dirty="0"/>
              <a:t>SET sal = sal * 100</a:t>
            </a:r>
          </a:p>
          <a:p>
            <a:pPr>
              <a:buFont typeface="Arial" panose="020B0604020202020204" pitchFamily="34" charset="0"/>
              <a:buNone/>
            </a:pPr>
            <a:r>
              <a:rPr lang="gsw-FR" sz="2400" dirty="0"/>
              <a:t>WHERE job = v_job;</a:t>
            </a:r>
          </a:p>
          <a:p>
            <a:pPr>
              <a:buFont typeface="Arial" panose="020B0604020202020204" pitchFamily="34" charset="0"/>
              <a:buNone/>
            </a:pPr>
            <a:r>
              <a:rPr lang="gsw-FR" sz="2400" dirty="0"/>
              <a:t>END IF;</a:t>
            </a:r>
            <a:endParaRPr lang="ar-SA" sz="2400" dirty="0"/>
          </a:p>
          <a:p>
            <a:pPr>
              <a:buFont typeface="Arial" panose="020B0604020202020204" pitchFamily="34" charset="0"/>
              <a:buNone/>
            </a:pPr>
            <a:r>
              <a:rPr lang="gsw-FR" sz="2400" dirty="0"/>
              <a:t>END IF;</a:t>
            </a:r>
            <a:endParaRPr lang="ar-SA" sz="2400" dirty="0"/>
          </a:p>
        </p:txBody>
      </p:sp>
      <p:sp>
        <p:nvSpPr>
          <p:cNvPr id="51" name="Title 1">
            <a:extLst>
              <a:ext uri="{FF2B5EF4-FFF2-40B4-BE49-F238E27FC236}">
                <a16:creationId xmlns:a16="http://schemas.microsoft.com/office/drawing/2014/main" xmlns="" id="{A596CD31-DBC1-4196-BAB2-5D91A5F7447A}"/>
              </a:ext>
            </a:extLst>
          </p:cNvPr>
          <p:cNvSpPr txBox="1">
            <a:spLocks/>
          </p:cNvSpPr>
          <p:nvPr/>
        </p:nvSpPr>
        <p:spPr>
          <a:xfrm>
            <a:off x="437565" y="380255"/>
            <a:ext cx="11154004" cy="51701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lnSpc>
                <a:spcPct val="100000"/>
              </a:lnSpc>
            </a:pPr>
            <a:r>
              <a:rPr lang="ar-SA" sz="2800" b="1" dirty="0">
                <a:solidFill>
                  <a:srgbClr val="C00000"/>
                </a:solidFill>
                <a:cs typeface="+mn-cs"/>
              </a:rPr>
              <a:t>مثال:</a:t>
            </a:r>
            <a:br>
              <a:rPr lang="ar-SA" sz="2800" b="1" dirty="0">
                <a:solidFill>
                  <a:srgbClr val="C00000"/>
                </a:solidFill>
                <a:cs typeface="+mn-cs"/>
              </a:rPr>
            </a:br>
            <a:endParaRPr lang="ar-SA" sz="2800" b="1" dirty="0">
              <a:solidFill>
                <a:srgbClr val="C00000"/>
              </a:solidFill>
              <a:cs typeface="+mn-cs"/>
            </a:endParaRPr>
          </a:p>
        </p:txBody>
      </p:sp>
      <p:sp>
        <p:nvSpPr>
          <p:cNvPr id="52" name="Title 1">
            <a:extLst>
              <a:ext uri="{FF2B5EF4-FFF2-40B4-BE49-F238E27FC236}">
                <a16:creationId xmlns:a16="http://schemas.microsoft.com/office/drawing/2014/main" xmlns="" id="{D420E0D0-1291-4634-8119-EAE67F81D3EA}"/>
              </a:ext>
            </a:extLst>
          </p:cNvPr>
          <p:cNvSpPr txBox="1">
            <a:spLocks/>
          </p:cNvSpPr>
          <p:nvPr/>
        </p:nvSpPr>
        <p:spPr>
          <a:xfrm>
            <a:off x="738891" y="5639904"/>
            <a:ext cx="10764344" cy="837841"/>
          </a:xfrm>
          <a:prstGeom prst="rect">
            <a:avLst/>
          </a:prstGeom>
        </p:spPr>
        <p:txBody>
          <a:bodyP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A" sz="2800" dirty="0"/>
              <a:t>في المثال السابق يتم السؤال عن اسم القسم اذا كان </a:t>
            </a:r>
            <a:r>
              <a:rPr lang="en-US" sz="2800" dirty="0"/>
              <a:t>mis</a:t>
            </a:r>
            <a:r>
              <a:rPr lang="ar-SA" sz="2800" dirty="0"/>
              <a:t> يتم تعديل المرتب بضربه في </a:t>
            </a:r>
            <a:r>
              <a:rPr lang="en-US" sz="2800" dirty="0"/>
              <a:t>200</a:t>
            </a:r>
            <a:r>
              <a:rPr lang="ar-SA" sz="2800" dirty="0"/>
              <a:t> اما اذا لم يتحقق الشرط يتم اختبار الشرط الثاني واذا لم يتحقق ايضا لا ينفذ شيء </a:t>
            </a:r>
          </a:p>
        </p:txBody>
      </p:sp>
    </p:spTree>
    <p:extLst>
      <p:ext uri="{BB962C8B-B14F-4D97-AF65-F5344CB8AC3E}">
        <p14:creationId xmlns:p14="http://schemas.microsoft.com/office/powerpoint/2010/main" val="148308080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Effect transition="in" filter="fade">
                                      <p:cBhvr>
                                        <p:cTn id="7" dur="1000"/>
                                        <p:tgtEl>
                                          <p:spTgt spid="51"/>
                                        </p:tgtEl>
                                      </p:cBhvr>
                                    </p:animEffect>
                                    <p:anim calcmode="lin" valueType="num">
                                      <p:cBhvr>
                                        <p:cTn id="8" dur="1000" fill="hold"/>
                                        <p:tgtEl>
                                          <p:spTgt spid="51"/>
                                        </p:tgtEl>
                                        <p:attrNameLst>
                                          <p:attrName>ppt_x</p:attrName>
                                        </p:attrNameLst>
                                      </p:cBhvr>
                                      <p:tavLst>
                                        <p:tav tm="0">
                                          <p:val>
                                            <p:strVal val="#ppt_x"/>
                                          </p:val>
                                        </p:tav>
                                        <p:tav tm="100000">
                                          <p:val>
                                            <p:strVal val="#ppt_x"/>
                                          </p:val>
                                        </p:tav>
                                      </p:tavLst>
                                    </p:anim>
                                    <p:anim calcmode="lin" valueType="num">
                                      <p:cBhvr>
                                        <p:cTn id="9"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6" presetClass="entr" presetSubtype="21" fill="hold" grpId="0"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barn(inVertical)">
                                      <p:cBhvr>
                                        <p:cTn id="14" dur="500"/>
                                        <p:tgtEl>
                                          <p:spTgt spid="50"/>
                                        </p:tgtEl>
                                      </p:cBhvr>
                                    </p:animEffect>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52">
                                            <p:txEl>
                                              <p:pRg st="0" end="0"/>
                                            </p:txEl>
                                          </p:spTgt>
                                        </p:tgtEl>
                                        <p:attrNameLst>
                                          <p:attrName>style.visibility</p:attrName>
                                        </p:attrNameLst>
                                      </p:cBhvr>
                                      <p:to>
                                        <p:strVal val="visible"/>
                                      </p:to>
                                    </p:set>
                                    <p:animEffect transition="in" filter="fade">
                                      <p:cBhvr>
                                        <p:cTn id="19" dur="1000"/>
                                        <p:tgtEl>
                                          <p:spTgt spid="52">
                                            <p:txEl>
                                              <p:pRg st="0" end="0"/>
                                            </p:txEl>
                                          </p:spTgt>
                                        </p:tgtEl>
                                      </p:cBhvr>
                                    </p:animEffect>
                                    <p:anim calcmode="lin" valueType="num">
                                      <p:cBhvr>
                                        <p:cTn id="20" dur="1000" fill="hold"/>
                                        <p:tgtEl>
                                          <p:spTgt spid="52">
                                            <p:txEl>
                                              <p:pRg st="0" end="0"/>
                                            </p:txEl>
                                          </p:spTgt>
                                        </p:tgtEl>
                                        <p:attrNameLst>
                                          <p:attrName>ppt_x</p:attrName>
                                        </p:attrNameLst>
                                      </p:cBhvr>
                                      <p:tavLst>
                                        <p:tav tm="0">
                                          <p:val>
                                            <p:strVal val="#ppt_x"/>
                                          </p:val>
                                        </p:tav>
                                        <p:tav tm="100000">
                                          <p:val>
                                            <p:strVal val="#ppt_x"/>
                                          </p:val>
                                        </p:tav>
                                      </p:tavLst>
                                    </p:anim>
                                    <p:anim calcmode="lin" valueType="num">
                                      <p:cBhvr>
                                        <p:cTn id="21" dur="1000" fill="hold"/>
                                        <p:tgtEl>
                                          <p:spTgt spid="52">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 grpId="0"/>
      <p:bldP spid="51"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3777ED3E-36B1-460C-BD2B-F6C0C6FB67E7}"/>
              </a:ext>
            </a:extLst>
          </p:cNvPr>
          <p:cNvSpPr/>
          <p:nvPr/>
        </p:nvSpPr>
        <p:spPr>
          <a:xfrm>
            <a:off x="293440" y="330893"/>
            <a:ext cx="11367512" cy="523220"/>
          </a:xfrm>
          <a:prstGeom prst="rect">
            <a:avLst/>
          </a:prstGeom>
        </p:spPr>
        <p:txBody>
          <a:bodyPr wrap="square">
            <a:spAutoFit/>
          </a:bodyPr>
          <a:lstStyle/>
          <a:p>
            <a:pPr algn="r" rtl="1"/>
            <a:r>
              <a:rPr lang="ar-SA" sz="2800" dirty="0"/>
              <a:t>باستخدام </a:t>
            </a:r>
            <a:r>
              <a:rPr lang="en-US" sz="2800" dirty="0"/>
              <a:t>Cursor</a:t>
            </a:r>
            <a:r>
              <a:rPr lang="ar-SA" sz="2800" dirty="0"/>
              <a:t> عدل مرتبات الموظفين في القسم 30 بإضافة 100 لمرتب كل موظف في القسم؟</a:t>
            </a:r>
          </a:p>
        </p:txBody>
      </p:sp>
      <p:sp>
        <p:nvSpPr>
          <p:cNvPr id="48" name="Rectangle 47">
            <a:extLst>
              <a:ext uri="{FF2B5EF4-FFF2-40B4-BE49-F238E27FC236}">
                <a16:creationId xmlns:a16="http://schemas.microsoft.com/office/drawing/2014/main" xmlns="" id="{5A364EAA-0389-4ACF-9F2E-3D64DA621830}"/>
              </a:ext>
            </a:extLst>
          </p:cNvPr>
          <p:cNvSpPr/>
          <p:nvPr/>
        </p:nvSpPr>
        <p:spPr>
          <a:xfrm>
            <a:off x="457200" y="769214"/>
            <a:ext cx="11486159" cy="6001643"/>
          </a:xfrm>
          <a:prstGeom prst="rect">
            <a:avLst/>
          </a:prstGeom>
        </p:spPr>
        <p:txBody>
          <a:bodyPr wrap="square">
            <a:spAutoFit/>
          </a:bodyPr>
          <a:lstStyle/>
          <a:p>
            <a:pPr algn="l"/>
            <a:r>
              <a:rPr lang="en-US" sz="2400" b="1" dirty="0">
                <a:solidFill>
                  <a:schemeClr val="accent1">
                    <a:lumMod val="50000"/>
                  </a:schemeClr>
                </a:solidFill>
                <a:latin typeface="Times New Roman" panose="02020603050405020304" pitchFamily="18" charset="0"/>
              </a:rPr>
              <a:t>DECLARE</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    </a:t>
            </a:r>
            <a:r>
              <a:rPr lang="en-US" sz="2400" b="1" dirty="0">
                <a:solidFill>
                  <a:schemeClr val="accent1">
                    <a:lumMod val="50000"/>
                  </a:schemeClr>
                </a:solidFill>
                <a:latin typeface="Times New Roman" panose="02020603050405020304" pitchFamily="18" charset="0"/>
              </a:rPr>
              <a:t>Cursor</a:t>
            </a:r>
            <a:r>
              <a:rPr lang="en-US" sz="2400" b="1" dirty="0">
                <a:solidFill>
                  <a:srgbClr val="000000"/>
                </a:solidFill>
                <a:latin typeface="Times New Roman" panose="02020603050405020304" pitchFamily="18" charset="0"/>
              </a:rPr>
              <a:t>  Emp_Cursor_dep30   </a:t>
            </a:r>
            <a:r>
              <a:rPr lang="en-US" sz="2400" b="1" dirty="0">
                <a:solidFill>
                  <a:schemeClr val="accent1">
                    <a:lumMod val="50000"/>
                  </a:schemeClr>
                </a:solidFill>
                <a:latin typeface="Times New Roman" panose="02020603050405020304" pitchFamily="18" charset="0"/>
              </a:rPr>
              <a:t>is </a:t>
            </a:r>
            <a:r>
              <a:rPr lang="en-US" sz="2400" b="1" dirty="0">
                <a:solidFill>
                  <a:srgbClr val="000000"/>
                </a:solidFill>
                <a:latin typeface="Times New Roman" panose="02020603050405020304" pitchFamily="18" charset="0"/>
              </a:rPr>
              <a:t> </a:t>
            </a:r>
            <a:r>
              <a:rPr lang="en-US" sz="2400" b="1" dirty="0">
                <a:solidFill>
                  <a:schemeClr val="accent1">
                    <a:lumMod val="50000"/>
                  </a:schemeClr>
                </a:solidFill>
                <a:latin typeface="Times New Roman" panose="02020603050405020304" pitchFamily="18" charset="0"/>
              </a:rPr>
              <a:t>Select</a:t>
            </a:r>
            <a:r>
              <a:rPr lang="en-US" sz="2400" b="1" dirty="0">
                <a:solidFill>
                  <a:srgbClr val="000000"/>
                </a:solidFill>
                <a:latin typeface="Times New Roman" panose="02020603050405020304" pitchFamily="18" charset="0"/>
              </a:rPr>
              <a:t> Employee_Id , First_Name , Salary  </a:t>
            </a:r>
            <a:r>
              <a:rPr lang="en-US" sz="2400" b="1" dirty="0">
                <a:solidFill>
                  <a:schemeClr val="accent1">
                    <a:lumMod val="50000"/>
                  </a:schemeClr>
                </a:solidFill>
                <a:latin typeface="Times New Roman" panose="02020603050405020304" pitchFamily="18" charset="0"/>
              </a:rPr>
              <a:t>From</a:t>
            </a:r>
            <a:r>
              <a:rPr lang="en-US" sz="2400" b="1" dirty="0">
                <a:solidFill>
                  <a:srgbClr val="000000"/>
                </a:solidFill>
                <a:latin typeface="Times New Roman" panose="02020603050405020304" pitchFamily="18" charset="0"/>
              </a:rPr>
              <a:t> </a:t>
            </a:r>
            <a:r>
              <a:rPr lang="en-US" sz="2400" b="1" dirty="0" smtClean="0">
                <a:solidFill>
                  <a:srgbClr val="000000"/>
                </a:solidFill>
                <a:latin typeface="Times New Roman" panose="02020603050405020304" pitchFamily="18" charset="0"/>
              </a:rPr>
              <a:t>Employees  </a:t>
            </a:r>
            <a:r>
              <a:rPr lang="en-US" sz="2400" b="1" dirty="0">
                <a:solidFill>
                  <a:schemeClr val="accent1">
                    <a:lumMod val="50000"/>
                  </a:schemeClr>
                </a:solidFill>
                <a:latin typeface="Times New Roman" panose="02020603050405020304" pitchFamily="18" charset="0"/>
              </a:rPr>
              <a:t>Where</a:t>
            </a:r>
            <a:r>
              <a:rPr lang="en-US" sz="2400" b="1" dirty="0">
                <a:solidFill>
                  <a:srgbClr val="000000"/>
                </a:solidFill>
                <a:latin typeface="Times New Roman" panose="02020603050405020304" pitchFamily="18" charset="0"/>
              </a:rPr>
              <a:t> Department_Id = 30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    V_empno     Employees. Employee_Id %</a:t>
            </a:r>
            <a:r>
              <a:rPr lang="en-US" sz="2400" b="1" dirty="0">
                <a:solidFill>
                  <a:schemeClr val="accent1">
                    <a:lumMod val="50000"/>
                  </a:schemeClr>
                </a:solidFill>
                <a:latin typeface="Times New Roman" panose="02020603050405020304" pitchFamily="18" charset="0"/>
              </a:rPr>
              <a:t>type</a:t>
            </a:r>
            <a:r>
              <a:rPr lang="en-US" sz="2400" b="1" dirty="0">
                <a:solidFill>
                  <a:srgbClr val="000000"/>
                </a:solidFill>
                <a:latin typeface="Times New Roman" panose="02020603050405020304" pitchFamily="18" charset="0"/>
              </a:rPr>
              <a:t> ;</a:t>
            </a:r>
          </a:p>
          <a:p>
            <a:r>
              <a:rPr lang="en-US" sz="2400" b="1" dirty="0">
                <a:solidFill>
                  <a:srgbClr val="000000"/>
                </a:solidFill>
                <a:latin typeface="Times New Roman" panose="02020603050405020304" pitchFamily="18" charset="0"/>
              </a:rPr>
              <a:t>    V_first_name     Employees. First_Name %</a:t>
            </a:r>
            <a:r>
              <a:rPr lang="en-US" sz="2400" b="1" dirty="0">
                <a:solidFill>
                  <a:schemeClr val="accent1">
                    <a:lumMod val="50000"/>
                  </a:schemeClr>
                </a:solidFill>
                <a:latin typeface="Times New Roman" panose="02020603050405020304" pitchFamily="18" charset="0"/>
              </a:rPr>
              <a:t>type</a:t>
            </a:r>
            <a:r>
              <a:rPr lang="en-US" sz="2400" b="1" dirty="0">
                <a:solidFill>
                  <a:srgbClr val="000000"/>
                </a:solidFill>
                <a:latin typeface="Times New Roman" panose="02020603050405020304" pitchFamily="18" charset="0"/>
              </a:rPr>
              <a:t> ;</a:t>
            </a:r>
          </a:p>
          <a:p>
            <a:r>
              <a:rPr lang="en-US" sz="2400" b="1" dirty="0">
                <a:solidFill>
                  <a:srgbClr val="000000"/>
                </a:solidFill>
                <a:latin typeface="Times New Roman" panose="02020603050405020304" pitchFamily="18" charset="0"/>
              </a:rPr>
              <a:t>    V_salary     Employees. Salary %</a:t>
            </a:r>
            <a:r>
              <a:rPr lang="en-US" sz="2400" b="1" dirty="0">
                <a:solidFill>
                  <a:schemeClr val="accent1">
                    <a:lumMod val="50000"/>
                  </a:schemeClr>
                </a:solidFill>
                <a:latin typeface="Times New Roman" panose="02020603050405020304" pitchFamily="18" charset="0"/>
              </a:rPr>
              <a:t>type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chemeClr val="accent1">
                    <a:lumMod val="50000"/>
                  </a:schemeClr>
                </a:solidFill>
                <a:latin typeface="Times New Roman" panose="02020603050405020304" pitchFamily="18" charset="0"/>
              </a:rPr>
              <a:t>BEGIN</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chemeClr val="accent1">
                    <a:lumMod val="50000"/>
                  </a:schemeClr>
                </a:solidFill>
                <a:latin typeface="Times New Roman" panose="02020603050405020304" pitchFamily="18" charset="0"/>
              </a:rPr>
              <a:t>Open</a:t>
            </a:r>
            <a:r>
              <a:rPr lang="en-US" sz="2400" b="1" dirty="0">
                <a:solidFill>
                  <a:srgbClr val="000000"/>
                </a:solidFill>
                <a:latin typeface="Times New Roman" panose="02020603050405020304" pitchFamily="18" charset="0"/>
              </a:rPr>
              <a:t> Emp_Cursor_dep30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    </a:t>
            </a:r>
            <a:r>
              <a:rPr lang="en-US" sz="2400" b="1" dirty="0">
                <a:solidFill>
                  <a:schemeClr val="accent1">
                    <a:lumMod val="50000"/>
                  </a:schemeClr>
                </a:solidFill>
                <a:latin typeface="Times New Roman" panose="02020603050405020304" pitchFamily="18" charset="0"/>
              </a:rPr>
              <a:t>LOOP</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            </a:t>
            </a:r>
            <a:r>
              <a:rPr lang="en-US" sz="2400" b="1" dirty="0">
                <a:solidFill>
                  <a:schemeClr val="accent1">
                    <a:lumMod val="50000"/>
                  </a:schemeClr>
                </a:solidFill>
                <a:latin typeface="Times New Roman" panose="02020603050405020304" pitchFamily="18" charset="0"/>
              </a:rPr>
              <a:t>Fetch</a:t>
            </a:r>
            <a:r>
              <a:rPr lang="en-US" sz="2400" b="1" dirty="0">
                <a:solidFill>
                  <a:srgbClr val="000000"/>
                </a:solidFill>
                <a:latin typeface="Times New Roman" panose="02020603050405020304" pitchFamily="18" charset="0"/>
              </a:rPr>
              <a:t>  Emp_Cursor_dep30  </a:t>
            </a:r>
            <a:r>
              <a:rPr lang="en-US" sz="2400" b="1" dirty="0">
                <a:solidFill>
                  <a:schemeClr val="accent1">
                    <a:lumMod val="50000"/>
                  </a:schemeClr>
                </a:solidFill>
                <a:latin typeface="Times New Roman" panose="02020603050405020304" pitchFamily="18" charset="0"/>
              </a:rPr>
              <a:t>into</a:t>
            </a:r>
            <a:r>
              <a:rPr lang="en-US" sz="2400" b="1" dirty="0">
                <a:solidFill>
                  <a:srgbClr val="000000"/>
                </a:solidFill>
                <a:latin typeface="Times New Roman" panose="02020603050405020304" pitchFamily="18" charset="0"/>
              </a:rPr>
              <a:t> V_empno , V_first_name , V_salary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            </a:t>
            </a:r>
            <a:r>
              <a:rPr lang="en-US" sz="2400" b="1" dirty="0">
                <a:solidFill>
                  <a:schemeClr val="accent1">
                    <a:lumMod val="50000"/>
                  </a:schemeClr>
                </a:solidFill>
                <a:latin typeface="Times New Roman" panose="02020603050405020304" pitchFamily="18" charset="0"/>
              </a:rPr>
              <a:t>Exit  When  </a:t>
            </a:r>
            <a:r>
              <a:rPr lang="en-US" sz="2400" b="1" dirty="0">
                <a:solidFill>
                  <a:srgbClr val="000000"/>
                </a:solidFill>
                <a:latin typeface="Times New Roman" panose="02020603050405020304" pitchFamily="18" charset="0"/>
              </a:rPr>
              <a:t>Emp_Cursor_dep30%Notfound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            </a:t>
            </a:r>
            <a:r>
              <a:rPr lang="en-US" sz="2400" b="1" dirty="0">
                <a:solidFill>
                  <a:schemeClr val="accent1">
                    <a:lumMod val="50000"/>
                  </a:schemeClr>
                </a:solidFill>
                <a:latin typeface="Times New Roman" panose="02020603050405020304" pitchFamily="18" charset="0"/>
              </a:rPr>
              <a:t>update</a:t>
            </a:r>
            <a:r>
              <a:rPr lang="en-US" sz="2400" b="1" dirty="0">
                <a:solidFill>
                  <a:srgbClr val="000000"/>
                </a:solidFill>
                <a:latin typeface="Times New Roman" panose="02020603050405020304" pitchFamily="18" charset="0"/>
              </a:rPr>
              <a:t> Employees </a:t>
            </a:r>
            <a:r>
              <a:rPr lang="en-US" sz="2400" b="1" dirty="0">
                <a:solidFill>
                  <a:schemeClr val="accent1">
                    <a:lumMod val="50000"/>
                  </a:schemeClr>
                </a:solidFill>
                <a:latin typeface="Times New Roman" panose="02020603050405020304" pitchFamily="18" charset="0"/>
              </a:rPr>
              <a:t>set</a:t>
            </a:r>
            <a:r>
              <a:rPr lang="en-US" sz="2400" b="1" dirty="0">
                <a:solidFill>
                  <a:srgbClr val="000000"/>
                </a:solidFill>
                <a:latin typeface="Times New Roman" panose="02020603050405020304" pitchFamily="18" charset="0"/>
              </a:rPr>
              <a:t> Salary= Salary+100 </a:t>
            </a:r>
            <a:r>
              <a:rPr lang="en-US" sz="2400" b="1" dirty="0">
                <a:solidFill>
                  <a:schemeClr val="accent1">
                    <a:lumMod val="50000"/>
                  </a:schemeClr>
                </a:solidFill>
                <a:latin typeface="Times New Roman" panose="02020603050405020304" pitchFamily="18" charset="0"/>
              </a:rPr>
              <a:t>Where</a:t>
            </a:r>
            <a:r>
              <a:rPr lang="en-US" sz="2400" b="1" dirty="0">
                <a:solidFill>
                  <a:srgbClr val="000000"/>
                </a:solidFill>
                <a:latin typeface="Times New Roman" panose="02020603050405020304" pitchFamily="18" charset="0"/>
              </a:rPr>
              <a:t> </a:t>
            </a:r>
            <a:r>
              <a:rPr lang="en-US" sz="2400" b="1" dirty="0" err="1">
                <a:solidFill>
                  <a:srgbClr val="000000"/>
                </a:solidFill>
                <a:latin typeface="Times New Roman" panose="02020603050405020304" pitchFamily="18" charset="0"/>
              </a:rPr>
              <a:t>Department_Id</a:t>
            </a:r>
            <a:r>
              <a:rPr lang="en-US" sz="2400" b="1" dirty="0">
                <a:solidFill>
                  <a:srgbClr val="000000"/>
                </a:solidFill>
                <a:latin typeface="Times New Roman" panose="02020603050405020304" pitchFamily="18" charset="0"/>
              </a:rPr>
              <a:t> = V_empno;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   </a:t>
            </a:r>
            <a:r>
              <a:rPr lang="en-US" sz="2400" b="1" dirty="0">
                <a:solidFill>
                  <a:schemeClr val="accent1">
                    <a:lumMod val="50000"/>
                  </a:schemeClr>
                </a:solidFill>
                <a:latin typeface="Times New Roman" panose="02020603050405020304" pitchFamily="18" charset="0"/>
              </a:rPr>
              <a:t>End Loop ;</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chemeClr val="accent1">
                    <a:lumMod val="50000"/>
                  </a:schemeClr>
                </a:solidFill>
                <a:latin typeface="Times New Roman" panose="02020603050405020304" pitchFamily="18" charset="0"/>
              </a:rPr>
              <a:t>Close</a:t>
            </a:r>
            <a:r>
              <a:rPr lang="en-US" sz="2400" b="1" dirty="0">
                <a:solidFill>
                  <a:srgbClr val="000000"/>
                </a:solidFill>
                <a:latin typeface="Times New Roman" panose="02020603050405020304" pitchFamily="18" charset="0"/>
              </a:rPr>
              <a:t> Emp_Cursor_dep30 ;</a:t>
            </a:r>
          </a:p>
          <a:p>
            <a:r>
              <a:rPr lang="en-US" sz="2400" b="1" dirty="0">
                <a:solidFill>
                  <a:schemeClr val="accent1">
                    <a:lumMod val="50000"/>
                  </a:schemeClr>
                </a:solidFill>
                <a:latin typeface="Times New Roman" panose="02020603050405020304" pitchFamily="18" charset="0"/>
              </a:rPr>
              <a:t>Commit;</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chemeClr val="accent1">
                    <a:lumMod val="50000"/>
                  </a:schemeClr>
                </a:solidFill>
                <a:latin typeface="Times New Roman" panose="02020603050405020304" pitchFamily="18" charset="0"/>
              </a:rPr>
              <a:t>END;</a:t>
            </a:r>
            <a:r>
              <a:rPr lang="en-US" sz="2400" dirty="0">
                <a:solidFill>
                  <a:schemeClr val="accent1">
                    <a:lumMod val="50000"/>
                  </a:schemeClr>
                </a:solidFill>
              </a:rPr>
              <a:t> </a:t>
            </a:r>
            <a:endParaRPr lang="ar-SA" sz="2400" dirty="0">
              <a:solidFill>
                <a:schemeClr val="accent1">
                  <a:lumMod val="50000"/>
                </a:schemeClr>
              </a:solidFill>
            </a:endParaRPr>
          </a:p>
        </p:txBody>
      </p:sp>
    </p:spTree>
    <p:extLst>
      <p:ext uri="{BB962C8B-B14F-4D97-AF65-F5344CB8AC3E}">
        <p14:creationId xmlns:p14="http://schemas.microsoft.com/office/powerpoint/2010/main" val="722038"/>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3777ED3E-36B1-460C-BD2B-F6C0C6FB67E7}"/>
              </a:ext>
            </a:extLst>
          </p:cNvPr>
          <p:cNvSpPr/>
          <p:nvPr/>
        </p:nvSpPr>
        <p:spPr>
          <a:xfrm>
            <a:off x="293440" y="386313"/>
            <a:ext cx="11367512" cy="523220"/>
          </a:xfrm>
          <a:prstGeom prst="rect">
            <a:avLst/>
          </a:prstGeom>
        </p:spPr>
        <p:txBody>
          <a:bodyPr wrap="square">
            <a:spAutoFit/>
          </a:bodyPr>
          <a:lstStyle/>
          <a:p>
            <a:pPr algn="r" rtl="1"/>
            <a:r>
              <a:rPr lang="ar-SA" sz="2800" dirty="0"/>
              <a:t>باستخدام </a:t>
            </a:r>
            <a:r>
              <a:rPr lang="en-US" sz="2800" dirty="0"/>
              <a:t>Cursor</a:t>
            </a:r>
            <a:r>
              <a:rPr lang="ar-SA" sz="2800" dirty="0"/>
              <a:t> </a:t>
            </a:r>
            <a:r>
              <a:rPr lang="en-US" sz="2800" dirty="0" smtClean="0"/>
              <a:t>composite</a:t>
            </a:r>
            <a:r>
              <a:rPr lang="ar-SA" sz="2800" dirty="0" smtClean="0"/>
              <a:t> اطبع بيانات </a:t>
            </a:r>
            <a:r>
              <a:rPr lang="ar-SA" sz="2800" dirty="0" smtClean="0"/>
              <a:t>الموظفين </a:t>
            </a:r>
            <a:r>
              <a:rPr lang="ar-SA" sz="2800" dirty="0"/>
              <a:t>في </a:t>
            </a:r>
            <a:r>
              <a:rPr lang="ar-SA" sz="2800"/>
              <a:t>القسم </a:t>
            </a:r>
            <a:r>
              <a:rPr lang="ar-SA" sz="2800" smtClean="0"/>
              <a:t>30؟</a:t>
            </a:r>
            <a:endParaRPr lang="ar-SA" sz="2800" dirty="0"/>
          </a:p>
        </p:txBody>
      </p:sp>
      <p:sp>
        <p:nvSpPr>
          <p:cNvPr id="48" name="Rectangle 47">
            <a:extLst>
              <a:ext uri="{FF2B5EF4-FFF2-40B4-BE49-F238E27FC236}">
                <a16:creationId xmlns:a16="http://schemas.microsoft.com/office/drawing/2014/main" xmlns="" id="{5A364EAA-0389-4ACF-9F2E-3D64DA621830}"/>
              </a:ext>
            </a:extLst>
          </p:cNvPr>
          <p:cNvSpPr/>
          <p:nvPr/>
        </p:nvSpPr>
        <p:spPr>
          <a:xfrm>
            <a:off x="580285" y="963184"/>
            <a:ext cx="10850286" cy="5632311"/>
          </a:xfrm>
          <a:prstGeom prst="rect">
            <a:avLst/>
          </a:prstGeom>
        </p:spPr>
        <p:txBody>
          <a:bodyPr wrap="square">
            <a:spAutoFit/>
          </a:bodyPr>
          <a:lstStyle/>
          <a:p>
            <a:r>
              <a:rPr lang="en-US" sz="2400" b="1" dirty="0">
                <a:solidFill>
                  <a:srgbClr val="000000"/>
                </a:solidFill>
                <a:latin typeface="Times New Roman" panose="02020603050405020304" pitchFamily="18" charset="0"/>
              </a:rPr>
              <a:t>DECLARE</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Cursor  Emp_Cursor is Select Employee_Id , First_Name , Salary  From Employees    Where Department_Id = 30 ;</a:t>
            </a:r>
            <a:br>
              <a:rPr lang="en-US" sz="2400" b="1" dirty="0">
                <a:solidFill>
                  <a:srgbClr val="000000"/>
                </a:solidFill>
                <a:latin typeface="Times New Roman" panose="02020603050405020304" pitchFamily="18" charset="0"/>
              </a:rPr>
            </a:br>
            <a:r>
              <a:rPr lang="en-US" sz="2400" b="1" dirty="0" err="1">
                <a:solidFill>
                  <a:srgbClr val="000000"/>
                </a:solidFill>
                <a:latin typeface="Times New Roman" panose="02020603050405020304" pitchFamily="18" charset="0"/>
              </a:rPr>
              <a:t>V_empno</a:t>
            </a:r>
            <a:r>
              <a:rPr lang="en-US" sz="2400" b="1" dirty="0">
                <a:solidFill>
                  <a:srgbClr val="000000"/>
                </a:solidFill>
                <a:latin typeface="Times New Roman" panose="02020603050405020304" pitchFamily="18" charset="0"/>
              </a:rPr>
              <a:t>     Employees. </a:t>
            </a:r>
            <a:r>
              <a:rPr lang="en-US" sz="2400" b="1" dirty="0" err="1">
                <a:solidFill>
                  <a:srgbClr val="000000"/>
                </a:solidFill>
                <a:latin typeface="Times New Roman" panose="02020603050405020304" pitchFamily="18" charset="0"/>
              </a:rPr>
              <a:t>Employee_Id</a:t>
            </a:r>
            <a:r>
              <a:rPr lang="en-US" sz="2400" b="1" dirty="0">
                <a:solidFill>
                  <a:srgbClr val="000000"/>
                </a:solidFill>
                <a:latin typeface="Times New Roman" panose="02020603050405020304" pitchFamily="18" charset="0"/>
              </a:rPr>
              <a:t> %type ;</a:t>
            </a:r>
          </a:p>
          <a:p>
            <a:r>
              <a:rPr lang="en-US" sz="2400" b="1" dirty="0" err="1">
                <a:solidFill>
                  <a:srgbClr val="000000"/>
                </a:solidFill>
                <a:latin typeface="Times New Roman" panose="02020603050405020304" pitchFamily="18" charset="0"/>
              </a:rPr>
              <a:t>V_first_name</a:t>
            </a:r>
            <a:r>
              <a:rPr lang="en-US" sz="2400" b="1" dirty="0">
                <a:solidFill>
                  <a:srgbClr val="000000"/>
                </a:solidFill>
                <a:latin typeface="Times New Roman" panose="02020603050405020304" pitchFamily="18" charset="0"/>
              </a:rPr>
              <a:t>     Employees. First_Name %type ;</a:t>
            </a:r>
          </a:p>
          <a:p>
            <a:r>
              <a:rPr lang="en-US" sz="2400" b="1" dirty="0" err="1">
                <a:solidFill>
                  <a:srgbClr val="000000"/>
                </a:solidFill>
                <a:latin typeface="Times New Roman" panose="02020603050405020304" pitchFamily="18" charset="0"/>
              </a:rPr>
              <a:t>V_salary</a:t>
            </a:r>
            <a:r>
              <a:rPr lang="en-US" sz="2400" b="1" dirty="0">
                <a:solidFill>
                  <a:srgbClr val="000000"/>
                </a:solidFill>
                <a:latin typeface="Times New Roman" panose="02020603050405020304" pitchFamily="18" charset="0"/>
              </a:rPr>
              <a:t>     Employees. Salary %type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BEGIN</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Open Emp_Cursor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LOOP</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Fetch Emp_Cursor into V_Rec;</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Exit When Emp_Cursor %Notfound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 V_Rec.Employee_Id || „ ‟ ||</a:t>
            </a:r>
            <a:r>
              <a:rPr lang="en-US" sz="2400" b="1" dirty="0" err="1">
                <a:solidFill>
                  <a:srgbClr val="000000"/>
                </a:solidFill>
                <a:latin typeface="Times New Roman" panose="02020603050405020304" pitchFamily="18" charset="0"/>
              </a:rPr>
              <a:t>V_Rec.Last_Name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 Loop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Close Emp_Cursor_dep30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a:t>
            </a:r>
            <a:r>
              <a:rPr lang="en-US" sz="2400" dirty="0"/>
              <a:t> </a:t>
            </a:r>
            <a:endParaRPr lang="ar-SA" sz="2400" dirty="0"/>
          </a:p>
        </p:txBody>
      </p:sp>
    </p:spTree>
    <p:extLst>
      <p:ext uri="{BB962C8B-B14F-4D97-AF65-F5344CB8AC3E}">
        <p14:creationId xmlns:p14="http://schemas.microsoft.com/office/powerpoint/2010/main" val="288381981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pic>
        <p:nvPicPr>
          <p:cNvPr id="49" name="Picture 48">
            <a:extLst>
              <a:ext uri="{FF2B5EF4-FFF2-40B4-BE49-F238E27FC236}">
                <a16:creationId xmlns:a16="http://schemas.microsoft.com/office/drawing/2014/main" xmlns="" id="{603346C1-208F-4D98-B85F-8C90FF8321FD}"/>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444869" y="253220"/>
            <a:ext cx="11171206" cy="1238250"/>
          </a:xfrm>
          <a:prstGeom prst="rect">
            <a:avLst/>
          </a:prstGeom>
        </p:spPr>
      </p:pic>
      <p:pic>
        <p:nvPicPr>
          <p:cNvPr id="50" name="Picture 49">
            <a:extLst>
              <a:ext uri="{FF2B5EF4-FFF2-40B4-BE49-F238E27FC236}">
                <a16:creationId xmlns:a16="http://schemas.microsoft.com/office/drawing/2014/main" xmlns="" id="{58030EB0-102C-49B2-8C6D-5534810C31F8}"/>
              </a:ext>
            </a:extLst>
          </p:cNvPr>
          <p:cNvPicPr>
            <a:picLocks noChangeAspect="1"/>
          </p:cNvPicPr>
          <p:nvPr/>
        </p:nvPicPr>
        <p:blipFill>
          <a:blip r:embed="rId4">
            <a:extLst>
              <a:ext uri="{BEBA8EAE-BF5A-486C-A8C5-ECC9F3942E4B}">
                <a14:imgProps xmlns:a14="http://schemas.microsoft.com/office/drawing/2010/main">
                  <a14:imgLayer r:embed="rId5">
                    <a14:imgEffect>
                      <a14:colorTemperature colorTemp="11200"/>
                    </a14:imgEffect>
                    <a14:imgEffect>
                      <a14:brightnessContrast bright="40000" contrast="40000"/>
                    </a14:imgEffect>
                  </a14:imgLayer>
                </a14:imgProps>
              </a:ext>
            </a:extLst>
          </a:blip>
          <a:stretch>
            <a:fillRect/>
          </a:stretch>
        </p:blipFill>
        <p:spPr>
          <a:xfrm>
            <a:off x="537277" y="1443577"/>
            <a:ext cx="11055149" cy="1847850"/>
          </a:xfrm>
          <a:prstGeom prst="rect">
            <a:avLst/>
          </a:prstGeom>
        </p:spPr>
      </p:pic>
      <p:pic>
        <p:nvPicPr>
          <p:cNvPr id="51" name="Picture 50">
            <a:extLst>
              <a:ext uri="{FF2B5EF4-FFF2-40B4-BE49-F238E27FC236}">
                <a16:creationId xmlns:a16="http://schemas.microsoft.com/office/drawing/2014/main" xmlns="" id="{4ABA5A51-556F-4148-BD7D-2EBBE7D297B9}"/>
              </a:ext>
            </a:extLst>
          </p:cNvPr>
          <p:cNvPicPr>
            <a:picLocks noChangeAspect="1"/>
          </p:cNvPicPr>
          <p:nvPr/>
        </p:nvPicPr>
        <p:blipFill>
          <a:blip r:embed="rId6">
            <a:duotone>
              <a:schemeClr val="accent1">
                <a:shade val="45000"/>
                <a:satMod val="135000"/>
              </a:schemeClr>
              <a:prstClr val="white"/>
            </a:duotone>
            <a:extLst>
              <a:ext uri="{BEBA8EAE-BF5A-486C-A8C5-ECC9F3942E4B}">
                <a14:imgProps xmlns:a14="http://schemas.microsoft.com/office/drawing/2010/main">
                  <a14:imgLayer r:embed="rId7">
                    <a14:imgEffect>
                      <a14:brightnessContrast bright="40000" contrast="40000"/>
                    </a14:imgEffect>
                  </a14:imgLayer>
                </a14:imgProps>
              </a:ext>
            </a:extLst>
          </a:blip>
          <a:stretch>
            <a:fillRect/>
          </a:stretch>
        </p:blipFill>
        <p:spPr>
          <a:xfrm>
            <a:off x="4191501" y="3315477"/>
            <a:ext cx="7400925" cy="447675"/>
          </a:xfrm>
          <a:prstGeom prst="rect">
            <a:avLst/>
          </a:prstGeom>
        </p:spPr>
      </p:pic>
      <p:sp>
        <p:nvSpPr>
          <p:cNvPr id="53" name="Rectangle 52">
            <a:extLst>
              <a:ext uri="{FF2B5EF4-FFF2-40B4-BE49-F238E27FC236}">
                <a16:creationId xmlns:a16="http://schemas.microsoft.com/office/drawing/2014/main" xmlns="" id="{E391DE0F-28C0-4D06-AD1E-DB9D99961240}"/>
              </a:ext>
            </a:extLst>
          </p:cNvPr>
          <p:cNvSpPr/>
          <p:nvPr/>
        </p:nvSpPr>
        <p:spPr>
          <a:xfrm>
            <a:off x="572083" y="3487111"/>
            <a:ext cx="10738339" cy="3046988"/>
          </a:xfrm>
          <a:prstGeom prst="rect">
            <a:avLst/>
          </a:prstGeom>
        </p:spPr>
        <p:txBody>
          <a:bodyPr wrap="square">
            <a:spAutoFit/>
          </a:bodyPr>
          <a:lstStyle/>
          <a:p>
            <a:r>
              <a:rPr lang="en-US" sz="2400" b="1" dirty="0">
                <a:solidFill>
                  <a:srgbClr val="002060"/>
                </a:solidFill>
                <a:latin typeface="Times New Roman" panose="02020603050405020304" pitchFamily="18" charset="0"/>
              </a:rPr>
              <a:t>DECLARE</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Cursor</a:t>
            </a:r>
            <a:r>
              <a:rPr lang="en-US" sz="2400" b="1" dirty="0">
                <a:solidFill>
                  <a:srgbClr val="000000"/>
                </a:solidFill>
                <a:latin typeface="Times New Roman" panose="02020603050405020304" pitchFamily="18" charset="0"/>
              </a:rPr>
              <a:t> Emp_Cursor </a:t>
            </a:r>
            <a:r>
              <a:rPr lang="en-US" sz="2400" b="1" dirty="0">
                <a:solidFill>
                  <a:srgbClr val="002060"/>
                </a:solidFill>
                <a:latin typeface="Times New Roman" panose="02020603050405020304" pitchFamily="18" charset="0"/>
              </a:rPr>
              <a:t>is Select </a:t>
            </a:r>
            <a:r>
              <a:rPr lang="en-US" sz="2400" b="1" dirty="0">
                <a:solidFill>
                  <a:srgbClr val="000000"/>
                </a:solidFill>
                <a:latin typeface="Times New Roman" panose="02020603050405020304" pitchFamily="18" charset="0"/>
              </a:rPr>
              <a:t>Employee_Id , Last_Name   </a:t>
            </a:r>
            <a:r>
              <a:rPr lang="en-US" sz="2400" b="1" dirty="0">
                <a:solidFill>
                  <a:srgbClr val="002060"/>
                </a:solidFill>
                <a:latin typeface="Times New Roman" panose="02020603050405020304" pitchFamily="18" charset="0"/>
              </a:rPr>
              <a:t>From</a:t>
            </a:r>
            <a:r>
              <a:rPr lang="en-US" sz="2400" b="1" dirty="0">
                <a:solidFill>
                  <a:srgbClr val="000000"/>
                </a:solidFill>
                <a:latin typeface="Times New Roman" panose="02020603050405020304" pitchFamily="18" charset="0"/>
              </a:rPr>
              <a:t> Employees</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Where</a:t>
            </a:r>
            <a:r>
              <a:rPr lang="en-US" sz="2400" b="1" dirty="0">
                <a:solidFill>
                  <a:srgbClr val="000000"/>
                </a:solidFill>
                <a:latin typeface="Times New Roman" panose="02020603050405020304" pitchFamily="18" charset="0"/>
              </a:rPr>
              <a:t> Department_Id = 30 ;</a:t>
            </a:r>
            <a:r>
              <a:rPr lang="en-US" sz="2400" dirty="0"/>
              <a:t> </a:t>
            </a:r>
          </a:p>
          <a:p>
            <a:r>
              <a:rPr lang="en-US" sz="2400" b="1" dirty="0">
                <a:solidFill>
                  <a:srgbClr val="002060"/>
                </a:solidFill>
                <a:latin typeface="Times New Roman" panose="02020603050405020304" pitchFamily="18" charset="0"/>
              </a:rPr>
              <a:t>BEGIN</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For</a:t>
            </a:r>
            <a:r>
              <a:rPr lang="en-US" sz="2400" b="1" dirty="0">
                <a:solidFill>
                  <a:srgbClr val="000000"/>
                </a:solidFill>
                <a:latin typeface="Times New Roman" panose="02020603050405020304" pitchFamily="18" charset="0"/>
              </a:rPr>
              <a:t> Rec in Emp_Cursor </a:t>
            </a:r>
            <a:r>
              <a:rPr lang="en-US" sz="2400" b="1" dirty="0">
                <a:solidFill>
                  <a:srgbClr val="002060"/>
                </a:solidFill>
                <a:latin typeface="Times New Roman" panose="02020603050405020304" pitchFamily="18" charset="0"/>
              </a:rPr>
              <a:t>Loop</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 Rec.Employee_Id || „ ‟ ||Rec.Last_Name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End Loop ;</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END; </a:t>
            </a:r>
            <a:endParaRPr lang="ar-SA" sz="2400" b="1" dirty="0">
              <a:solidFill>
                <a:srgbClr val="002060"/>
              </a:solidFill>
              <a:latin typeface="Times New Roman" panose="02020603050405020304" pitchFamily="18" charset="0"/>
            </a:endParaRPr>
          </a:p>
        </p:txBody>
      </p:sp>
    </p:spTree>
    <p:extLst>
      <p:ext uri="{BB962C8B-B14F-4D97-AF65-F5344CB8AC3E}">
        <p14:creationId xmlns:p14="http://schemas.microsoft.com/office/powerpoint/2010/main" val="1689559524"/>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9"/>
                                        </p:tgtEl>
                                        <p:attrNameLst>
                                          <p:attrName>style.visibility</p:attrName>
                                        </p:attrNameLst>
                                      </p:cBhvr>
                                      <p:to>
                                        <p:strVal val="visible"/>
                                      </p:to>
                                    </p:set>
                                    <p:animEffect transition="in" filter="fade">
                                      <p:cBhvr>
                                        <p:cTn id="7" dur="1000"/>
                                        <p:tgtEl>
                                          <p:spTgt spid="49"/>
                                        </p:tgtEl>
                                      </p:cBhvr>
                                    </p:animEffect>
                                    <p:anim calcmode="lin" valueType="num">
                                      <p:cBhvr>
                                        <p:cTn id="8" dur="1000" fill="hold"/>
                                        <p:tgtEl>
                                          <p:spTgt spid="49"/>
                                        </p:tgtEl>
                                        <p:attrNameLst>
                                          <p:attrName>ppt_x</p:attrName>
                                        </p:attrNameLst>
                                      </p:cBhvr>
                                      <p:tavLst>
                                        <p:tav tm="0">
                                          <p:val>
                                            <p:strVal val="#ppt_x"/>
                                          </p:val>
                                        </p:tav>
                                        <p:tav tm="100000">
                                          <p:val>
                                            <p:strVal val="#ppt_x"/>
                                          </p:val>
                                        </p:tav>
                                      </p:tavLst>
                                    </p:anim>
                                    <p:anim calcmode="lin" valueType="num">
                                      <p:cBhvr>
                                        <p:cTn id="9" dur="1000" fill="hold"/>
                                        <p:tgtEl>
                                          <p:spTgt spid="4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0"/>
                                        </p:tgtEl>
                                        <p:attrNameLst>
                                          <p:attrName>style.visibility</p:attrName>
                                        </p:attrNameLst>
                                      </p:cBhvr>
                                      <p:to>
                                        <p:strVal val="visible"/>
                                      </p:to>
                                    </p:set>
                                    <p:animEffect transition="in" filter="fade">
                                      <p:cBhvr>
                                        <p:cTn id="14" dur="1000"/>
                                        <p:tgtEl>
                                          <p:spTgt spid="50"/>
                                        </p:tgtEl>
                                      </p:cBhvr>
                                    </p:animEffect>
                                    <p:anim calcmode="lin" valueType="num">
                                      <p:cBhvr>
                                        <p:cTn id="15" dur="1000" fill="hold"/>
                                        <p:tgtEl>
                                          <p:spTgt spid="50"/>
                                        </p:tgtEl>
                                        <p:attrNameLst>
                                          <p:attrName>ppt_x</p:attrName>
                                        </p:attrNameLst>
                                      </p:cBhvr>
                                      <p:tavLst>
                                        <p:tav tm="0">
                                          <p:val>
                                            <p:strVal val="#ppt_x"/>
                                          </p:val>
                                        </p:tav>
                                        <p:tav tm="100000">
                                          <p:val>
                                            <p:strVal val="#ppt_x"/>
                                          </p:val>
                                        </p:tav>
                                      </p:tavLst>
                                    </p:anim>
                                    <p:anim calcmode="lin" valueType="num">
                                      <p:cBhvr>
                                        <p:cTn id="16" dur="1000" fill="hold"/>
                                        <p:tgtEl>
                                          <p:spTgt spid="50"/>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1"/>
                                        </p:tgtEl>
                                        <p:attrNameLst>
                                          <p:attrName>style.visibility</p:attrName>
                                        </p:attrNameLst>
                                      </p:cBhvr>
                                      <p:to>
                                        <p:strVal val="visible"/>
                                      </p:to>
                                    </p:set>
                                    <p:animEffect transition="in" filter="fade">
                                      <p:cBhvr>
                                        <p:cTn id="21" dur="1000"/>
                                        <p:tgtEl>
                                          <p:spTgt spid="51"/>
                                        </p:tgtEl>
                                      </p:cBhvr>
                                    </p:animEffect>
                                    <p:anim calcmode="lin" valueType="num">
                                      <p:cBhvr>
                                        <p:cTn id="22" dur="1000" fill="hold"/>
                                        <p:tgtEl>
                                          <p:spTgt spid="51"/>
                                        </p:tgtEl>
                                        <p:attrNameLst>
                                          <p:attrName>ppt_x</p:attrName>
                                        </p:attrNameLst>
                                      </p:cBhvr>
                                      <p:tavLst>
                                        <p:tav tm="0">
                                          <p:val>
                                            <p:strVal val="#ppt_x"/>
                                          </p:val>
                                        </p:tav>
                                        <p:tav tm="100000">
                                          <p:val>
                                            <p:strVal val="#ppt_x"/>
                                          </p:val>
                                        </p:tav>
                                      </p:tavLst>
                                    </p:anim>
                                    <p:anim calcmode="lin" valueType="num">
                                      <p:cBhvr>
                                        <p:cTn id="23" dur="1000" fill="hold"/>
                                        <p:tgtEl>
                                          <p:spTgt spid="5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53"/>
                                        </p:tgtEl>
                                        <p:attrNameLst>
                                          <p:attrName>style.visibility</p:attrName>
                                        </p:attrNameLst>
                                      </p:cBhvr>
                                      <p:to>
                                        <p:strVal val="visible"/>
                                      </p:to>
                                    </p:set>
                                    <p:animEffect transition="in" filter="fade">
                                      <p:cBhvr>
                                        <p:cTn id="28" dur="1000"/>
                                        <p:tgtEl>
                                          <p:spTgt spid="53"/>
                                        </p:tgtEl>
                                      </p:cBhvr>
                                    </p:animEffect>
                                    <p:anim calcmode="lin" valueType="num">
                                      <p:cBhvr>
                                        <p:cTn id="29" dur="1000" fill="hold"/>
                                        <p:tgtEl>
                                          <p:spTgt spid="53"/>
                                        </p:tgtEl>
                                        <p:attrNameLst>
                                          <p:attrName>ppt_x</p:attrName>
                                        </p:attrNameLst>
                                      </p:cBhvr>
                                      <p:tavLst>
                                        <p:tav tm="0">
                                          <p:val>
                                            <p:strVal val="#ppt_x"/>
                                          </p:val>
                                        </p:tav>
                                        <p:tav tm="100000">
                                          <p:val>
                                            <p:strVal val="#ppt_x"/>
                                          </p:val>
                                        </p:tav>
                                      </p:tavLst>
                                    </p:anim>
                                    <p:anim calcmode="lin" valueType="num">
                                      <p:cBhvr>
                                        <p:cTn id="30"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pic>
        <p:nvPicPr>
          <p:cNvPr id="47" name="Picture 46">
            <a:extLst>
              <a:ext uri="{FF2B5EF4-FFF2-40B4-BE49-F238E27FC236}">
                <a16:creationId xmlns:a16="http://schemas.microsoft.com/office/drawing/2014/main" xmlns="" id="{E37642F5-9368-4CC6-B768-1A3BD6F1B619}"/>
              </a:ext>
            </a:extLst>
          </p:cNvPr>
          <p:cNvPicPr>
            <a:picLocks noChangeAspect="1"/>
          </p:cNvPicPr>
          <p:nvPr/>
        </p:nvPicPr>
        <p:blipFill>
          <a:blip r:embed="rId2">
            <a:extLst>
              <a:ext uri="{BEBA8EAE-BF5A-486C-A8C5-ECC9F3942E4B}">
                <a14:imgProps xmlns:a14="http://schemas.microsoft.com/office/drawing/2010/main">
                  <a14:imgLayer r:embed="rId3">
                    <a14:imgEffect>
                      <a14:colorTemperature colorTemp="11200"/>
                    </a14:imgEffect>
                    <a14:imgEffect>
                      <a14:brightnessContrast bright="40000" contrast="40000"/>
                    </a14:imgEffect>
                  </a14:imgLayer>
                </a14:imgProps>
              </a:ext>
            </a:extLst>
          </a:blip>
          <a:stretch>
            <a:fillRect/>
          </a:stretch>
        </p:blipFill>
        <p:spPr>
          <a:xfrm>
            <a:off x="618978" y="342076"/>
            <a:ext cx="10837399" cy="979758"/>
          </a:xfrm>
          <a:prstGeom prst="rect">
            <a:avLst/>
          </a:prstGeom>
        </p:spPr>
      </p:pic>
      <p:sp>
        <p:nvSpPr>
          <p:cNvPr id="48" name="Rectangle 47">
            <a:extLst>
              <a:ext uri="{FF2B5EF4-FFF2-40B4-BE49-F238E27FC236}">
                <a16:creationId xmlns:a16="http://schemas.microsoft.com/office/drawing/2014/main" xmlns="" id="{07B5BE4E-C47A-4FC7-ACED-F6FB8B3F4029}"/>
              </a:ext>
            </a:extLst>
          </p:cNvPr>
          <p:cNvSpPr/>
          <p:nvPr/>
        </p:nvSpPr>
        <p:spPr>
          <a:xfrm>
            <a:off x="594159" y="1268534"/>
            <a:ext cx="11267836" cy="5262979"/>
          </a:xfrm>
          <a:prstGeom prst="rect">
            <a:avLst/>
          </a:prstGeom>
        </p:spPr>
        <p:txBody>
          <a:bodyPr wrap="square">
            <a:spAutoFit/>
          </a:bodyPr>
          <a:lstStyle/>
          <a:p>
            <a:r>
              <a:rPr lang="en-US" sz="2400" b="1" dirty="0">
                <a:solidFill>
                  <a:srgbClr val="FF0000"/>
                </a:solidFill>
                <a:latin typeface="Times New Roman" panose="02020603050405020304" pitchFamily="18" charset="0"/>
              </a:rPr>
              <a:t>Example</a:t>
            </a:r>
            <a:br>
              <a:rPr lang="en-US" sz="2400" b="1" dirty="0">
                <a:solidFill>
                  <a:srgbClr val="FF0000"/>
                </a:solidFill>
                <a:latin typeface="Times New Roman" panose="02020603050405020304" pitchFamily="18" charset="0"/>
              </a:rPr>
            </a:br>
            <a:r>
              <a:rPr lang="en-US" sz="2400" b="1" dirty="0">
                <a:solidFill>
                  <a:srgbClr val="002060"/>
                </a:solidFill>
                <a:latin typeface="Times New Roman" panose="02020603050405020304" pitchFamily="18" charset="0"/>
              </a:rPr>
              <a:t>DECLARE</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Cursor </a:t>
            </a:r>
            <a:r>
              <a:rPr lang="en-US" sz="2400" b="1" dirty="0" err="1">
                <a:solidFill>
                  <a:srgbClr val="000000"/>
                </a:solidFill>
                <a:latin typeface="Times New Roman" panose="02020603050405020304" pitchFamily="18" charset="0"/>
              </a:rPr>
              <a:t>C_Emp</a:t>
            </a:r>
            <a:r>
              <a:rPr lang="en-US" sz="2400" b="1" dirty="0">
                <a:solidFill>
                  <a:srgbClr val="000000"/>
                </a:solidFill>
                <a:latin typeface="Times New Roman" panose="02020603050405020304" pitchFamily="18" charset="0"/>
              </a:rPr>
              <a:t> (</a:t>
            </a:r>
            <a:r>
              <a:rPr lang="en-US" sz="2400" b="1" dirty="0" err="1">
                <a:solidFill>
                  <a:srgbClr val="000000"/>
                </a:solidFill>
                <a:latin typeface="Times New Roman" panose="02020603050405020304" pitchFamily="18" charset="0"/>
              </a:rPr>
              <a:t>P_Id</a:t>
            </a:r>
            <a:r>
              <a:rPr lang="en-US" sz="2400" b="1" dirty="0">
                <a:solidFill>
                  <a:srgbClr val="000000"/>
                </a:solidFill>
                <a:latin typeface="Times New Roman" panose="02020603050405020304" pitchFamily="18" charset="0"/>
              </a:rPr>
              <a:t> Number) is Select Employee_Id, Last_Name  From  Employees</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Where Department_Id = </a:t>
            </a:r>
            <a:r>
              <a:rPr lang="en-US" sz="2400" b="1" dirty="0" err="1">
                <a:solidFill>
                  <a:srgbClr val="000000"/>
                </a:solidFill>
                <a:latin typeface="Times New Roman" panose="02020603050405020304" pitchFamily="18" charset="0"/>
              </a:rPr>
              <a:t>P_Id</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err="1">
                <a:solidFill>
                  <a:srgbClr val="000000"/>
                </a:solidFill>
                <a:latin typeface="Times New Roman" panose="02020603050405020304" pitchFamily="18" charset="0"/>
              </a:rPr>
              <a:t>V_Id</a:t>
            </a:r>
            <a:r>
              <a:rPr lang="en-US" sz="2400" b="1" dirty="0">
                <a:solidFill>
                  <a:srgbClr val="000000"/>
                </a:solidFill>
                <a:latin typeface="Times New Roman" panose="02020603050405020304" pitchFamily="18" charset="0"/>
              </a:rPr>
              <a:t> Number ;</a:t>
            </a:r>
            <a:br>
              <a:rPr lang="en-US" sz="2400" b="1" dirty="0">
                <a:solidFill>
                  <a:srgbClr val="000000"/>
                </a:solidFill>
                <a:latin typeface="Times New Roman" panose="02020603050405020304" pitchFamily="18" charset="0"/>
              </a:rPr>
            </a:br>
            <a:r>
              <a:rPr lang="en-US" sz="2400" b="1" dirty="0" err="1">
                <a:solidFill>
                  <a:srgbClr val="000000"/>
                </a:solidFill>
                <a:latin typeface="Times New Roman" panose="02020603050405020304" pitchFamily="18" charset="0"/>
              </a:rPr>
              <a:t>V_Name</a:t>
            </a:r>
            <a:r>
              <a:rPr lang="en-US" sz="2400" b="1" dirty="0">
                <a:solidFill>
                  <a:srgbClr val="000000"/>
                </a:solidFill>
                <a:latin typeface="Times New Roman" panose="02020603050405020304" pitchFamily="18" charset="0"/>
              </a:rPr>
              <a:t> Varchar2(20)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BEGIN</a:t>
            </a:r>
            <a:br>
              <a:rPr lang="en-US" sz="2400" b="1" dirty="0">
                <a:solidFill>
                  <a:srgbClr val="002060"/>
                </a:solidFill>
                <a:latin typeface="Times New Roman" panose="02020603050405020304" pitchFamily="18" charset="0"/>
              </a:rPr>
            </a:br>
            <a:r>
              <a:rPr lang="en-US" sz="2400" b="1" dirty="0">
                <a:solidFill>
                  <a:srgbClr val="002060"/>
                </a:solidFill>
                <a:latin typeface="Times New Roman" panose="02020603050405020304" pitchFamily="18" charset="0"/>
              </a:rPr>
              <a:t>Open </a:t>
            </a:r>
            <a:r>
              <a:rPr lang="en-US" sz="2400" b="1" dirty="0" err="1">
                <a:solidFill>
                  <a:srgbClr val="000000"/>
                </a:solidFill>
                <a:latin typeface="Times New Roman" panose="02020603050405020304" pitchFamily="18" charset="0"/>
              </a:rPr>
              <a:t>C_Emp</a:t>
            </a:r>
            <a:r>
              <a:rPr lang="en-US" sz="2400" b="1" dirty="0">
                <a:solidFill>
                  <a:srgbClr val="000000"/>
                </a:solidFill>
                <a:latin typeface="Times New Roman" panose="02020603050405020304" pitchFamily="18" charset="0"/>
              </a:rPr>
              <a:t>( 10 )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Loop</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Fetch</a:t>
            </a:r>
            <a:r>
              <a:rPr lang="en-US" sz="2400" b="1" dirty="0">
                <a:solidFill>
                  <a:srgbClr val="000000"/>
                </a:solidFill>
                <a:latin typeface="Times New Roman" panose="02020603050405020304" pitchFamily="18" charset="0"/>
              </a:rPr>
              <a:t> </a:t>
            </a:r>
            <a:r>
              <a:rPr lang="en-US" sz="2400" b="1" dirty="0" err="1">
                <a:solidFill>
                  <a:srgbClr val="000000"/>
                </a:solidFill>
                <a:latin typeface="Times New Roman" panose="02020603050405020304" pitchFamily="18" charset="0"/>
              </a:rPr>
              <a:t>C_Emp</a:t>
            </a:r>
            <a:r>
              <a:rPr lang="en-US" sz="2400" b="1" dirty="0">
                <a:solidFill>
                  <a:srgbClr val="000000"/>
                </a:solidFill>
                <a:latin typeface="Times New Roman" panose="02020603050405020304" pitchFamily="18" charset="0"/>
              </a:rPr>
              <a:t> Into </a:t>
            </a:r>
            <a:r>
              <a:rPr lang="en-US" sz="2400" b="1" dirty="0" err="1">
                <a:solidFill>
                  <a:srgbClr val="000000"/>
                </a:solidFill>
                <a:latin typeface="Times New Roman" panose="02020603050405020304" pitchFamily="18" charset="0"/>
              </a:rPr>
              <a:t>V_Id</a:t>
            </a:r>
            <a:r>
              <a:rPr lang="en-US" sz="2400" b="1" dirty="0">
                <a:solidFill>
                  <a:srgbClr val="000000"/>
                </a:solidFill>
                <a:latin typeface="Times New Roman" panose="02020603050405020304" pitchFamily="18" charset="0"/>
              </a:rPr>
              <a:t> , </a:t>
            </a:r>
            <a:r>
              <a:rPr lang="en-US" sz="2400" b="1" dirty="0" err="1">
                <a:solidFill>
                  <a:srgbClr val="000000"/>
                </a:solidFill>
                <a:latin typeface="Times New Roman" panose="02020603050405020304" pitchFamily="18" charset="0"/>
              </a:rPr>
              <a:t>V_Name</a:t>
            </a:r>
            <a:r>
              <a:rPr lang="en-US" sz="2400" b="1" dirty="0">
                <a:solidFill>
                  <a:srgbClr val="000000"/>
                </a:solidFill>
                <a:latin typeface="Times New Roman" panose="02020603050405020304" pitchFamily="18" charset="0"/>
              </a:rPr>
              <a:t>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Exit When </a:t>
            </a:r>
            <a:r>
              <a:rPr lang="en-US" sz="2400" b="1" dirty="0" err="1">
                <a:solidFill>
                  <a:srgbClr val="000000"/>
                </a:solidFill>
                <a:latin typeface="Times New Roman" panose="02020603050405020304" pitchFamily="18" charset="0"/>
              </a:rPr>
              <a:t>C_Emp</a:t>
            </a:r>
            <a:r>
              <a:rPr lang="en-US" sz="2400" b="1" dirty="0" err="1">
                <a:solidFill>
                  <a:srgbClr val="002060"/>
                </a:solidFill>
                <a:latin typeface="Times New Roman" panose="02020603050405020304" pitchFamily="18" charset="0"/>
              </a:rPr>
              <a:t>%Notfound</a:t>
            </a:r>
            <a:r>
              <a:rPr lang="en-US" sz="2400" b="1" dirty="0">
                <a:solidFill>
                  <a:srgbClr val="002060"/>
                </a:solidFill>
                <a:latin typeface="Times New Roman" panose="02020603050405020304" pitchFamily="18" charset="0"/>
              </a:rPr>
              <a:t> ;</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a:t>
            </a:r>
            <a:r>
              <a:rPr lang="en-US" sz="2400" b="1" dirty="0" err="1">
                <a:solidFill>
                  <a:srgbClr val="000000"/>
                </a:solidFill>
                <a:latin typeface="Times New Roman" panose="02020603050405020304" pitchFamily="18" charset="0"/>
              </a:rPr>
              <a:t>V_Id</a:t>
            </a:r>
            <a:r>
              <a:rPr lang="en-US" sz="2400" b="1" dirty="0">
                <a:solidFill>
                  <a:srgbClr val="000000"/>
                </a:solidFill>
                <a:latin typeface="Times New Roman" panose="02020603050405020304" pitchFamily="18" charset="0"/>
              </a:rPr>
              <a:t> || ‟ ‟ || </a:t>
            </a:r>
            <a:r>
              <a:rPr lang="en-US" sz="2400" b="1" dirty="0" err="1">
                <a:solidFill>
                  <a:srgbClr val="000000"/>
                </a:solidFill>
                <a:latin typeface="Times New Roman" panose="02020603050405020304" pitchFamily="18" charset="0"/>
              </a:rPr>
              <a:t>V_Name</a:t>
            </a:r>
            <a:r>
              <a:rPr lang="en-US" sz="2400" b="1" dirty="0">
                <a:solidFill>
                  <a:srgbClr val="000000"/>
                </a:solidFill>
                <a:latin typeface="Times New Roman" panose="02020603050405020304" pitchFamily="18" charset="0"/>
              </a:rPr>
              <a:t>);</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End Loop ;</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Close </a:t>
            </a:r>
            <a:r>
              <a:rPr lang="en-US" sz="2400" b="1" dirty="0" err="1">
                <a:solidFill>
                  <a:srgbClr val="000000"/>
                </a:solidFill>
                <a:latin typeface="Times New Roman" panose="02020603050405020304" pitchFamily="18" charset="0"/>
              </a:rPr>
              <a:t>C_Emp</a:t>
            </a:r>
            <a:r>
              <a:rPr lang="en-US" sz="2400" b="1" dirty="0">
                <a:solidFill>
                  <a:srgbClr val="000000"/>
                </a:solidFill>
                <a:latin typeface="Times New Roman" panose="02020603050405020304" pitchFamily="18" charset="0"/>
              </a:rPr>
              <a:t> ;</a:t>
            </a:r>
            <a:endParaRPr lang="ar-SA" sz="2400" dirty="0"/>
          </a:p>
        </p:txBody>
      </p:sp>
    </p:spTree>
    <p:extLst>
      <p:ext uri="{BB962C8B-B14F-4D97-AF65-F5344CB8AC3E}">
        <p14:creationId xmlns:p14="http://schemas.microsoft.com/office/powerpoint/2010/main" val="1917280991"/>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2C002B33-95FA-4114-9889-8C48B2FBF79A}"/>
              </a:ext>
            </a:extLst>
          </p:cNvPr>
          <p:cNvSpPr/>
          <p:nvPr/>
        </p:nvSpPr>
        <p:spPr>
          <a:xfrm>
            <a:off x="600222" y="504524"/>
            <a:ext cx="8895470" cy="3416320"/>
          </a:xfrm>
          <a:prstGeom prst="rect">
            <a:avLst/>
          </a:prstGeom>
        </p:spPr>
        <p:txBody>
          <a:bodyPr wrap="square">
            <a:spAutoFit/>
          </a:bodyPr>
          <a:lstStyle/>
          <a:p>
            <a:r>
              <a:rPr lang="en-US" sz="2400" b="1" dirty="0">
                <a:solidFill>
                  <a:srgbClr val="000000"/>
                </a:solidFill>
                <a:latin typeface="Times New Roman" panose="02020603050405020304" pitchFamily="18" charset="0"/>
              </a:rPr>
              <a:t>DBMS_OUTPUT.PUT_LINE („---------------------------‟);</a:t>
            </a:r>
          </a:p>
          <a:p>
            <a:r>
              <a:rPr lang="en-US" sz="2400" b="1" dirty="0">
                <a:solidFill>
                  <a:srgbClr val="000000"/>
                </a:solidFill>
                <a:latin typeface="Times New Roman" panose="02020603050405020304" pitchFamily="18" charset="0"/>
              </a:rPr>
              <a:t>Open C_Emp( 30 )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Loop</a:t>
            </a:r>
            <a:r>
              <a:rPr lang="en-US" sz="2400" b="1" dirty="0">
                <a:solidFill>
                  <a:srgbClr val="000000"/>
                </a:solidFill>
                <a:latin typeface="Times New Roman" panose="02020603050405020304" pitchFamily="18" charset="0"/>
              </a:rPr>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Fetch C_Emp Into V_Id , V_Name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Exit When C_Emp%Notfound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DBMS_OUTPUT.PUT_LINE (V_Id || ‟ ‟ || V_Name);</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End Loop ;</a:t>
            </a:r>
            <a:br>
              <a:rPr lang="en-US" sz="2400" b="1" dirty="0">
                <a:solidFill>
                  <a:srgbClr val="000000"/>
                </a:solidFill>
                <a:latin typeface="Times New Roman" panose="02020603050405020304" pitchFamily="18" charset="0"/>
              </a:rPr>
            </a:br>
            <a:r>
              <a:rPr lang="en-US" sz="2400" b="1" dirty="0">
                <a:solidFill>
                  <a:srgbClr val="000000"/>
                </a:solidFill>
                <a:latin typeface="Times New Roman" panose="02020603050405020304" pitchFamily="18" charset="0"/>
              </a:rPr>
              <a:t>Close C_Emp ;</a:t>
            </a:r>
            <a:br>
              <a:rPr lang="en-US" sz="2400" b="1" dirty="0">
                <a:solidFill>
                  <a:srgbClr val="000000"/>
                </a:solidFill>
                <a:latin typeface="Times New Roman" panose="02020603050405020304" pitchFamily="18" charset="0"/>
              </a:rPr>
            </a:br>
            <a:r>
              <a:rPr lang="en-US" sz="2400" b="1" dirty="0">
                <a:solidFill>
                  <a:srgbClr val="002060"/>
                </a:solidFill>
                <a:latin typeface="Times New Roman" panose="02020603050405020304" pitchFamily="18" charset="0"/>
              </a:rPr>
              <a:t>END;</a:t>
            </a:r>
            <a:r>
              <a:rPr lang="en-US" sz="2400" dirty="0">
                <a:solidFill>
                  <a:srgbClr val="002060"/>
                </a:solidFill>
              </a:rPr>
              <a:t> </a:t>
            </a:r>
            <a:endParaRPr lang="ar-SA" sz="2400" dirty="0">
              <a:solidFill>
                <a:srgbClr val="002060"/>
              </a:solidFill>
            </a:endParaRPr>
          </a:p>
        </p:txBody>
      </p:sp>
      <p:pic>
        <p:nvPicPr>
          <p:cNvPr id="48" name="Picture 47">
            <a:extLst>
              <a:ext uri="{FF2B5EF4-FFF2-40B4-BE49-F238E27FC236}">
                <a16:creationId xmlns:a16="http://schemas.microsoft.com/office/drawing/2014/main" xmlns="" id="{C0B0FE69-8C6C-44F6-AE86-76FFDB027FD0}"/>
              </a:ext>
            </a:extLst>
          </p:cNvPr>
          <p:cNvPicPr>
            <a:picLocks noChangeAspect="1"/>
          </p:cNvPicPr>
          <p:nvPr/>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Lst>
          </a:blip>
          <a:stretch>
            <a:fillRect/>
          </a:stretch>
        </p:blipFill>
        <p:spPr>
          <a:xfrm>
            <a:off x="600223" y="4026755"/>
            <a:ext cx="10974588" cy="1787261"/>
          </a:xfrm>
          <a:prstGeom prst="rect">
            <a:avLst/>
          </a:prstGeom>
        </p:spPr>
      </p:pic>
    </p:spTree>
    <p:extLst>
      <p:ext uri="{BB962C8B-B14F-4D97-AF65-F5344CB8AC3E}">
        <p14:creationId xmlns:p14="http://schemas.microsoft.com/office/powerpoint/2010/main" val="422643726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
                                        </p:tgtEl>
                                        <p:attrNameLst>
                                          <p:attrName>style.visibility</p:attrName>
                                        </p:attrNameLst>
                                      </p:cBhvr>
                                      <p:to>
                                        <p:strVal val="visible"/>
                                      </p:to>
                                    </p:set>
                                    <p:animEffect transition="in" filter="fade">
                                      <p:cBhvr>
                                        <p:cTn id="14" dur="1000"/>
                                        <p:tgtEl>
                                          <p:spTgt spid="48"/>
                                        </p:tgtEl>
                                      </p:cBhvr>
                                    </p:animEffect>
                                    <p:anim calcmode="lin" valueType="num">
                                      <p:cBhvr>
                                        <p:cTn id="15" dur="1000" fill="hold"/>
                                        <p:tgtEl>
                                          <p:spTgt spid="48"/>
                                        </p:tgtEl>
                                        <p:attrNameLst>
                                          <p:attrName>ppt_x</p:attrName>
                                        </p:attrNameLst>
                                      </p:cBhvr>
                                      <p:tavLst>
                                        <p:tav tm="0">
                                          <p:val>
                                            <p:strVal val="#ppt_x"/>
                                          </p:val>
                                        </p:tav>
                                        <p:tav tm="100000">
                                          <p:val>
                                            <p:strVal val="#ppt_x"/>
                                          </p:val>
                                        </p:tav>
                                      </p:tavLst>
                                    </p:anim>
                                    <p:anim calcmode="lin" valueType="num">
                                      <p:cBhvr>
                                        <p:cTn id="16"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Title 1">
            <a:extLst>
              <a:ext uri="{FF2B5EF4-FFF2-40B4-BE49-F238E27FC236}">
                <a16:creationId xmlns:a16="http://schemas.microsoft.com/office/drawing/2014/main" xmlns="" id="{E5EB3F11-EF1E-4212-958A-4D22364A68F9}"/>
              </a:ext>
            </a:extLst>
          </p:cNvPr>
          <p:cNvSpPr txBox="1">
            <a:spLocks/>
          </p:cNvSpPr>
          <p:nvPr/>
        </p:nvSpPr>
        <p:spPr>
          <a:xfrm>
            <a:off x="437565" y="380255"/>
            <a:ext cx="11154004" cy="517013"/>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lnSpc>
                <a:spcPct val="100000"/>
              </a:lnSpc>
            </a:pPr>
            <a:r>
              <a:rPr lang="ar-SA" sz="2800" b="1" dirty="0">
                <a:solidFill>
                  <a:srgbClr val="C00000"/>
                </a:solidFill>
                <a:cs typeface="+mn-cs"/>
              </a:rPr>
              <a:t>مثال:</a:t>
            </a:r>
            <a:br>
              <a:rPr lang="ar-SA" sz="2800" b="1" dirty="0">
                <a:solidFill>
                  <a:srgbClr val="C00000"/>
                </a:solidFill>
                <a:cs typeface="+mn-cs"/>
              </a:rPr>
            </a:br>
            <a:endParaRPr lang="ar-SA" sz="2800" b="1" dirty="0">
              <a:solidFill>
                <a:srgbClr val="C00000"/>
              </a:solidFill>
              <a:cs typeface="+mn-cs"/>
            </a:endParaRPr>
          </a:p>
        </p:txBody>
      </p:sp>
      <p:sp>
        <p:nvSpPr>
          <p:cNvPr id="48" name="Content Placeholder 2">
            <a:extLst>
              <a:ext uri="{FF2B5EF4-FFF2-40B4-BE49-F238E27FC236}">
                <a16:creationId xmlns:a16="http://schemas.microsoft.com/office/drawing/2014/main" xmlns="" id="{4C2D825F-0F89-4E5F-A4AD-18C463E7F933}"/>
              </a:ext>
            </a:extLst>
          </p:cNvPr>
          <p:cNvSpPr txBox="1">
            <a:spLocks/>
          </p:cNvSpPr>
          <p:nvPr/>
        </p:nvSpPr>
        <p:spPr>
          <a:xfrm>
            <a:off x="600431" y="507437"/>
            <a:ext cx="6798736" cy="344499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dirty="0"/>
              <a:t>IF </a:t>
            </a:r>
            <a:r>
              <a:rPr lang="en-US" sz="2400" dirty="0" err="1"/>
              <a:t>v_grade</a:t>
            </a:r>
            <a:r>
              <a:rPr lang="en-US" sz="2400" dirty="0"/>
              <a:t> &gt;100 OR </a:t>
            </a:r>
            <a:r>
              <a:rPr lang="en-US" sz="2400" dirty="0" err="1"/>
              <a:t>v_grade</a:t>
            </a:r>
            <a:r>
              <a:rPr lang="en-US" sz="2400" dirty="0"/>
              <a:t> &lt; 0 THEN</a:t>
            </a:r>
          </a:p>
          <a:p>
            <a:pPr>
              <a:buFont typeface="Arial" panose="020B0604020202020204" pitchFamily="34" charset="0"/>
              <a:buNone/>
            </a:pPr>
            <a:r>
              <a:rPr lang="gsw-FR" sz="2400" dirty="0"/>
              <a:t>DBMS_OUTPUT.PUT_LINE(‘Invalid Grade ’);</a:t>
            </a:r>
          </a:p>
          <a:p>
            <a:pPr>
              <a:buFont typeface="Arial" panose="020B0604020202020204" pitchFamily="34" charset="0"/>
              <a:buNone/>
            </a:pPr>
            <a:r>
              <a:rPr lang="gsw-FR" sz="2400" dirty="0"/>
              <a:t>ELSEF v_grade &gt;= 90 THEN</a:t>
            </a:r>
          </a:p>
          <a:p>
            <a:pPr>
              <a:buFont typeface="Arial" panose="020B0604020202020204" pitchFamily="34" charset="0"/>
              <a:buNone/>
            </a:pPr>
            <a:r>
              <a:rPr lang="gsw-FR" sz="2400" dirty="0"/>
              <a:t>DBMS_OUTPUT.PUT_LINE(‘A’);</a:t>
            </a:r>
          </a:p>
          <a:p>
            <a:pPr>
              <a:buFont typeface="Arial" panose="020B0604020202020204" pitchFamily="34" charset="0"/>
              <a:buNone/>
            </a:pPr>
            <a:r>
              <a:rPr lang="gsw-FR" sz="2400" dirty="0"/>
              <a:t>ELSIF v_grade &gt;= 80 THEN</a:t>
            </a:r>
          </a:p>
          <a:p>
            <a:pPr>
              <a:buFont typeface="Arial" panose="020B0604020202020204" pitchFamily="34" charset="0"/>
              <a:buNone/>
            </a:pPr>
            <a:r>
              <a:rPr lang="gsw-FR" sz="2400" dirty="0"/>
              <a:t>DBMS_OUTPUT.PUT_LINE(‘B’);</a:t>
            </a:r>
          </a:p>
          <a:p>
            <a:pPr>
              <a:buFont typeface="Arial" panose="020B0604020202020204" pitchFamily="34" charset="0"/>
              <a:buNone/>
            </a:pPr>
            <a:r>
              <a:rPr lang="gsw-FR" sz="2400" dirty="0"/>
              <a:t>ELSIF v_grade &gt;= 70 THEN</a:t>
            </a:r>
          </a:p>
          <a:p>
            <a:pPr>
              <a:buFont typeface="Arial" panose="020B0604020202020204" pitchFamily="34" charset="0"/>
              <a:buNone/>
            </a:pPr>
            <a:r>
              <a:rPr lang="gsw-FR" sz="2400" dirty="0"/>
              <a:t>DBMS_OUTPUT.PUT_LINE(‘C’);</a:t>
            </a:r>
          </a:p>
          <a:p>
            <a:pPr>
              <a:buFont typeface="Arial" panose="020B0604020202020204" pitchFamily="34" charset="0"/>
              <a:buNone/>
            </a:pPr>
            <a:r>
              <a:rPr lang="gsw-FR" sz="2400" dirty="0"/>
              <a:t>ELSIF v_grade &gt;= 60 THEN</a:t>
            </a:r>
            <a:endParaRPr lang="ar-SA" sz="2400" dirty="0"/>
          </a:p>
          <a:p>
            <a:pPr>
              <a:buFont typeface="Arial" panose="020B0604020202020204" pitchFamily="34" charset="0"/>
              <a:buNone/>
            </a:pPr>
            <a:r>
              <a:rPr lang="gsw-FR" sz="2400" dirty="0"/>
              <a:t>DBMS_OUTPUT.PUT_LINE(‘D’);</a:t>
            </a:r>
          </a:p>
          <a:p>
            <a:pPr>
              <a:buFont typeface="Arial" panose="020B0604020202020204" pitchFamily="34" charset="0"/>
              <a:buNone/>
            </a:pPr>
            <a:r>
              <a:rPr lang="gsw-FR" sz="2400" dirty="0"/>
              <a:t>ELSE</a:t>
            </a:r>
          </a:p>
          <a:p>
            <a:pPr>
              <a:buFont typeface="Arial" panose="020B0604020202020204" pitchFamily="34" charset="0"/>
              <a:buNone/>
            </a:pPr>
            <a:r>
              <a:rPr lang="gsw-FR" sz="2400" dirty="0"/>
              <a:t>DBMS_OUTPUT.PUT_LINE(‘F’);</a:t>
            </a:r>
          </a:p>
          <a:p>
            <a:pPr>
              <a:buFont typeface="Arial" panose="020B0604020202020204" pitchFamily="34" charset="0"/>
              <a:buNone/>
            </a:pPr>
            <a:r>
              <a:rPr lang="gsw-FR" sz="2400" dirty="0"/>
              <a:t>END IF;</a:t>
            </a:r>
            <a:endParaRPr lang="ar-SA" sz="2400" dirty="0"/>
          </a:p>
        </p:txBody>
      </p:sp>
    </p:spTree>
    <p:extLst>
      <p:ext uri="{BB962C8B-B14F-4D97-AF65-F5344CB8AC3E}">
        <p14:creationId xmlns:p14="http://schemas.microsoft.com/office/powerpoint/2010/main" val="69489566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8">
                                            <p:txEl>
                                              <p:pRg st="0" end="0"/>
                                            </p:txEl>
                                          </p:spTgt>
                                        </p:tgtEl>
                                        <p:attrNameLst>
                                          <p:attrName>style.visibility</p:attrName>
                                        </p:attrNameLst>
                                      </p:cBhvr>
                                      <p:to>
                                        <p:strVal val="visible"/>
                                      </p:to>
                                    </p:set>
                                    <p:animEffect transition="in" filter="fade">
                                      <p:cBhvr>
                                        <p:cTn id="14" dur="1000"/>
                                        <p:tgtEl>
                                          <p:spTgt spid="48">
                                            <p:txEl>
                                              <p:pRg st="0" end="0"/>
                                            </p:txEl>
                                          </p:spTgt>
                                        </p:tgtEl>
                                      </p:cBhvr>
                                    </p:animEffect>
                                    <p:anim calcmode="lin" valueType="num">
                                      <p:cBhvr>
                                        <p:cTn id="15"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8">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48">
                                            <p:txEl>
                                              <p:pRg st="1" end="1"/>
                                            </p:txEl>
                                          </p:spTgt>
                                        </p:tgtEl>
                                        <p:attrNameLst>
                                          <p:attrName>style.visibility</p:attrName>
                                        </p:attrNameLst>
                                      </p:cBhvr>
                                      <p:to>
                                        <p:strVal val="visible"/>
                                      </p:to>
                                    </p:set>
                                    <p:animEffect transition="in" filter="fade">
                                      <p:cBhvr>
                                        <p:cTn id="21" dur="1000"/>
                                        <p:tgtEl>
                                          <p:spTgt spid="48">
                                            <p:txEl>
                                              <p:pRg st="1" end="1"/>
                                            </p:txEl>
                                          </p:spTgt>
                                        </p:tgtEl>
                                      </p:cBhvr>
                                    </p:animEffect>
                                    <p:anim calcmode="lin" valueType="num">
                                      <p:cBhvr>
                                        <p:cTn id="22" dur="1000" fill="hold"/>
                                        <p:tgtEl>
                                          <p:spTgt spid="48">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48">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8">
                                            <p:txEl>
                                              <p:pRg st="2" end="2"/>
                                            </p:txEl>
                                          </p:spTgt>
                                        </p:tgtEl>
                                        <p:attrNameLst>
                                          <p:attrName>style.visibility</p:attrName>
                                        </p:attrNameLst>
                                      </p:cBhvr>
                                      <p:to>
                                        <p:strVal val="visible"/>
                                      </p:to>
                                    </p:set>
                                    <p:animEffect transition="in" filter="fade">
                                      <p:cBhvr>
                                        <p:cTn id="28" dur="1000"/>
                                        <p:tgtEl>
                                          <p:spTgt spid="48">
                                            <p:txEl>
                                              <p:pRg st="2" end="2"/>
                                            </p:txEl>
                                          </p:spTgt>
                                        </p:tgtEl>
                                      </p:cBhvr>
                                    </p:animEffect>
                                    <p:anim calcmode="lin" valueType="num">
                                      <p:cBhvr>
                                        <p:cTn id="29" dur="1000" fill="hold"/>
                                        <p:tgtEl>
                                          <p:spTgt spid="48">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8">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8">
                                            <p:txEl>
                                              <p:pRg st="3" end="3"/>
                                            </p:txEl>
                                          </p:spTgt>
                                        </p:tgtEl>
                                        <p:attrNameLst>
                                          <p:attrName>style.visibility</p:attrName>
                                        </p:attrNameLst>
                                      </p:cBhvr>
                                      <p:to>
                                        <p:strVal val="visible"/>
                                      </p:to>
                                    </p:set>
                                    <p:animEffect transition="in" filter="fade">
                                      <p:cBhvr>
                                        <p:cTn id="35" dur="1000"/>
                                        <p:tgtEl>
                                          <p:spTgt spid="48">
                                            <p:txEl>
                                              <p:pRg st="3" end="3"/>
                                            </p:txEl>
                                          </p:spTgt>
                                        </p:tgtEl>
                                      </p:cBhvr>
                                    </p:animEffect>
                                    <p:anim calcmode="lin" valueType="num">
                                      <p:cBhvr>
                                        <p:cTn id="36" dur="1000" fill="hold"/>
                                        <p:tgtEl>
                                          <p:spTgt spid="48">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48">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8">
                                            <p:txEl>
                                              <p:pRg st="4" end="4"/>
                                            </p:txEl>
                                          </p:spTgt>
                                        </p:tgtEl>
                                        <p:attrNameLst>
                                          <p:attrName>style.visibility</p:attrName>
                                        </p:attrNameLst>
                                      </p:cBhvr>
                                      <p:to>
                                        <p:strVal val="visible"/>
                                      </p:to>
                                    </p:set>
                                    <p:animEffect transition="in" filter="fade">
                                      <p:cBhvr>
                                        <p:cTn id="42" dur="1000"/>
                                        <p:tgtEl>
                                          <p:spTgt spid="48">
                                            <p:txEl>
                                              <p:pRg st="4" end="4"/>
                                            </p:txEl>
                                          </p:spTgt>
                                        </p:tgtEl>
                                      </p:cBhvr>
                                    </p:animEffect>
                                    <p:anim calcmode="lin" valueType="num">
                                      <p:cBhvr>
                                        <p:cTn id="43" dur="1000" fill="hold"/>
                                        <p:tgtEl>
                                          <p:spTgt spid="48">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48">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48">
                                            <p:txEl>
                                              <p:pRg st="5" end="5"/>
                                            </p:txEl>
                                          </p:spTgt>
                                        </p:tgtEl>
                                        <p:attrNameLst>
                                          <p:attrName>style.visibility</p:attrName>
                                        </p:attrNameLst>
                                      </p:cBhvr>
                                      <p:to>
                                        <p:strVal val="visible"/>
                                      </p:to>
                                    </p:set>
                                    <p:animEffect transition="in" filter="fade">
                                      <p:cBhvr>
                                        <p:cTn id="49" dur="1000"/>
                                        <p:tgtEl>
                                          <p:spTgt spid="48">
                                            <p:txEl>
                                              <p:pRg st="5" end="5"/>
                                            </p:txEl>
                                          </p:spTgt>
                                        </p:tgtEl>
                                      </p:cBhvr>
                                    </p:animEffect>
                                    <p:anim calcmode="lin" valueType="num">
                                      <p:cBhvr>
                                        <p:cTn id="50" dur="1000" fill="hold"/>
                                        <p:tgtEl>
                                          <p:spTgt spid="48">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48">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8">
                                            <p:txEl>
                                              <p:pRg st="6" end="6"/>
                                            </p:txEl>
                                          </p:spTgt>
                                        </p:tgtEl>
                                        <p:attrNameLst>
                                          <p:attrName>style.visibility</p:attrName>
                                        </p:attrNameLst>
                                      </p:cBhvr>
                                      <p:to>
                                        <p:strVal val="visible"/>
                                      </p:to>
                                    </p:set>
                                    <p:animEffect transition="in" filter="fade">
                                      <p:cBhvr>
                                        <p:cTn id="56" dur="1000"/>
                                        <p:tgtEl>
                                          <p:spTgt spid="48">
                                            <p:txEl>
                                              <p:pRg st="6" end="6"/>
                                            </p:txEl>
                                          </p:spTgt>
                                        </p:tgtEl>
                                      </p:cBhvr>
                                    </p:animEffect>
                                    <p:anim calcmode="lin" valueType="num">
                                      <p:cBhvr>
                                        <p:cTn id="57" dur="1000" fill="hold"/>
                                        <p:tgtEl>
                                          <p:spTgt spid="48">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48">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48">
                                            <p:txEl>
                                              <p:pRg st="7" end="7"/>
                                            </p:txEl>
                                          </p:spTgt>
                                        </p:tgtEl>
                                        <p:attrNameLst>
                                          <p:attrName>style.visibility</p:attrName>
                                        </p:attrNameLst>
                                      </p:cBhvr>
                                      <p:to>
                                        <p:strVal val="visible"/>
                                      </p:to>
                                    </p:set>
                                    <p:animEffect transition="in" filter="fade">
                                      <p:cBhvr>
                                        <p:cTn id="63" dur="1000"/>
                                        <p:tgtEl>
                                          <p:spTgt spid="48">
                                            <p:txEl>
                                              <p:pRg st="7" end="7"/>
                                            </p:txEl>
                                          </p:spTgt>
                                        </p:tgtEl>
                                      </p:cBhvr>
                                    </p:animEffect>
                                    <p:anim calcmode="lin" valueType="num">
                                      <p:cBhvr>
                                        <p:cTn id="64" dur="1000" fill="hold"/>
                                        <p:tgtEl>
                                          <p:spTgt spid="48">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48">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48">
                                            <p:txEl>
                                              <p:pRg st="8" end="8"/>
                                            </p:txEl>
                                          </p:spTgt>
                                        </p:tgtEl>
                                        <p:attrNameLst>
                                          <p:attrName>style.visibility</p:attrName>
                                        </p:attrNameLst>
                                      </p:cBhvr>
                                      <p:to>
                                        <p:strVal val="visible"/>
                                      </p:to>
                                    </p:set>
                                    <p:animEffect transition="in" filter="fade">
                                      <p:cBhvr>
                                        <p:cTn id="70" dur="1000"/>
                                        <p:tgtEl>
                                          <p:spTgt spid="48">
                                            <p:txEl>
                                              <p:pRg st="8" end="8"/>
                                            </p:txEl>
                                          </p:spTgt>
                                        </p:tgtEl>
                                      </p:cBhvr>
                                    </p:animEffect>
                                    <p:anim calcmode="lin" valueType="num">
                                      <p:cBhvr>
                                        <p:cTn id="71" dur="1000" fill="hold"/>
                                        <p:tgtEl>
                                          <p:spTgt spid="48">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4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48">
                                            <p:txEl>
                                              <p:pRg st="9" end="9"/>
                                            </p:txEl>
                                          </p:spTgt>
                                        </p:tgtEl>
                                        <p:attrNameLst>
                                          <p:attrName>style.visibility</p:attrName>
                                        </p:attrNameLst>
                                      </p:cBhvr>
                                      <p:to>
                                        <p:strVal val="visible"/>
                                      </p:to>
                                    </p:set>
                                    <p:animEffect transition="in" filter="fade">
                                      <p:cBhvr>
                                        <p:cTn id="77" dur="1000"/>
                                        <p:tgtEl>
                                          <p:spTgt spid="48">
                                            <p:txEl>
                                              <p:pRg st="9" end="9"/>
                                            </p:txEl>
                                          </p:spTgt>
                                        </p:tgtEl>
                                      </p:cBhvr>
                                    </p:animEffect>
                                    <p:anim calcmode="lin" valueType="num">
                                      <p:cBhvr>
                                        <p:cTn id="78" dur="1000" fill="hold"/>
                                        <p:tgtEl>
                                          <p:spTgt spid="48">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48">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48">
                                            <p:txEl>
                                              <p:pRg st="10" end="10"/>
                                            </p:txEl>
                                          </p:spTgt>
                                        </p:tgtEl>
                                        <p:attrNameLst>
                                          <p:attrName>style.visibility</p:attrName>
                                        </p:attrNameLst>
                                      </p:cBhvr>
                                      <p:to>
                                        <p:strVal val="visible"/>
                                      </p:to>
                                    </p:set>
                                    <p:animEffect transition="in" filter="fade">
                                      <p:cBhvr>
                                        <p:cTn id="84" dur="1000"/>
                                        <p:tgtEl>
                                          <p:spTgt spid="48">
                                            <p:txEl>
                                              <p:pRg st="10" end="10"/>
                                            </p:txEl>
                                          </p:spTgt>
                                        </p:tgtEl>
                                      </p:cBhvr>
                                    </p:animEffect>
                                    <p:anim calcmode="lin" valueType="num">
                                      <p:cBhvr>
                                        <p:cTn id="85" dur="1000" fill="hold"/>
                                        <p:tgtEl>
                                          <p:spTgt spid="48">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48">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48">
                                            <p:txEl>
                                              <p:pRg st="11" end="11"/>
                                            </p:txEl>
                                          </p:spTgt>
                                        </p:tgtEl>
                                        <p:attrNameLst>
                                          <p:attrName>style.visibility</p:attrName>
                                        </p:attrNameLst>
                                      </p:cBhvr>
                                      <p:to>
                                        <p:strVal val="visible"/>
                                      </p:to>
                                    </p:set>
                                    <p:animEffect transition="in" filter="fade">
                                      <p:cBhvr>
                                        <p:cTn id="91" dur="1000"/>
                                        <p:tgtEl>
                                          <p:spTgt spid="48">
                                            <p:txEl>
                                              <p:pRg st="11" end="11"/>
                                            </p:txEl>
                                          </p:spTgt>
                                        </p:tgtEl>
                                      </p:cBhvr>
                                    </p:animEffect>
                                    <p:anim calcmode="lin" valueType="num">
                                      <p:cBhvr>
                                        <p:cTn id="92" dur="1000" fill="hold"/>
                                        <p:tgtEl>
                                          <p:spTgt spid="48">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48">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48">
                                            <p:txEl>
                                              <p:pRg st="12" end="12"/>
                                            </p:txEl>
                                          </p:spTgt>
                                        </p:tgtEl>
                                        <p:attrNameLst>
                                          <p:attrName>style.visibility</p:attrName>
                                        </p:attrNameLst>
                                      </p:cBhvr>
                                      <p:to>
                                        <p:strVal val="visible"/>
                                      </p:to>
                                    </p:set>
                                    <p:animEffect transition="in" filter="fade">
                                      <p:cBhvr>
                                        <p:cTn id="98" dur="1000"/>
                                        <p:tgtEl>
                                          <p:spTgt spid="48">
                                            <p:txEl>
                                              <p:pRg st="12" end="12"/>
                                            </p:txEl>
                                          </p:spTgt>
                                        </p:tgtEl>
                                      </p:cBhvr>
                                    </p:animEffect>
                                    <p:anim calcmode="lin" valueType="num">
                                      <p:cBhvr>
                                        <p:cTn id="99" dur="1000" fill="hold"/>
                                        <p:tgtEl>
                                          <p:spTgt spid="48">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48">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Title 1">
            <a:extLst>
              <a:ext uri="{FF2B5EF4-FFF2-40B4-BE49-F238E27FC236}">
                <a16:creationId xmlns:a16="http://schemas.microsoft.com/office/drawing/2014/main" xmlns="" id="{254FA06E-C301-46B7-B79F-74F30A184581}"/>
              </a:ext>
            </a:extLst>
          </p:cNvPr>
          <p:cNvSpPr txBox="1">
            <a:spLocks/>
          </p:cNvSpPr>
          <p:nvPr/>
        </p:nvSpPr>
        <p:spPr>
          <a:xfrm>
            <a:off x="501620" y="770765"/>
            <a:ext cx="11007616" cy="5375206"/>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A" sz="2800" dirty="0">
                <a:cs typeface="+mn-cs"/>
              </a:rPr>
              <a:t>كما ذكرنا سابقا ان لغة ال </a:t>
            </a:r>
            <a:r>
              <a:rPr lang="en-US" sz="2800" dirty="0">
                <a:cs typeface="+mn-cs"/>
              </a:rPr>
              <a:t>sql </a:t>
            </a:r>
            <a:r>
              <a:rPr lang="ar-SA" sz="2800" dirty="0">
                <a:cs typeface="+mn-cs"/>
              </a:rPr>
              <a:t> لديها نواقص جعلت شركة </a:t>
            </a:r>
            <a:r>
              <a:rPr lang="en-US" sz="2800" dirty="0">
                <a:cs typeface="+mn-cs"/>
              </a:rPr>
              <a:t>oracle</a:t>
            </a:r>
            <a:r>
              <a:rPr lang="ar-SA" sz="2800" dirty="0">
                <a:cs typeface="+mn-cs"/>
              </a:rPr>
              <a:t> تفكر في تطويرها حتى تواكب متطلبات البرمجة الحديثة . ففي لغة ال </a:t>
            </a:r>
            <a:r>
              <a:rPr lang="en-US" sz="2800" dirty="0">
                <a:cs typeface="+mn-cs"/>
              </a:rPr>
              <a:t>sql  </a:t>
            </a:r>
            <a:r>
              <a:rPr lang="ar-SA" sz="2800" dirty="0">
                <a:cs typeface="+mn-cs"/>
              </a:rPr>
              <a:t> لا نستطيع تكرر الجملة اكثر من مرة دون كتابتها ولكن يمكن ذلك في لغة ال </a:t>
            </a:r>
            <a:r>
              <a:rPr lang="en-US" sz="2800" dirty="0">
                <a:cs typeface="+mn-cs"/>
              </a:rPr>
              <a:t>pl/sql</a:t>
            </a:r>
            <a:r>
              <a:rPr lang="ar-SA" sz="2800" dirty="0">
                <a:cs typeface="+mn-cs"/>
              </a:rPr>
              <a:t> وذلك باستخدام حلقات الدوران .</a:t>
            </a:r>
          </a:p>
          <a:p>
            <a:pPr algn="r" rtl="1"/>
            <a:r>
              <a:rPr lang="ar-SA" sz="2800" b="1" dirty="0">
                <a:solidFill>
                  <a:srgbClr val="002060"/>
                </a:solidFill>
                <a:cs typeface="+mn-cs"/>
              </a:rPr>
              <a:t>لدينا عدة اشكال لصيغة الدوران:</a:t>
            </a:r>
          </a:p>
          <a:p>
            <a:pPr algn="r" rtl="1"/>
            <a:r>
              <a:rPr lang="ar-SA" sz="2800" dirty="0">
                <a:cs typeface="+mn-cs"/>
              </a:rPr>
              <a:t>حلقة الدوران البسيطة </a:t>
            </a:r>
            <a:r>
              <a:rPr lang="gsw-FR" sz="2800" dirty="0">
                <a:cs typeface="+mn-cs"/>
              </a:rPr>
              <a:t>Basic Loop</a:t>
            </a:r>
            <a:endParaRPr lang="ar-SA" sz="2800" dirty="0">
              <a:cs typeface="+mn-cs"/>
            </a:endParaRPr>
          </a:p>
          <a:p>
            <a:pPr algn="r" rtl="1"/>
            <a:r>
              <a:rPr lang="ar-SA" sz="2800" dirty="0">
                <a:cs typeface="+mn-cs"/>
              </a:rPr>
              <a:t>حلقة  الدوران </a:t>
            </a:r>
            <a:r>
              <a:rPr lang="en-US" sz="2800" dirty="0">
                <a:cs typeface="+mn-cs"/>
              </a:rPr>
              <a:t>for</a:t>
            </a:r>
          </a:p>
          <a:p>
            <a:pPr algn="r" rtl="1"/>
            <a:r>
              <a:rPr lang="ar-SA" sz="2800" dirty="0">
                <a:cs typeface="+mn-cs"/>
              </a:rPr>
              <a:t>حلقة الدوران </a:t>
            </a:r>
            <a:r>
              <a:rPr lang="gsw-FR" sz="2800" dirty="0">
                <a:cs typeface="+mn-cs"/>
              </a:rPr>
              <a:t>WHILE</a:t>
            </a:r>
            <a:endParaRPr lang="ar-SA" sz="2800" dirty="0">
              <a:cs typeface="+mn-cs"/>
            </a:endParaRPr>
          </a:p>
          <a:p>
            <a:pPr algn="r" rtl="1"/>
            <a:r>
              <a:rPr lang="ar-SA" sz="3200" b="1" dirty="0">
                <a:solidFill>
                  <a:srgbClr val="002060"/>
                </a:solidFill>
                <a:cs typeface="+mn-cs"/>
              </a:rPr>
              <a:t>حلقة الدوران البسيطة </a:t>
            </a:r>
            <a:r>
              <a:rPr lang="gsw-FR" sz="3200" b="1" dirty="0">
                <a:solidFill>
                  <a:srgbClr val="002060"/>
                </a:solidFill>
                <a:cs typeface="+mn-cs"/>
              </a:rPr>
              <a:t>Basic Loop</a:t>
            </a:r>
            <a:r>
              <a:rPr lang="ar-SA" sz="3200" b="1" dirty="0">
                <a:solidFill>
                  <a:srgbClr val="002060"/>
                </a:solidFill>
                <a:cs typeface="+mn-cs"/>
              </a:rPr>
              <a:t>:</a:t>
            </a:r>
          </a:p>
          <a:p>
            <a:pPr algn="r" rtl="1"/>
            <a:r>
              <a:rPr lang="ar-SA" sz="2800" dirty="0">
                <a:cs typeface="+mn-cs"/>
              </a:rPr>
              <a:t>تتكون من جملة بداية الدوران وجملة نهاية الدوران والجمل الواقعة بينهما يتم تكرارها عدد لانهائي من المرات (اي ان المعالج لا يستطيع الخروج من الحلقة وانهاء البرنامج ) ولحل هذه المشكلة يتم عمل شرط خروج يمكن ان يتواجد بعد جملة بداية الدوران مباشرةً كما يمكن ان يتواجد قبل جملة نهاية الدوران .</a:t>
            </a:r>
          </a:p>
          <a:p>
            <a:pPr algn="r" rtl="1"/>
            <a:endParaRPr lang="ar-SA" sz="2800" dirty="0">
              <a:cs typeface="+mn-cs"/>
            </a:endParaRPr>
          </a:p>
          <a:p>
            <a:pPr algn="r" rtl="1"/>
            <a:endParaRPr lang="ar-SA" sz="2800" dirty="0">
              <a:cs typeface="+mn-cs"/>
            </a:endParaRPr>
          </a:p>
        </p:txBody>
      </p:sp>
    </p:spTree>
    <p:extLst>
      <p:ext uri="{BB962C8B-B14F-4D97-AF65-F5344CB8AC3E}">
        <p14:creationId xmlns:p14="http://schemas.microsoft.com/office/powerpoint/2010/main" val="66504418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wipe(up)">
                                      <p:cBhvr>
                                        <p:cTn id="7" dur="500"/>
                                        <p:tgtEl>
                                          <p:spTgt spid="47">
                                            <p:txEl>
                                              <p:pRg st="0" end="0"/>
                                            </p:txEl>
                                          </p:spTgt>
                                        </p:tgtEl>
                                      </p:cBhvr>
                                    </p:animEffect>
                                  </p:childTnLst>
                                </p:cTn>
                              </p:par>
                              <p:par>
                                <p:cTn id="8" presetID="22" presetClass="entr" presetSubtype="1" fill="hold" nodeType="withEffect">
                                  <p:stCondLst>
                                    <p:cond delay="0"/>
                                  </p:stCondLst>
                                  <p:childTnLst>
                                    <p:set>
                                      <p:cBhvr>
                                        <p:cTn id="9" dur="1" fill="hold">
                                          <p:stCondLst>
                                            <p:cond delay="0"/>
                                          </p:stCondLst>
                                        </p:cTn>
                                        <p:tgtEl>
                                          <p:spTgt spid="47">
                                            <p:txEl>
                                              <p:pRg st="2" end="2"/>
                                            </p:txEl>
                                          </p:spTgt>
                                        </p:tgtEl>
                                        <p:attrNameLst>
                                          <p:attrName>style.visibility</p:attrName>
                                        </p:attrNameLst>
                                      </p:cBhvr>
                                      <p:to>
                                        <p:strVal val="visible"/>
                                      </p:to>
                                    </p:set>
                                    <p:animEffect transition="in" filter="wipe(up)">
                                      <p:cBhvr>
                                        <p:cTn id="10" dur="500"/>
                                        <p:tgtEl>
                                          <p:spTgt spid="47">
                                            <p:txEl>
                                              <p:pRg st="2" end="2"/>
                                            </p:txEl>
                                          </p:spTgt>
                                        </p:tgtEl>
                                      </p:cBhvr>
                                    </p:animEffect>
                                  </p:childTnLst>
                                </p:cTn>
                              </p:par>
                              <p:par>
                                <p:cTn id="11" presetID="42" presetClass="entr" presetSubtype="0" fill="hold" nodeType="withEffect">
                                  <p:stCondLst>
                                    <p:cond delay="0"/>
                                  </p:stCondLst>
                                  <p:childTnLst>
                                    <p:set>
                                      <p:cBhvr>
                                        <p:cTn id="12" dur="1" fill="hold">
                                          <p:stCondLst>
                                            <p:cond delay="0"/>
                                          </p:stCondLst>
                                        </p:cTn>
                                        <p:tgtEl>
                                          <p:spTgt spid="47">
                                            <p:txEl>
                                              <p:pRg st="1" end="1"/>
                                            </p:txEl>
                                          </p:spTgt>
                                        </p:tgtEl>
                                        <p:attrNameLst>
                                          <p:attrName>style.visibility</p:attrName>
                                        </p:attrNameLst>
                                      </p:cBhvr>
                                      <p:to>
                                        <p:strVal val="visible"/>
                                      </p:to>
                                    </p:set>
                                    <p:animEffect transition="in" filter="fade">
                                      <p:cBhvr>
                                        <p:cTn id="13" dur="1000"/>
                                        <p:tgtEl>
                                          <p:spTgt spid="47">
                                            <p:txEl>
                                              <p:pRg st="1" end="1"/>
                                            </p:txEl>
                                          </p:spTgt>
                                        </p:tgtEl>
                                      </p:cBhvr>
                                    </p:animEffect>
                                    <p:anim calcmode="lin" valueType="num">
                                      <p:cBhvr>
                                        <p:cTn id="14" dur="1000" fill="hold"/>
                                        <p:tgtEl>
                                          <p:spTgt spid="47">
                                            <p:txEl>
                                              <p:pRg st="1" end="1"/>
                                            </p:txEl>
                                          </p:spTgt>
                                        </p:tgtEl>
                                        <p:attrNameLst>
                                          <p:attrName>ppt_x</p:attrName>
                                        </p:attrNameLst>
                                      </p:cBhvr>
                                      <p:tavLst>
                                        <p:tav tm="0">
                                          <p:val>
                                            <p:strVal val="#ppt_x"/>
                                          </p:val>
                                        </p:tav>
                                        <p:tav tm="100000">
                                          <p:val>
                                            <p:strVal val="#ppt_x"/>
                                          </p:val>
                                        </p:tav>
                                      </p:tavLst>
                                    </p:anim>
                                    <p:anim calcmode="lin" valueType="num">
                                      <p:cBhvr>
                                        <p:cTn id="15" dur="1000" fill="hold"/>
                                        <p:tgtEl>
                                          <p:spTgt spid="47">
                                            <p:txEl>
                                              <p:pRg st="1" end="1"/>
                                            </p:txEl>
                                          </p:spTgt>
                                        </p:tgtEl>
                                        <p:attrNameLst>
                                          <p:attrName>ppt_y</p:attrName>
                                        </p:attrNameLst>
                                      </p:cBhvr>
                                      <p:tavLst>
                                        <p:tav tm="0">
                                          <p:val>
                                            <p:strVal val="#ppt_y+.1"/>
                                          </p:val>
                                        </p:tav>
                                        <p:tav tm="100000">
                                          <p:val>
                                            <p:strVal val="#ppt_y"/>
                                          </p:val>
                                        </p:tav>
                                      </p:tavLst>
                                    </p:anim>
                                  </p:childTnLst>
                                </p:cTn>
                              </p:par>
                              <p:par>
                                <p:cTn id="16" presetID="22" presetClass="entr" presetSubtype="1" fill="hold" nodeType="withEffect">
                                  <p:stCondLst>
                                    <p:cond delay="0"/>
                                  </p:stCondLst>
                                  <p:childTnLst>
                                    <p:set>
                                      <p:cBhvr>
                                        <p:cTn id="17" dur="1" fill="hold">
                                          <p:stCondLst>
                                            <p:cond delay="0"/>
                                          </p:stCondLst>
                                        </p:cTn>
                                        <p:tgtEl>
                                          <p:spTgt spid="47">
                                            <p:txEl>
                                              <p:pRg st="3" end="3"/>
                                            </p:txEl>
                                          </p:spTgt>
                                        </p:tgtEl>
                                        <p:attrNameLst>
                                          <p:attrName>style.visibility</p:attrName>
                                        </p:attrNameLst>
                                      </p:cBhvr>
                                      <p:to>
                                        <p:strVal val="visible"/>
                                      </p:to>
                                    </p:set>
                                    <p:animEffect transition="in" filter="wipe(up)">
                                      <p:cBhvr>
                                        <p:cTn id="18" dur="500"/>
                                        <p:tgtEl>
                                          <p:spTgt spid="47">
                                            <p:txEl>
                                              <p:pRg st="3" end="3"/>
                                            </p:txEl>
                                          </p:spTgt>
                                        </p:tgtEl>
                                      </p:cBhvr>
                                    </p:animEffect>
                                  </p:childTnLst>
                                </p:cTn>
                              </p:par>
                              <p:par>
                                <p:cTn id="19" presetID="22" presetClass="entr" presetSubtype="1" fill="hold" nodeType="withEffect">
                                  <p:stCondLst>
                                    <p:cond delay="0"/>
                                  </p:stCondLst>
                                  <p:childTnLst>
                                    <p:set>
                                      <p:cBhvr>
                                        <p:cTn id="20" dur="1" fill="hold">
                                          <p:stCondLst>
                                            <p:cond delay="0"/>
                                          </p:stCondLst>
                                        </p:cTn>
                                        <p:tgtEl>
                                          <p:spTgt spid="47">
                                            <p:txEl>
                                              <p:pRg st="4" end="4"/>
                                            </p:txEl>
                                          </p:spTgt>
                                        </p:tgtEl>
                                        <p:attrNameLst>
                                          <p:attrName>style.visibility</p:attrName>
                                        </p:attrNameLst>
                                      </p:cBhvr>
                                      <p:to>
                                        <p:strVal val="visible"/>
                                      </p:to>
                                    </p:set>
                                    <p:animEffect transition="in" filter="wipe(up)">
                                      <p:cBhvr>
                                        <p:cTn id="21" dur="500"/>
                                        <p:tgtEl>
                                          <p:spTgt spid="47">
                                            <p:txEl>
                                              <p:pRg st="4" end="4"/>
                                            </p:txEl>
                                          </p:spTgt>
                                        </p:tgtEl>
                                      </p:cBhvr>
                                    </p:animEffect>
                                  </p:childTnLst>
                                </p:cTn>
                              </p:par>
                              <p:par>
                                <p:cTn id="22" presetID="22" presetClass="entr" presetSubtype="1" fill="hold" nodeType="withEffect">
                                  <p:stCondLst>
                                    <p:cond delay="0"/>
                                  </p:stCondLst>
                                  <p:childTnLst>
                                    <p:set>
                                      <p:cBhvr>
                                        <p:cTn id="23" dur="1" fill="hold">
                                          <p:stCondLst>
                                            <p:cond delay="0"/>
                                          </p:stCondLst>
                                        </p:cTn>
                                        <p:tgtEl>
                                          <p:spTgt spid="47">
                                            <p:txEl>
                                              <p:pRg st="5" end="5"/>
                                            </p:txEl>
                                          </p:spTgt>
                                        </p:tgtEl>
                                        <p:attrNameLst>
                                          <p:attrName>style.visibility</p:attrName>
                                        </p:attrNameLst>
                                      </p:cBhvr>
                                      <p:to>
                                        <p:strVal val="visible"/>
                                      </p:to>
                                    </p:set>
                                    <p:animEffect transition="in" filter="wipe(up)">
                                      <p:cBhvr>
                                        <p:cTn id="24" dur="500"/>
                                        <p:tgtEl>
                                          <p:spTgt spid="47">
                                            <p:txEl>
                                              <p:pRg st="5" end="5"/>
                                            </p:txEl>
                                          </p:spTgt>
                                        </p:tgtEl>
                                      </p:cBhvr>
                                    </p:animEffect>
                                  </p:childTnLst>
                                </p:cTn>
                              </p:par>
                              <p:par>
                                <p:cTn id="25" presetID="22" presetClass="entr" presetSubtype="1" fill="hold" nodeType="withEffect">
                                  <p:stCondLst>
                                    <p:cond delay="0"/>
                                  </p:stCondLst>
                                  <p:childTnLst>
                                    <p:set>
                                      <p:cBhvr>
                                        <p:cTn id="26" dur="1" fill="hold">
                                          <p:stCondLst>
                                            <p:cond delay="0"/>
                                          </p:stCondLst>
                                        </p:cTn>
                                        <p:tgtEl>
                                          <p:spTgt spid="47">
                                            <p:txEl>
                                              <p:pRg st="6" end="6"/>
                                            </p:txEl>
                                          </p:spTgt>
                                        </p:tgtEl>
                                        <p:attrNameLst>
                                          <p:attrName>style.visibility</p:attrName>
                                        </p:attrNameLst>
                                      </p:cBhvr>
                                      <p:to>
                                        <p:strVal val="visible"/>
                                      </p:to>
                                    </p:set>
                                    <p:animEffect transition="in" filter="wipe(up)">
                                      <p:cBhvr>
                                        <p:cTn id="27" dur="500"/>
                                        <p:tgtEl>
                                          <p:spTgt spid="4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Content Placeholder 2">
            <a:extLst>
              <a:ext uri="{FF2B5EF4-FFF2-40B4-BE49-F238E27FC236}">
                <a16:creationId xmlns:a16="http://schemas.microsoft.com/office/drawing/2014/main" xmlns="" id="{13059E1C-88B4-45BC-9A3C-88E23E9DF9E7}"/>
              </a:ext>
            </a:extLst>
          </p:cNvPr>
          <p:cNvSpPr txBox="1">
            <a:spLocks/>
          </p:cNvSpPr>
          <p:nvPr/>
        </p:nvSpPr>
        <p:spPr>
          <a:xfrm>
            <a:off x="574944" y="488454"/>
            <a:ext cx="6798736" cy="3444997"/>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en-US" sz="2400" dirty="0"/>
              <a:t>Begin</a:t>
            </a:r>
          </a:p>
          <a:p>
            <a:pPr>
              <a:buFont typeface="Arial" panose="020B0604020202020204" pitchFamily="34" charset="0"/>
              <a:buNone/>
            </a:pPr>
            <a:r>
              <a:rPr lang="gsw-FR" sz="2400" dirty="0"/>
              <a:t>LOOP</a:t>
            </a:r>
          </a:p>
          <a:p>
            <a:pPr>
              <a:buFont typeface="Arial" panose="020B0604020202020204" pitchFamily="34" charset="0"/>
              <a:buNone/>
            </a:pPr>
            <a:r>
              <a:rPr lang="gsw-FR" sz="2400" dirty="0"/>
              <a:t>statement1;</a:t>
            </a:r>
          </a:p>
          <a:p>
            <a:pPr>
              <a:buFont typeface="Arial" panose="020B0604020202020204" pitchFamily="34" charset="0"/>
              <a:buNone/>
            </a:pPr>
            <a:r>
              <a:rPr lang="ar-SA" sz="2400" dirty="0"/>
              <a:t>. . .</a:t>
            </a:r>
          </a:p>
          <a:p>
            <a:pPr>
              <a:buFont typeface="Arial" panose="020B0604020202020204" pitchFamily="34" charset="0"/>
              <a:buNone/>
            </a:pPr>
            <a:r>
              <a:rPr lang="gsw-FR" sz="2400" dirty="0"/>
              <a:t>EXIT [WHEN</a:t>
            </a:r>
          </a:p>
          <a:p>
            <a:pPr>
              <a:buFont typeface="Arial" panose="020B0604020202020204" pitchFamily="34" charset="0"/>
              <a:buNone/>
            </a:pPr>
            <a:r>
              <a:rPr lang="gsw-FR" sz="2400" dirty="0"/>
              <a:t>condition];</a:t>
            </a:r>
          </a:p>
          <a:p>
            <a:pPr>
              <a:buFont typeface="Arial" panose="020B0604020202020204" pitchFamily="34" charset="0"/>
              <a:buNone/>
            </a:pPr>
            <a:r>
              <a:rPr lang="en-US" sz="2400" dirty="0"/>
              <a:t>End loop;</a:t>
            </a:r>
            <a:endParaRPr lang="ar-SA" sz="2400" dirty="0"/>
          </a:p>
          <a:p>
            <a:pPr>
              <a:buFont typeface="Arial" panose="020B0604020202020204" pitchFamily="34" charset="0"/>
              <a:buNone/>
            </a:pPr>
            <a:r>
              <a:rPr lang="gsw-FR" sz="2400" dirty="0"/>
              <a:t>END;</a:t>
            </a:r>
            <a:endParaRPr lang="ar-SA" sz="2400" dirty="0"/>
          </a:p>
        </p:txBody>
      </p:sp>
      <p:sp>
        <p:nvSpPr>
          <p:cNvPr id="48" name="Title 1">
            <a:extLst>
              <a:ext uri="{FF2B5EF4-FFF2-40B4-BE49-F238E27FC236}">
                <a16:creationId xmlns:a16="http://schemas.microsoft.com/office/drawing/2014/main" xmlns="" id="{7BBDF541-2A2F-40B0-B13F-284A67570779}"/>
              </a:ext>
            </a:extLst>
          </p:cNvPr>
          <p:cNvSpPr txBox="1">
            <a:spLocks/>
          </p:cNvSpPr>
          <p:nvPr/>
        </p:nvSpPr>
        <p:spPr>
          <a:xfrm>
            <a:off x="4578801" y="400143"/>
            <a:ext cx="6798734" cy="563782"/>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ar-SA" sz="2800" b="1" dirty="0">
                <a:solidFill>
                  <a:srgbClr val="002060"/>
                </a:solidFill>
              </a:rPr>
              <a:t>الشكل العام لحلقة الدوران البسيطة :</a:t>
            </a:r>
          </a:p>
        </p:txBody>
      </p:sp>
      <p:sp>
        <p:nvSpPr>
          <p:cNvPr id="49" name="Title 1">
            <a:extLst>
              <a:ext uri="{FF2B5EF4-FFF2-40B4-BE49-F238E27FC236}">
                <a16:creationId xmlns:a16="http://schemas.microsoft.com/office/drawing/2014/main" xmlns="" id="{0AD0D60D-B388-46A7-A649-76CACBC1F1A9}"/>
              </a:ext>
            </a:extLst>
          </p:cNvPr>
          <p:cNvSpPr txBox="1">
            <a:spLocks/>
          </p:cNvSpPr>
          <p:nvPr/>
        </p:nvSpPr>
        <p:spPr>
          <a:xfrm>
            <a:off x="3112875" y="3380131"/>
            <a:ext cx="8479551" cy="483904"/>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A" sz="2400" b="1" dirty="0">
                <a:solidFill>
                  <a:srgbClr val="C00000"/>
                </a:solidFill>
                <a:cs typeface="+mn-cs"/>
              </a:rPr>
              <a:t>مثال: </a:t>
            </a:r>
            <a:r>
              <a:rPr lang="ar-SA" sz="2400" dirty="0">
                <a:cs typeface="+mn-cs"/>
              </a:rPr>
              <a:t>وحدة برمجية تقوم بطباعة الارقام من </a:t>
            </a:r>
            <a:r>
              <a:rPr lang="en-US" sz="2400" dirty="0">
                <a:cs typeface="+mn-cs"/>
              </a:rPr>
              <a:t>1-10</a:t>
            </a:r>
            <a:endParaRPr lang="ar-SA" sz="2400" dirty="0">
              <a:cs typeface="+mn-cs"/>
            </a:endParaRPr>
          </a:p>
        </p:txBody>
      </p:sp>
    </p:spTree>
    <p:extLst>
      <p:ext uri="{BB962C8B-B14F-4D97-AF65-F5344CB8AC3E}">
        <p14:creationId xmlns:p14="http://schemas.microsoft.com/office/powerpoint/2010/main" val="3126990343"/>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8"/>
                                        </p:tgtEl>
                                        <p:attrNameLst>
                                          <p:attrName>style.visibility</p:attrName>
                                        </p:attrNameLst>
                                      </p:cBhvr>
                                      <p:to>
                                        <p:strVal val="visible"/>
                                      </p:to>
                                    </p:set>
                                    <p:animEffect transition="in" filter="fade">
                                      <p:cBhvr>
                                        <p:cTn id="7" dur="1000"/>
                                        <p:tgtEl>
                                          <p:spTgt spid="48"/>
                                        </p:tgtEl>
                                      </p:cBhvr>
                                    </p:animEffect>
                                    <p:anim calcmode="lin" valueType="num">
                                      <p:cBhvr>
                                        <p:cTn id="8" dur="1000" fill="hold"/>
                                        <p:tgtEl>
                                          <p:spTgt spid="48"/>
                                        </p:tgtEl>
                                        <p:attrNameLst>
                                          <p:attrName>ppt_x</p:attrName>
                                        </p:attrNameLst>
                                      </p:cBhvr>
                                      <p:tavLst>
                                        <p:tav tm="0">
                                          <p:val>
                                            <p:strVal val="#ppt_x"/>
                                          </p:val>
                                        </p:tav>
                                        <p:tav tm="100000">
                                          <p:val>
                                            <p:strVal val="#ppt_x"/>
                                          </p:val>
                                        </p:tav>
                                      </p:tavLst>
                                    </p:anim>
                                    <p:anim calcmode="lin" valueType="num">
                                      <p:cBhvr>
                                        <p:cTn id="9" dur="1000" fill="hold"/>
                                        <p:tgtEl>
                                          <p:spTgt spid="4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7"/>
                                        </p:tgtEl>
                                        <p:attrNameLst>
                                          <p:attrName>style.visibility</p:attrName>
                                        </p:attrNameLst>
                                      </p:cBhvr>
                                      <p:to>
                                        <p:strVal val="visible"/>
                                      </p:to>
                                    </p:set>
                                    <p:animEffect transition="in" filter="fade">
                                      <p:cBhvr>
                                        <p:cTn id="14" dur="1000"/>
                                        <p:tgtEl>
                                          <p:spTgt spid="47"/>
                                        </p:tgtEl>
                                      </p:cBhvr>
                                    </p:animEffect>
                                    <p:anim calcmode="lin" valueType="num">
                                      <p:cBhvr>
                                        <p:cTn id="15" dur="1000" fill="hold"/>
                                        <p:tgtEl>
                                          <p:spTgt spid="47"/>
                                        </p:tgtEl>
                                        <p:attrNameLst>
                                          <p:attrName>ppt_x</p:attrName>
                                        </p:attrNameLst>
                                      </p:cBhvr>
                                      <p:tavLst>
                                        <p:tav tm="0">
                                          <p:val>
                                            <p:strVal val="#ppt_x"/>
                                          </p:val>
                                        </p:tav>
                                        <p:tav tm="100000">
                                          <p:val>
                                            <p:strVal val="#ppt_x"/>
                                          </p:val>
                                        </p:tav>
                                      </p:tavLst>
                                    </p:anim>
                                    <p:anim calcmode="lin" valueType="num">
                                      <p:cBhvr>
                                        <p:cTn id="16"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4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Content Placeholder 2">
            <a:extLst>
              <a:ext uri="{FF2B5EF4-FFF2-40B4-BE49-F238E27FC236}">
                <a16:creationId xmlns:a16="http://schemas.microsoft.com/office/drawing/2014/main" xmlns="" id="{63A30D4E-4549-4FB7-B3FD-3935BB93EA4C}"/>
              </a:ext>
            </a:extLst>
          </p:cNvPr>
          <p:cNvSpPr txBox="1">
            <a:spLocks/>
          </p:cNvSpPr>
          <p:nvPr/>
        </p:nvSpPr>
        <p:spPr>
          <a:xfrm>
            <a:off x="563763" y="420131"/>
            <a:ext cx="8479551" cy="4141267"/>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Arial" panose="020B0604020202020204" pitchFamily="34" charset="0"/>
              <a:buNone/>
            </a:pPr>
            <a:r>
              <a:rPr lang="gsw-FR" dirty="0"/>
              <a:t>DECLARE</a:t>
            </a:r>
          </a:p>
          <a:p>
            <a:pPr>
              <a:buFont typeface="Arial" panose="020B0604020202020204" pitchFamily="34" charset="0"/>
              <a:buNone/>
            </a:pPr>
            <a:r>
              <a:rPr lang="gsw-FR" dirty="0"/>
              <a:t>v_counter NUMBER :=</a:t>
            </a:r>
            <a:r>
              <a:rPr lang="en-US" dirty="0"/>
              <a:t>1</a:t>
            </a:r>
            <a:r>
              <a:rPr lang="gsw-FR" dirty="0"/>
              <a:t>;</a:t>
            </a:r>
          </a:p>
          <a:p>
            <a:pPr>
              <a:buFont typeface="Arial" panose="020B0604020202020204" pitchFamily="34" charset="0"/>
              <a:buNone/>
            </a:pPr>
            <a:r>
              <a:rPr lang="gsw-FR" dirty="0"/>
              <a:t>BEGIN</a:t>
            </a:r>
          </a:p>
          <a:p>
            <a:pPr>
              <a:buFont typeface="Arial" panose="020B0604020202020204" pitchFamily="34" charset="0"/>
              <a:buNone/>
            </a:pPr>
            <a:r>
              <a:rPr lang="gsw-FR" dirty="0"/>
              <a:t>LOOP</a:t>
            </a:r>
          </a:p>
          <a:p>
            <a:pPr>
              <a:buFont typeface="Arial" panose="020B0604020202020204" pitchFamily="34" charset="0"/>
              <a:buNone/>
            </a:pPr>
            <a:r>
              <a:rPr lang="gsw-FR" dirty="0"/>
              <a:t>DBMS_OUTPUT.PUT_LINE('v_counter = '||v_counter);</a:t>
            </a:r>
          </a:p>
          <a:p>
            <a:pPr>
              <a:buFont typeface="Arial" panose="020B0604020202020204" pitchFamily="34" charset="0"/>
              <a:buNone/>
            </a:pPr>
            <a:r>
              <a:rPr lang="gsw-FR" dirty="0"/>
              <a:t>EXIT WHEN v_counter &gt;10;</a:t>
            </a:r>
          </a:p>
          <a:p>
            <a:pPr>
              <a:buFont typeface="Arial" panose="020B0604020202020204" pitchFamily="34" charset="0"/>
              <a:buNone/>
            </a:pPr>
            <a:r>
              <a:rPr lang="gsw-FR" dirty="0"/>
              <a:t>v_counter:=v_counter+1;</a:t>
            </a:r>
          </a:p>
          <a:p>
            <a:pPr>
              <a:buFont typeface="Arial" panose="020B0604020202020204" pitchFamily="34" charset="0"/>
              <a:buNone/>
            </a:pPr>
            <a:r>
              <a:rPr lang="gsw-FR" dirty="0"/>
              <a:t>END LOOP;</a:t>
            </a:r>
          </a:p>
          <a:p>
            <a:pPr>
              <a:buFont typeface="Arial" panose="020B0604020202020204" pitchFamily="34" charset="0"/>
              <a:buNone/>
            </a:pPr>
            <a:r>
              <a:rPr lang="gsw-FR" dirty="0"/>
              <a:t>END ;</a:t>
            </a:r>
            <a:endParaRPr lang="en-US" dirty="0"/>
          </a:p>
        </p:txBody>
      </p:sp>
    </p:spTree>
    <p:extLst>
      <p:ext uri="{BB962C8B-B14F-4D97-AF65-F5344CB8AC3E}">
        <p14:creationId xmlns:p14="http://schemas.microsoft.com/office/powerpoint/2010/main" val="576271340"/>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Title 1">
            <a:extLst>
              <a:ext uri="{FF2B5EF4-FFF2-40B4-BE49-F238E27FC236}">
                <a16:creationId xmlns:a16="http://schemas.microsoft.com/office/drawing/2014/main" xmlns="" id="{AB3CF4DD-DD77-4016-961C-F08C0FE5D211}"/>
              </a:ext>
            </a:extLst>
          </p:cNvPr>
          <p:cNvSpPr txBox="1">
            <a:spLocks/>
          </p:cNvSpPr>
          <p:nvPr/>
        </p:nvSpPr>
        <p:spPr>
          <a:xfrm>
            <a:off x="4446012" y="541331"/>
            <a:ext cx="6798734" cy="730880"/>
          </a:xfrm>
          <a:prstGeom prst="rect">
            <a:avLst/>
          </a:prstGeom>
        </p:spPr>
        <p:txBody>
          <a:bodyP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ar-SA" sz="2800" dirty="0">
                <a:cs typeface="+mn-cs"/>
              </a:rPr>
              <a:t>طريقة اخرى لحل المثال السابق:</a:t>
            </a:r>
          </a:p>
        </p:txBody>
      </p:sp>
      <p:sp>
        <p:nvSpPr>
          <p:cNvPr id="48" name="Rectangle 47">
            <a:extLst>
              <a:ext uri="{FF2B5EF4-FFF2-40B4-BE49-F238E27FC236}">
                <a16:creationId xmlns:a16="http://schemas.microsoft.com/office/drawing/2014/main" xmlns="" id="{CE7D1703-2169-40B1-A54F-E5629DCB4BF5}"/>
              </a:ext>
            </a:extLst>
          </p:cNvPr>
          <p:cNvSpPr/>
          <p:nvPr/>
        </p:nvSpPr>
        <p:spPr>
          <a:xfrm>
            <a:off x="751144" y="928040"/>
            <a:ext cx="9637040" cy="4832092"/>
          </a:xfrm>
          <a:prstGeom prst="rect">
            <a:avLst/>
          </a:prstGeom>
        </p:spPr>
        <p:txBody>
          <a:bodyPr wrap="square">
            <a:spAutoFit/>
          </a:bodyPr>
          <a:lstStyle/>
          <a:p>
            <a:r>
              <a:rPr lang="gsw-FR" sz="2800" dirty="0"/>
              <a:t>DECLARE</a:t>
            </a:r>
          </a:p>
          <a:p>
            <a:r>
              <a:rPr lang="gsw-FR" sz="2800" dirty="0"/>
              <a:t>v_counter NUMBER :=</a:t>
            </a:r>
            <a:r>
              <a:rPr lang="en-US" sz="2800" dirty="0"/>
              <a:t>1</a:t>
            </a:r>
            <a:r>
              <a:rPr lang="gsw-FR" sz="2800" dirty="0"/>
              <a:t>;</a:t>
            </a:r>
          </a:p>
          <a:p>
            <a:r>
              <a:rPr lang="gsw-FR" sz="2800" dirty="0"/>
              <a:t>BEGIN</a:t>
            </a:r>
            <a:endParaRPr lang="ar-SA" sz="2800" dirty="0"/>
          </a:p>
          <a:p>
            <a:r>
              <a:rPr lang="gsw-FR" sz="2800" dirty="0"/>
              <a:t>LOOP</a:t>
            </a:r>
          </a:p>
          <a:p>
            <a:r>
              <a:rPr lang="gsw-FR" sz="2800" dirty="0"/>
              <a:t>v_counter</a:t>
            </a:r>
            <a:r>
              <a:rPr lang="en-US" sz="2800" dirty="0"/>
              <a:t>&gt;10 then</a:t>
            </a:r>
            <a:r>
              <a:rPr lang="ar-SA" sz="2800" dirty="0"/>
              <a:t>  </a:t>
            </a:r>
            <a:r>
              <a:rPr lang="en-US" sz="2800" dirty="0"/>
              <a:t>If </a:t>
            </a:r>
            <a:endParaRPr lang="ar-SA" sz="2800" dirty="0"/>
          </a:p>
          <a:p>
            <a:r>
              <a:rPr lang="en-US" sz="2800" dirty="0"/>
              <a:t>Exit;</a:t>
            </a:r>
          </a:p>
          <a:p>
            <a:r>
              <a:rPr lang="en-US" sz="2800" dirty="0"/>
              <a:t>End if;</a:t>
            </a:r>
            <a:endParaRPr lang="ar-SA" sz="2800" dirty="0"/>
          </a:p>
          <a:p>
            <a:r>
              <a:rPr lang="gsw-FR" sz="2800" dirty="0"/>
              <a:t>DBMS_OUTPUT.PUT_LINE('v_counter = '||v_counter);</a:t>
            </a:r>
          </a:p>
          <a:p>
            <a:r>
              <a:rPr lang="gsw-FR" sz="2800" dirty="0"/>
              <a:t>v_counter:=v_counter+1;</a:t>
            </a:r>
          </a:p>
          <a:p>
            <a:r>
              <a:rPr lang="gsw-FR" sz="2800" dirty="0"/>
              <a:t>END LOOP;</a:t>
            </a:r>
          </a:p>
          <a:p>
            <a:r>
              <a:rPr lang="gsw-FR" sz="2800" dirty="0"/>
              <a:t>END ;</a:t>
            </a:r>
            <a:endParaRPr lang="ar-SA" sz="2800" dirty="0"/>
          </a:p>
        </p:txBody>
      </p:sp>
    </p:spTree>
    <p:extLst>
      <p:ext uri="{BB962C8B-B14F-4D97-AF65-F5344CB8AC3E}">
        <p14:creationId xmlns:p14="http://schemas.microsoft.com/office/powerpoint/2010/main" val="247394695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fade">
                                      <p:cBhvr>
                                        <p:cTn id="7" dur="1000"/>
                                        <p:tgtEl>
                                          <p:spTgt spid="47"/>
                                        </p:tgtEl>
                                      </p:cBhvr>
                                    </p:animEffect>
                                    <p:anim calcmode="lin" valueType="num">
                                      <p:cBhvr>
                                        <p:cTn id="8" dur="1000" fill="hold"/>
                                        <p:tgtEl>
                                          <p:spTgt spid="47"/>
                                        </p:tgtEl>
                                        <p:attrNameLst>
                                          <p:attrName>ppt_x</p:attrName>
                                        </p:attrNameLst>
                                      </p:cBhvr>
                                      <p:tavLst>
                                        <p:tav tm="0">
                                          <p:val>
                                            <p:strVal val="#ppt_x"/>
                                          </p:val>
                                        </p:tav>
                                        <p:tav tm="100000">
                                          <p:val>
                                            <p:strVal val="#ppt_x"/>
                                          </p:val>
                                        </p:tav>
                                      </p:tavLst>
                                    </p:anim>
                                    <p:anim calcmode="lin" valueType="num">
                                      <p:cBhvr>
                                        <p:cTn id="9" dur="1000" fill="hold"/>
                                        <p:tgtEl>
                                          <p:spTgt spid="4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48">
                                            <p:txEl>
                                              <p:pRg st="0" end="0"/>
                                            </p:txEl>
                                          </p:spTgt>
                                        </p:tgtEl>
                                        <p:attrNameLst>
                                          <p:attrName>style.visibility</p:attrName>
                                        </p:attrNameLst>
                                      </p:cBhvr>
                                      <p:to>
                                        <p:strVal val="visible"/>
                                      </p:to>
                                    </p:set>
                                    <p:animEffect transition="in" filter="fade">
                                      <p:cBhvr>
                                        <p:cTn id="14" dur="1000"/>
                                        <p:tgtEl>
                                          <p:spTgt spid="48">
                                            <p:txEl>
                                              <p:pRg st="0" end="0"/>
                                            </p:txEl>
                                          </p:spTgt>
                                        </p:tgtEl>
                                      </p:cBhvr>
                                    </p:animEffect>
                                    <p:anim calcmode="lin" valueType="num">
                                      <p:cBhvr>
                                        <p:cTn id="15"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48">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nodeType="withEffect">
                                  <p:stCondLst>
                                    <p:cond delay="0"/>
                                  </p:stCondLst>
                                  <p:childTnLst>
                                    <p:set>
                                      <p:cBhvr>
                                        <p:cTn id="18" dur="1" fill="hold">
                                          <p:stCondLst>
                                            <p:cond delay="0"/>
                                          </p:stCondLst>
                                        </p:cTn>
                                        <p:tgtEl>
                                          <p:spTgt spid="48">
                                            <p:txEl>
                                              <p:pRg st="1" end="1"/>
                                            </p:txEl>
                                          </p:spTgt>
                                        </p:tgtEl>
                                        <p:attrNameLst>
                                          <p:attrName>style.visibility</p:attrName>
                                        </p:attrNameLst>
                                      </p:cBhvr>
                                      <p:to>
                                        <p:strVal val="visible"/>
                                      </p:to>
                                    </p:set>
                                    <p:animEffect transition="in" filter="fade">
                                      <p:cBhvr>
                                        <p:cTn id="19" dur="1000"/>
                                        <p:tgtEl>
                                          <p:spTgt spid="48">
                                            <p:txEl>
                                              <p:pRg st="1" end="1"/>
                                            </p:txEl>
                                          </p:spTgt>
                                        </p:tgtEl>
                                      </p:cBhvr>
                                    </p:animEffect>
                                    <p:anim calcmode="lin" valueType="num">
                                      <p:cBhvr>
                                        <p:cTn id="20" dur="1000" fill="hold"/>
                                        <p:tgtEl>
                                          <p:spTgt spid="48">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48">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48">
                                            <p:txEl>
                                              <p:pRg st="2" end="2"/>
                                            </p:txEl>
                                          </p:spTgt>
                                        </p:tgtEl>
                                        <p:attrNameLst>
                                          <p:attrName>style.visibility</p:attrName>
                                        </p:attrNameLst>
                                      </p:cBhvr>
                                      <p:to>
                                        <p:strVal val="visible"/>
                                      </p:to>
                                    </p:set>
                                    <p:animEffect transition="in" filter="fade">
                                      <p:cBhvr>
                                        <p:cTn id="24" dur="1000"/>
                                        <p:tgtEl>
                                          <p:spTgt spid="48">
                                            <p:txEl>
                                              <p:pRg st="2" end="2"/>
                                            </p:txEl>
                                          </p:spTgt>
                                        </p:tgtEl>
                                      </p:cBhvr>
                                    </p:animEffect>
                                    <p:anim calcmode="lin" valueType="num">
                                      <p:cBhvr>
                                        <p:cTn id="25" dur="1000" fill="hold"/>
                                        <p:tgtEl>
                                          <p:spTgt spid="48">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48">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nodeType="withEffect">
                                  <p:stCondLst>
                                    <p:cond delay="0"/>
                                  </p:stCondLst>
                                  <p:childTnLst>
                                    <p:set>
                                      <p:cBhvr>
                                        <p:cTn id="28" dur="1" fill="hold">
                                          <p:stCondLst>
                                            <p:cond delay="0"/>
                                          </p:stCondLst>
                                        </p:cTn>
                                        <p:tgtEl>
                                          <p:spTgt spid="48">
                                            <p:txEl>
                                              <p:pRg st="3" end="3"/>
                                            </p:txEl>
                                          </p:spTgt>
                                        </p:tgtEl>
                                        <p:attrNameLst>
                                          <p:attrName>style.visibility</p:attrName>
                                        </p:attrNameLst>
                                      </p:cBhvr>
                                      <p:to>
                                        <p:strVal val="visible"/>
                                      </p:to>
                                    </p:set>
                                    <p:animEffect transition="in" filter="fade">
                                      <p:cBhvr>
                                        <p:cTn id="29" dur="1000"/>
                                        <p:tgtEl>
                                          <p:spTgt spid="48">
                                            <p:txEl>
                                              <p:pRg st="3" end="3"/>
                                            </p:txEl>
                                          </p:spTgt>
                                        </p:tgtEl>
                                      </p:cBhvr>
                                    </p:animEffect>
                                    <p:anim calcmode="lin" valueType="num">
                                      <p:cBhvr>
                                        <p:cTn id="30" dur="1000" fill="hold"/>
                                        <p:tgtEl>
                                          <p:spTgt spid="48">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48">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nodeType="withEffect">
                                  <p:stCondLst>
                                    <p:cond delay="0"/>
                                  </p:stCondLst>
                                  <p:childTnLst>
                                    <p:set>
                                      <p:cBhvr>
                                        <p:cTn id="33" dur="1" fill="hold">
                                          <p:stCondLst>
                                            <p:cond delay="0"/>
                                          </p:stCondLst>
                                        </p:cTn>
                                        <p:tgtEl>
                                          <p:spTgt spid="48">
                                            <p:txEl>
                                              <p:pRg st="4" end="4"/>
                                            </p:txEl>
                                          </p:spTgt>
                                        </p:tgtEl>
                                        <p:attrNameLst>
                                          <p:attrName>style.visibility</p:attrName>
                                        </p:attrNameLst>
                                      </p:cBhvr>
                                      <p:to>
                                        <p:strVal val="visible"/>
                                      </p:to>
                                    </p:set>
                                    <p:animEffect transition="in" filter="fade">
                                      <p:cBhvr>
                                        <p:cTn id="34" dur="1000"/>
                                        <p:tgtEl>
                                          <p:spTgt spid="48">
                                            <p:txEl>
                                              <p:pRg st="4" end="4"/>
                                            </p:txEl>
                                          </p:spTgt>
                                        </p:tgtEl>
                                      </p:cBhvr>
                                    </p:animEffect>
                                    <p:anim calcmode="lin" valueType="num">
                                      <p:cBhvr>
                                        <p:cTn id="35" dur="1000" fill="hold"/>
                                        <p:tgtEl>
                                          <p:spTgt spid="48">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48">
                                            <p:txEl>
                                              <p:pRg st="4" end="4"/>
                                            </p:txEl>
                                          </p:spTgt>
                                        </p:tgtEl>
                                        <p:attrNameLst>
                                          <p:attrName>ppt_y</p:attrName>
                                        </p:attrNameLst>
                                      </p:cBhvr>
                                      <p:tavLst>
                                        <p:tav tm="0">
                                          <p:val>
                                            <p:strVal val="#ppt_y+.1"/>
                                          </p:val>
                                        </p:tav>
                                        <p:tav tm="100000">
                                          <p:val>
                                            <p:strVal val="#ppt_y"/>
                                          </p:val>
                                        </p:tav>
                                      </p:tavLst>
                                    </p:anim>
                                  </p:childTnLst>
                                </p:cTn>
                              </p:par>
                              <p:par>
                                <p:cTn id="37" presetID="42" presetClass="entr" presetSubtype="0" fill="hold" nodeType="withEffect">
                                  <p:stCondLst>
                                    <p:cond delay="0"/>
                                  </p:stCondLst>
                                  <p:childTnLst>
                                    <p:set>
                                      <p:cBhvr>
                                        <p:cTn id="38" dur="1" fill="hold">
                                          <p:stCondLst>
                                            <p:cond delay="0"/>
                                          </p:stCondLst>
                                        </p:cTn>
                                        <p:tgtEl>
                                          <p:spTgt spid="48">
                                            <p:txEl>
                                              <p:pRg st="5" end="5"/>
                                            </p:txEl>
                                          </p:spTgt>
                                        </p:tgtEl>
                                        <p:attrNameLst>
                                          <p:attrName>style.visibility</p:attrName>
                                        </p:attrNameLst>
                                      </p:cBhvr>
                                      <p:to>
                                        <p:strVal val="visible"/>
                                      </p:to>
                                    </p:set>
                                    <p:animEffect transition="in" filter="fade">
                                      <p:cBhvr>
                                        <p:cTn id="39" dur="1000"/>
                                        <p:tgtEl>
                                          <p:spTgt spid="48">
                                            <p:txEl>
                                              <p:pRg st="5" end="5"/>
                                            </p:txEl>
                                          </p:spTgt>
                                        </p:tgtEl>
                                      </p:cBhvr>
                                    </p:animEffect>
                                    <p:anim calcmode="lin" valueType="num">
                                      <p:cBhvr>
                                        <p:cTn id="40" dur="1000" fill="hold"/>
                                        <p:tgtEl>
                                          <p:spTgt spid="48">
                                            <p:txEl>
                                              <p:pRg st="5" end="5"/>
                                            </p:txEl>
                                          </p:spTgt>
                                        </p:tgtEl>
                                        <p:attrNameLst>
                                          <p:attrName>ppt_x</p:attrName>
                                        </p:attrNameLst>
                                      </p:cBhvr>
                                      <p:tavLst>
                                        <p:tav tm="0">
                                          <p:val>
                                            <p:strVal val="#ppt_x"/>
                                          </p:val>
                                        </p:tav>
                                        <p:tav tm="100000">
                                          <p:val>
                                            <p:strVal val="#ppt_x"/>
                                          </p:val>
                                        </p:tav>
                                      </p:tavLst>
                                    </p:anim>
                                    <p:anim calcmode="lin" valueType="num">
                                      <p:cBhvr>
                                        <p:cTn id="41" dur="1000" fill="hold"/>
                                        <p:tgtEl>
                                          <p:spTgt spid="48">
                                            <p:txEl>
                                              <p:pRg st="5" end="5"/>
                                            </p:txEl>
                                          </p:spTgt>
                                        </p:tgtEl>
                                        <p:attrNameLst>
                                          <p:attrName>ppt_y</p:attrName>
                                        </p:attrNameLst>
                                      </p:cBhvr>
                                      <p:tavLst>
                                        <p:tav tm="0">
                                          <p:val>
                                            <p:strVal val="#ppt_y+.1"/>
                                          </p:val>
                                        </p:tav>
                                        <p:tav tm="100000">
                                          <p:val>
                                            <p:strVal val="#ppt_y"/>
                                          </p:val>
                                        </p:tav>
                                      </p:tavLst>
                                    </p:anim>
                                  </p:childTnLst>
                                </p:cTn>
                              </p:par>
                              <p:par>
                                <p:cTn id="42" presetID="42" presetClass="entr" presetSubtype="0" fill="hold" nodeType="withEffect">
                                  <p:stCondLst>
                                    <p:cond delay="0"/>
                                  </p:stCondLst>
                                  <p:childTnLst>
                                    <p:set>
                                      <p:cBhvr>
                                        <p:cTn id="43" dur="1" fill="hold">
                                          <p:stCondLst>
                                            <p:cond delay="0"/>
                                          </p:stCondLst>
                                        </p:cTn>
                                        <p:tgtEl>
                                          <p:spTgt spid="48">
                                            <p:txEl>
                                              <p:pRg st="6" end="6"/>
                                            </p:txEl>
                                          </p:spTgt>
                                        </p:tgtEl>
                                        <p:attrNameLst>
                                          <p:attrName>style.visibility</p:attrName>
                                        </p:attrNameLst>
                                      </p:cBhvr>
                                      <p:to>
                                        <p:strVal val="visible"/>
                                      </p:to>
                                    </p:set>
                                    <p:animEffect transition="in" filter="fade">
                                      <p:cBhvr>
                                        <p:cTn id="44" dur="1000"/>
                                        <p:tgtEl>
                                          <p:spTgt spid="48">
                                            <p:txEl>
                                              <p:pRg st="6" end="6"/>
                                            </p:txEl>
                                          </p:spTgt>
                                        </p:tgtEl>
                                      </p:cBhvr>
                                    </p:animEffect>
                                    <p:anim calcmode="lin" valueType="num">
                                      <p:cBhvr>
                                        <p:cTn id="45" dur="1000" fill="hold"/>
                                        <p:tgtEl>
                                          <p:spTgt spid="48">
                                            <p:txEl>
                                              <p:pRg st="6" end="6"/>
                                            </p:txEl>
                                          </p:spTgt>
                                        </p:tgtEl>
                                        <p:attrNameLst>
                                          <p:attrName>ppt_x</p:attrName>
                                        </p:attrNameLst>
                                      </p:cBhvr>
                                      <p:tavLst>
                                        <p:tav tm="0">
                                          <p:val>
                                            <p:strVal val="#ppt_x"/>
                                          </p:val>
                                        </p:tav>
                                        <p:tav tm="100000">
                                          <p:val>
                                            <p:strVal val="#ppt_x"/>
                                          </p:val>
                                        </p:tav>
                                      </p:tavLst>
                                    </p:anim>
                                    <p:anim calcmode="lin" valueType="num">
                                      <p:cBhvr>
                                        <p:cTn id="46" dur="1000" fill="hold"/>
                                        <p:tgtEl>
                                          <p:spTgt spid="48">
                                            <p:txEl>
                                              <p:pRg st="6" end="6"/>
                                            </p:txEl>
                                          </p:spTgt>
                                        </p:tgtEl>
                                        <p:attrNameLst>
                                          <p:attrName>ppt_y</p:attrName>
                                        </p:attrNameLst>
                                      </p:cBhvr>
                                      <p:tavLst>
                                        <p:tav tm="0">
                                          <p:val>
                                            <p:strVal val="#ppt_y+.1"/>
                                          </p:val>
                                        </p:tav>
                                        <p:tav tm="100000">
                                          <p:val>
                                            <p:strVal val="#ppt_y"/>
                                          </p:val>
                                        </p:tav>
                                      </p:tavLst>
                                    </p:anim>
                                  </p:childTnLst>
                                </p:cTn>
                              </p:par>
                              <p:par>
                                <p:cTn id="47" presetID="42" presetClass="entr" presetSubtype="0" fill="hold" nodeType="withEffect">
                                  <p:stCondLst>
                                    <p:cond delay="0"/>
                                  </p:stCondLst>
                                  <p:childTnLst>
                                    <p:set>
                                      <p:cBhvr>
                                        <p:cTn id="48" dur="1" fill="hold">
                                          <p:stCondLst>
                                            <p:cond delay="0"/>
                                          </p:stCondLst>
                                        </p:cTn>
                                        <p:tgtEl>
                                          <p:spTgt spid="48">
                                            <p:txEl>
                                              <p:pRg st="7" end="7"/>
                                            </p:txEl>
                                          </p:spTgt>
                                        </p:tgtEl>
                                        <p:attrNameLst>
                                          <p:attrName>style.visibility</p:attrName>
                                        </p:attrNameLst>
                                      </p:cBhvr>
                                      <p:to>
                                        <p:strVal val="visible"/>
                                      </p:to>
                                    </p:set>
                                    <p:animEffect transition="in" filter="fade">
                                      <p:cBhvr>
                                        <p:cTn id="49" dur="1000"/>
                                        <p:tgtEl>
                                          <p:spTgt spid="48">
                                            <p:txEl>
                                              <p:pRg st="7" end="7"/>
                                            </p:txEl>
                                          </p:spTgt>
                                        </p:tgtEl>
                                      </p:cBhvr>
                                    </p:animEffect>
                                    <p:anim calcmode="lin" valueType="num">
                                      <p:cBhvr>
                                        <p:cTn id="50" dur="1000" fill="hold"/>
                                        <p:tgtEl>
                                          <p:spTgt spid="48">
                                            <p:txEl>
                                              <p:pRg st="7" end="7"/>
                                            </p:txEl>
                                          </p:spTgt>
                                        </p:tgtEl>
                                        <p:attrNameLst>
                                          <p:attrName>ppt_x</p:attrName>
                                        </p:attrNameLst>
                                      </p:cBhvr>
                                      <p:tavLst>
                                        <p:tav tm="0">
                                          <p:val>
                                            <p:strVal val="#ppt_x"/>
                                          </p:val>
                                        </p:tav>
                                        <p:tav tm="100000">
                                          <p:val>
                                            <p:strVal val="#ppt_x"/>
                                          </p:val>
                                        </p:tav>
                                      </p:tavLst>
                                    </p:anim>
                                    <p:anim calcmode="lin" valueType="num">
                                      <p:cBhvr>
                                        <p:cTn id="51" dur="1000" fill="hold"/>
                                        <p:tgtEl>
                                          <p:spTgt spid="48">
                                            <p:txEl>
                                              <p:pRg st="7" end="7"/>
                                            </p:txEl>
                                          </p:spTgt>
                                        </p:tgtEl>
                                        <p:attrNameLst>
                                          <p:attrName>ppt_y</p:attrName>
                                        </p:attrNameLst>
                                      </p:cBhvr>
                                      <p:tavLst>
                                        <p:tav tm="0">
                                          <p:val>
                                            <p:strVal val="#ppt_y+.1"/>
                                          </p:val>
                                        </p:tav>
                                        <p:tav tm="100000">
                                          <p:val>
                                            <p:strVal val="#ppt_y"/>
                                          </p:val>
                                        </p:tav>
                                      </p:tavLst>
                                    </p:anim>
                                  </p:childTnLst>
                                </p:cTn>
                              </p:par>
                              <p:par>
                                <p:cTn id="52" presetID="42" presetClass="entr" presetSubtype="0" fill="hold" nodeType="withEffect">
                                  <p:stCondLst>
                                    <p:cond delay="0"/>
                                  </p:stCondLst>
                                  <p:childTnLst>
                                    <p:set>
                                      <p:cBhvr>
                                        <p:cTn id="53" dur="1" fill="hold">
                                          <p:stCondLst>
                                            <p:cond delay="0"/>
                                          </p:stCondLst>
                                        </p:cTn>
                                        <p:tgtEl>
                                          <p:spTgt spid="48">
                                            <p:txEl>
                                              <p:pRg st="8" end="8"/>
                                            </p:txEl>
                                          </p:spTgt>
                                        </p:tgtEl>
                                        <p:attrNameLst>
                                          <p:attrName>style.visibility</p:attrName>
                                        </p:attrNameLst>
                                      </p:cBhvr>
                                      <p:to>
                                        <p:strVal val="visible"/>
                                      </p:to>
                                    </p:set>
                                    <p:animEffect transition="in" filter="fade">
                                      <p:cBhvr>
                                        <p:cTn id="54" dur="1000"/>
                                        <p:tgtEl>
                                          <p:spTgt spid="48">
                                            <p:txEl>
                                              <p:pRg st="8" end="8"/>
                                            </p:txEl>
                                          </p:spTgt>
                                        </p:tgtEl>
                                      </p:cBhvr>
                                    </p:animEffect>
                                    <p:anim calcmode="lin" valueType="num">
                                      <p:cBhvr>
                                        <p:cTn id="55" dur="1000" fill="hold"/>
                                        <p:tgtEl>
                                          <p:spTgt spid="48">
                                            <p:txEl>
                                              <p:pRg st="8" end="8"/>
                                            </p:txEl>
                                          </p:spTgt>
                                        </p:tgtEl>
                                        <p:attrNameLst>
                                          <p:attrName>ppt_x</p:attrName>
                                        </p:attrNameLst>
                                      </p:cBhvr>
                                      <p:tavLst>
                                        <p:tav tm="0">
                                          <p:val>
                                            <p:strVal val="#ppt_x"/>
                                          </p:val>
                                        </p:tav>
                                        <p:tav tm="100000">
                                          <p:val>
                                            <p:strVal val="#ppt_x"/>
                                          </p:val>
                                        </p:tav>
                                      </p:tavLst>
                                    </p:anim>
                                    <p:anim calcmode="lin" valueType="num">
                                      <p:cBhvr>
                                        <p:cTn id="56" dur="1000" fill="hold"/>
                                        <p:tgtEl>
                                          <p:spTgt spid="48">
                                            <p:txEl>
                                              <p:pRg st="8" end="8"/>
                                            </p:txEl>
                                          </p:spTgt>
                                        </p:tgtEl>
                                        <p:attrNameLst>
                                          <p:attrName>ppt_y</p:attrName>
                                        </p:attrNameLst>
                                      </p:cBhvr>
                                      <p:tavLst>
                                        <p:tav tm="0">
                                          <p:val>
                                            <p:strVal val="#ppt_y+.1"/>
                                          </p:val>
                                        </p:tav>
                                        <p:tav tm="100000">
                                          <p:val>
                                            <p:strVal val="#ppt_y"/>
                                          </p:val>
                                        </p:tav>
                                      </p:tavLst>
                                    </p:anim>
                                  </p:childTnLst>
                                </p:cTn>
                              </p:par>
                              <p:par>
                                <p:cTn id="57" presetID="42" presetClass="entr" presetSubtype="0" fill="hold" nodeType="withEffect">
                                  <p:stCondLst>
                                    <p:cond delay="0"/>
                                  </p:stCondLst>
                                  <p:childTnLst>
                                    <p:set>
                                      <p:cBhvr>
                                        <p:cTn id="58" dur="1" fill="hold">
                                          <p:stCondLst>
                                            <p:cond delay="0"/>
                                          </p:stCondLst>
                                        </p:cTn>
                                        <p:tgtEl>
                                          <p:spTgt spid="48">
                                            <p:txEl>
                                              <p:pRg st="9" end="9"/>
                                            </p:txEl>
                                          </p:spTgt>
                                        </p:tgtEl>
                                        <p:attrNameLst>
                                          <p:attrName>style.visibility</p:attrName>
                                        </p:attrNameLst>
                                      </p:cBhvr>
                                      <p:to>
                                        <p:strVal val="visible"/>
                                      </p:to>
                                    </p:set>
                                    <p:animEffect transition="in" filter="fade">
                                      <p:cBhvr>
                                        <p:cTn id="59" dur="1000"/>
                                        <p:tgtEl>
                                          <p:spTgt spid="48">
                                            <p:txEl>
                                              <p:pRg st="9" end="9"/>
                                            </p:txEl>
                                          </p:spTgt>
                                        </p:tgtEl>
                                      </p:cBhvr>
                                    </p:animEffect>
                                    <p:anim calcmode="lin" valueType="num">
                                      <p:cBhvr>
                                        <p:cTn id="60" dur="1000" fill="hold"/>
                                        <p:tgtEl>
                                          <p:spTgt spid="48">
                                            <p:txEl>
                                              <p:pRg st="9" end="9"/>
                                            </p:txEl>
                                          </p:spTgt>
                                        </p:tgtEl>
                                        <p:attrNameLst>
                                          <p:attrName>ppt_x</p:attrName>
                                        </p:attrNameLst>
                                      </p:cBhvr>
                                      <p:tavLst>
                                        <p:tav tm="0">
                                          <p:val>
                                            <p:strVal val="#ppt_x"/>
                                          </p:val>
                                        </p:tav>
                                        <p:tav tm="100000">
                                          <p:val>
                                            <p:strVal val="#ppt_x"/>
                                          </p:val>
                                        </p:tav>
                                      </p:tavLst>
                                    </p:anim>
                                    <p:anim calcmode="lin" valueType="num">
                                      <p:cBhvr>
                                        <p:cTn id="61" dur="1000" fill="hold"/>
                                        <p:tgtEl>
                                          <p:spTgt spid="48">
                                            <p:txEl>
                                              <p:pRg st="9" end="9"/>
                                            </p:txEl>
                                          </p:spTgt>
                                        </p:tgtEl>
                                        <p:attrNameLst>
                                          <p:attrName>ppt_y</p:attrName>
                                        </p:attrNameLst>
                                      </p:cBhvr>
                                      <p:tavLst>
                                        <p:tav tm="0">
                                          <p:val>
                                            <p:strVal val="#ppt_y+.1"/>
                                          </p:val>
                                        </p:tav>
                                        <p:tav tm="100000">
                                          <p:val>
                                            <p:strVal val="#ppt_y"/>
                                          </p:val>
                                        </p:tav>
                                      </p:tavLst>
                                    </p:anim>
                                  </p:childTnLst>
                                </p:cTn>
                              </p:par>
                              <p:par>
                                <p:cTn id="62" presetID="42" presetClass="entr" presetSubtype="0" fill="hold" nodeType="withEffect">
                                  <p:stCondLst>
                                    <p:cond delay="0"/>
                                  </p:stCondLst>
                                  <p:childTnLst>
                                    <p:set>
                                      <p:cBhvr>
                                        <p:cTn id="63" dur="1" fill="hold">
                                          <p:stCondLst>
                                            <p:cond delay="0"/>
                                          </p:stCondLst>
                                        </p:cTn>
                                        <p:tgtEl>
                                          <p:spTgt spid="48">
                                            <p:txEl>
                                              <p:pRg st="10" end="10"/>
                                            </p:txEl>
                                          </p:spTgt>
                                        </p:tgtEl>
                                        <p:attrNameLst>
                                          <p:attrName>style.visibility</p:attrName>
                                        </p:attrNameLst>
                                      </p:cBhvr>
                                      <p:to>
                                        <p:strVal val="visible"/>
                                      </p:to>
                                    </p:set>
                                    <p:animEffect transition="in" filter="fade">
                                      <p:cBhvr>
                                        <p:cTn id="64" dur="1000"/>
                                        <p:tgtEl>
                                          <p:spTgt spid="48">
                                            <p:txEl>
                                              <p:pRg st="10" end="10"/>
                                            </p:txEl>
                                          </p:spTgt>
                                        </p:tgtEl>
                                      </p:cBhvr>
                                    </p:animEffect>
                                    <p:anim calcmode="lin" valueType="num">
                                      <p:cBhvr>
                                        <p:cTn id="65" dur="1000" fill="hold"/>
                                        <p:tgtEl>
                                          <p:spTgt spid="48">
                                            <p:txEl>
                                              <p:pRg st="10" end="10"/>
                                            </p:txEl>
                                          </p:spTgt>
                                        </p:tgtEl>
                                        <p:attrNameLst>
                                          <p:attrName>ppt_x</p:attrName>
                                        </p:attrNameLst>
                                      </p:cBhvr>
                                      <p:tavLst>
                                        <p:tav tm="0">
                                          <p:val>
                                            <p:strVal val="#ppt_x"/>
                                          </p:val>
                                        </p:tav>
                                        <p:tav tm="100000">
                                          <p:val>
                                            <p:strVal val="#ppt_x"/>
                                          </p:val>
                                        </p:tav>
                                      </p:tavLst>
                                    </p:anim>
                                    <p:anim calcmode="lin" valueType="num">
                                      <p:cBhvr>
                                        <p:cTn id="66" dur="1000" fill="hold"/>
                                        <p:tgtEl>
                                          <p:spTgt spid="48">
                                            <p:txEl>
                                              <p:pRg st="10" end="1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xmlns="" id="{EEE257BD-8CB7-48A8-9977-1ADAA0A59360}"/>
              </a:ext>
            </a:extLst>
          </p:cNvPr>
          <p:cNvSpPr/>
          <p:nvPr/>
        </p:nvSpPr>
        <p:spPr>
          <a:xfrm>
            <a:off x="0" y="0"/>
            <a:ext cx="12192000" cy="6858000"/>
          </a:xfrm>
          <a:prstGeom prst="rect">
            <a:avLst/>
          </a:prstGeom>
          <a:solidFill>
            <a:srgbClr val="582808"/>
          </a:solidFill>
        </p:spPr>
        <p:style>
          <a:lnRef idx="0">
            <a:schemeClr val="accent1"/>
          </a:lnRef>
          <a:fillRef idx="3">
            <a:schemeClr val="accent1"/>
          </a:fillRef>
          <a:effectRef idx="3">
            <a:schemeClr val="accent1"/>
          </a:effectRef>
          <a:fontRef idx="minor">
            <a:schemeClr val="lt1"/>
          </a:fontRef>
        </p:style>
        <p:txBody>
          <a:bodyPr rtlCol="1" anchor="ctr"/>
          <a:lstStyle/>
          <a:p>
            <a:pPr algn="ctr"/>
            <a:endParaRPr lang="ar-SA"/>
          </a:p>
        </p:txBody>
      </p:sp>
      <p:sp>
        <p:nvSpPr>
          <p:cNvPr id="3" name="Rectangle 2">
            <a:extLst>
              <a:ext uri="{FF2B5EF4-FFF2-40B4-BE49-F238E27FC236}">
                <a16:creationId xmlns:a16="http://schemas.microsoft.com/office/drawing/2014/main" xmlns="" id="{224E9FB3-525D-42E4-8DBB-B6D874942A95}"/>
              </a:ext>
            </a:extLst>
          </p:cNvPr>
          <p:cNvSpPr/>
          <p:nvPr/>
        </p:nvSpPr>
        <p:spPr>
          <a:xfrm>
            <a:off x="179882" y="209862"/>
            <a:ext cx="11797259" cy="6460761"/>
          </a:xfrm>
          <a:prstGeom prst="rect">
            <a:avLst/>
          </a:prstGeom>
          <a:solidFill>
            <a:schemeClr val="bg1"/>
          </a:solidFill>
        </p:spPr>
        <p:style>
          <a:lnRef idx="2">
            <a:schemeClr val="accent6"/>
          </a:lnRef>
          <a:fillRef idx="1">
            <a:schemeClr val="lt1"/>
          </a:fillRef>
          <a:effectRef idx="0">
            <a:schemeClr val="accent6"/>
          </a:effectRef>
          <a:fontRef idx="minor">
            <a:schemeClr val="dk1"/>
          </a:fontRef>
        </p:style>
        <p:txBody>
          <a:bodyPr rtlCol="1" anchor="ctr"/>
          <a:lstStyle/>
          <a:p>
            <a:pPr algn="ctr"/>
            <a:endParaRPr lang="ar-SA" dirty="0"/>
          </a:p>
        </p:txBody>
      </p:sp>
      <p:sp>
        <p:nvSpPr>
          <p:cNvPr id="4" name="Oval 3">
            <a:extLst>
              <a:ext uri="{FF2B5EF4-FFF2-40B4-BE49-F238E27FC236}">
                <a16:creationId xmlns:a16="http://schemas.microsoft.com/office/drawing/2014/main" xmlns="" id="{233690C0-1D56-4A32-9840-7A9E1B8FEE2B}"/>
              </a:ext>
            </a:extLst>
          </p:cNvPr>
          <p:cNvSpPr/>
          <p:nvPr/>
        </p:nvSpPr>
        <p:spPr>
          <a:xfrm>
            <a:off x="11830933"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5" name="Oval 4">
            <a:extLst>
              <a:ext uri="{FF2B5EF4-FFF2-40B4-BE49-F238E27FC236}">
                <a16:creationId xmlns:a16="http://schemas.microsoft.com/office/drawing/2014/main" xmlns="" id="{E55DFC06-3B0A-41CC-9A57-EA2FAADF73F3}"/>
              </a:ext>
            </a:extLst>
          </p:cNvPr>
          <p:cNvSpPr/>
          <p:nvPr/>
        </p:nvSpPr>
        <p:spPr>
          <a:xfrm>
            <a:off x="11833469"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6" name="Oval 5">
            <a:extLst>
              <a:ext uri="{FF2B5EF4-FFF2-40B4-BE49-F238E27FC236}">
                <a16:creationId xmlns:a16="http://schemas.microsoft.com/office/drawing/2014/main" xmlns="" id="{C9F4D6D7-581F-44AF-A4C7-68534BC28B33}"/>
              </a:ext>
            </a:extLst>
          </p:cNvPr>
          <p:cNvSpPr/>
          <p:nvPr/>
        </p:nvSpPr>
        <p:spPr>
          <a:xfrm>
            <a:off x="11833469"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7" name="Oval 6">
            <a:extLst>
              <a:ext uri="{FF2B5EF4-FFF2-40B4-BE49-F238E27FC236}">
                <a16:creationId xmlns:a16="http://schemas.microsoft.com/office/drawing/2014/main" xmlns="" id="{0FC86DF4-3660-4A85-B844-0129968C0686}"/>
              </a:ext>
            </a:extLst>
          </p:cNvPr>
          <p:cNvSpPr/>
          <p:nvPr/>
        </p:nvSpPr>
        <p:spPr>
          <a:xfrm>
            <a:off x="11817832"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8" name="Oval 7">
            <a:extLst>
              <a:ext uri="{FF2B5EF4-FFF2-40B4-BE49-F238E27FC236}">
                <a16:creationId xmlns:a16="http://schemas.microsoft.com/office/drawing/2014/main" xmlns="" id="{4DBEA934-34E4-4E65-B55D-0B54D70E5F3E}"/>
              </a:ext>
            </a:extLst>
          </p:cNvPr>
          <p:cNvSpPr/>
          <p:nvPr/>
        </p:nvSpPr>
        <p:spPr>
          <a:xfrm>
            <a:off x="11817428"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9" name="Oval 8">
            <a:extLst>
              <a:ext uri="{FF2B5EF4-FFF2-40B4-BE49-F238E27FC236}">
                <a16:creationId xmlns:a16="http://schemas.microsoft.com/office/drawing/2014/main" xmlns="" id="{28637537-B0D0-431F-A643-118987D87AF8}"/>
              </a:ext>
            </a:extLst>
          </p:cNvPr>
          <p:cNvSpPr/>
          <p:nvPr/>
        </p:nvSpPr>
        <p:spPr>
          <a:xfrm>
            <a:off x="11807285"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0" name="Minus Sign 9">
            <a:extLst>
              <a:ext uri="{FF2B5EF4-FFF2-40B4-BE49-F238E27FC236}">
                <a16:creationId xmlns:a16="http://schemas.microsoft.com/office/drawing/2014/main" xmlns="" id="{36B9E785-E824-4A3D-BD2B-7E3CCF4EFB15}"/>
              </a:ext>
            </a:extLst>
          </p:cNvPr>
          <p:cNvSpPr/>
          <p:nvPr/>
        </p:nvSpPr>
        <p:spPr>
          <a:xfrm>
            <a:off x="11835739"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1" name="Minus Sign 10">
            <a:extLst>
              <a:ext uri="{FF2B5EF4-FFF2-40B4-BE49-F238E27FC236}">
                <a16:creationId xmlns:a16="http://schemas.microsoft.com/office/drawing/2014/main" xmlns="" id="{F626A351-47F3-4650-80AD-04B6727317F3}"/>
              </a:ext>
            </a:extLst>
          </p:cNvPr>
          <p:cNvSpPr/>
          <p:nvPr/>
        </p:nvSpPr>
        <p:spPr>
          <a:xfrm>
            <a:off x="11835739"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2" name="Oval 11">
            <a:extLst>
              <a:ext uri="{FF2B5EF4-FFF2-40B4-BE49-F238E27FC236}">
                <a16:creationId xmlns:a16="http://schemas.microsoft.com/office/drawing/2014/main" xmlns="" id="{DC600885-3168-4C17-9503-6DA6397031E8}"/>
              </a:ext>
            </a:extLst>
          </p:cNvPr>
          <p:cNvSpPr/>
          <p:nvPr/>
        </p:nvSpPr>
        <p:spPr>
          <a:xfrm>
            <a:off x="11789669"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3" name="Minus Sign 12">
            <a:extLst>
              <a:ext uri="{FF2B5EF4-FFF2-40B4-BE49-F238E27FC236}">
                <a16:creationId xmlns:a16="http://schemas.microsoft.com/office/drawing/2014/main" xmlns="" id="{EB8A56BE-9EAE-40A7-A076-419A9D5CCCAA}"/>
              </a:ext>
            </a:extLst>
          </p:cNvPr>
          <p:cNvSpPr/>
          <p:nvPr/>
        </p:nvSpPr>
        <p:spPr>
          <a:xfrm>
            <a:off x="11818123"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4" name="Minus Sign 13">
            <a:extLst>
              <a:ext uri="{FF2B5EF4-FFF2-40B4-BE49-F238E27FC236}">
                <a16:creationId xmlns:a16="http://schemas.microsoft.com/office/drawing/2014/main" xmlns="" id="{94A2C718-B13D-4221-9498-4FEA7198C97A}"/>
              </a:ext>
            </a:extLst>
          </p:cNvPr>
          <p:cNvSpPr/>
          <p:nvPr/>
        </p:nvSpPr>
        <p:spPr>
          <a:xfrm>
            <a:off x="11818123"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5" name="Oval 14">
            <a:extLst>
              <a:ext uri="{FF2B5EF4-FFF2-40B4-BE49-F238E27FC236}">
                <a16:creationId xmlns:a16="http://schemas.microsoft.com/office/drawing/2014/main" xmlns="" id="{D81D116E-3D24-4C81-AF72-2BEBC51FFAEA}"/>
              </a:ext>
            </a:extLst>
          </p:cNvPr>
          <p:cNvSpPr/>
          <p:nvPr/>
        </p:nvSpPr>
        <p:spPr>
          <a:xfrm>
            <a:off x="11807285"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16" name="Minus Sign 15">
            <a:extLst>
              <a:ext uri="{FF2B5EF4-FFF2-40B4-BE49-F238E27FC236}">
                <a16:creationId xmlns:a16="http://schemas.microsoft.com/office/drawing/2014/main" xmlns="" id="{1ACC7407-1BF5-4676-8E10-A1C35898A24D}"/>
              </a:ext>
            </a:extLst>
          </p:cNvPr>
          <p:cNvSpPr/>
          <p:nvPr/>
        </p:nvSpPr>
        <p:spPr>
          <a:xfrm>
            <a:off x="11835739"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7" name="Minus Sign 16">
            <a:extLst>
              <a:ext uri="{FF2B5EF4-FFF2-40B4-BE49-F238E27FC236}">
                <a16:creationId xmlns:a16="http://schemas.microsoft.com/office/drawing/2014/main" xmlns="" id="{1BF19726-F20A-48E4-AF10-6FFD9D26889B}"/>
              </a:ext>
            </a:extLst>
          </p:cNvPr>
          <p:cNvSpPr/>
          <p:nvPr/>
        </p:nvSpPr>
        <p:spPr>
          <a:xfrm>
            <a:off x="11835739"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18" name="Rectangle 17">
            <a:extLst>
              <a:ext uri="{FF2B5EF4-FFF2-40B4-BE49-F238E27FC236}">
                <a16:creationId xmlns:a16="http://schemas.microsoft.com/office/drawing/2014/main" xmlns="" id="{3B568493-A488-4ED5-993A-AE1EFB3AB79D}"/>
              </a:ext>
            </a:extLst>
          </p:cNvPr>
          <p:cNvSpPr/>
          <p:nvPr/>
        </p:nvSpPr>
        <p:spPr>
          <a:xfrm>
            <a:off x="172579" y="209862"/>
            <a:ext cx="92407" cy="1436356"/>
          </a:xfrm>
          <a:prstGeom prst="rect">
            <a:avLst/>
          </a:prstGeom>
          <a:solidFill>
            <a:srgbClr val="FF0066"/>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19" name="Rectangle 18">
            <a:extLst>
              <a:ext uri="{FF2B5EF4-FFF2-40B4-BE49-F238E27FC236}">
                <a16:creationId xmlns:a16="http://schemas.microsoft.com/office/drawing/2014/main" xmlns="" id="{D94A12A1-BB1F-45C8-BEE2-1D4F24481053}"/>
              </a:ext>
            </a:extLst>
          </p:cNvPr>
          <p:cNvSpPr/>
          <p:nvPr/>
        </p:nvSpPr>
        <p:spPr>
          <a:xfrm>
            <a:off x="172579" y="1646218"/>
            <a:ext cx="96190" cy="1365669"/>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0" name="Rectangle 19">
            <a:extLst>
              <a:ext uri="{FF2B5EF4-FFF2-40B4-BE49-F238E27FC236}">
                <a16:creationId xmlns:a16="http://schemas.microsoft.com/office/drawing/2014/main" xmlns="" id="{323C08EF-658E-409C-A656-729247E8EB9D}"/>
              </a:ext>
            </a:extLst>
          </p:cNvPr>
          <p:cNvSpPr/>
          <p:nvPr/>
        </p:nvSpPr>
        <p:spPr>
          <a:xfrm>
            <a:off x="172579" y="2993871"/>
            <a:ext cx="92408" cy="1259437"/>
          </a:xfrm>
          <a:prstGeom prst="rect">
            <a:avLst/>
          </a:prstGeom>
          <a:solidFill>
            <a:srgbClr val="0070C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1" name="Rectangle 20">
            <a:extLst>
              <a:ext uri="{FF2B5EF4-FFF2-40B4-BE49-F238E27FC236}">
                <a16:creationId xmlns:a16="http://schemas.microsoft.com/office/drawing/2014/main" xmlns="" id="{D56CBC1B-940F-4514-A89D-736046398D3C}"/>
              </a:ext>
            </a:extLst>
          </p:cNvPr>
          <p:cNvSpPr/>
          <p:nvPr/>
        </p:nvSpPr>
        <p:spPr>
          <a:xfrm>
            <a:off x="172579" y="5484342"/>
            <a:ext cx="92407" cy="1186281"/>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2" name="Rectangle 21">
            <a:extLst>
              <a:ext uri="{FF2B5EF4-FFF2-40B4-BE49-F238E27FC236}">
                <a16:creationId xmlns:a16="http://schemas.microsoft.com/office/drawing/2014/main" xmlns="" id="{C6F95889-14BD-453B-AA71-E84DA313B612}"/>
              </a:ext>
            </a:extLst>
          </p:cNvPr>
          <p:cNvSpPr/>
          <p:nvPr/>
        </p:nvSpPr>
        <p:spPr>
          <a:xfrm>
            <a:off x="172579" y="4257387"/>
            <a:ext cx="101601" cy="1234188"/>
          </a:xfrm>
          <a:prstGeom prst="rect">
            <a:avLst/>
          </a:prstGeom>
          <a:solidFill>
            <a:srgbClr val="EB6C15"/>
          </a:solidFill>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SA"/>
          </a:p>
        </p:txBody>
      </p:sp>
      <p:sp>
        <p:nvSpPr>
          <p:cNvPr id="23" name="Oval 22">
            <a:extLst>
              <a:ext uri="{FF2B5EF4-FFF2-40B4-BE49-F238E27FC236}">
                <a16:creationId xmlns:a16="http://schemas.microsoft.com/office/drawing/2014/main" xmlns="" id="{D33E37F7-D772-425A-BB47-41E55A202D4A}"/>
              </a:ext>
            </a:extLst>
          </p:cNvPr>
          <p:cNvSpPr/>
          <p:nvPr/>
        </p:nvSpPr>
        <p:spPr>
          <a:xfrm>
            <a:off x="11863159" y="507437"/>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4" name="Minus Sign 23">
            <a:extLst>
              <a:ext uri="{FF2B5EF4-FFF2-40B4-BE49-F238E27FC236}">
                <a16:creationId xmlns:a16="http://schemas.microsoft.com/office/drawing/2014/main" xmlns="" id="{655B6A93-7BA6-43B0-A377-FF1E4F71593F}"/>
              </a:ext>
            </a:extLst>
          </p:cNvPr>
          <p:cNvSpPr/>
          <p:nvPr/>
        </p:nvSpPr>
        <p:spPr>
          <a:xfrm>
            <a:off x="11891613" y="526963"/>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5" name="Minus Sign 24">
            <a:extLst>
              <a:ext uri="{FF2B5EF4-FFF2-40B4-BE49-F238E27FC236}">
                <a16:creationId xmlns:a16="http://schemas.microsoft.com/office/drawing/2014/main" xmlns="" id="{3C5D7750-1DC7-48D2-A372-9FFF661EF13C}"/>
              </a:ext>
            </a:extLst>
          </p:cNvPr>
          <p:cNvSpPr/>
          <p:nvPr/>
        </p:nvSpPr>
        <p:spPr>
          <a:xfrm>
            <a:off x="11891613" y="613825"/>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6" name="Oval 25">
            <a:extLst>
              <a:ext uri="{FF2B5EF4-FFF2-40B4-BE49-F238E27FC236}">
                <a16:creationId xmlns:a16="http://schemas.microsoft.com/office/drawing/2014/main" xmlns="" id="{C9A69A53-6296-4311-BF0F-2BF546471256}"/>
              </a:ext>
            </a:extLst>
          </p:cNvPr>
          <p:cNvSpPr/>
          <p:nvPr/>
        </p:nvSpPr>
        <p:spPr>
          <a:xfrm>
            <a:off x="11865695" y="116582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27" name="Minus Sign 26">
            <a:extLst>
              <a:ext uri="{FF2B5EF4-FFF2-40B4-BE49-F238E27FC236}">
                <a16:creationId xmlns:a16="http://schemas.microsoft.com/office/drawing/2014/main" xmlns="" id="{4FFB06C8-D9BF-40E9-9F61-885762DA571B}"/>
              </a:ext>
            </a:extLst>
          </p:cNvPr>
          <p:cNvSpPr/>
          <p:nvPr/>
        </p:nvSpPr>
        <p:spPr>
          <a:xfrm>
            <a:off x="11894149" y="118534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8" name="Minus Sign 27">
            <a:extLst>
              <a:ext uri="{FF2B5EF4-FFF2-40B4-BE49-F238E27FC236}">
                <a16:creationId xmlns:a16="http://schemas.microsoft.com/office/drawing/2014/main" xmlns="" id="{5F9884B9-2F62-4D99-BF6F-4608CA124B80}"/>
              </a:ext>
            </a:extLst>
          </p:cNvPr>
          <p:cNvSpPr/>
          <p:nvPr/>
        </p:nvSpPr>
        <p:spPr>
          <a:xfrm>
            <a:off x="11894149" y="127221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29" name="Oval 28">
            <a:extLst>
              <a:ext uri="{FF2B5EF4-FFF2-40B4-BE49-F238E27FC236}">
                <a16:creationId xmlns:a16="http://schemas.microsoft.com/office/drawing/2014/main" xmlns="" id="{48661B68-2ED0-4BCF-B4E2-7CF7BCA9FBAC}"/>
              </a:ext>
            </a:extLst>
          </p:cNvPr>
          <p:cNvSpPr/>
          <p:nvPr/>
        </p:nvSpPr>
        <p:spPr>
          <a:xfrm>
            <a:off x="11865695" y="1895478"/>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0" name="Minus Sign 29">
            <a:extLst>
              <a:ext uri="{FF2B5EF4-FFF2-40B4-BE49-F238E27FC236}">
                <a16:creationId xmlns:a16="http://schemas.microsoft.com/office/drawing/2014/main" xmlns="" id="{259242FC-13B5-48C1-BEFE-0F7D1ACBE9C9}"/>
              </a:ext>
            </a:extLst>
          </p:cNvPr>
          <p:cNvSpPr/>
          <p:nvPr/>
        </p:nvSpPr>
        <p:spPr>
          <a:xfrm>
            <a:off x="11894149" y="1915004"/>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1" name="Minus Sign 30">
            <a:extLst>
              <a:ext uri="{FF2B5EF4-FFF2-40B4-BE49-F238E27FC236}">
                <a16:creationId xmlns:a16="http://schemas.microsoft.com/office/drawing/2014/main" xmlns="" id="{4B4B818A-E180-4213-BC77-1C679A894698}"/>
              </a:ext>
            </a:extLst>
          </p:cNvPr>
          <p:cNvSpPr/>
          <p:nvPr/>
        </p:nvSpPr>
        <p:spPr>
          <a:xfrm>
            <a:off x="11894149" y="2001866"/>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2" name="Oval 31">
            <a:extLst>
              <a:ext uri="{FF2B5EF4-FFF2-40B4-BE49-F238E27FC236}">
                <a16:creationId xmlns:a16="http://schemas.microsoft.com/office/drawing/2014/main" xmlns="" id="{E0B2BA01-8B42-4C19-8DEC-15CFD04E490A}"/>
              </a:ext>
            </a:extLst>
          </p:cNvPr>
          <p:cNvSpPr/>
          <p:nvPr/>
        </p:nvSpPr>
        <p:spPr>
          <a:xfrm>
            <a:off x="11850058" y="2687503"/>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3" name="Minus Sign 32">
            <a:extLst>
              <a:ext uri="{FF2B5EF4-FFF2-40B4-BE49-F238E27FC236}">
                <a16:creationId xmlns:a16="http://schemas.microsoft.com/office/drawing/2014/main" xmlns="" id="{2E16E3DD-6263-407E-972E-BAF63FF2E4FD}"/>
              </a:ext>
            </a:extLst>
          </p:cNvPr>
          <p:cNvSpPr/>
          <p:nvPr/>
        </p:nvSpPr>
        <p:spPr>
          <a:xfrm>
            <a:off x="11878512" y="2707029"/>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4" name="Minus Sign 33">
            <a:extLst>
              <a:ext uri="{FF2B5EF4-FFF2-40B4-BE49-F238E27FC236}">
                <a16:creationId xmlns:a16="http://schemas.microsoft.com/office/drawing/2014/main" xmlns="" id="{65A320E0-DF83-41C0-B5DA-4D0A8222B511}"/>
              </a:ext>
            </a:extLst>
          </p:cNvPr>
          <p:cNvSpPr/>
          <p:nvPr/>
        </p:nvSpPr>
        <p:spPr>
          <a:xfrm>
            <a:off x="11878512" y="2793891"/>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5" name="Oval 34">
            <a:extLst>
              <a:ext uri="{FF2B5EF4-FFF2-40B4-BE49-F238E27FC236}">
                <a16:creationId xmlns:a16="http://schemas.microsoft.com/office/drawing/2014/main" xmlns="" id="{40AA35FC-4368-47D6-89C8-4C3141B3C75E}"/>
              </a:ext>
            </a:extLst>
          </p:cNvPr>
          <p:cNvSpPr/>
          <p:nvPr/>
        </p:nvSpPr>
        <p:spPr>
          <a:xfrm>
            <a:off x="11849654" y="5377954"/>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6" name="Minus Sign 35">
            <a:extLst>
              <a:ext uri="{FF2B5EF4-FFF2-40B4-BE49-F238E27FC236}">
                <a16:creationId xmlns:a16="http://schemas.microsoft.com/office/drawing/2014/main" xmlns="" id="{1BFFCA38-AC3B-491D-A110-B0CB971F52FE}"/>
              </a:ext>
            </a:extLst>
          </p:cNvPr>
          <p:cNvSpPr/>
          <p:nvPr/>
        </p:nvSpPr>
        <p:spPr>
          <a:xfrm>
            <a:off x="11878108" y="5397480"/>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7" name="Minus Sign 36">
            <a:extLst>
              <a:ext uri="{FF2B5EF4-FFF2-40B4-BE49-F238E27FC236}">
                <a16:creationId xmlns:a16="http://schemas.microsoft.com/office/drawing/2014/main" xmlns="" id="{E97011C4-DE5D-4ADB-A132-4FA5FD739E34}"/>
              </a:ext>
            </a:extLst>
          </p:cNvPr>
          <p:cNvSpPr/>
          <p:nvPr/>
        </p:nvSpPr>
        <p:spPr>
          <a:xfrm>
            <a:off x="11878108" y="5484342"/>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38" name="Oval 37">
            <a:extLst>
              <a:ext uri="{FF2B5EF4-FFF2-40B4-BE49-F238E27FC236}">
                <a16:creationId xmlns:a16="http://schemas.microsoft.com/office/drawing/2014/main" xmlns="" id="{F9923986-8B83-4DBE-AC3D-CCD4CAA28AA3}"/>
              </a:ext>
            </a:extLst>
          </p:cNvPr>
          <p:cNvSpPr/>
          <p:nvPr/>
        </p:nvSpPr>
        <p:spPr>
          <a:xfrm>
            <a:off x="11839511" y="61644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39" name="Minus Sign 38">
            <a:extLst>
              <a:ext uri="{FF2B5EF4-FFF2-40B4-BE49-F238E27FC236}">
                <a16:creationId xmlns:a16="http://schemas.microsoft.com/office/drawing/2014/main" xmlns="" id="{30B6A324-20B9-4A15-A8CF-0D3180561232}"/>
              </a:ext>
            </a:extLst>
          </p:cNvPr>
          <p:cNvSpPr/>
          <p:nvPr/>
        </p:nvSpPr>
        <p:spPr>
          <a:xfrm>
            <a:off x="11867965" y="61839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0" name="Minus Sign 39">
            <a:extLst>
              <a:ext uri="{FF2B5EF4-FFF2-40B4-BE49-F238E27FC236}">
                <a16:creationId xmlns:a16="http://schemas.microsoft.com/office/drawing/2014/main" xmlns="" id="{5B6199C4-C10E-4A76-B01D-D0EF69D206E7}"/>
              </a:ext>
            </a:extLst>
          </p:cNvPr>
          <p:cNvSpPr/>
          <p:nvPr/>
        </p:nvSpPr>
        <p:spPr>
          <a:xfrm>
            <a:off x="11867965" y="62708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1" name="Oval 40">
            <a:extLst>
              <a:ext uri="{FF2B5EF4-FFF2-40B4-BE49-F238E27FC236}">
                <a16:creationId xmlns:a16="http://schemas.microsoft.com/office/drawing/2014/main" xmlns="" id="{A5DC18CC-F479-49C9-B65F-523728F0D987}"/>
              </a:ext>
            </a:extLst>
          </p:cNvPr>
          <p:cNvSpPr/>
          <p:nvPr/>
        </p:nvSpPr>
        <p:spPr>
          <a:xfrm>
            <a:off x="11821895" y="4491731"/>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2" name="Minus Sign 41">
            <a:extLst>
              <a:ext uri="{FF2B5EF4-FFF2-40B4-BE49-F238E27FC236}">
                <a16:creationId xmlns:a16="http://schemas.microsoft.com/office/drawing/2014/main" xmlns="" id="{EBC20B98-9935-4B3E-9D2A-48B3258392E8}"/>
              </a:ext>
            </a:extLst>
          </p:cNvPr>
          <p:cNvSpPr/>
          <p:nvPr/>
        </p:nvSpPr>
        <p:spPr>
          <a:xfrm>
            <a:off x="11850349" y="4511257"/>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3" name="Minus Sign 42">
            <a:extLst>
              <a:ext uri="{FF2B5EF4-FFF2-40B4-BE49-F238E27FC236}">
                <a16:creationId xmlns:a16="http://schemas.microsoft.com/office/drawing/2014/main" xmlns="" id="{59604834-16CF-4017-A575-D5690BA3736B}"/>
              </a:ext>
            </a:extLst>
          </p:cNvPr>
          <p:cNvSpPr/>
          <p:nvPr/>
        </p:nvSpPr>
        <p:spPr>
          <a:xfrm>
            <a:off x="11850349" y="4598119"/>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4" name="Oval 43">
            <a:extLst>
              <a:ext uri="{FF2B5EF4-FFF2-40B4-BE49-F238E27FC236}">
                <a16:creationId xmlns:a16="http://schemas.microsoft.com/office/drawing/2014/main" xmlns="" id="{0659F500-D694-4351-A3C8-E6EDA3244690}"/>
              </a:ext>
            </a:extLst>
          </p:cNvPr>
          <p:cNvSpPr/>
          <p:nvPr/>
        </p:nvSpPr>
        <p:spPr>
          <a:xfrm>
            <a:off x="11839511" y="3586855"/>
            <a:ext cx="112426" cy="242806"/>
          </a:xfrm>
          <a:prstGeom prst="ellipse">
            <a:avLst/>
          </a:prstGeom>
        </p:spPr>
        <p:style>
          <a:lnRef idx="1">
            <a:schemeClr val="dk1"/>
          </a:lnRef>
          <a:fillRef idx="3">
            <a:schemeClr val="dk1"/>
          </a:fillRef>
          <a:effectRef idx="2">
            <a:schemeClr val="dk1"/>
          </a:effectRef>
          <a:fontRef idx="minor">
            <a:schemeClr val="lt1"/>
          </a:fontRef>
        </p:style>
        <p:txBody>
          <a:bodyPr rtlCol="1" anchor="ctr"/>
          <a:lstStyle/>
          <a:p>
            <a:pPr algn="ctr"/>
            <a:endParaRPr lang="ar-SA"/>
          </a:p>
        </p:txBody>
      </p:sp>
      <p:sp>
        <p:nvSpPr>
          <p:cNvPr id="45" name="Minus Sign 44">
            <a:extLst>
              <a:ext uri="{FF2B5EF4-FFF2-40B4-BE49-F238E27FC236}">
                <a16:creationId xmlns:a16="http://schemas.microsoft.com/office/drawing/2014/main" xmlns="" id="{9C66E711-AED4-4372-82DB-EA161ACD1186}"/>
              </a:ext>
            </a:extLst>
          </p:cNvPr>
          <p:cNvSpPr/>
          <p:nvPr/>
        </p:nvSpPr>
        <p:spPr>
          <a:xfrm>
            <a:off x="11867965" y="3606381"/>
            <a:ext cx="467832" cy="136485"/>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6" name="Minus Sign 45">
            <a:extLst>
              <a:ext uri="{FF2B5EF4-FFF2-40B4-BE49-F238E27FC236}">
                <a16:creationId xmlns:a16="http://schemas.microsoft.com/office/drawing/2014/main" xmlns="" id="{483AD019-F5FB-4BB4-A03A-144A8825CBEF}"/>
              </a:ext>
            </a:extLst>
          </p:cNvPr>
          <p:cNvSpPr/>
          <p:nvPr/>
        </p:nvSpPr>
        <p:spPr>
          <a:xfrm>
            <a:off x="11867965" y="3693243"/>
            <a:ext cx="467832" cy="136418"/>
          </a:xfrm>
          <a:prstGeom prst="mathMinus">
            <a:avLst/>
          </a:prstGeom>
          <a:effectLst>
            <a:outerShdw blurRad="50800" dist="38100" dir="13500000" algn="br" rotWithShape="0">
              <a:prstClr val="black">
                <a:alpha val="40000"/>
              </a:prstClr>
            </a:outerShdw>
          </a:effectLst>
        </p:spPr>
        <p:style>
          <a:lnRef idx="0">
            <a:schemeClr val="accent3"/>
          </a:lnRef>
          <a:fillRef idx="3">
            <a:schemeClr val="accent3"/>
          </a:fillRef>
          <a:effectRef idx="3">
            <a:schemeClr val="accent3"/>
          </a:effectRef>
          <a:fontRef idx="minor">
            <a:schemeClr val="lt1"/>
          </a:fontRef>
        </p:style>
        <p:txBody>
          <a:bodyPr rtlCol="1" anchor="ctr"/>
          <a:lstStyle/>
          <a:p>
            <a:pPr algn="ctr"/>
            <a:endParaRPr lang="ar-SA"/>
          </a:p>
        </p:txBody>
      </p:sp>
      <p:sp>
        <p:nvSpPr>
          <p:cNvPr id="47" name="Rectangle 46">
            <a:extLst>
              <a:ext uri="{FF2B5EF4-FFF2-40B4-BE49-F238E27FC236}">
                <a16:creationId xmlns:a16="http://schemas.microsoft.com/office/drawing/2014/main" xmlns="" id="{9A4AE07A-4F1F-4ED7-B996-6D92A036F293}"/>
              </a:ext>
            </a:extLst>
          </p:cNvPr>
          <p:cNvSpPr/>
          <p:nvPr/>
        </p:nvSpPr>
        <p:spPr>
          <a:xfrm>
            <a:off x="444868" y="507437"/>
            <a:ext cx="10917677" cy="1261884"/>
          </a:xfrm>
          <a:prstGeom prst="rect">
            <a:avLst/>
          </a:prstGeom>
        </p:spPr>
        <p:txBody>
          <a:bodyPr wrap="square">
            <a:spAutoFit/>
          </a:bodyPr>
          <a:lstStyle/>
          <a:p>
            <a:pPr algn="r" rtl="1"/>
            <a:r>
              <a:rPr lang="ar-SA" sz="2800" b="1" dirty="0">
                <a:solidFill>
                  <a:srgbClr val="002060"/>
                </a:solidFill>
              </a:rPr>
              <a:t>حلقة الدوران </a:t>
            </a:r>
            <a:r>
              <a:rPr lang="en-US" sz="2800" b="1" dirty="0">
                <a:solidFill>
                  <a:srgbClr val="002060"/>
                </a:solidFill>
              </a:rPr>
              <a:t>for </a:t>
            </a:r>
            <a:r>
              <a:rPr lang="ar-SA" sz="2800" b="1" dirty="0">
                <a:solidFill>
                  <a:srgbClr val="002060"/>
                </a:solidFill>
              </a:rPr>
              <a:t> :</a:t>
            </a:r>
            <a:r>
              <a:rPr lang="ar-SA" sz="2400" dirty="0"/>
              <a:t/>
            </a:r>
            <a:br>
              <a:rPr lang="ar-SA" sz="2400" dirty="0"/>
            </a:br>
            <a:r>
              <a:rPr lang="ar-SA" sz="2400" dirty="0"/>
              <a:t>تستخدم حلقة الدوران </a:t>
            </a:r>
            <a:r>
              <a:rPr lang="en-US" sz="2400" dirty="0"/>
              <a:t>For</a:t>
            </a:r>
            <a:r>
              <a:rPr lang="ar-SA" sz="2400" dirty="0"/>
              <a:t> في الحالات التي يكون فيها عدد المرات  التكرار المطلوب تنفيذها معروف قبل بدأ التنفيذ والصيغة العامة لها كالتالي:</a:t>
            </a:r>
          </a:p>
        </p:txBody>
      </p:sp>
      <p:sp>
        <p:nvSpPr>
          <p:cNvPr id="48" name="Rectangle 47">
            <a:extLst>
              <a:ext uri="{FF2B5EF4-FFF2-40B4-BE49-F238E27FC236}">
                <a16:creationId xmlns:a16="http://schemas.microsoft.com/office/drawing/2014/main" xmlns="" id="{477E4180-CC69-47F4-BF97-E1A635F548B8}"/>
              </a:ext>
            </a:extLst>
          </p:cNvPr>
          <p:cNvSpPr/>
          <p:nvPr/>
        </p:nvSpPr>
        <p:spPr>
          <a:xfrm>
            <a:off x="745104" y="1340420"/>
            <a:ext cx="8069112" cy="3970318"/>
          </a:xfrm>
          <a:prstGeom prst="rect">
            <a:avLst/>
          </a:prstGeom>
        </p:spPr>
        <p:txBody>
          <a:bodyPr wrap="square">
            <a:spAutoFit/>
          </a:bodyPr>
          <a:lstStyle/>
          <a:p>
            <a:r>
              <a:rPr lang="gsw-FR" sz="2800" dirty="0"/>
              <a:t>Begin</a:t>
            </a:r>
          </a:p>
          <a:p>
            <a:r>
              <a:rPr lang="gsw-FR" sz="2800" dirty="0"/>
              <a:t>For counter </a:t>
            </a:r>
            <a:r>
              <a:rPr lang="en-US" sz="2800" dirty="0"/>
              <a:t> </a:t>
            </a:r>
            <a:r>
              <a:rPr lang="gsw-FR" sz="2800" dirty="0"/>
              <a:t>in [REVERSE]</a:t>
            </a:r>
          </a:p>
          <a:p>
            <a:r>
              <a:rPr lang="gsw-FR" sz="2800" dirty="0"/>
              <a:t>Lower_bound .. upper_pound</a:t>
            </a:r>
            <a:endParaRPr lang="ar-SA" sz="2800" dirty="0"/>
          </a:p>
          <a:p>
            <a:r>
              <a:rPr lang="ar-SA" sz="2800" dirty="0"/>
              <a:t> </a:t>
            </a:r>
            <a:r>
              <a:rPr lang="gsw-FR" sz="2800" dirty="0"/>
              <a:t>LOOP</a:t>
            </a:r>
          </a:p>
          <a:p>
            <a:r>
              <a:rPr lang="gsw-FR" sz="2800" dirty="0"/>
              <a:t>statement1;</a:t>
            </a:r>
          </a:p>
          <a:p>
            <a:r>
              <a:rPr lang="gsw-FR" sz="2800" dirty="0"/>
              <a:t>statement2;</a:t>
            </a:r>
          </a:p>
          <a:p>
            <a:r>
              <a:rPr lang="ar-SA" sz="2800" dirty="0"/>
              <a:t>. . .</a:t>
            </a:r>
          </a:p>
          <a:p>
            <a:r>
              <a:rPr lang="en-US" sz="2800" dirty="0"/>
              <a:t>End Loop;</a:t>
            </a:r>
            <a:endParaRPr lang="ar-SA" sz="2800" dirty="0"/>
          </a:p>
          <a:p>
            <a:r>
              <a:rPr lang="gsw-FR" sz="2800" dirty="0"/>
              <a:t>END;</a:t>
            </a:r>
            <a:endParaRPr lang="ar-SA" sz="2800" dirty="0"/>
          </a:p>
        </p:txBody>
      </p:sp>
      <p:sp>
        <p:nvSpPr>
          <p:cNvPr id="49" name="Rectangle 48">
            <a:extLst>
              <a:ext uri="{FF2B5EF4-FFF2-40B4-BE49-F238E27FC236}">
                <a16:creationId xmlns:a16="http://schemas.microsoft.com/office/drawing/2014/main" xmlns="" id="{6E3C921C-BBE7-40C5-8DDB-E538C696904F}"/>
              </a:ext>
            </a:extLst>
          </p:cNvPr>
          <p:cNvSpPr/>
          <p:nvPr/>
        </p:nvSpPr>
        <p:spPr>
          <a:xfrm>
            <a:off x="193870" y="5400978"/>
            <a:ext cx="11059911" cy="830997"/>
          </a:xfrm>
          <a:prstGeom prst="rect">
            <a:avLst/>
          </a:prstGeom>
        </p:spPr>
        <p:txBody>
          <a:bodyPr wrap="square">
            <a:spAutoFit/>
          </a:bodyPr>
          <a:lstStyle/>
          <a:p>
            <a:pPr algn="r" rtl="1"/>
            <a:r>
              <a:rPr lang="gsw-FR" sz="2400" dirty="0"/>
              <a:t>Counter</a:t>
            </a:r>
            <a:r>
              <a:rPr lang="ar-SA" sz="2400" dirty="0"/>
              <a:t> عبارة عن متغير يعرف ضمنياً اي لا يتم تعريفه في جزء التعريف لديه قيمة ابتدائية </a:t>
            </a:r>
            <a:r>
              <a:rPr lang="gsw-FR" sz="2400" dirty="0"/>
              <a:t>Lower_bound</a:t>
            </a:r>
            <a:r>
              <a:rPr lang="ar-SA" sz="2400" dirty="0"/>
              <a:t> وتزداد قيمته بعد كل دوران الى ان تصل قيمته الحد الأعلى </a:t>
            </a:r>
            <a:r>
              <a:rPr lang="gsw-FR" sz="2400" dirty="0"/>
              <a:t>upper_pound</a:t>
            </a:r>
            <a:endParaRPr lang="ar-SA" sz="2400" dirty="0"/>
          </a:p>
        </p:txBody>
      </p:sp>
    </p:spTree>
    <p:extLst>
      <p:ext uri="{BB962C8B-B14F-4D97-AF65-F5344CB8AC3E}">
        <p14:creationId xmlns:p14="http://schemas.microsoft.com/office/powerpoint/2010/main" val="2020575149"/>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7">
                                            <p:txEl>
                                              <p:pRg st="0" end="0"/>
                                            </p:txEl>
                                          </p:spTgt>
                                        </p:tgtEl>
                                        <p:attrNameLst>
                                          <p:attrName>style.visibility</p:attrName>
                                        </p:attrNameLst>
                                      </p:cBhvr>
                                      <p:to>
                                        <p:strVal val="visible"/>
                                      </p:to>
                                    </p:set>
                                    <p:animEffect transition="in" filter="barn(inVertical)">
                                      <p:cBhvr>
                                        <p:cTn id="7" dur="500"/>
                                        <p:tgtEl>
                                          <p:spTgt spid="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2" presetClass="entr" presetSubtype="0" fill="hold" nodeType="clickEffect">
                                  <p:stCondLst>
                                    <p:cond delay="0"/>
                                  </p:stCondLst>
                                  <p:childTnLst>
                                    <p:set>
                                      <p:cBhvr>
                                        <p:cTn id="11" dur="1" fill="hold">
                                          <p:stCondLst>
                                            <p:cond delay="0"/>
                                          </p:stCondLst>
                                        </p:cTn>
                                        <p:tgtEl>
                                          <p:spTgt spid="48">
                                            <p:txEl>
                                              <p:pRg st="0" end="0"/>
                                            </p:txEl>
                                          </p:spTgt>
                                        </p:tgtEl>
                                        <p:attrNameLst>
                                          <p:attrName>style.visibility</p:attrName>
                                        </p:attrNameLst>
                                      </p:cBhvr>
                                      <p:to>
                                        <p:strVal val="visible"/>
                                      </p:to>
                                    </p:set>
                                    <p:animEffect transition="in" filter="fade">
                                      <p:cBhvr>
                                        <p:cTn id="12" dur="1000"/>
                                        <p:tgtEl>
                                          <p:spTgt spid="48">
                                            <p:txEl>
                                              <p:pRg st="0" end="0"/>
                                            </p:txEl>
                                          </p:spTgt>
                                        </p:tgtEl>
                                      </p:cBhvr>
                                    </p:animEffect>
                                    <p:anim calcmode="lin" valueType="num">
                                      <p:cBhvr>
                                        <p:cTn id="13" dur="1000" fill="hold"/>
                                        <p:tgtEl>
                                          <p:spTgt spid="48">
                                            <p:txEl>
                                              <p:pRg st="0" end="0"/>
                                            </p:txEl>
                                          </p:spTgt>
                                        </p:tgtEl>
                                        <p:attrNameLst>
                                          <p:attrName>ppt_x</p:attrName>
                                        </p:attrNameLst>
                                      </p:cBhvr>
                                      <p:tavLst>
                                        <p:tav tm="0">
                                          <p:val>
                                            <p:strVal val="#ppt_x"/>
                                          </p:val>
                                        </p:tav>
                                        <p:tav tm="100000">
                                          <p:val>
                                            <p:strVal val="#ppt_x"/>
                                          </p:val>
                                        </p:tav>
                                      </p:tavLst>
                                    </p:anim>
                                    <p:anim calcmode="lin" valueType="num">
                                      <p:cBhvr>
                                        <p:cTn id="14" dur="1000" fill="hold"/>
                                        <p:tgtEl>
                                          <p:spTgt spid="48">
                                            <p:txEl>
                                              <p:pRg st="0" end="0"/>
                                            </p:txEl>
                                          </p:spTgt>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48">
                                            <p:txEl>
                                              <p:pRg st="1" end="1"/>
                                            </p:txEl>
                                          </p:spTgt>
                                        </p:tgtEl>
                                        <p:attrNameLst>
                                          <p:attrName>style.visibility</p:attrName>
                                        </p:attrNameLst>
                                      </p:cBhvr>
                                      <p:to>
                                        <p:strVal val="visible"/>
                                      </p:to>
                                    </p:set>
                                    <p:animEffect transition="in" filter="fade">
                                      <p:cBhvr>
                                        <p:cTn id="17" dur="1000"/>
                                        <p:tgtEl>
                                          <p:spTgt spid="48">
                                            <p:txEl>
                                              <p:pRg st="1" end="1"/>
                                            </p:txEl>
                                          </p:spTgt>
                                        </p:tgtEl>
                                      </p:cBhvr>
                                    </p:animEffect>
                                    <p:anim calcmode="lin" valueType="num">
                                      <p:cBhvr>
                                        <p:cTn id="18" dur="1000" fill="hold"/>
                                        <p:tgtEl>
                                          <p:spTgt spid="48">
                                            <p:txEl>
                                              <p:pRg st="1" end="1"/>
                                            </p:txEl>
                                          </p:spTgt>
                                        </p:tgtEl>
                                        <p:attrNameLst>
                                          <p:attrName>ppt_x</p:attrName>
                                        </p:attrNameLst>
                                      </p:cBhvr>
                                      <p:tavLst>
                                        <p:tav tm="0">
                                          <p:val>
                                            <p:strVal val="#ppt_x"/>
                                          </p:val>
                                        </p:tav>
                                        <p:tav tm="100000">
                                          <p:val>
                                            <p:strVal val="#ppt_x"/>
                                          </p:val>
                                        </p:tav>
                                      </p:tavLst>
                                    </p:anim>
                                    <p:anim calcmode="lin" valueType="num">
                                      <p:cBhvr>
                                        <p:cTn id="19" dur="1000" fill="hold"/>
                                        <p:tgtEl>
                                          <p:spTgt spid="48">
                                            <p:txEl>
                                              <p:pRg st="1" end="1"/>
                                            </p:txEl>
                                          </p:spTgt>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48">
                                            <p:txEl>
                                              <p:pRg st="2" end="2"/>
                                            </p:txEl>
                                          </p:spTgt>
                                        </p:tgtEl>
                                        <p:attrNameLst>
                                          <p:attrName>style.visibility</p:attrName>
                                        </p:attrNameLst>
                                      </p:cBhvr>
                                      <p:to>
                                        <p:strVal val="visible"/>
                                      </p:to>
                                    </p:set>
                                    <p:animEffect transition="in" filter="fade">
                                      <p:cBhvr>
                                        <p:cTn id="22" dur="1000"/>
                                        <p:tgtEl>
                                          <p:spTgt spid="48">
                                            <p:txEl>
                                              <p:pRg st="2" end="2"/>
                                            </p:txEl>
                                          </p:spTgt>
                                        </p:tgtEl>
                                      </p:cBhvr>
                                    </p:animEffect>
                                    <p:anim calcmode="lin" valueType="num">
                                      <p:cBhvr>
                                        <p:cTn id="23" dur="1000" fill="hold"/>
                                        <p:tgtEl>
                                          <p:spTgt spid="48">
                                            <p:txEl>
                                              <p:pRg st="2" end="2"/>
                                            </p:txEl>
                                          </p:spTgt>
                                        </p:tgtEl>
                                        <p:attrNameLst>
                                          <p:attrName>ppt_x</p:attrName>
                                        </p:attrNameLst>
                                      </p:cBhvr>
                                      <p:tavLst>
                                        <p:tav tm="0">
                                          <p:val>
                                            <p:strVal val="#ppt_x"/>
                                          </p:val>
                                        </p:tav>
                                        <p:tav tm="100000">
                                          <p:val>
                                            <p:strVal val="#ppt_x"/>
                                          </p:val>
                                        </p:tav>
                                      </p:tavLst>
                                    </p:anim>
                                    <p:anim calcmode="lin" valueType="num">
                                      <p:cBhvr>
                                        <p:cTn id="24" dur="1000" fill="hold"/>
                                        <p:tgtEl>
                                          <p:spTgt spid="48">
                                            <p:txEl>
                                              <p:pRg st="2" end="2"/>
                                            </p:txEl>
                                          </p:spTgt>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48">
                                            <p:txEl>
                                              <p:pRg st="3" end="3"/>
                                            </p:txEl>
                                          </p:spTgt>
                                        </p:tgtEl>
                                        <p:attrNameLst>
                                          <p:attrName>style.visibility</p:attrName>
                                        </p:attrNameLst>
                                      </p:cBhvr>
                                      <p:to>
                                        <p:strVal val="visible"/>
                                      </p:to>
                                    </p:set>
                                    <p:animEffect transition="in" filter="fade">
                                      <p:cBhvr>
                                        <p:cTn id="27" dur="1000"/>
                                        <p:tgtEl>
                                          <p:spTgt spid="48">
                                            <p:txEl>
                                              <p:pRg st="3" end="3"/>
                                            </p:txEl>
                                          </p:spTgt>
                                        </p:tgtEl>
                                      </p:cBhvr>
                                    </p:animEffect>
                                    <p:anim calcmode="lin" valueType="num">
                                      <p:cBhvr>
                                        <p:cTn id="28" dur="1000" fill="hold"/>
                                        <p:tgtEl>
                                          <p:spTgt spid="48">
                                            <p:txEl>
                                              <p:pRg st="3" end="3"/>
                                            </p:txEl>
                                          </p:spTgt>
                                        </p:tgtEl>
                                        <p:attrNameLst>
                                          <p:attrName>ppt_x</p:attrName>
                                        </p:attrNameLst>
                                      </p:cBhvr>
                                      <p:tavLst>
                                        <p:tav tm="0">
                                          <p:val>
                                            <p:strVal val="#ppt_x"/>
                                          </p:val>
                                        </p:tav>
                                        <p:tav tm="100000">
                                          <p:val>
                                            <p:strVal val="#ppt_x"/>
                                          </p:val>
                                        </p:tav>
                                      </p:tavLst>
                                    </p:anim>
                                    <p:anim calcmode="lin" valueType="num">
                                      <p:cBhvr>
                                        <p:cTn id="29" dur="1000" fill="hold"/>
                                        <p:tgtEl>
                                          <p:spTgt spid="48">
                                            <p:txEl>
                                              <p:pRg st="3" end="3"/>
                                            </p:txEl>
                                          </p:spTgt>
                                        </p:tgtEl>
                                        <p:attrNameLst>
                                          <p:attrName>ppt_y</p:attrName>
                                        </p:attrNameLst>
                                      </p:cBhvr>
                                      <p:tavLst>
                                        <p:tav tm="0">
                                          <p:val>
                                            <p:strVal val="#ppt_y+.1"/>
                                          </p:val>
                                        </p:tav>
                                        <p:tav tm="100000">
                                          <p:val>
                                            <p:strVal val="#ppt_y"/>
                                          </p:val>
                                        </p:tav>
                                      </p:tavLst>
                                    </p:anim>
                                  </p:childTnLst>
                                </p:cTn>
                              </p:par>
                              <p:par>
                                <p:cTn id="30" presetID="42" presetClass="entr" presetSubtype="0" fill="hold" nodeType="withEffect">
                                  <p:stCondLst>
                                    <p:cond delay="0"/>
                                  </p:stCondLst>
                                  <p:childTnLst>
                                    <p:set>
                                      <p:cBhvr>
                                        <p:cTn id="31" dur="1" fill="hold">
                                          <p:stCondLst>
                                            <p:cond delay="0"/>
                                          </p:stCondLst>
                                        </p:cTn>
                                        <p:tgtEl>
                                          <p:spTgt spid="48">
                                            <p:txEl>
                                              <p:pRg st="4" end="4"/>
                                            </p:txEl>
                                          </p:spTgt>
                                        </p:tgtEl>
                                        <p:attrNameLst>
                                          <p:attrName>style.visibility</p:attrName>
                                        </p:attrNameLst>
                                      </p:cBhvr>
                                      <p:to>
                                        <p:strVal val="visible"/>
                                      </p:to>
                                    </p:set>
                                    <p:animEffect transition="in" filter="fade">
                                      <p:cBhvr>
                                        <p:cTn id="32" dur="1000"/>
                                        <p:tgtEl>
                                          <p:spTgt spid="48">
                                            <p:txEl>
                                              <p:pRg st="4" end="4"/>
                                            </p:txEl>
                                          </p:spTgt>
                                        </p:tgtEl>
                                      </p:cBhvr>
                                    </p:animEffect>
                                    <p:anim calcmode="lin" valueType="num">
                                      <p:cBhvr>
                                        <p:cTn id="33" dur="1000" fill="hold"/>
                                        <p:tgtEl>
                                          <p:spTgt spid="48">
                                            <p:txEl>
                                              <p:pRg st="4" end="4"/>
                                            </p:txEl>
                                          </p:spTgt>
                                        </p:tgtEl>
                                        <p:attrNameLst>
                                          <p:attrName>ppt_x</p:attrName>
                                        </p:attrNameLst>
                                      </p:cBhvr>
                                      <p:tavLst>
                                        <p:tav tm="0">
                                          <p:val>
                                            <p:strVal val="#ppt_x"/>
                                          </p:val>
                                        </p:tav>
                                        <p:tav tm="100000">
                                          <p:val>
                                            <p:strVal val="#ppt_x"/>
                                          </p:val>
                                        </p:tav>
                                      </p:tavLst>
                                    </p:anim>
                                    <p:anim calcmode="lin" valueType="num">
                                      <p:cBhvr>
                                        <p:cTn id="34" dur="1000" fill="hold"/>
                                        <p:tgtEl>
                                          <p:spTgt spid="48">
                                            <p:txEl>
                                              <p:pRg st="4" end="4"/>
                                            </p:txEl>
                                          </p:spTgt>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48">
                                            <p:txEl>
                                              <p:pRg st="5" end="5"/>
                                            </p:txEl>
                                          </p:spTgt>
                                        </p:tgtEl>
                                        <p:attrNameLst>
                                          <p:attrName>style.visibility</p:attrName>
                                        </p:attrNameLst>
                                      </p:cBhvr>
                                      <p:to>
                                        <p:strVal val="visible"/>
                                      </p:to>
                                    </p:set>
                                    <p:animEffect transition="in" filter="fade">
                                      <p:cBhvr>
                                        <p:cTn id="37" dur="1000"/>
                                        <p:tgtEl>
                                          <p:spTgt spid="48">
                                            <p:txEl>
                                              <p:pRg st="5" end="5"/>
                                            </p:txEl>
                                          </p:spTgt>
                                        </p:tgtEl>
                                      </p:cBhvr>
                                    </p:animEffect>
                                    <p:anim calcmode="lin" valueType="num">
                                      <p:cBhvr>
                                        <p:cTn id="38" dur="1000" fill="hold"/>
                                        <p:tgtEl>
                                          <p:spTgt spid="48">
                                            <p:txEl>
                                              <p:pRg st="5" end="5"/>
                                            </p:txEl>
                                          </p:spTgt>
                                        </p:tgtEl>
                                        <p:attrNameLst>
                                          <p:attrName>ppt_x</p:attrName>
                                        </p:attrNameLst>
                                      </p:cBhvr>
                                      <p:tavLst>
                                        <p:tav tm="0">
                                          <p:val>
                                            <p:strVal val="#ppt_x"/>
                                          </p:val>
                                        </p:tav>
                                        <p:tav tm="100000">
                                          <p:val>
                                            <p:strVal val="#ppt_x"/>
                                          </p:val>
                                        </p:tav>
                                      </p:tavLst>
                                    </p:anim>
                                    <p:anim calcmode="lin" valueType="num">
                                      <p:cBhvr>
                                        <p:cTn id="39" dur="1000" fill="hold"/>
                                        <p:tgtEl>
                                          <p:spTgt spid="48">
                                            <p:txEl>
                                              <p:pRg st="5" end="5"/>
                                            </p:txEl>
                                          </p:spTgt>
                                        </p:tgtEl>
                                        <p:attrNameLst>
                                          <p:attrName>ppt_y</p:attrName>
                                        </p:attrNameLst>
                                      </p:cBhvr>
                                      <p:tavLst>
                                        <p:tav tm="0">
                                          <p:val>
                                            <p:strVal val="#ppt_y+.1"/>
                                          </p:val>
                                        </p:tav>
                                        <p:tav tm="100000">
                                          <p:val>
                                            <p:strVal val="#ppt_y"/>
                                          </p:val>
                                        </p:tav>
                                      </p:tavLst>
                                    </p:anim>
                                  </p:childTnLst>
                                </p:cTn>
                              </p:par>
                              <p:par>
                                <p:cTn id="40" presetID="42" presetClass="entr" presetSubtype="0" fill="hold" nodeType="withEffect">
                                  <p:stCondLst>
                                    <p:cond delay="0"/>
                                  </p:stCondLst>
                                  <p:childTnLst>
                                    <p:set>
                                      <p:cBhvr>
                                        <p:cTn id="41" dur="1" fill="hold">
                                          <p:stCondLst>
                                            <p:cond delay="0"/>
                                          </p:stCondLst>
                                        </p:cTn>
                                        <p:tgtEl>
                                          <p:spTgt spid="48">
                                            <p:txEl>
                                              <p:pRg st="6" end="6"/>
                                            </p:txEl>
                                          </p:spTgt>
                                        </p:tgtEl>
                                        <p:attrNameLst>
                                          <p:attrName>style.visibility</p:attrName>
                                        </p:attrNameLst>
                                      </p:cBhvr>
                                      <p:to>
                                        <p:strVal val="visible"/>
                                      </p:to>
                                    </p:set>
                                    <p:animEffect transition="in" filter="fade">
                                      <p:cBhvr>
                                        <p:cTn id="42" dur="1000"/>
                                        <p:tgtEl>
                                          <p:spTgt spid="48">
                                            <p:txEl>
                                              <p:pRg st="6" end="6"/>
                                            </p:txEl>
                                          </p:spTgt>
                                        </p:tgtEl>
                                      </p:cBhvr>
                                    </p:animEffect>
                                    <p:anim calcmode="lin" valueType="num">
                                      <p:cBhvr>
                                        <p:cTn id="43" dur="1000" fill="hold"/>
                                        <p:tgtEl>
                                          <p:spTgt spid="48">
                                            <p:txEl>
                                              <p:pRg st="6" end="6"/>
                                            </p:txEl>
                                          </p:spTgt>
                                        </p:tgtEl>
                                        <p:attrNameLst>
                                          <p:attrName>ppt_x</p:attrName>
                                        </p:attrNameLst>
                                      </p:cBhvr>
                                      <p:tavLst>
                                        <p:tav tm="0">
                                          <p:val>
                                            <p:strVal val="#ppt_x"/>
                                          </p:val>
                                        </p:tav>
                                        <p:tav tm="100000">
                                          <p:val>
                                            <p:strVal val="#ppt_x"/>
                                          </p:val>
                                        </p:tav>
                                      </p:tavLst>
                                    </p:anim>
                                    <p:anim calcmode="lin" valueType="num">
                                      <p:cBhvr>
                                        <p:cTn id="44" dur="1000" fill="hold"/>
                                        <p:tgtEl>
                                          <p:spTgt spid="48">
                                            <p:txEl>
                                              <p:pRg st="6" end="6"/>
                                            </p:txEl>
                                          </p:spTgt>
                                        </p:tgtEl>
                                        <p:attrNameLst>
                                          <p:attrName>ppt_y</p:attrName>
                                        </p:attrNameLst>
                                      </p:cBhvr>
                                      <p:tavLst>
                                        <p:tav tm="0">
                                          <p:val>
                                            <p:strVal val="#ppt_y+.1"/>
                                          </p:val>
                                        </p:tav>
                                        <p:tav tm="100000">
                                          <p:val>
                                            <p:strVal val="#ppt_y"/>
                                          </p:val>
                                        </p:tav>
                                      </p:tavLst>
                                    </p:anim>
                                  </p:childTnLst>
                                </p:cTn>
                              </p:par>
                              <p:par>
                                <p:cTn id="45" presetID="42" presetClass="entr" presetSubtype="0" fill="hold" nodeType="withEffect">
                                  <p:stCondLst>
                                    <p:cond delay="0"/>
                                  </p:stCondLst>
                                  <p:childTnLst>
                                    <p:set>
                                      <p:cBhvr>
                                        <p:cTn id="46" dur="1" fill="hold">
                                          <p:stCondLst>
                                            <p:cond delay="0"/>
                                          </p:stCondLst>
                                        </p:cTn>
                                        <p:tgtEl>
                                          <p:spTgt spid="48">
                                            <p:txEl>
                                              <p:pRg st="7" end="7"/>
                                            </p:txEl>
                                          </p:spTgt>
                                        </p:tgtEl>
                                        <p:attrNameLst>
                                          <p:attrName>style.visibility</p:attrName>
                                        </p:attrNameLst>
                                      </p:cBhvr>
                                      <p:to>
                                        <p:strVal val="visible"/>
                                      </p:to>
                                    </p:set>
                                    <p:animEffect transition="in" filter="fade">
                                      <p:cBhvr>
                                        <p:cTn id="47" dur="1000"/>
                                        <p:tgtEl>
                                          <p:spTgt spid="48">
                                            <p:txEl>
                                              <p:pRg st="7" end="7"/>
                                            </p:txEl>
                                          </p:spTgt>
                                        </p:tgtEl>
                                      </p:cBhvr>
                                    </p:animEffect>
                                    <p:anim calcmode="lin" valueType="num">
                                      <p:cBhvr>
                                        <p:cTn id="48" dur="1000" fill="hold"/>
                                        <p:tgtEl>
                                          <p:spTgt spid="48">
                                            <p:txEl>
                                              <p:pRg st="7" end="7"/>
                                            </p:txEl>
                                          </p:spTgt>
                                        </p:tgtEl>
                                        <p:attrNameLst>
                                          <p:attrName>ppt_x</p:attrName>
                                        </p:attrNameLst>
                                      </p:cBhvr>
                                      <p:tavLst>
                                        <p:tav tm="0">
                                          <p:val>
                                            <p:strVal val="#ppt_x"/>
                                          </p:val>
                                        </p:tav>
                                        <p:tav tm="100000">
                                          <p:val>
                                            <p:strVal val="#ppt_x"/>
                                          </p:val>
                                        </p:tav>
                                      </p:tavLst>
                                    </p:anim>
                                    <p:anim calcmode="lin" valueType="num">
                                      <p:cBhvr>
                                        <p:cTn id="49" dur="1000" fill="hold"/>
                                        <p:tgtEl>
                                          <p:spTgt spid="48">
                                            <p:txEl>
                                              <p:pRg st="7" end="7"/>
                                            </p:txEl>
                                          </p:spTgt>
                                        </p:tgtEl>
                                        <p:attrNameLst>
                                          <p:attrName>ppt_y</p:attrName>
                                        </p:attrNameLst>
                                      </p:cBhvr>
                                      <p:tavLst>
                                        <p:tav tm="0">
                                          <p:val>
                                            <p:strVal val="#ppt_y+.1"/>
                                          </p:val>
                                        </p:tav>
                                        <p:tav tm="100000">
                                          <p:val>
                                            <p:strVal val="#ppt_y"/>
                                          </p:val>
                                        </p:tav>
                                      </p:tavLst>
                                    </p:anim>
                                  </p:childTnLst>
                                </p:cTn>
                              </p:par>
                              <p:par>
                                <p:cTn id="50" presetID="42" presetClass="entr" presetSubtype="0" fill="hold" nodeType="withEffect">
                                  <p:stCondLst>
                                    <p:cond delay="0"/>
                                  </p:stCondLst>
                                  <p:childTnLst>
                                    <p:set>
                                      <p:cBhvr>
                                        <p:cTn id="51" dur="1" fill="hold">
                                          <p:stCondLst>
                                            <p:cond delay="0"/>
                                          </p:stCondLst>
                                        </p:cTn>
                                        <p:tgtEl>
                                          <p:spTgt spid="48">
                                            <p:txEl>
                                              <p:pRg st="8" end="8"/>
                                            </p:txEl>
                                          </p:spTgt>
                                        </p:tgtEl>
                                        <p:attrNameLst>
                                          <p:attrName>style.visibility</p:attrName>
                                        </p:attrNameLst>
                                      </p:cBhvr>
                                      <p:to>
                                        <p:strVal val="visible"/>
                                      </p:to>
                                    </p:set>
                                    <p:animEffect transition="in" filter="fade">
                                      <p:cBhvr>
                                        <p:cTn id="52" dur="1000"/>
                                        <p:tgtEl>
                                          <p:spTgt spid="48">
                                            <p:txEl>
                                              <p:pRg st="8" end="8"/>
                                            </p:txEl>
                                          </p:spTgt>
                                        </p:tgtEl>
                                      </p:cBhvr>
                                    </p:animEffect>
                                    <p:anim calcmode="lin" valueType="num">
                                      <p:cBhvr>
                                        <p:cTn id="53" dur="1000" fill="hold"/>
                                        <p:tgtEl>
                                          <p:spTgt spid="48">
                                            <p:txEl>
                                              <p:pRg st="8" end="8"/>
                                            </p:txEl>
                                          </p:spTgt>
                                        </p:tgtEl>
                                        <p:attrNameLst>
                                          <p:attrName>ppt_x</p:attrName>
                                        </p:attrNameLst>
                                      </p:cBhvr>
                                      <p:tavLst>
                                        <p:tav tm="0">
                                          <p:val>
                                            <p:strVal val="#ppt_x"/>
                                          </p:val>
                                        </p:tav>
                                        <p:tav tm="100000">
                                          <p:val>
                                            <p:strVal val="#ppt_x"/>
                                          </p:val>
                                        </p:tav>
                                      </p:tavLst>
                                    </p:anim>
                                    <p:anim calcmode="lin" valueType="num">
                                      <p:cBhvr>
                                        <p:cTn id="54" dur="1000" fill="hold"/>
                                        <p:tgtEl>
                                          <p:spTgt spid="48">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42" presetClass="entr" presetSubtype="0" fill="hold" nodeType="clickEffect">
                                  <p:stCondLst>
                                    <p:cond delay="0"/>
                                  </p:stCondLst>
                                  <p:childTnLst>
                                    <p:set>
                                      <p:cBhvr>
                                        <p:cTn id="58" dur="1" fill="hold">
                                          <p:stCondLst>
                                            <p:cond delay="0"/>
                                          </p:stCondLst>
                                        </p:cTn>
                                        <p:tgtEl>
                                          <p:spTgt spid="49">
                                            <p:txEl>
                                              <p:pRg st="0" end="0"/>
                                            </p:txEl>
                                          </p:spTgt>
                                        </p:tgtEl>
                                        <p:attrNameLst>
                                          <p:attrName>style.visibility</p:attrName>
                                        </p:attrNameLst>
                                      </p:cBhvr>
                                      <p:to>
                                        <p:strVal val="visible"/>
                                      </p:to>
                                    </p:set>
                                    <p:animEffect transition="in" filter="fade">
                                      <p:cBhvr>
                                        <p:cTn id="59" dur="1000"/>
                                        <p:tgtEl>
                                          <p:spTgt spid="49">
                                            <p:txEl>
                                              <p:pRg st="0" end="0"/>
                                            </p:txEl>
                                          </p:spTgt>
                                        </p:tgtEl>
                                      </p:cBhvr>
                                    </p:animEffect>
                                    <p:anim calcmode="lin" valueType="num">
                                      <p:cBhvr>
                                        <p:cTn id="60" dur="1000" fill="hold"/>
                                        <p:tgtEl>
                                          <p:spTgt spid="49">
                                            <p:txEl>
                                              <p:pRg st="0" end="0"/>
                                            </p:txEl>
                                          </p:spTgt>
                                        </p:tgtEl>
                                        <p:attrNameLst>
                                          <p:attrName>ppt_x</p:attrName>
                                        </p:attrNameLst>
                                      </p:cBhvr>
                                      <p:tavLst>
                                        <p:tav tm="0">
                                          <p:val>
                                            <p:strVal val="#ppt_x"/>
                                          </p:val>
                                        </p:tav>
                                        <p:tav tm="100000">
                                          <p:val>
                                            <p:strVal val="#ppt_x"/>
                                          </p:val>
                                        </p:tav>
                                      </p:tavLst>
                                    </p:anim>
                                    <p:anim calcmode="lin" valueType="num">
                                      <p:cBhvr>
                                        <p:cTn id="61" dur="1000" fill="hold"/>
                                        <p:tgtEl>
                                          <p:spTgt spid="4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4432</TotalTime>
  <Words>1231</Words>
  <Application>Microsoft Office PowerPoint</Application>
  <PresentationFormat>مخصص</PresentationFormat>
  <Paragraphs>228</Paragraphs>
  <Slides>34</Slides>
  <Notes>0</Notes>
  <HiddenSlides>0</HiddenSlides>
  <MMClips>0</MMClips>
  <ScaleCrop>false</ScaleCrop>
  <HeadingPairs>
    <vt:vector size="4" baseType="variant">
      <vt:variant>
        <vt:lpstr>نسق</vt:lpstr>
      </vt:variant>
      <vt:variant>
        <vt:i4>1</vt:i4>
      </vt:variant>
      <vt:variant>
        <vt:lpstr>عناوين الشرائح</vt:lpstr>
      </vt:variant>
      <vt:variant>
        <vt:i4>34</vt:i4>
      </vt:variant>
    </vt:vector>
  </HeadingPairs>
  <TitlesOfParts>
    <vt:vector size="35" baseType="lpstr">
      <vt:lpstr>Office Theme</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lpstr>عرض تقديمي في PowerPoint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LINA ALAMIN</dc:creator>
  <cp:lastModifiedBy>hamim</cp:lastModifiedBy>
  <cp:revision>97</cp:revision>
  <dcterms:created xsi:type="dcterms:W3CDTF">2020-02-25T09:54:01Z</dcterms:created>
  <dcterms:modified xsi:type="dcterms:W3CDTF">2025-08-16T15:53:52Z</dcterms:modified>
</cp:coreProperties>
</file>