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2" r:id="rId2"/>
  </p:sldMasterIdLst>
  <p:notesMasterIdLst>
    <p:notesMasterId r:id="rId18"/>
  </p:notesMasterIdLst>
  <p:sldIdLst>
    <p:sldId id="257" r:id="rId3"/>
    <p:sldId id="346" r:id="rId4"/>
    <p:sldId id="351" r:id="rId5"/>
    <p:sldId id="347" r:id="rId6"/>
    <p:sldId id="348" r:id="rId7"/>
    <p:sldId id="349" r:id="rId8"/>
    <p:sldId id="350" r:id="rId9"/>
    <p:sldId id="267" r:id="rId10"/>
    <p:sldId id="268" r:id="rId11"/>
    <p:sldId id="341" r:id="rId12"/>
    <p:sldId id="284" r:id="rId13"/>
    <p:sldId id="342" r:id="rId14"/>
    <p:sldId id="343" r:id="rId15"/>
    <p:sldId id="344" r:id="rId16"/>
    <p:sldId id="345" r:id="rId17"/>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p:cViewPr varScale="1">
        <p:scale>
          <a:sx n="66" d="100"/>
          <a:sy n="66" d="100"/>
        </p:scale>
        <p:origin x="-1494"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A8F4235-A3F2-44B3-AC5D-86DF0C6C4B7E}" type="datetimeFigureOut">
              <a:rPr lang="ar-SA" smtClean="0"/>
              <a:pPr/>
              <a:t>13/01/1447</a:t>
            </a:fld>
            <a:endParaRPr lang="ar-SA"/>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normAutofit/>
          </a:bodyPr>
          <a:lstStyle/>
          <a:p>
            <a:pPr lvl="0"/>
            <a:r>
              <a:rPr lang="ar-SA"/>
              <a:t>انقر لتحرير أنماط النص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45C1734-22A6-41BA-80D7-20FFA62D284C}" type="slidenum">
              <a:rPr lang="ar-SA" smtClean="0"/>
              <a:pPr/>
              <a:t>‹#›</a:t>
            </a:fld>
            <a:endParaRPr lang="ar-SA"/>
          </a:p>
        </p:txBody>
      </p:sp>
    </p:spTree>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a:p>
        </p:txBody>
      </p:sp>
      <p:sp>
        <p:nvSpPr>
          <p:cNvPr id="4" name="عنصر نائب لرقم الشريحة 3"/>
          <p:cNvSpPr>
            <a:spLocks noGrp="1"/>
          </p:cNvSpPr>
          <p:nvPr>
            <p:ph type="sldNum" sz="quarter" idx="5"/>
          </p:nvPr>
        </p:nvSpPr>
        <p:spPr/>
        <p:txBody>
          <a:bodyPr/>
          <a:lstStyle/>
          <a:p>
            <a:fld id="{365DB2C5-E8C0-4EF8-AC32-6AD2066EF472}" type="slidenum">
              <a:rPr lang="ar-LB" smtClean="0"/>
              <a:pPr/>
              <a:t>15</a:t>
            </a:fld>
            <a:endParaRPr lang="ar-LB"/>
          </a:p>
        </p:txBody>
      </p:sp>
    </p:spTree>
    <p:extLst>
      <p:ext uri="{BB962C8B-B14F-4D97-AF65-F5344CB8AC3E}">
        <p14:creationId xmlns="" xmlns:p14="http://schemas.microsoft.com/office/powerpoint/2010/main" val="290049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عنوان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a:t>انقر لتحرير نمط العنوان الرئيسي</a:t>
            </a:r>
            <a:endParaRPr kumimoji="0" lang="en-US"/>
          </a:p>
        </p:txBody>
      </p:sp>
      <p:sp>
        <p:nvSpPr>
          <p:cNvPr id="17" name="عنوان فرعي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a:t>انقر لتحرير نمط العنوان الثانوي الرئيسي</a:t>
            </a:r>
            <a:endParaRPr kumimoji="0" lang="en-US"/>
          </a:p>
        </p:txBody>
      </p:sp>
      <p:sp>
        <p:nvSpPr>
          <p:cNvPr id="30" name="عنصر نائب للتاريخ 29"/>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19" name="عنصر نائب للتذييل 18"/>
          <p:cNvSpPr>
            <a:spLocks noGrp="1"/>
          </p:cNvSpPr>
          <p:nvPr>
            <p:ph type="ftr" sz="quarter" idx="11"/>
          </p:nvPr>
        </p:nvSpPr>
        <p:spPr/>
        <p:txBody>
          <a:bodyPr/>
          <a:lstStyle/>
          <a:p>
            <a:endParaRPr lang="ar-SA"/>
          </a:p>
        </p:txBody>
      </p:sp>
      <p:sp>
        <p:nvSpPr>
          <p:cNvPr id="27" name="عنصر نائب لرقم الشريحة 26"/>
          <p:cNvSpPr>
            <a:spLocks noGrp="1"/>
          </p:cNvSpPr>
          <p:nvPr>
            <p:ph type="sldNum" sz="quarter" idx="12"/>
          </p:nvPr>
        </p:nvSpPr>
        <p:spPr/>
        <p:txBody>
          <a:bodyPr/>
          <a:lstStyle/>
          <a:p>
            <a:fld id="{EB642DFE-565E-4B5E-B07E-BB6CD296404F}"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914401"/>
            <a:ext cx="2057400" cy="5211763"/>
          </a:xfrm>
        </p:spPr>
        <p:txBody>
          <a:bodyPr vert="eaVert"/>
          <a:lstStyle/>
          <a:p>
            <a:r>
              <a:rPr kumimoji="0" lang="ar-SA"/>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914401"/>
            <a:ext cx="6019800" cy="5211763"/>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1B98FE05-7424-4953-ADEF-2E73C9563767}" type="datetimeFigureOut">
              <a:rPr lang="ar-SA" smtClean="0"/>
              <a:pPr/>
              <a:t>13/01/1447</a:t>
            </a:fld>
            <a:endParaRPr lang="ar-SA"/>
          </a:p>
        </p:txBody>
      </p:sp>
      <p:sp>
        <p:nvSpPr>
          <p:cNvPr id="5" name="Footer Placeholder 4"/>
          <p:cNvSpPr>
            <a:spLocks noGrp="1"/>
          </p:cNvSpPr>
          <p:nvPr>
            <p:ph type="ftr" sz="quarter" idx="11"/>
          </p:nvPr>
        </p:nvSpPr>
        <p:spPr>
          <a:xfrm>
            <a:off x="914400" y="4323846"/>
            <a:ext cx="4880610" cy="365125"/>
          </a:xfrm>
        </p:spPr>
        <p:txBody>
          <a:bodyPr/>
          <a:lstStyle/>
          <a:p>
            <a:endParaRPr lang="ar-SA"/>
          </a:p>
        </p:txBody>
      </p:sp>
      <p:sp>
        <p:nvSpPr>
          <p:cNvPr id="6" name="Slide Number Placeholder 5"/>
          <p:cNvSpPr>
            <a:spLocks noGrp="1"/>
          </p:cNvSpPr>
          <p:nvPr>
            <p:ph type="sldNum" sz="quarter" idx="12"/>
          </p:nvPr>
        </p:nvSpPr>
        <p:spPr>
          <a:xfrm>
            <a:off x="6057900" y="1430867"/>
            <a:ext cx="2171700" cy="365125"/>
          </a:xfrm>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2484516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490573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B98FE05-7424-4953-ADEF-2E73C9563767}" type="datetimeFigureOut">
              <a:rPr lang="ar-SA" smtClean="0"/>
              <a:pPr/>
              <a:t>13/01/1447</a:t>
            </a:fld>
            <a:endParaRPr lang="ar-SA"/>
          </a:p>
        </p:txBody>
      </p:sp>
      <p:sp>
        <p:nvSpPr>
          <p:cNvPr id="5" name="Footer Placeholder 4"/>
          <p:cNvSpPr>
            <a:spLocks noGrp="1"/>
          </p:cNvSpPr>
          <p:nvPr>
            <p:ph type="ftr" sz="quarter" idx="11"/>
          </p:nvPr>
        </p:nvSpPr>
        <p:spPr>
          <a:xfrm>
            <a:off x="594360" y="381001"/>
            <a:ext cx="4830656" cy="365125"/>
          </a:xfrm>
        </p:spPr>
        <p:txBody>
          <a:bodyPr/>
          <a:lstStyle/>
          <a:p>
            <a:endParaRPr lang="ar-SA"/>
          </a:p>
        </p:txBody>
      </p:sp>
      <p:sp>
        <p:nvSpPr>
          <p:cNvPr id="6" name="Slide Number Placeholder 5"/>
          <p:cNvSpPr>
            <a:spLocks noGrp="1"/>
          </p:cNvSpPr>
          <p:nvPr>
            <p:ph type="sldNum" sz="quarter" idx="12"/>
          </p:nvPr>
        </p:nvSpPr>
        <p:spPr>
          <a:xfrm>
            <a:off x="7882466" y="381001"/>
            <a:ext cx="667173" cy="365125"/>
          </a:xfrm>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507099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15505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594359" y="3132667"/>
            <a:ext cx="3910579" cy="31309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4642098" y="3132667"/>
            <a:ext cx="3907541" cy="3130973"/>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8" name="Footer Placeholder 7"/>
          <p:cNvSpPr>
            <a:spLocks noGrp="1"/>
          </p:cNvSpPr>
          <p:nvPr>
            <p:ph type="ftr" sz="quarter" idx="11"/>
          </p:nvPr>
        </p:nvSpPr>
        <p:spPr/>
        <p:txBody>
          <a:bodyPr/>
          <a:lstStyle/>
          <a:p>
            <a:endParaRPr lang="ar-SA"/>
          </a:p>
        </p:txBody>
      </p:sp>
      <p:sp>
        <p:nvSpPr>
          <p:cNvPr id="9" name="Slide Number Placeholder 8"/>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208267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524565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3" name="Footer Placeholder 2"/>
          <p:cNvSpPr>
            <a:spLocks noGrp="1"/>
          </p:cNvSpPr>
          <p:nvPr>
            <p:ph type="ftr" sz="quarter" idx="11"/>
          </p:nvPr>
        </p:nvSpPr>
        <p:spPr/>
        <p:txBody>
          <a:bodyPr/>
          <a:lstStyle/>
          <a:p>
            <a:endParaRPr lang="ar-SA"/>
          </a:p>
        </p:txBody>
      </p:sp>
      <p:sp>
        <p:nvSpPr>
          <p:cNvPr id="4" name="Slide Number Placeholder 3"/>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993038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425716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idx="1"/>
          </p:nvPr>
        </p:nvSpPr>
        <p:spPr/>
        <p:txBody>
          <a:body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تاريخ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1424175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صورة بانورامي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p:txBody>
          <a:bodyPr/>
          <a:lstStyle/>
          <a:p>
            <a:endParaRPr lang="ar-SA"/>
          </a:p>
        </p:txBody>
      </p:sp>
      <p:sp>
        <p:nvSpPr>
          <p:cNvPr id="7" name="Slide Number Placeholder 6"/>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22987811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العنوان والتسمية التوضيحية">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a:xfrm>
            <a:off x="594360" y="381001"/>
            <a:ext cx="4830656" cy="365125"/>
          </a:xfrm>
        </p:spPr>
        <p:txBody>
          <a:bodyPr/>
          <a:lstStyle/>
          <a:p>
            <a:endParaRPr lang="ar-SA"/>
          </a:p>
        </p:txBody>
      </p:sp>
      <p:sp>
        <p:nvSpPr>
          <p:cNvPr id="7" name="Slide Number Placeholder 6"/>
          <p:cNvSpPr>
            <a:spLocks noGrp="1"/>
          </p:cNvSpPr>
          <p:nvPr>
            <p:ph type="sldNum" sz="quarter" idx="12"/>
          </p:nvPr>
        </p:nvSpPr>
        <p:spPr>
          <a:xfrm>
            <a:off x="7882466" y="381001"/>
            <a:ext cx="667174" cy="365125"/>
          </a:xfrm>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2234825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اقتباس مع تسمية توضيحية">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ar-SA"/>
              <a:t>انقر لتحرير نمط عنوان الشكل الرئيسي</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a:xfrm>
            <a:off x="594360" y="379438"/>
            <a:ext cx="4830656" cy="365125"/>
          </a:xfrm>
        </p:spPr>
        <p:txBody>
          <a:bodyPr/>
          <a:lstStyle/>
          <a:p>
            <a:endParaRPr lang="ar-SA"/>
          </a:p>
        </p:txBody>
      </p:sp>
      <p:sp>
        <p:nvSpPr>
          <p:cNvPr id="7" name="Slide Number Placeholder 6"/>
          <p:cNvSpPr>
            <a:spLocks noGrp="1"/>
          </p:cNvSpPr>
          <p:nvPr>
            <p:ph type="sldNum" sz="quarter" idx="12"/>
          </p:nvPr>
        </p:nvSpPr>
        <p:spPr>
          <a:xfrm>
            <a:off x="7882466" y="381001"/>
            <a:ext cx="667174" cy="365125"/>
          </a:xfrm>
        </p:spPr>
        <p:txBody>
          <a:bodyPr/>
          <a:lstStyle/>
          <a:p>
            <a:fld id="{EB642DFE-565E-4B5E-B07E-BB6CD296404F}" type="slidenum">
              <a:rPr lang="ar-SA" smtClean="0"/>
              <a:pPr/>
              <a:t>‹#›</a:t>
            </a:fld>
            <a:endParaRPr lang="ar-SA"/>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 xmlns:p14="http://schemas.microsoft.com/office/powerpoint/2010/main" val="7085679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بطاقة اسم">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1B98FE05-7424-4953-ADEF-2E73C9563767}" type="datetimeFigureOut">
              <a:rPr lang="ar-SA" smtClean="0"/>
              <a:pPr/>
              <a:t>13/01/1447</a:t>
            </a:fld>
            <a:endParaRPr lang="ar-SA"/>
          </a:p>
        </p:txBody>
      </p:sp>
      <p:sp>
        <p:nvSpPr>
          <p:cNvPr id="6" name="Footer Placeholder 5"/>
          <p:cNvSpPr>
            <a:spLocks noGrp="1"/>
          </p:cNvSpPr>
          <p:nvPr>
            <p:ph type="ftr" sz="quarter" idx="11"/>
          </p:nvPr>
        </p:nvSpPr>
        <p:spPr>
          <a:xfrm>
            <a:off x="594360" y="378884"/>
            <a:ext cx="4830656" cy="365125"/>
          </a:xfrm>
        </p:spPr>
        <p:txBody>
          <a:bodyPr/>
          <a:lstStyle/>
          <a:p>
            <a:endParaRPr lang="ar-SA"/>
          </a:p>
        </p:txBody>
      </p:sp>
      <p:sp>
        <p:nvSpPr>
          <p:cNvPr id="7" name="Slide Number Placeholder 6"/>
          <p:cNvSpPr>
            <a:spLocks noGrp="1"/>
          </p:cNvSpPr>
          <p:nvPr>
            <p:ph type="sldNum" sz="quarter" idx="12"/>
          </p:nvPr>
        </p:nvSpPr>
        <p:spPr>
          <a:xfrm>
            <a:off x="7882466" y="381001"/>
            <a:ext cx="667174" cy="365125"/>
          </a:xfrm>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3241605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أعمدة">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ar-SA"/>
              <a:t>انقر لتحرير نمط عنوان الشكل الرئيسي</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4074387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أعمدة صور">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ar-SA"/>
              <a:t>انقر لتحرير نمط عنوان الشكل الرئيسي</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3" name="Date Placeholder 2"/>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4" name="Footer Placeholder 3"/>
          <p:cNvSpPr>
            <a:spLocks noGrp="1"/>
          </p:cNvSpPr>
          <p:nvPr>
            <p:ph type="ftr" sz="quarter" idx="11"/>
          </p:nvPr>
        </p:nvSpPr>
        <p:spPr/>
        <p:txBody>
          <a:bodyPr/>
          <a:lstStyle/>
          <a:p>
            <a:endParaRPr lang="ar-SA"/>
          </a:p>
        </p:txBody>
      </p:sp>
      <p:sp>
        <p:nvSpPr>
          <p:cNvPr id="5" name="Slide Number Placeholder 4"/>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4187379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Footer Placeholder 4"/>
          <p:cNvSpPr>
            <a:spLocks noGrp="1"/>
          </p:cNvSpPr>
          <p:nvPr>
            <p:ph type="ftr" sz="quarter" idx="11"/>
          </p:nvPr>
        </p:nvSpPr>
        <p:spPr/>
        <p:txBody>
          <a:bodyPr/>
          <a:lstStyle/>
          <a:p>
            <a:endParaRPr lang="ar-SA"/>
          </a:p>
        </p:txBody>
      </p:sp>
      <p:sp>
        <p:nvSpPr>
          <p:cNvPr id="6" name="Slide Number Placeholder 5"/>
          <p:cNvSpPr>
            <a:spLocks noGrp="1"/>
          </p:cNvSpPr>
          <p:nvPr>
            <p:ph type="sldNum" sz="quarter" idx="12"/>
          </p:nvPr>
        </p:nvSpPr>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5035170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1B98FE05-7424-4953-ADEF-2E73C9563767}" type="datetimeFigureOut">
              <a:rPr lang="ar-SA" smtClean="0"/>
              <a:pPr/>
              <a:t>13/01/1447</a:t>
            </a:fld>
            <a:endParaRPr lang="ar-SA"/>
          </a:p>
        </p:txBody>
      </p:sp>
      <p:sp>
        <p:nvSpPr>
          <p:cNvPr id="5" name="Footer Placeholder 4"/>
          <p:cNvSpPr>
            <a:spLocks noGrp="1"/>
          </p:cNvSpPr>
          <p:nvPr>
            <p:ph type="ftr" sz="quarter" idx="11"/>
          </p:nvPr>
        </p:nvSpPr>
        <p:spPr>
          <a:xfrm>
            <a:off x="594360" y="381001"/>
            <a:ext cx="4830656" cy="365125"/>
          </a:xfrm>
        </p:spPr>
        <p:txBody>
          <a:bodyPr/>
          <a:lstStyle/>
          <a:p>
            <a:endParaRPr lang="ar-SA"/>
          </a:p>
        </p:txBody>
      </p:sp>
      <p:sp>
        <p:nvSpPr>
          <p:cNvPr id="6" name="Slide Number Placeholder 5"/>
          <p:cNvSpPr>
            <a:spLocks noGrp="1"/>
          </p:cNvSpPr>
          <p:nvPr>
            <p:ph type="sldNum" sz="quarter" idx="12"/>
          </p:nvPr>
        </p:nvSpPr>
        <p:spPr>
          <a:xfrm>
            <a:off x="7882466" y="381001"/>
            <a:ext cx="667174" cy="365125"/>
          </a:xfrm>
        </p:spPr>
        <p:txBody>
          <a:body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2534668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a:t>انقر لتحرير أنماط النص الرئيسي</a:t>
            </a:r>
          </a:p>
        </p:txBody>
      </p:sp>
      <p:sp>
        <p:nvSpPr>
          <p:cNvPr id="4" name="عنصر نائب للتاريخ 3"/>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EB642DFE-565E-4B5E-B07E-BB6CD296404F}"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a:lstStyle/>
          <a:p>
            <a:r>
              <a:rPr kumimoji="0" lang="ar-SA"/>
              <a:t>انقر لتحرير نمط العنوان الرئيسي</a:t>
            </a:r>
            <a:endParaRPr kumimoji="0" lang="en-US"/>
          </a:p>
        </p:txBody>
      </p:sp>
      <p:sp>
        <p:nvSpPr>
          <p:cNvPr id="3" name="عنصر نائب للمحتوى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عنصر نائب للمحتوى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1143000"/>
          </a:xfrm>
        </p:spPr>
        <p:txBody>
          <a:bodyPr tIns="45720" anchor="b"/>
          <a:lstStyle>
            <a:lvl1pPr>
              <a:defRPr/>
            </a:lvl1pPr>
          </a:lstStyle>
          <a:p>
            <a:r>
              <a:rPr kumimoji="0" lang="ar-SA"/>
              <a:t>انقر لتحرير نمط العنوان الرئيسي</a:t>
            </a:r>
            <a:endParaRPr kumimoji="0" lang="en-US"/>
          </a:p>
        </p:txBody>
      </p:sp>
      <p:sp>
        <p:nvSpPr>
          <p:cNvPr id="3" name="عنصر نائب للنص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a:t>انقر لتحرير أنماط النص الرئيسي</a:t>
            </a:r>
          </a:p>
        </p:txBody>
      </p:sp>
      <p:sp>
        <p:nvSpPr>
          <p:cNvPr id="4" name="عنصر نائب للنص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a:t>انقر لتحرير أنماط النص الرئيسي</a:t>
            </a:r>
          </a:p>
        </p:txBody>
      </p:sp>
      <p:sp>
        <p:nvSpPr>
          <p:cNvPr id="5" name="عنصر نائب للمحتوى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6" name="عنصر نائب للمحتوى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7" name="عنصر نائب للتاريخ 6"/>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a:t>انقر لتحرير نمط العنوان الرئيسي</a:t>
            </a:r>
            <a:endParaRPr kumimoji="0" lang="en-US"/>
          </a:p>
        </p:txBody>
      </p:sp>
      <p:sp>
        <p:nvSpPr>
          <p:cNvPr id="3" name="عنصر نائب للنص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a:t>انقر لتحرير أنماط النص الرئيسي</a:t>
            </a:r>
          </a:p>
        </p:txBody>
      </p:sp>
      <p:sp>
        <p:nvSpPr>
          <p:cNvPr id="4" name="عنصر نائب للمحتوى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عنصر نائب للتاريخ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EB642DFE-565E-4B5E-B07E-BB6CD296404F}"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مستطيل ذو زاوية واحدة مخدوشة ودائرية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مثلث قائم الزاوية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عنوان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a:t>انقر لتحرير نمط العنوان الرئيسي</a:t>
            </a:r>
            <a:endParaRPr kumimoji="0" lang="en-US"/>
          </a:p>
        </p:txBody>
      </p:sp>
      <p:sp>
        <p:nvSpPr>
          <p:cNvPr id="4" name="عنصر نائب للنص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a:t>انقر لتحرير أنماط النص الرئيسي</a:t>
            </a:r>
          </a:p>
        </p:txBody>
      </p:sp>
      <p:sp>
        <p:nvSpPr>
          <p:cNvPr id="5" name="عنصر نائب للتاريخ 4"/>
          <p:cNvSpPr>
            <a:spLocks noGrp="1"/>
          </p:cNvSpPr>
          <p:nvPr>
            <p:ph type="dt" sz="half" idx="10"/>
          </p:nvPr>
        </p:nvSpPr>
        <p:spPr/>
        <p:txBody>
          <a:bodyPr/>
          <a:lstStyle/>
          <a:p>
            <a:fld id="{1B98FE05-7424-4953-ADEF-2E73C9563767}" type="datetimeFigureOut">
              <a:rPr lang="ar-SA" smtClean="0"/>
              <a:pPr/>
              <a:t>13/01/1447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a:xfrm>
            <a:off x="8077200" y="6356350"/>
            <a:ext cx="609600" cy="365125"/>
          </a:xfrm>
        </p:spPr>
        <p:txBody>
          <a:bodyPr/>
          <a:lstStyle/>
          <a:p>
            <a:fld id="{EB642DFE-565E-4B5E-B07E-BB6CD296404F}" type="slidenum">
              <a:rPr lang="ar-SA" smtClean="0"/>
              <a:pPr/>
              <a:t>‹#›</a:t>
            </a:fld>
            <a:endParaRPr lang="ar-SA"/>
          </a:p>
        </p:txBody>
      </p:sp>
      <p:sp>
        <p:nvSpPr>
          <p:cNvPr id="3" name="عنصر نائب للصورة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a:t>انقر فوق الرمز لإضافة صورة</a:t>
            </a:r>
            <a:endParaRPr kumimoji="0" lang="en-US" dirty="0"/>
          </a:p>
        </p:txBody>
      </p:sp>
      <p:sp>
        <p:nvSpPr>
          <p:cNvPr id="10" name="شكل حر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شكل حر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شكل حر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شكل حر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عنصر نائب للعنوان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a:t>انقر لتحرير نمط العنوان الرئيسي</a:t>
            </a:r>
            <a:endParaRPr kumimoji="0" lang="en-US"/>
          </a:p>
        </p:txBody>
      </p:sp>
      <p:sp>
        <p:nvSpPr>
          <p:cNvPr id="30" name="عنصر نائب للنص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a:t>انقر لتحرير أنماط النص الرئيسي</a:t>
            </a:r>
          </a:p>
          <a:p>
            <a:pPr lvl="1" eaLnBrk="1" latinLnBrk="0" hangingPunct="1"/>
            <a:r>
              <a:rPr kumimoji="0" lang="ar-SA"/>
              <a:t>المستوى الثاني</a:t>
            </a:r>
          </a:p>
          <a:p>
            <a:pPr lvl="2" eaLnBrk="1" latinLnBrk="0" hangingPunct="1"/>
            <a:r>
              <a:rPr kumimoji="0" lang="ar-SA"/>
              <a:t>المستوى الثالث</a:t>
            </a:r>
          </a:p>
          <a:p>
            <a:pPr lvl="3" eaLnBrk="1" latinLnBrk="0" hangingPunct="1"/>
            <a:r>
              <a:rPr kumimoji="0" lang="ar-SA"/>
              <a:t>المستوى الرابع</a:t>
            </a:r>
          </a:p>
          <a:p>
            <a:pPr lvl="4" eaLnBrk="1" latinLnBrk="0" hangingPunct="1"/>
            <a:r>
              <a:rPr kumimoji="0" lang="ar-SA"/>
              <a:t>المستوى الخامس</a:t>
            </a:r>
            <a:endParaRPr kumimoji="0" lang="en-US"/>
          </a:p>
        </p:txBody>
      </p:sp>
      <p:sp>
        <p:nvSpPr>
          <p:cNvPr id="10" name="عنصر نائب للتاريخ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B98FE05-7424-4953-ADEF-2E73C9563767}" type="datetimeFigureOut">
              <a:rPr lang="ar-SA" smtClean="0"/>
              <a:pPr/>
              <a:t>13/01/1447</a:t>
            </a:fld>
            <a:endParaRPr lang="ar-SA"/>
          </a:p>
        </p:txBody>
      </p:sp>
      <p:sp>
        <p:nvSpPr>
          <p:cNvPr id="22" name="عنصر نائب للتذييل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ar-SA"/>
          </a:p>
        </p:txBody>
      </p:sp>
      <p:sp>
        <p:nvSpPr>
          <p:cNvPr id="18" name="عنصر نائب لرقم الشريحة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B642DFE-565E-4B5E-B07E-BB6CD296404F}" type="slidenum">
              <a:rPr lang="ar-SA" smtClean="0"/>
              <a:pPr/>
              <a:t>‹#›</a:t>
            </a:fld>
            <a:endParaRPr lang="ar-SA"/>
          </a:p>
        </p:txBody>
      </p:sp>
      <p:grpSp>
        <p:nvGrpSpPr>
          <p:cNvPr id="2" name="مجموعة 1"/>
          <p:cNvGrpSpPr/>
          <p:nvPr/>
        </p:nvGrpSpPr>
        <p:grpSpPr>
          <a:xfrm>
            <a:off x="-19017" y="202408"/>
            <a:ext cx="9180548" cy="649224"/>
            <a:chOff x="-19045" y="216550"/>
            <a:chExt cx="9180548" cy="649224"/>
          </a:xfrm>
        </p:grpSpPr>
        <p:sp>
          <p:nvSpPr>
            <p:cNvPr id="12" name="شكل حر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حر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r" rtl="1"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r" rtl="1"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r" rtl="1"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r" rtl="1"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r" rtl="1"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r" rtl="1"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r" rtl="1"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r" rtl="1"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r" rtl="1"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cstate="print">
            <a:extLst>
              <a:ext uri="{28A0092B-C50C-407E-A947-70E740481C1C}">
                <a14:useLocalDpi xmlns=""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B98FE05-7424-4953-ADEF-2E73C9563767}" type="datetimeFigureOut">
              <a:rPr lang="ar-SA" smtClean="0"/>
              <a:pPr/>
              <a:t>13/01/1447</a:t>
            </a:fld>
            <a:endParaRPr lang="ar-SA"/>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ar-SA"/>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B642DFE-565E-4B5E-B07E-BB6CD296404F}" type="slidenum">
              <a:rPr lang="ar-SA" smtClean="0"/>
              <a:pPr/>
              <a:t>‹#›</a:t>
            </a:fld>
            <a:endParaRPr lang="ar-SA"/>
          </a:p>
        </p:txBody>
      </p:sp>
    </p:spTree>
    <p:extLst>
      <p:ext uri="{BB962C8B-B14F-4D97-AF65-F5344CB8AC3E}">
        <p14:creationId xmlns="" xmlns:p14="http://schemas.microsoft.com/office/powerpoint/2010/main" val="352005833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214282" y="142852"/>
            <a:ext cx="8715436" cy="6500858"/>
          </a:xfrm>
        </p:spPr>
        <p:txBody>
          <a:bodyPr>
            <a:normAutofit/>
          </a:bodyPr>
          <a:lstStyle/>
          <a:p>
            <a:pPr algn="ctr"/>
            <a:endParaRPr lang="en-US" sz="4000" dirty="0">
              <a:solidFill>
                <a:schemeClr val="tx1"/>
              </a:solidFill>
              <a:cs typeface="PT Bold Dusky" panose="02010400000000000000" pitchFamily="2" charset="-78"/>
            </a:endParaRPr>
          </a:p>
          <a:p>
            <a:pPr algn="ctr"/>
            <a:endParaRPr lang="en-US" sz="4000" dirty="0">
              <a:solidFill>
                <a:schemeClr val="tx1"/>
              </a:solidFill>
              <a:cs typeface="PT Bold Dusky" panose="02010400000000000000" pitchFamily="2" charset="-78"/>
            </a:endParaRPr>
          </a:p>
          <a:p>
            <a:pPr algn="ctr"/>
            <a:r>
              <a:rPr lang="ar-LB" sz="4000" dirty="0">
                <a:solidFill>
                  <a:srgbClr val="0070C0"/>
                </a:solidFill>
                <a:cs typeface="PT Bold Dusky" panose="02010400000000000000" pitchFamily="2" charset="-78"/>
              </a:rPr>
              <a:t>إدارة وتنظيم الملفات</a:t>
            </a:r>
          </a:p>
          <a:p>
            <a:pPr algn="ctr"/>
            <a:r>
              <a:rPr lang="en-US"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rPr>
              <a:t>Managing and </a:t>
            </a:r>
            <a:r>
              <a:rPr lang="en-US" sz="4300" b="1">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rPr>
              <a:t>organization </a:t>
            </a:r>
            <a:r>
              <a:rPr lang="en-US" sz="4300" b="1" smtClean="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rPr>
              <a:t>files</a:t>
            </a:r>
            <a:endParaRPr lang="ar-LB" sz="4000" dirty="0">
              <a:solidFill>
                <a:schemeClr val="tx1"/>
              </a:solidFill>
              <a:cs typeface="PT Bold Mirror" pitchFamily="2" charset="-78"/>
            </a:endParaRPr>
          </a:p>
          <a:p>
            <a:pPr algn="ctr"/>
            <a:r>
              <a:rPr lang="en-US" sz="4000" dirty="0" smtClean="0">
                <a:solidFill>
                  <a:srgbClr val="FF0000"/>
                </a:solidFill>
                <a:latin typeface="Traditional Arabic" panose="02020603050405020304" pitchFamily="18" charset="-78"/>
                <a:cs typeface="Traditional Arabic" panose="02020603050405020304" pitchFamily="18" charset="-78"/>
              </a:rPr>
              <a:t>(2)</a:t>
            </a:r>
            <a:r>
              <a:rPr lang="ar-LB" sz="4000" dirty="0" smtClean="0">
                <a:solidFill>
                  <a:srgbClr val="FF0000"/>
                </a:solidFill>
                <a:latin typeface="Traditional Arabic" panose="02020603050405020304" pitchFamily="18" charset="-78"/>
                <a:cs typeface="Traditional Arabic" panose="02020603050405020304" pitchFamily="18" charset="-78"/>
              </a:rPr>
              <a:t> </a:t>
            </a:r>
            <a:r>
              <a:rPr lang="ar-SA" sz="4000" dirty="0">
                <a:solidFill>
                  <a:srgbClr val="FF0000"/>
                </a:solidFill>
                <a:latin typeface="Traditional Arabic" panose="02020603050405020304" pitchFamily="18" charset="-78"/>
                <a:cs typeface="Traditional Arabic" panose="02020603050405020304" pitchFamily="18" charset="-78"/>
              </a:rPr>
              <a:t>م</a:t>
            </a:r>
            <a:r>
              <a:rPr lang="ar-LB" sz="4000" dirty="0" smtClean="0">
                <a:solidFill>
                  <a:srgbClr val="FF0000"/>
                </a:solidFill>
                <a:latin typeface="Traditional Arabic" panose="02020603050405020304" pitchFamily="18" charset="-78"/>
                <a:cs typeface="Traditional Arabic" panose="02020603050405020304" pitchFamily="18" charset="-78"/>
              </a:rPr>
              <a:t>حاضرة</a:t>
            </a:r>
            <a:r>
              <a:rPr lang="ar-SA" sz="4000" dirty="0"/>
              <a:t/>
            </a:r>
            <a:br>
              <a:rPr lang="ar-SA" sz="4000" dirty="0"/>
            </a:br>
            <a:endParaRPr lang="ar-SA" sz="4000" dirty="0">
              <a:solidFill>
                <a:schemeClr val="tx1"/>
              </a:solidFill>
              <a:cs typeface="PT Bold Mirror" pitchFamily="2" charset="-78"/>
            </a:endParaRPr>
          </a:p>
          <a:p>
            <a:endParaRPr lang="en-US" sz="4000" dirty="0">
              <a:solidFill>
                <a:schemeClr val="tx1"/>
              </a:solidFill>
              <a:cs typeface="PT Bold Mirror" pitchFamily="2" charset="-78"/>
            </a:endParaRPr>
          </a:p>
          <a:p>
            <a:r>
              <a:rPr lang="ar-SA" sz="4000" dirty="0">
                <a:solidFill>
                  <a:schemeClr val="tx1"/>
                </a:solidFill>
                <a:cs typeface="PT Bold Mirror" pitchFamily="2" charset="-78"/>
              </a:rPr>
              <a:t>                          </a:t>
            </a:r>
            <a:endParaRPr lang="ar-LB" sz="4000" dirty="0">
              <a:solidFill>
                <a:schemeClr val="tx1"/>
              </a:solidFill>
              <a:cs typeface="PT Bold Mirror" pitchFamily="2" charset="-78"/>
            </a:endParaRPr>
          </a:p>
        </p:txBody>
      </p:sp>
      <p:pic>
        <p:nvPicPr>
          <p:cNvPr id="7" name="صورة 6">
            <a:extLst>
              <a:ext uri="{FF2B5EF4-FFF2-40B4-BE49-F238E27FC236}">
                <a16:creationId xmlns="" xmlns:a16="http://schemas.microsoft.com/office/drawing/2014/main" id="{17A08759-3BF8-4A92-94D1-527AFC03EFFC}"/>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11560" y="3861048"/>
            <a:ext cx="3048000" cy="1504950"/>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 xmlns:p14="http://schemas.microsoft.com/office/powerpoint/2010/main" Requires="p14">
      <p:transition spd="slow" p14:dur="1400">
        <p14:ripple/>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4800" dirty="0">
                <a:solidFill>
                  <a:schemeClr val="accent2"/>
                </a:solidFill>
              </a:rPr>
              <a:t>المقاييس الأساسية لأداء الأقراص هي :-</a:t>
            </a:r>
            <a:endParaRPr lang="en-US" sz="4800" dirty="0">
              <a:solidFill>
                <a:schemeClr val="accent2"/>
              </a:solidFill>
            </a:endParaRPr>
          </a:p>
        </p:txBody>
      </p:sp>
      <p:sp>
        <p:nvSpPr>
          <p:cNvPr id="3" name="عنصر نائب للمحتوى 2"/>
          <p:cNvSpPr>
            <a:spLocks noGrp="1"/>
          </p:cNvSpPr>
          <p:nvPr>
            <p:ph idx="1"/>
          </p:nvPr>
        </p:nvSpPr>
        <p:spPr/>
        <p:txBody>
          <a:bodyPr>
            <a:normAutofit/>
          </a:bodyPr>
          <a:lstStyle/>
          <a:p>
            <a:pPr marL="0" indent="0">
              <a:buNone/>
            </a:pPr>
            <a:r>
              <a:rPr lang="en-US" sz="2400" dirty="0"/>
              <a:t>1</a:t>
            </a:r>
            <a:r>
              <a:rPr lang="ar-SA" sz="2400" dirty="0"/>
              <a:t>- السعة التخزينية.</a:t>
            </a:r>
          </a:p>
          <a:p>
            <a:pPr marL="0" indent="0">
              <a:buNone/>
            </a:pPr>
            <a:r>
              <a:rPr lang="ar-SA" sz="2400" dirty="0"/>
              <a:t>2- زمن الوصول للبيانات (ما الذي يتحكم في زمن الوصول للقرص الصلب ؟ سرعة الدوران).</a:t>
            </a:r>
            <a:endParaRPr lang="en-US" sz="2400" dirty="0"/>
          </a:p>
          <a:p>
            <a:pPr marL="0" indent="0">
              <a:buNone/>
            </a:pPr>
            <a:r>
              <a:rPr lang="ar-SA" sz="2400" dirty="0"/>
              <a:t>3-  معدل نقل البيانات.</a:t>
            </a:r>
            <a:endParaRPr lang="en-US" sz="2400" dirty="0"/>
          </a:p>
          <a:p>
            <a:pPr marL="0" indent="0">
              <a:buNone/>
            </a:pPr>
            <a:r>
              <a:rPr lang="ar-SA" sz="2400" dirty="0"/>
              <a:t>4- الاعتمادية. </a:t>
            </a:r>
            <a:endParaRPr lang="en-US" sz="2400" dirty="0"/>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4824426"/>
          </a:xfrm>
        </p:spPr>
        <p:txBody>
          <a:bodyPr>
            <a:normAutofit fontScale="92500" lnSpcReduction="10000"/>
          </a:bodyPr>
          <a:lstStyle/>
          <a:p>
            <a:pPr marL="0" indent="0">
              <a:buNone/>
            </a:pPr>
            <a:endParaRPr lang="en-US" dirty="0"/>
          </a:p>
          <a:p>
            <a:pPr marL="0" indent="0">
              <a:buNone/>
            </a:pPr>
            <a:r>
              <a:rPr lang="ar-SA" dirty="0">
                <a:solidFill>
                  <a:srgbClr val="FF0000"/>
                </a:solidFill>
              </a:rPr>
              <a:t>1- السعة التخزينية:</a:t>
            </a:r>
            <a:endParaRPr lang="en-US" dirty="0">
              <a:solidFill>
                <a:srgbClr val="FF0000"/>
              </a:solidFill>
            </a:endParaRPr>
          </a:p>
          <a:p>
            <a:pPr marL="0" indent="0">
              <a:buNone/>
            </a:pPr>
            <a:r>
              <a:rPr lang="ar-SA" dirty="0"/>
              <a:t>نجد أن الحواسيب الحديثة توفر سعات تخزينية ضخمة تتيح تخزين كميات كبيرة من البيانات.</a:t>
            </a:r>
            <a:endParaRPr lang="en-US" dirty="0"/>
          </a:p>
          <a:p>
            <a:pPr marL="0" indent="0">
              <a:buNone/>
            </a:pPr>
            <a:r>
              <a:rPr lang="ar-SA" dirty="0">
                <a:solidFill>
                  <a:srgbClr val="FF0000"/>
                </a:solidFill>
              </a:rPr>
              <a:t>2- زمن الوصول للبيانات:</a:t>
            </a:r>
            <a:endParaRPr lang="en-US" dirty="0">
              <a:solidFill>
                <a:srgbClr val="FF0000"/>
              </a:solidFill>
            </a:endParaRPr>
          </a:p>
          <a:p>
            <a:pPr marL="0" indent="0">
              <a:buNone/>
            </a:pPr>
            <a:r>
              <a:rPr lang="ar-SA" dirty="0"/>
              <a:t>هو الزمن المطلوب لتحديد موضع البلوك المطلوب قراءته أو الكتابة به لتبدأ عملية نقل البيانات بين القرص والذاكرة الرئيسية ويتكون من:</a:t>
            </a:r>
            <a:endParaRPr lang="en-US" dirty="0"/>
          </a:p>
          <a:p>
            <a:pPr marL="0" indent="0">
              <a:buNone/>
            </a:pPr>
            <a:r>
              <a:rPr lang="ar-SA" b="1" u="sng" dirty="0">
                <a:solidFill>
                  <a:srgbClr val="C00000"/>
                </a:solidFill>
              </a:rPr>
              <a:t>أ-  زمن البحث:-</a:t>
            </a:r>
            <a:endParaRPr lang="en-US" dirty="0">
              <a:solidFill>
                <a:srgbClr val="C00000"/>
              </a:solidFill>
            </a:endParaRPr>
          </a:p>
          <a:p>
            <a:pPr marL="0" indent="0">
              <a:buNone/>
            </a:pPr>
            <a:r>
              <a:rPr lang="ar-SA" dirty="0"/>
              <a:t>هو الزمن المطلوب لتحريك رأس القراءة والكتابة إلي المسار المطلوب.</a:t>
            </a:r>
            <a:endParaRPr lang="en-US" dirty="0"/>
          </a:p>
          <a:p>
            <a:pPr marL="0" indent="0">
              <a:buNone/>
            </a:pPr>
            <a:r>
              <a:rPr lang="ar-SA" b="1" u="sng" dirty="0">
                <a:solidFill>
                  <a:srgbClr val="C00000"/>
                </a:solidFill>
              </a:rPr>
              <a:t>ب- تأخر الدوران:-</a:t>
            </a:r>
            <a:endParaRPr lang="en-US" dirty="0">
              <a:solidFill>
                <a:srgbClr val="C00000"/>
              </a:solidFill>
            </a:endParaRPr>
          </a:p>
          <a:p>
            <a:pPr marL="0" indent="0">
              <a:buNone/>
            </a:pPr>
            <a:r>
              <a:rPr lang="ar-SA" dirty="0"/>
              <a:t>هو زمن دوران القرص حتي يصل رأس القراءة والكتابة للبلوك المراد بدء القراءة منه , فاذا كان البلوك أسفل الرأس مباشرة يكون الزمن يساوي صفر.</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836712"/>
            <a:ext cx="8229600" cy="5895996"/>
          </a:xfrm>
        </p:spPr>
        <p:txBody>
          <a:bodyPr/>
          <a:lstStyle/>
          <a:p>
            <a:pPr marL="0" indent="0">
              <a:buNone/>
            </a:pPr>
            <a:r>
              <a:rPr lang="ar-SA" dirty="0">
                <a:solidFill>
                  <a:srgbClr val="FF0000"/>
                </a:solidFill>
              </a:rPr>
              <a:t>3- معدل نقل البيانات:</a:t>
            </a:r>
            <a:endParaRPr lang="en-US" dirty="0">
              <a:solidFill>
                <a:srgbClr val="FF0000"/>
              </a:solidFill>
            </a:endParaRPr>
          </a:p>
          <a:p>
            <a:pPr marL="0" indent="0">
              <a:buNone/>
            </a:pPr>
            <a:r>
              <a:rPr lang="ar-SA" dirty="0"/>
              <a:t>هو معدل نقل البيانات من والي القرص بعد وصول الرأس لبداية البلوك المطلوب نقله.</a:t>
            </a:r>
            <a:endParaRPr lang="en-US" dirty="0"/>
          </a:p>
          <a:p>
            <a:pPr marL="0" lvl="0" indent="0">
              <a:buNone/>
            </a:pPr>
            <a:r>
              <a:rPr lang="ar-SA" dirty="0"/>
              <a:t>هنالك زمن مطلوب لنقل البيانات من البلوك إلي الذاكرة الرئيسية يسمي زمن أو معدل نقل الكتلة (</a:t>
            </a:r>
            <a:r>
              <a:rPr lang="en-US" dirty="0"/>
              <a:t>BTT</a:t>
            </a:r>
            <a:r>
              <a:rPr lang="ar-SA" dirty="0"/>
              <a:t>) يعتمد علي حجم البلوك,وحجم المسار,وسرعة دوران القرص وبهذا يكون الزمن الكلي المطلوب لتحديد موضع البلوك ونقل محتواه هو :-</a:t>
            </a:r>
            <a:endParaRPr lang="en-US" dirty="0"/>
          </a:p>
          <a:p>
            <a:pPr marL="0" indent="0">
              <a:buNone/>
            </a:pPr>
            <a:r>
              <a:rPr lang="ar-SA" b="1" dirty="0">
                <a:solidFill>
                  <a:srgbClr val="FF0000"/>
                </a:solidFill>
              </a:rPr>
              <a:t>زمن الوصول = زمن البحث + تأخر الدوران +  معدل نقل البيانات.</a:t>
            </a:r>
            <a:endParaRPr lang="en-US" b="1"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5400" dirty="0">
                <a:solidFill>
                  <a:srgbClr val="FF0000"/>
                </a:solidFill>
              </a:rPr>
              <a:t>مثال:-</a:t>
            </a:r>
            <a:endParaRPr lang="en-US" sz="5400" dirty="0">
              <a:solidFill>
                <a:srgbClr val="FF0000"/>
              </a:solidFill>
            </a:endParaRPr>
          </a:p>
        </p:txBody>
      </p:sp>
      <p:sp>
        <p:nvSpPr>
          <p:cNvPr id="3" name="عنصر نائب للمحتوى 2"/>
          <p:cNvSpPr>
            <a:spLocks noGrp="1"/>
          </p:cNvSpPr>
          <p:nvPr>
            <p:ph idx="1"/>
          </p:nvPr>
        </p:nvSpPr>
        <p:spPr/>
        <p:txBody>
          <a:bodyPr>
            <a:normAutofit/>
          </a:bodyPr>
          <a:lstStyle/>
          <a:p>
            <a:pPr marL="0" indent="0">
              <a:buNone/>
            </a:pPr>
            <a:r>
              <a:rPr lang="ar-SA" dirty="0"/>
              <a:t>قرص صلب معدل نقل بياناته يساوي </a:t>
            </a:r>
            <a:r>
              <a:rPr lang="en-US" dirty="0"/>
              <a:t>10msec</a:t>
            </a:r>
            <a:r>
              <a:rPr lang="ar-SA" dirty="0"/>
              <a:t> وزمن البحث هو</a:t>
            </a:r>
            <a:r>
              <a:rPr lang="en-US" dirty="0"/>
              <a:t>5msec </a:t>
            </a:r>
            <a:r>
              <a:rPr lang="ar-SA" dirty="0"/>
              <a:t>اذا علمت أن زمن تأخر الدوران هو صفر أحسب الزمن اللازم للوصول إلي البلوك ونقل محتواه؟</a:t>
            </a:r>
            <a:endParaRPr lang="en-US" dirty="0"/>
          </a:p>
          <a:p>
            <a:pPr marL="0" indent="0">
              <a:buNone/>
            </a:pPr>
            <a:r>
              <a:rPr lang="ar-SA" dirty="0"/>
              <a:t>الحل:-</a:t>
            </a:r>
            <a:endParaRPr lang="en-US" dirty="0"/>
          </a:p>
          <a:p>
            <a:pPr marL="0" indent="0">
              <a:buNone/>
            </a:pPr>
            <a:r>
              <a:rPr lang="ar-SA" b="1" dirty="0"/>
              <a:t> زمن الوصول = زمن البحث + تأخر الدوران +  معدل نقل البيانات</a:t>
            </a:r>
            <a:endParaRPr lang="en-US" dirty="0"/>
          </a:p>
          <a:p>
            <a:pPr marL="0" indent="0">
              <a:buNone/>
            </a:pPr>
            <a:r>
              <a:rPr lang="ar-SA" dirty="0"/>
              <a:t> </a:t>
            </a:r>
            <a:endParaRPr lang="en-US" dirty="0"/>
          </a:p>
          <a:p>
            <a:pPr marL="0" indent="0">
              <a:buNone/>
            </a:pPr>
            <a:r>
              <a:rPr lang="ar-SA" b="1" dirty="0"/>
              <a:t>              </a:t>
            </a:r>
            <a:r>
              <a:rPr lang="en-US" b="1" dirty="0">
                <a:solidFill>
                  <a:srgbClr val="FF0000"/>
                </a:solidFill>
              </a:rPr>
              <a:t>15msec </a:t>
            </a:r>
            <a:r>
              <a:rPr lang="ar-SA" b="1" dirty="0">
                <a:solidFill>
                  <a:srgbClr val="FF0000"/>
                </a:solidFill>
              </a:rPr>
              <a:t>= </a:t>
            </a:r>
            <a:r>
              <a:rPr lang="en-US" b="1" dirty="0">
                <a:solidFill>
                  <a:srgbClr val="FF0000"/>
                </a:solidFill>
              </a:rPr>
              <a:t>5+0+10</a:t>
            </a:r>
            <a:endParaRPr lang="en-US" dirty="0">
              <a:solidFill>
                <a:srgbClr val="FF0000"/>
              </a:solidFill>
            </a:endParaRPr>
          </a:p>
          <a:p>
            <a:pPr marL="0" indent="0">
              <a:buNone/>
            </a:pPr>
            <a:r>
              <a:rPr lang="en-US" b="1" dirty="0">
                <a:solidFill>
                  <a:srgbClr val="FF0000"/>
                </a:solidFill>
              </a:rPr>
              <a:t> </a:t>
            </a:r>
            <a:endParaRPr lang="en-US" dirty="0">
              <a:solidFill>
                <a:srgbClr val="FF0000"/>
              </a:solidFill>
            </a:endParaRP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11560" y="908720"/>
            <a:ext cx="8229600" cy="4389120"/>
          </a:xfrm>
        </p:spPr>
        <p:txBody>
          <a:bodyPr>
            <a:normAutofit/>
          </a:bodyPr>
          <a:lstStyle/>
          <a:p>
            <a:pPr marL="0" indent="0">
              <a:buNone/>
            </a:pPr>
            <a:r>
              <a:rPr lang="ar-SA" dirty="0">
                <a:solidFill>
                  <a:srgbClr val="FF0000"/>
                </a:solidFill>
              </a:rPr>
              <a:t>4- الاعتمادية: </a:t>
            </a:r>
            <a:endParaRPr lang="en-US" dirty="0">
              <a:solidFill>
                <a:srgbClr val="FF0000"/>
              </a:solidFill>
            </a:endParaRPr>
          </a:p>
          <a:p>
            <a:pPr marL="0" indent="0">
              <a:buNone/>
            </a:pPr>
            <a:r>
              <a:rPr lang="ar-SA" dirty="0"/>
              <a:t>يتم قياس </a:t>
            </a:r>
            <a:r>
              <a:rPr lang="ar-SA"/>
              <a:t>الاعتمادية للقرص </a:t>
            </a:r>
            <a:r>
              <a:rPr lang="ar-SA" dirty="0"/>
              <a:t>بمتوسط زمن تعطله عن العمل وهو متوسط الفترة الزمنية التي يتوقع أن يعمل فيها القرص باستمرار دون توقف (متوسط زمن السقوط).</a:t>
            </a:r>
            <a:endParaRPr lang="en-US" dirty="0"/>
          </a:p>
          <a:p>
            <a:pPr marL="0" indent="0">
              <a:buNone/>
            </a:pPr>
            <a:r>
              <a:rPr lang="ar-SA" b="1" u="sng" dirty="0">
                <a:solidFill>
                  <a:srgbClr val="FF0000"/>
                </a:solidFill>
              </a:rPr>
              <a:t>اذن متوسط زمن السقوط:-</a:t>
            </a:r>
            <a:endParaRPr lang="en-US" dirty="0">
              <a:solidFill>
                <a:srgbClr val="FF0000"/>
              </a:solidFill>
            </a:endParaRPr>
          </a:p>
          <a:p>
            <a:pPr marL="0" indent="0">
              <a:buNone/>
            </a:pPr>
            <a:r>
              <a:rPr lang="ar-SA" dirty="0"/>
              <a:t>هو متوسط الفترة الزمنية التي يتوقع أن يعمل فيها القرص باستمرار دون توقف.</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ربع نص 1">
            <a:extLst>
              <a:ext uri="{FF2B5EF4-FFF2-40B4-BE49-F238E27FC236}">
                <a16:creationId xmlns="" xmlns:a16="http://schemas.microsoft.com/office/drawing/2014/main" id="{B9BC2B94-294B-4F11-A7AF-20AA38573E77}"/>
              </a:ext>
            </a:extLst>
          </p:cNvPr>
          <p:cNvSpPr txBox="1"/>
          <p:nvPr/>
        </p:nvSpPr>
        <p:spPr>
          <a:xfrm>
            <a:off x="1475656" y="2887682"/>
            <a:ext cx="7056784" cy="3970318"/>
          </a:xfrm>
          <a:prstGeom prst="rect">
            <a:avLst/>
          </a:prstGeom>
          <a:noFill/>
        </p:spPr>
        <p:txBody>
          <a:bodyPr wrap="square" rtlCol="0">
            <a:spAutoFit/>
          </a:bodyPr>
          <a:lstStyle/>
          <a:p>
            <a:pPr algn="l"/>
            <a:r>
              <a:rPr lang="en-US"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THE END</a:t>
            </a:r>
            <a:endParaRPr lang="ar-SA"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a:p>
            <a:pPr algn="ctr"/>
            <a:r>
              <a:rPr lang="ar-SA" sz="13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a:t>
            </a:r>
          </a:p>
          <a:p>
            <a:endParaRPr lang="en-US" dirty="0"/>
          </a:p>
        </p:txBody>
      </p:sp>
    </p:spTree>
    <p:extLst>
      <p:ext uri="{BB962C8B-B14F-4D97-AF65-F5344CB8AC3E}">
        <p14:creationId xmlns="" xmlns:p14="http://schemas.microsoft.com/office/powerpoint/2010/main" val="349341727"/>
      </p:ext>
    </p:extLst>
  </p:cSld>
  <p:clrMapOvr>
    <a:masterClrMapping/>
  </p:clrMapOvr>
  <mc:AlternateContent xmlns:mc="http://schemas.openxmlformats.org/markup-compatibility/2006">
    <mc:Choice xmlns="" xmlns:p14="http://schemas.microsoft.com/office/powerpoint/2010/main" Requires="p14">
      <p:transition spd="slow" p14:dur="3900">
        <p14:glitter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1.66667E-6 -2.96296E-6 C 0.06892 -2.96296E-6 0.125 0.05602 0.125 0.125 C 0.125 0.19398 0.06892 0.25 1.66667E-6 0.25 C -0.06893 0.25 -0.125 0.19398 -0.125 0.125 C -0.125 0.05602 -0.06893 -2.96296E-6 1.66667E-6 -2.96296E-6 Z " pathEditMode="relative" rAng="0" ptsTypes="AAAAA">
                                      <p:cBhvr>
                                        <p:cTn id="6" dur="2000" fill="hold"/>
                                        <p:tgtEl>
                                          <p:spTgt spid="2">
                                            <p:txEl>
                                              <p:pRg st="1" end="1"/>
                                            </p:txEl>
                                          </p:spTgt>
                                        </p:tgtEl>
                                        <p:attrNameLst>
                                          <p:attrName>ppt_x</p:attrName>
                                          <p:attrName>ppt_y</p:attrName>
                                        </p:attrNameLst>
                                      </p:cBhvr>
                                      <p:rCtr x="0" y="12500"/>
                                    </p:animMotion>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p:cTn id="11"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2">
                                            <p:txEl>
                                              <p:pRg st="0" end="0"/>
                                            </p:txEl>
                                          </p:spTgt>
                                        </p:tgtEl>
                                        <p:attrNameLst>
                                          <p:attrName>ppt_h</p:attrName>
                                        </p:attrNameLst>
                                      </p:cBhvr>
                                      <p:tavLst>
                                        <p:tav tm="0">
                                          <p:val>
                                            <p:fltVal val="0"/>
                                          </p:val>
                                        </p:tav>
                                        <p:tav tm="100000">
                                          <p:val>
                                            <p:strVal val="#ppt_h"/>
                                          </p:val>
                                        </p:tav>
                                      </p:tavLst>
                                    </p:anim>
                                    <p:animEffect transition="in" filter="fade">
                                      <p:cBhvr>
                                        <p:cTn id="13"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idx="1"/>
          </p:nvPr>
        </p:nvSpPr>
        <p:spPr/>
        <p:txBody>
          <a:bodyPr/>
          <a:lstStyle/>
          <a:p>
            <a:r>
              <a:rPr lang="ar-SA" dirty="0" smtClean="0"/>
              <a:t>القرص الصلب: هو  وحدة التخزين الرئيسية في الحاسوب, ويتكون من أقراص ممغنطة دوارة تستخدم في تخزين البيانات ويقوم لاقط كهرومغناطيسي بالقراءة  والكتابة من والي السطح الممغنط لتلك الأقراص.</a:t>
            </a:r>
            <a:endParaRPr lang="en-US" dirty="0" smtClean="0"/>
          </a:p>
          <a:p>
            <a:endParaRPr lang="ar-SA"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pic>
        <p:nvPicPr>
          <p:cNvPr id="4" name="عنصر نائب للمحتوى 4">
            <a:extLst>
              <a:ext uri="{FF2B5EF4-FFF2-40B4-BE49-F238E27FC236}">
                <a16:creationId xmlns:a16="http://schemas.microsoft.com/office/drawing/2014/main" xmlns="" id="{674AF143-A83E-419C-BB17-796DBE36532A}"/>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51520" y="980728"/>
            <a:ext cx="8496943" cy="5616623"/>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sz="5400" dirty="0" smtClean="0">
                <a:solidFill>
                  <a:srgbClr val="FF0000"/>
                </a:solidFill>
              </a:rPr>
              <a:t>تهيئة القرص الصلب:-</a:t>
            </a:r>
            <a:endParaRPr lang="ar-SA" dirty="0"/>
          </a:p>
        </p:txBody>
      </p:sp>
      <p:sp>
        <p:nvSpPr>
          <p:cNvPr id="3" name="عنصر نائب للمحتوى 2"/>
          <p:cNvSpPr>
            <a:spLocks noGrp="1"/>
          </p:cNvSpPr>
          <p:nvPr>
            <p:ph idx="1"/>
          </p:nvPr>
        </p:nvSpPr>
        <p:spPr/>
        <p:txBody>
          <a:bodyPr>
            <a:normAutofit fontScale="92500" lnSpcReduction="10000"/>
          </a:bodyPr>
          <a:lstStyle/>
          <a:p>
            <a:r>
              <a:rPr lang="ar-SA" sz="2800" dirty="0" smtClean="0"/>
              <a:t>يجب علي الكمبيوتر أن يكون قادراً علي الوصول </a:t>
            </a:r>
            <a:r>
              <a:rPr lang="ar-SA" sz="2800" dirty="0" err="1" smtClean="0"/>
              <a:t>الي</a:t>
            </a:r>
            <a:r>
              <a:rPr lang="ar-SA" sz="2800" dirty="0" smtClean="0"/>
              <a:t> البيانات المطلوبة فكيف يعرف الكمبيوتر أين يبحث عن المعلومات المطلوبة داخل القرص بين الملايين من </a:t>
            </a:r>
            <a:r>
              <a:rPr lang="ar-SA" sz="2800" dirty="0" err="1" smtClean="0"/>
              <a:t>البتات</a:t>
            </a:r>
            <a:r>
              <a:rPr lang="ar-SA" sz="2800" dirty="0" smtClean="0"/>
              <a:t> </a:t>
            </a:r>
            <a:r>
              <a:rPr lang="en-US" sz="2800" dirty="0" smtClean="0"/>
              <a:t>Bits</a:t>
            </a:r>
            <a:r>
              <a:rPr lang="ar-SA" sz="2800" dirty="0" smtClean="0"/>
              <a:t> المخزنة فيه؟</a:t>
            </a:r>
            <a:endParaRPr lang="en-US" sz="2800" dirty="0" smtClean="0"/>
          </a:p>
          <a:p>
            <a:r>
              <a:rPr lang="ar-SA" sz="2800" dirty="0" smtClean="0"/>
              <a:t>لحل هذه المشكلة يتم تنظيم القرص الصلب من خلال تقسيمه لأقسام منفصلة وهذا يسمح وبكل سهولة للكمبيوتر بإيجاد أي سلسلة من </a:t>
            </a:r>
            <a:r>
              <a:rPr lang="ar-SA" sz="2800" dirty="0" err="1" smtClean="0"/>
              <a:t>البتات</a:t>
            </a:r>
            <a:r>
              <a:rPr lang="ar-SA" sz="2800" dirty="0" smtClean="0"/>
              <a:t> المخزنة فيه.</a:t>
            </a:r>
            <a:endParaRPr lang="en-US" sz="2800" dirty="0" smtClean="0"/>
          </a:p>
          <a:p>
            <a:r>
              <a:rPr lang="ar-SA" sz="2800" dirty="0" smtClean="0"/>
              <a:t>والمصطلح الرئيسي لتنظيم القرص الصلب يعرف بالتهيئة(</a:t>
            </a:r>
            <a:r>
              <a:rPr lang="en-US" sz="2800" dirty="0" err="1" smtClean="0"/>
              <a:t>Formating</a:t>
            </a:r>
            <a:r>
              <a:rPr lang="ar-SA" sz="2800" dirty="0" smtClean="0"/>
              <a:t>) وتعد عملية تهيئة القرص الصلب </a:t>
            </a:r>
            <a:r>
              <a:rPr lang="ar-SA" sz="2800" dirty="0" err="1" smtClean="0"/>
              <a:t>حتي</a:t>
            </a:r>
            <a:r>
              <a:rPr lang="ar-SA" sz="2800" dirty="0" smtClean="0"/>
              <a:t> يمكن كتابة الملفات علي الأقراص مع إمكانية استرجاع الملفات المطلوبة فيما بعد وبسرعة كبيرة, ويجب أن تتم عملية التهيئة القرص الصلب </a:t>
            </a:r>
            <a:r>
              <a:rPr lang="ar-SA" sz="2800" dirty="0" smtClean="0">
                <a:solidFill>
                  <a:srgbClr val="FF3300"/>
                </a:solidFill>
              </a:rPr>
              <a:t>بطريقتين:</a:t>
            </a:r>
            <a:r>
              <a:rPr lang="ar-SA" sz="2800" dirty="0" smtClean="0"/>
              <a:t>-</a:t>
            </a:r>
            <a:endParaRPr lang="en-US" sz="2800" dirty="0" smtClean="0"/>
          </a:p>
          <a:p>
            <a:r>
              <a:rPr lang="ar-SA" sz="2800" dirty="0" smtClean="0"/>
              <a:t>1</a:t>
            </a:r>
            <a:r>
              <a:rPr lang="en-US" sz="2800" b="1" dirty="0" smtClean="0">
                <a:solidFill>
                  <a:srgbClr val="00B050"/>
                </a:solidFill>
              </a:rPr>
              <a:t>/</a:t>
            </a:r>
            <a:r>
              <a:rPr lang="ar-SA" sz="2800" b="1" dirty="0" smtClean="0">
                <a:solidFill>
                  <a:srgbClr val="00B050"/>
                </a:solidFill>
              </a:rPr>
              <a:t> التهيئة الفيزيائية.</a:t>
            </a:r>
            <a:endParaRPr lang="en-US" sz="2800" b="1" dirty="0" smtClean="0">
              <a:solidFill>
                <a:srgbClr val="00B050"/>
              </a:solidFill>
            </a:endParaRPr>
          </a:p>
          <a:p>
            <a:r>
              <a:rPr lang="ar-SA" sz="2800" b="1" dirty="0" smtClean="0">
                <a:solidFill>
                  <a:srgbClr val="00B050"/>
                </a:solidFill>
              </a:rPr>
              <a:t>2</a:t>
            </a:r>
            <a:r>
              <a:rPr lang="en-US" sz="2800" b="1" dirty="0" smtClean="0">
                <a:solidFill>
                  <a:srgbClr val="00B050"/>
                </a:solidFill>
              </a:rPr>
              <a:t>/</a:t>
            </a:r>
            <a:r>
              <a:rPr lang="ar-SA" sz="2800" b="1" dirty="0" smtClean="0">
                <a:solidFill>
                  <a:srgbClr val="00B050"/>
                </a:solidFill>
              </a:rPr>
              <a:t> التهيئة المنطقية.  </a:t>
            </a:r>
            <a:endParaRPr lang="en-US" sz="2800" b="1" dirty="0" smtClean="0">
              <a:solidFill>
                <a:srgbClr val="00B050"/>
              </a:solidFill>
            </a:endParaRPr>
          </a:p>
          <a:p>
            <a:endParaRPr lang="ar-S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6000" dirty="0">
                <a:solidFill>
                  <a:srgbClr val="FF0000"/>
                </a:solidFill>
              </a:rPr>
              <a:t>التهيئة الفيزيائية</a:t>
            </a:r>
            <a:r>
              <a:rPr lang="ar-SA" dirty="0">
                <a:solidFill>
                  <a:srgbClr val="FF0000"/>
                </a:solidFill>
              </a:rPr>
              <a:t>:-</a:t>
            </a:r>
            <a:r>
              <a:rPr lang="en-US" sz="4400" b="1" dirty="0">
                <a:latin typeface="Arabic Typesetting" panose="03020402040406030203" pitchFamily="66" charset="-78"/>
                <a:cs typeface="Arabic Typesetting" panose="03020402040406030203" pitchFamily="66" charset="-78"/>
              </a:rPr>
              <a:t>Physical Formatting</a:t>
            </a:r>
            <a:r>
              <a:rPr lang="en-US" sz="4000" b="1" dirty="0">
                <a:latin typeface="Arabic Typesetting" panose="03020402040406030203" pitchFamily="66" charset="-78"/>
                <a:cs typeface="Arabic Typesetting" panose="03020402040406030203" pitchFamily="66" charset="-78"/>
              </a:rPr>
              <a:t>  </a:t>
            </a:r>
            <a:r>
              <a:rPr lang="en-US" sz="3600" b="1" dirty="0">
                <a:latin typeface="Arabic Typesetting" panose="03020402040406030203" pitchFamily="66" charset="-78"/>
                <a:cs typeface="Arabic Typesetting" panose="03020402040406030203" pitchFamily="66" charset="-78"/>
              </a:rPr>
              <a:t>       </a:t>
            </a:r>
            <a:endParaRPr lang="en-US" b="1" dirty="0">
              <a:latin typeface="Arabic Typesetting" panose="03020402040406030203" pitchFamily="66" charset="-78"/>
              <a:cs typeface="Arabic Typesetting" panose="03020402040406030203" pitchFamily="66" charset="-78"/>
            </a:endParaRPr>
          </a:p>
        </p:txBody>
      </p:sp>
      <p:sp>
        <p:nvSpPr>
          <p:cNvPr id="3" name="عنصر نائب للمحتوى 2"/>
          <p:cNvSpPr>
            <a:spLocks noGrp="1"/>
          </p:cNvSpPr>
          <p:nvPr>
            <p:ph idx="1"/>
          </p:nvPr>
        </p:nvSpPr>
        <p:spPr/>
        <p:txBody>
          <a:bodyPr/>
          <a:lstStyle/>
          <a:p>
            <a:r>
              <a:rPr lang="ar-SA" dirty="0"/>
              <a:t>يجب القيام بعملية التهيئة الفيزيائية قبل التهيئة المنطقية للقرص الصلب التهيئة الفيزيائية للقرص الصلب تتم عادة بعد صناعته مباشرة من قبل الشركة المنتجة له حيث تقسم عملية التهيئة الفيزيائية الأقراص الدائرية للقرص الصلب إلي العناصر الفيزيائية الرئيسية التالية:- </a:t>
            </a:r>
            <a:endParaRPr lang="en-US" dirty="0"/>
          </a:p>
          <a:p>
            <a:r>
              <a:rPr lang="ar-SA" dirty="0"/>
              <a:t>                   المسارات -  القطاعات  - الاسطوانات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683568" y="332656"/>
            <a:ext cx="8229600" cy="1143000"/>
          </a:xfrm>
        </p:spPr>
        <p:txBody>
          <a:bodyPr>
            <a:normAutofit/>
          </a:bodyPr>
          <a:lstStyle/>
          <a:p>
            <a:pPr algn="r"/>
            <a:r>
              <a:rPr lang="ar-SA" sz="5400" b="1" dirty="0">
                <a:solidFill>
                  <a:srgbClr val="FF0000"/>
                </a:solidFill>
              </a:rPr>
              <a:t>مثال:-</a:t>
            </a:r>
            <a:endParaRPr lang="en-US" sz="5400" b="1" dirty="0">
              <a:solidFill>
                <a:srgbClr val="FF0000"/>
              </a:solidFill>
            </a:endParaRPr>
          </a:p>
        </p:txBody>
      </p:sp>
      <p:sp>
        <p:nvSpPr>
          <p:cNvPr id="3" name="عنصر نائب للمحتوى 2"/>
          <p:cNvSpPr>
            <a:spLocks noGrp="1"/>
          </p:cNvSpPr>
          <p:nvPr>
            <p:ph idx="1"/>
          </p:nvPr>
        </p:nvSpPr>
        <p:spPr/>
        <p:txBody>
          <a:bodyPr>
            <a:normAutofit fontScale="92500" lnSpcReduction="20000"/>
          </a:bodyPr>
          <a:lstStyle/>
          <a:p>
            <a:pPr marL="0" indent="0">
              <a:buNone/>
            </a:pPr>
            <a:r>
              <a:rPr lang="ar-SA" dirty="0"/>
              <a:t>قرص يحتوي علي </a:t>
            </a:r>
            <a:r>
              <a:rPr lang="en-US" dirty="0"/>
              <a:t>256</a:t>
            </a:r>
            <a:r>
              <a:rPr lang="ar-SA" dirty="0"/>
              <a:t> مسار للوجه الواحد, ويحتوي المسار الواحد علي </a:t>
            </a:r>
            <a:r>
              <a:rPr lang="en-US" dirty="0"/>
              <a:t>8 </a:t>
            </a:r>
            <a:r>
              <a:rPr lang="ar-SA" dirty="0"/>
              <a:t>قطاعات . </a:t>
            </a:r>
            <a:r>
              <a:rPr lang="ar-SA" dirty="0">
                <a:solidFill>
                  <a:srgbClr val="FF0000"/>
                </a:solidFill>
              </a:rPr>
              <a:t>أوجد سعة هذا القرص</a:t>
            </a:r>
            <a:r>
              <a:rPr lang="ar-SA" dirty="0"/>
              <a:t>؟                       </a:t>
            </a:r>
            <a:r>
              <a:rPr lang="ar-SA" dirty="0">
                <a:solidFill>
                  <a:srgbClr val="FF0000"/>
                </a:solidFill>
              </a:rPr>
              <a:t>الحل:</a:t>
            </a:r>
            <a:endParaRPr lang="en-US" dirty="0">
              <a:solidFill>
                <a:srgbClr val="FF0000"/>
              </a:solidFill>
            </a:endParaRPr>
          </a:p>
          <a:p>
            <a:pPr marL="0" indent="0">
              <a:buNone/>
            </a:pPr>
            <a:r>
              <a:rPr lang="ar-SA" sz="3900" b="1" dirty="0">
                <a:effectLst>
                  <a:outerShdw blurRad="38100" dist="38100" dir="2700000" algn="tl">
                    <a:srgbClr val="000000">
                      <a:alpha val="43137"/>
                    </a:srgbClr>
                  </a:outerShdw>
                </a:effectLst>
              </a:rPr>
              <a:t>سعة المسار</a:t>
            </a:r>
            <a:r>
              <a:rPr lang="ar-SA" sz="3900" b="1" dirty="0"/>
              <a:t>= عدد القطاعات *  </a:t>
            </a:r>
            <a:r>
              <a:rPr lang="en-US" sz="3900" b="1" dirty="0"/>
              <a:t>0.5 </a:t>
            </a:r>
          </a:p>
          <a:p>
            <a:pPr marL="0" indent="0" algn="ctr">
              <a:buNone/>
            </a:pPr>
            <a:r>
              <a:rPr lang="en-US" sz="3900" b="1" dirty="0"/>
              <a:t>=</a:t>
            </a:r>
            <a:r>
              <a:rPr lang="ar-SA" sz="3900" b="1" dirty="0"/>
              <a:t> </a:t>
            </a:r>
            <a:r>
              <a:rPr lang="en-US" sz="4300" b="1" dirty="0"/>
              <a:t>= 0.5*8 </a:t>
            </a:r>
            <a:r>
              <a:rPr lang="ar-SA" sz="4300" b="1" dirty="0"/>
              <a:t> 4 بت</a:t>
            </a:r>
            <a:endParaRPr lang="en-US" sz="4300" b="1" dirty="0"/>
          </a:p>
          <a:p>
            <a:pPr marL="0" indent="0">
              <a:buNone/>
            </a:pPr>
            <a:r>
              <a:rPr lang="ar-SA" sz="3900" b="1" dirty="0">
                <a:effectLst>
                  <a:outerShdw blurRad="38100" dist="38100" dir="2700000" algn="tl">
                    <a:srgbClr val="000000">
                      <a:alpha val="43137"/>
                    </a:srgbClr>
                  </a:outerShdw>
                </a:effectLst>
              </a:rPr>
              <a:t>سعة الوجه الواحد </a:t>
            </a:r>
            <a:r>
              <a:rPr lang="ar-SA" sz="3900" b="1" dirty="0"/>
              <a:t>= عدد المسارات </a:t>
            </a:r>
            <a:r>
              <a:rPr lang="en-US" sz="3900" b="1" dirty="0"/>
              <a:t>*</a:t>
            </a:r>
            <a:r>
              <a:rPr lang="ar-SA" sz="3900" b="1" dirty="0"/>
              <a:t>  سعة المسار</a:t>
            </a:r>
            <a:endParaRPr lang="en-US" sz="3900" b="1" dirty="0"/>
          </a:p>
          <a:p>
            <a:pPr marL="0" indent="0" algn="ctr">
              <a:buNone/>
            </a:pPr>
            <a:r>
              <a:rPr lang="ar-SA" sz="3900" b="1" dirty="0"/>
              <a:t>          = </a:t>
            </a:r>
            <a:r>
              <a:rPr lang="en-US" sz="4300" b="1" dirty="0"/>
              <a:t>256</a:t>
            </a:r>
            <a:r>
              <a:rPr lang="ar-SA" sz="4300" b="1" dirty="0"/>
              <a:t>  *</a:t>
            </a:r>
            <a:r>
              <a:rPr lang="en-US" sz="4300" b="1" dirty="0"/>
              <a:t>   4</a:t>
            </a:r>
            <a:r>
              <a:rPr lang="ar-SA" sz="4300" b="1" dirty="0"/>
              <a:t>  = </a:t>
            </a:r>
            <a:r>
              <a:rPr lang="en-US" sz="4300" b="1" dirty="0"/>
              <a:t>1024</a:t>
            </a:r>
            <a:r>
              <a:rPr lang="ar-SA" sz="4300" b="1" dirty="0"/>
              <a:t> بت</a:t>
            </a:r>
            <a:endParaRPr lang="en-US" sz="4300" b="1" dirty="0"/>
          </a:p>
          <a:p>
            <a:pPr marL="0" indent="0">
              <a:buNone/>
            </a:pPr>
            <a:r>
              <a:rPr lang="ar-SA" sz="3900" b="1" dirty="0">
                <a:effectLst>
                  <a:outerShdw blurRad="38100" dist="38100" dir="2700000" algn="tl">
                    <a:srgbClr val="000000">
                      <a:alpha val="43137"/>
                    </a:srgbClr>
                  </a:outerShdw>
                </a:effectLst>
              </a:rPr>
              <a:t>سعة القرص</a:t>
            </a:r>
            <a:r>
              <a:rPr lang="ar-SA" sz="3900" b="1" dirty="0"/>
              <a:t>=   سعة الوجه الواحد </a:t>
            </a:r>
            <a:r>
              <a:rPr lang="en-US" sz="3900" b="1" dirty="0"/>
              <a:t>  2*</a:t>
            </a:r>
          </a:p>
          <a:p>
            <a:pPr marL="0" indent="0" algn="ctr">
              <a:buNone/>
            </a:pPr>
            <a:r>
              <a:rPr lang="en-US" sz="3900" b="1" dirty="0"/>
              <a:t>1024 </a:t>
            </a:r>
            <a:r>
              <a:rPr lang="ar-SA" sz="3900" b="1" dirty="0"/>
              <a:t> *2 = 2048 بت</a:t>
            </a:r>
            <a:endParaRPr lang="en-US" sz="3600" b="1" dirty="0"/>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sz="5400" dirty="0">
                <a:solidFill>
                  <a:srgbClr val="FF0000"/>
                </a:solidFill>
              </a:rPr>
              <a:t>مثال:-</a:t>
            </a:r>
            <a:endParaRPr lang="en-US" sz="5400" dirty="0">
              <a:solidFill>
                <a:srgbClr val="FF0000"/>
              </a:solidFill>
            </a:endParaRPr>
          </a:p>
        </p:txBody>
      </p:sp>
      <p:sp>
        <p:nvSpPr>
          <p:cNvPr id="3" name="عنصر نائب للمحتوى 2"/>
          <p:cNvSpPr>
            <a:spLocks noGrp="1"/>
          </p:cNvSpPr>
          <p:nvPr>
            <p:ph idx="1"/>
          </p:nvPr>
        </p:nvSpPr>
        <p:spPr/>
        <p:txBody>
          <a:bodyPr>
            <a:normAutofit fontScale="92500" lnSpcReduction="10000"/>
          </a:bodyPr>
          <a:lstStyle/>
          <a:p>
            <a:pPr marL="0" indent="0">
              <a:buNone/>
            </a:pPr>
            <a:r>
              <a:rPr lang="ar-SA" dirty="0"/>
              <a:t>قرص سعته </a:t>
            </a:r>
            <a:r>
              <a:rPr lang="en-US" dirty="0"/>
              <a:t>2048</a:t>
            </a:r>
            <a:r>
              <a:rPr lang="ar-SA" dirty="0"/>
              <a:t> بت </a:t>
            </a:r>
            <a:r>
              <a:rPr lang="ar-SA" dirty="0">
                <a:solidFill>
                  <a:srgbClr val="FF0000"/>
                </a:solidFill>
              </a:rPr>
              <a:t>أوجد عدد المسارات </a:t>
            </a:r>
            <a:r>
              <a:rPr lang="ar-SA" dirty="0"/>
              <a:t>التي يتكون منها الوجه الواحد للقرص إذا كان المسار يحتوي علي </a:t>
            </a:r>
            <a:r>
              <a:rPr lang="en-US" dirty="0"/>
              <a:t>8</a:t>
            </a:r>
            <a:r>
              <a:rPr lang="ar-SA" dirty="0"/>
              <a:t> قطاعات. </a:t>
            </a:r>
            <a:endParaRPr lang="en-US" dirty="0"/>
          </a:p>
          <a:p>
            <a:pPr marL="0" indent="0">
              <a:buNone/>
            </a:pPr>
            <a:r>
              <a:rPr lang="ar-SA" dirty="0">
                <a:solidFill>
                  <a:srgbClr val="FF0000"/>
                </a:solidFill>
              </a:rPr>
              <a:t>الحل:</a:t>
            </a:r>
            <a:endParaRPr lang="en-US" dirty="0"/>
          </a:p>
          <a:p>
            <a:pPr marL="0" indent="0">
              <a:buNone/>
            </a:pPr>
            <a:r>
              <a:rPr lang="ar-SA" sz="3500" b="1" dirty="0">
                <a:effectLst>
                  <a:outerShdw blurRad="38100" dist="38100" dir="2700000" algn="tl">
                    <a:srgbClr val="000000">
                      <a:alpha val="43137"/>
                    </a:srgbClr>
                  </a:outerShdw>
                </a:effectLst>
              </a:rPr>
              <a:t>سعة الوجه الواحد </a:t>
            </a:r>
            <a:r>
              <a:rPr lang="ar-SA" sz="3500" dirty="0"/>
              <a:t>= </a:t>
            </a:r>
            <a:r>
              <a:rPr lang="ar-SA" sz="3500" b="1" dirty="0"/>
              <a:t>سعة القرص /2</a:t>
            </a:r>
          </a:p>
          <a:p>
            <a:pPr marL="0" indent="0" algn="ctr">
              <a:buNone/>
            </a:pP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2048 / 2</a:t>
            </a:r>
            <a:r>
              <a:rPr lang="ar-SA" sz="3500" b="1" dirty="0">
                <a:effectLst>
                  <a:outerShdw blurRad="38100" dist="38100" dir="2700000" algn="tl">
                    <a:srgbClr val="000000">
                      <a:alpha val="43137"/>
                    </a:srgbClr>
                  </a:outerShdw>
                </a:effectLst>
              </a:rPr>
              <a:t> =  </a:t>
            </a:r>
            <a:r>
              <a:rPr lang="en-US" sz="3500" b="1" dirty="0">
                <a:effectLst>
                  <a:outerShdw blurRad="38100" dist="38100" dir="2700000" algn="tl">
                    <a:srgbClr val="000000">
                      <a:alpha val="43137"/>
                    </a:srgbClr>
                  </a:outerShdw>
                </a:effectLst>
              </a:rPr>
              <a:t>1024 </a:t>
            </a:r>
            <a:r>
              <a:rPr lang="ar-SA" sz="3500" b="1" dirty="0">
                <a:effectLst>
                  <a:outerShdw blurRad="38100" dist="38100" dir="2700000" algn="tl">
                    <a:srgbClr val="000000">
                      <a:alpha val="43137"/>
                    </a:srgbClr>
                  </a:outerShdw>
                </a:effectLst>
              </a:rPr>
              <a:t> بت  </a:t>
            </a:r>
            <a:endParaRPr lang="en-US" sz="3500" b="1" dirty="0">
              <a:effectLst>
                <a:outerShdw blurRad="38100" dist="38100" dir="2700000" algn="tl">
                  <a:srgbClr val="000000">
                    <a:alpha val="43137"/>
                  </a:srgbClr>
                </a:outerShdw>
              </a:effectLst>
            </a:endParaRPr>
          </a:p>
          <a:p>
            <a:pPr marL="0" indent="0">
              <a:buNone/>
            </a:pPr>
            <a:r>
              <a:rPr lang="ar-SA" sz="3500" dirty="0"/>
              <a:t>     </a:t>
            </a:r>
            <a:r>
              <a:rPr lang="ar-SA" sz="3500" b="1" dirty="0">
                <a:effectLst>
                  <a:outerShdw blurRad="38100" dist="38100" dir="2700000" algn="tl">
                    <a:srgbClr val="000000">
                      <a:alpha val="43137"/>
                    </a:srgbClr>
                  </a:outerShdw>
                </a:effectLst>
              </a:rPr>
              <a:t>سعة المسار</a:t>
            </a:r>
            <a:r>
              <a:rPr lang="ar-SA" sz="3500" dirty="0"/>
              <a:t>= </a:t>
            </a:r>
            <a:r>
              <a:rPr lang="ar-SA" sz="3500" b="1" dirty="0"/>
              <a:t>عدد القطاعات *  </a:t>
            </a:r>
            <a:r>
              <a:rPr lang="en-US" sz="3500" b="1" dirty="0"/>
              <a:t>0.5 </a:t>
            </a:r>
          </a:p>
          <a:p>
            <a:pPr marL="0" indent="0" algn="ctr">
              <a:buNone/>
            </a:pP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 8 </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0.5</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 </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 4 </a:t>
            </a:r>
            <a:r>
              <a:rPr lang="ar-SA" sz="3500" b="1" dirty="0">
                <a:effectLst>
                  <a:outerShdw blurRad="38100" dist="38100" dir="2700000" algn="tl">
                    <a:srgbClr val="000000">
                      <a:alpha val="43137"/>
                    </a:srgbClr>
                  </a:outerShdw>
                </a:effectLst>
              </a:rPr>
              <a:t>بت</a:t>
            </a:r>
            <a:endParaRPr lang="en-US" sz="3500" b="1" dirty="0">
              <a:effectLst>
                <a:outerShdw blurRad="38100" dist="38100" dir="2700000" algn="tl">
                  <a:srgbClr val="000000">
                    <a:alpha val="43137"/>
                  </a:srgbClr>
                </a:outerShdw>
              </a:effectLst>
            </a:endParaRPr>
          </a:p>
          <a:p>
            <a:pPr marL="0" indent="0">
              <a:buNone/>
            </a:pPr>
            <a:r>
              <a:rPr lang="ar-SA" sz="3500" b="1" dirty="0">
                <a:effectLst>
                  <a:outerShdw blurRad="38100" dist="38100" dir="2700000" algn="tl">
                    <a:srgbClr val="000000">
                      <a:alpha val="43137"/>
                    </a:srgbClr>
                  </a:outerShdw>
                </a:effectLst>
              </a:rPr>
              <a:t>عدد المسارات</a:t>
            </a:r>
            <a:r>
              <a:rPr lang="ar-SA" sz="3500" dirty="0"/>
              <a:t>=  </a:t>
            </a:r>
            <a:r>
              <a:rPr lang="ar-SA" sz="3500" b="1" dirty="0"/>
              <a:t>سعة الوجه الواحد </a:t>
            </a:r>
            <a:r>
              <a:rPr lang="en-US" sz="3500" b="1" dirty="0"/>
              <a:t>/</a:t>
            </a:r>
            <a:r>
              <a:rPr lang="ar-SA" sz="3500" b="1" dirty="0"/>
              <a:t>  سعة المسار</a:t>
            </a:r>
            <a:endParaRPr lang="en-US" sz="3500" b="1" dirty="0"/>
          </a:p>
          <a:p>
            <a:pPr marL="0" indent="0" algn="ctr">
              <a:buNone/>
            </a:pPr>
            <a:r>
              <a:rPr lang="ar-SA" sz="3500" b="1" dirty="0">
                <a:effectLst>
                  <a:outerShdw blurRad="38100" dist="38100" dir="2700000" algn="tl">
                    <a:srgbClr val="000000">
                      <a:alpha val="43137"/>
                    </a:srgbClr>
                  </a:outerShdw>
                </a:effectLst>
              </a:rPr>
              <a:t>                  =  </a:t>
            </a:r>
            <a:r>
              <a:rPr lang="en-US" sz="3500" b="1" dirty="0">
                <a:effectLst>
                  <a:outerShdw blurRad="38100" dist="38100" dir="2700000" algn="tl">
                    <a:srgbClr val="000000">
                      <a:alpha val="43137"/>
                    </a:srgbClr>
                  </a:outerShdw>
                </a:effectLst>
              </a:rPr>
              <a:t>1024</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a:t>
            </a:r>
            <a:r>
              <a:rPr lang="ar-SA" sz="3500" b="1" dirty="0">
                <a:effectLst>
                  <a:outerShdw blurRad="38100" dist="38100" dir="2700000" algn="tl">
                    <a:srgbClr val="000000">
                      <a:alpha val="43137"/>
                    </a:srgbClr>
                  </a:outerShdw>
                </a:effectLst>
              </a:rPr>
              <a:t>  </a:t>
            </a:r>
            <a:r>
              <a:rPr lang="en-US" sz="3500" b="1" dirty="0">
                <a:effectLst>
                  <a:outerShdw blurRad="38100" dist="38100" dir="2700000" algn="tl">
                    <a:srgbClr val="000000">
                      <a:alpha val="43137"/>
                    </a:srgbClr>
                  </a:outerShdw>
                </a:effectLst>
              </a:rPr>
              <a:t>4</a:t>
            </a:r>
            <a:r>
              <a:rPr lang="ar-SA" sz="3500" b="1" dirty="0">
                <a:effectLst>
                  <a:outerShdw blurRad="38100" dist="38100" dir="2700000" algn="tl">
                    <a:srgbClr val="000000">
                      <a:alpha val="43137"/>
                    </a:srgbClr>
                  </a:outerShdw>
                </a:effectLst>
              </a:rPr>
              <a:t>  =  </a:t>
            </a:r>
            <a:r>
              <a:rPr lang="en-US" sz="3500" b="1" dirty="0">
                <a:effectLst>
                  <a:outerShdw blurRad="38100" dist="38100" dir="2700000" algn="tl">
                    <a:srgbClr val="000000">
                      <a:alpha val="43137"/>
                    </a:srgbClr>
                  </a:outerShdw>
                </a:effectLst>
              </a:rPr>
              <a:t>256 </a:t>
            </a:r>
            <a:r>
              <a:rPr lang="ar-SA" sz="3500" b="1" dirty="0">
                <a:effectLst>
                  <a:outerShdw blurRad="38100" dist="38100" dir="2700000" algn="tl">
                    <a:srgbClr val="000000">
                      <a:alpha val="43137"/>
                    </a:srgbClr>
                  </a:outerShdw>
                </a:effectLst>
              </a:rPr>
              <a:t> مساراً</a:t>
            </a:r>
            <a:endParaRPr lang="en-US" b="1" dirty="0">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fontScale="90000"/>
          </a:bodyPr>
          <a:lstStyle/>
          <a:p>
            <a:pPr algn="r"/>
            <a:r>
              <a:rPr lang="en-US" b="1" dirty="0">
                <a:solidFill>
                  <a:srgbClr val="FF0000"/>
                </a:solidFill>
              </a:rPr>
              <a:t/>
            </a:r>
            <a:br>
              <a:rPr lang="en-US" b="1" dirty="0">
                <a:solidFill>
                  <a:srgbClr val="FF0000"/>
                </a:solidFill>
              </a:rPr>
            </a:br>
            <a:r>
              <a:rPr lang="ar-SA" b="1" dirty="0">
                <a:solidFill>
                  <a:srgbClr val="FF0000"/>
                </a:solidFill>
              </a:rPr>
              <a:t> </a:t>
            </a:r>
            <a:r>
              <a:rPr lang="ar-SA" sz="5300" b="1" dirty="0">
                <a:solidFill>
                  <a:schemeClr val="accent2"/>
                </a:solidFill>
              </a:rPr>
              <a:t>القرص الصلب </a:t>
            </a:r>
            <a:r>
              <a:rPr lang="en-US" sz="4000" b="1" dirty="0">
                <a:solidFill>
                  <a:schemeClr val="accent2"/>
                </a:solidFill>
              </a:rPr>
              <a:t>Hard Disk(HD)</a:t>
            </a:r>
            <a:endParaRPr lang="en-US" b="1" dirty="0">
              <a:solidFill>
                <a:schemeClr val="accent2"/>
              </a:solidFill>
            </a:endParaRPr>
          </a:p>
        </p:txBody>
      </p:sp>
      <p:sp>
        <p:nvSpPr>
          <p:cNvPr id="3" name="عنصر نائب للمحتوى 2"/>
          <p:cNvSpPr>
            <a:spLocks noGrp="1"/>
          </p:cNvSpPr>
          <p:nvPr>
            <p:ph idx="1"/>
          </p:nvPr>
        </p:nvSpPr>
        <p:spPr>
          <a:xfrm>
            <a:off x="357158" y="1935480"/>
            <a:ext cx="8329642" cy="4389120"/>
          </a:xfrm>
        </p:spPr>
        <p:txBody>
          <a:bodyPr>
            <a:normAutofit/>
          </a:bodyPr>
          <a:lstStyle/>
          <a:p>
            <a:r>
              <a:rPr lang="ar-SA" b="1" u="sng" dirty="0">
                <a:solidFill>
                  <a:srgbClr val="FF0000"/>
                </a:solidFill>
              </a:rPr>
              <a:t>التهيئة المنطقية:-</a:t>
            </a:r>
            <a:endParaRPr lang="en-US" b="1" u="sng" dirty="0">
              <a:solidFill>
                <a:srgbClr val="FF0000"/>
              </a:solidFill>
            </a:endParaRPr>
          </a:p>
          <a:p>
            <a:r>
              <a:rPr lang="ar-SA" dirty="0"/>
              <a:t>بعد القيام بعملية التهيئة الفيزيائية للقرص الصلب يجب القيام بعملية التهيئة المنطقية له حيث تضع التهيئة المنطقية نظام ملفات القرص الصلب,مما يسمح لنظم التشغيل المختلفة باستعمال المساحة المتوفرة علي القرص الصلب لتخزين واسترجاع الملفات .</a:t>
            </a:r>
            <a:endParaRPr lang="en-US" dirty="0"/>
          </a:p>
          <a:p>
            <a:r>
              <a:rPr lang="ar-SA" dirty="0"/>
              <a:t> إن أنظمة التشغيل المختلفة تستخدم في أنظمة ملفات مختلفة لذلك نوع التهيئة المنطقية التي تريد استخدامها يتوقف علي نوع نظام التشغيل الذي تريد تنصيبه علي الجهاز.</a:t>
            </a:r>
            <a:endParaRPr lang="en-US" dirty="0"/>
          </a:p>
          <a:p>
            <a:r>
              <a:rPr lang="ar-SA" dirty="0"/>
              <a:t>بعد التهيئة المنطقية يتم تقسيم القرص الصلب إلي أقسام حسب الحاجة وذلك لتتم عملية تثبيت نظام التشغيل وتخزين البيانات عليها.  </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sz="5400" b="1" dirty="0">
                <a:solidFill>
                  <a:schemeClr val="accent2"/>
                </a:solidFill>
              </a:rPr>
              <a:t>تخزين البيانات علي القرص الصلب:-</a:t>
            </a:r>
            <a:endParaRPr lang="en-US" sz="5400" b="1" dirty="0">
              <a:solidFill>
                <a:schemeClr val="accent2"/>
              </a:solidFill>
            </a:endParaRPr>
          </a:p>
        </p:txBody>
      </p:sp>
      <p:sp>
        <p:nvSpPr>
          <p:cNvPr id="3" name="عنصر نائب للمحتوى 2"/>
          <p:cNvSpPr>
            <a:spLocks noGrp="1"/>
          </p:cNvSpPr>
          <p:nvPr>
            <p:ph idx="1"/>
          </p:nvPr>
        </p:nvSpPr>
        <p:spPr>
          <a:xfrm>
            <a:off x="457200" y="1935480"/>
            <a:ext cx="8229600" cy="4708230"/>
          </a:xfrm>
        </p:spPr>
        <p:txBody>
          <a:bodyPr>
            <a:noAutofit/>
          </a:bodyPr>
          <a:lstStyle/>
          <a:p>
            <a:r>
              <a:rPr lang="ar-SA" sz="2400" dirty="0"/>
              <a:t>في القرص الصلب يتم تخزين البيانات علي أسطح فاذا كان التخزين علي وجه واحد فقط من وجهي القرص يطلق علي هذا القرص  قرص وحيد الوجه.</a:t>
            </a:r>
            <a:endParaRPr lang="en-US" sz="2400" dirty="0"/>
          </a:p>
          <a:p>
            <a:r>
              <a:rPr lang="ar-SA" sz="2400" dirty="0"/>
              <a:t>أما اذا كان التخزين علي وجهي القرص يطلق علي القرص قرص مزدوج الوجهين.</a:t>
            </a:r>
            <a:endParaRPr lang="en-US" sz="2400" dirty="0"/>
          </a:p>
          <a:p>
            <a:r>
              <a:rPr lang="ar-SA" sz="2400" dirty="0"/>
              <a:t>كما أسلفنا فانه يقسم كل سطح من هذه الأقراص منطقياً إلي مجموعة من المسارات الدائرية.</a:t>
            </a:r>
            <a:endParaRPr lang="en-US" sz="2400" dirty="0"/>
          </a:p>
          <a:p>
            <a:r>
              <a:rPr lang="ar-SA" sz="2400" dirty="0"/>
              <a:t>وهذه المسارات بدورها تقسم إلي وحدات تسمي القطاعات , اعتماداً علي نوع القرص تختلف القطاعات وعدد المسارات في القرص من قرص إلي أخر وغالباً ما يتراوح عدد المسارات عدة ألاف في القرص الواحد بينما يتم تقسيم المسار إلي عدد من القطاعات بواسطة نظام التشغيل أثناء تهيئة القرص.</a:t>
            </a:r>
          </a:p>
        </p:txBody>
      </p:sp>
    </p:spTree>
  </p:cSld>
  <p:clrMapOvr>
    <a:masterClrMapping/>
  </p:clrMapOvr>
  <mc:AlternateContent xmlns:mc="http://schemas.openxmlformats.org/markup-compatibility/2006">
    <mc:Choice xmlns=""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مسلك بخاري">
  <a:themeElements>
    <a:clrScheme name="مسلك بخاري">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مسلك بخاري">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مسلك بخاري">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سمة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مسلك بخاري">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themeOverride>
</file>

<file path=docProps/app.xml><?xml version="1.0" encoding="utf-8"?>
<Properties xmlns="http://schemas.openxmlformats.org/officeDocument/2006/extended-properties" xmlns:vt="http://schemas.openxmlformats.org/officeDocument/2006/docPropsVTypes">
  <Template>Flow</Template>
  <TotalTime>1337</TotalTime>
  <Words>795</Words>
  <Application>Microsoft Office PowerPoint</Application>
  <PresentationFormat>عرض على الشاشة (3:4)‏</PresentationFormat>
  <Paragraphs>76</Paragraphs>
  <Slides>15</Slides>
  <Notes>1</Notes>
  <HiddenSlides>0</HiddenSlides>
  <MMClips>0</MMClips>
  <ScaleCrop>false</ScaleCrop>
  <HeadingPairs>
    <vt:vector size="4" baseType="variant">
      <vt:variant>
        <vt:lpstr>سمة</vt:lpstr>
      </vt:variant>
      <vt:variant>
        <vt:i4>2</vt:i4>
      </vt:variant>
      <vt:variant>
        <vt:lpstr>عناوين الشرائح</vt:lpstr>
      </vt:variant>
      <vt:variant>
        <vt:i4>15</vt:i4>
      </vt:variant>
    </vt:vector>
  </HeadingPairs>
  <TitlesOfParts>
    <vt:vector size="17" baseType="lpstr">
      <vt:lpstr>تدفق</vt:lpstr>
      <vt:lpstr>مسلك بخاري</vt:lpstr>
      <vt:lpstr>الشريحة 1</vt:lpstr>
      <vt:lpstr>الشريحة 2</vt:lpstr>
      <vt:lpstr>الشريحة 3</vt:lpstr>
      <vt:lpstr>تهيئة القرص الصلب:-</vt:lpstr>
      <vt:lpstr>التهيئة الفيزيائية:-Physical Formatting         </vt:lpstr>
      <vt:lpstr>مثال:-</vt:lpstr>
      <vt:lpstr>مثال:-</vt:lpstr>
      <vt:lpstr>  القرص الصلب Hard Disk(HD)</vt:lpstr>
      <vt:lpstr>تخزين البيانات علي القرص الصلب:-</vt:lpstr>
      <vt:lpstr>المقاييس الأساسية لأداء الأقراص هي :-</vt:lpstr>
      <vt:lpstr>الشريحة 11</vt:lpstr>
      <vt:lpstr>الشريحة 12</vt:lpstr>
      <vt:lpstr>مثال:-</vt:lpstr>
      <vt:lpstr>الشريحة 14</vt:lpstr>
      <vt:lpstr>الشريحة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وتنظيم الملفات - دبلوم علوم الفصل الدراسي الثالث القاعة (2)</dc:title>
  <dc:creator>ADEL</dc:creator>
  <cp:lastModifiedBy>Hadeel</cp:lastModifiedBy>
  <cp:revision>123</cp:revision>
  <dcterms:created xsi:type="dcterms:W3CDTF">2015-10-18T08:40:26Z</dcterms:created>
  <dcterms:modified xsi:type="dcterms:W3CDTF">2025-07-08T07:05:36Z</dcterms:modified>
</cp:coreProperties>
</file>