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88" r:id="rId1"/>
  </p:sld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78" r:id="rId10"/>
    <p:sldId id="279" r:id="rId11"/>
    <p:sldId id="263" r:id="rId12"/>
    <p:sldId id="269" r:id="rId13"/>
    <p:sldId id="270" r:id="rId14"/>
    <p:sldId id="271" r:id="rId15"/>
    <p:sldId id="264" r:id="rId16"/>
    <p:sldId id="265" r:id="rId17"/>
    <p:sldId id="266" r:id="rId18"/>
    <p:sldId id="273" r:id="rId19"/>
    <p:sldId id="267" r:id="rId20"/>
    <p:sldId id="268" r:id="rId21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نمط فاتح 3 - تميي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نمط فاتح 2 - تميي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وان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9" name="عنوان فرعي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ar-SA" smtClean="0"/>
              <a:t>انقر لتحرير نمط العنوان الثانوي الرئيسي</a:t>
            </a:r>
            <a:endParaRPr kumimoji="0" lang="en-US"/>
          </a:p>
        </p:txBody>
      </p:sp>
      <p:sp>
        <p:nvSpPr>
          <p:cNvPr id="28" name="عنصر نائب للتاريخ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B8ABB09-4A1D-463E-8065-109CC2B7EFAA}" type="datetimeFigureOut">
              <a:rPr lang="ar-SA" smtClean="0"/>
              <a:pPr/>
              <a:t>27/01/1447</a:t>
            </a:fld>
            <a:endParaRPr lang="ar-SA"/>
          </a:p>
        </p:txBody>
      </p:sp>
      <p:sp>
        <p:nvSpPr>
          <p:cNvPr id="17" name="عنصر نائب للتذييل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ar-SA"/>
          </a:p>
        </p:txBody>
      </p:sp>
      <p:sp>
        <p:nvSpPr>
          <p:cNvPr id="10" name="مستطيل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مستطيل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مستطيل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رابط مستقيم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رابط مستقيم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رابط مستقيم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رابط مستقيم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مستطيل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شكل بيضاوي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شكل بيضاوي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شكل بيضاوي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شكل بيضاوي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شكل بيضاوي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عنصر نائب لرقم الشريحة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27/01/1447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27/01/1447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8" name="عنصر نائب للمحتوى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B8ABB09-4A1D-463E-8065-109CC2B7EFAA}" type="datetimeFigureOut">
              <a:rPr lang="ar-SA" smtClean="0"/>
              <a:pPr/>
              <a:t>27/01/1447</a:t>
            </a:fld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0" name="عنصر نائب للتذييل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عنوان المقط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B8ABB09-4A1D-463E-8065-109CC2B7EFAA}" type="datetimeFigureOut">
              <a:rPr lang="ar-SA" smtClean="0"/>
              <a:pPr/>
              <a:t>27/01/1447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ar-SA"/>
          </a:p>
        </p:txBody>
      </p:sp>
      <p:sp>
        <p:nvSpPr>
          <p:cNvPr id="9" name="مستطيل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مستطيل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مستطيل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رابط مستقيم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رابط مستقيم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رابط مستقيم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رابط مستقيم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مستطيل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شكل بيضاوي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شكل بيضاوي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شكل بيضاوي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شكل بيضاوي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شكل بيضاوي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رابط مستقيم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27/01/1447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9" name="عنصر نائب للمحتوى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27/01/1447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11" name="عنصر نائب للمحتوى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3" name="عنصر نائب للمحتوى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12" name="عنصر نائب للنص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4" name="عنصر نائب للنص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6" name="عنصر نائب للتاريخ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8ABB09-4A1D-463E-8065-109CC2B7EFAA}" type="datetimeFigureOut">
              <a:rPr lang="ar-SA" smtClean="0"/>
              <a:pPr/>
              <a:t>27/01/1447</a:t>
            </a:fld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pPr/>
              <a:t>27/01/1447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محتوى ذو تسمية توضيحي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رابط مستقيم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8" name="رابط مستقيم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مستطيل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رابط مستقيم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شكل بيضاوي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عنصر نائب للمحتوى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ar-SA" smtClean="0"/>
              <a:t>انقر لتحرير أنماط النص الرئيسي</a:t>
            </a:r>
          </a:p>
          <a:p>
            <a:pPr lvl="1" eaLnBrk="1" latinLnBrk="0" hangingPunct="1"/>
            <a:r>
              <a:rPr lang="ar-SA" smtClean="0"/>
              <a:t>المستوى الثاني</a:t>
            </a:r>
          </a:p>
          <a:p>
            <a:pPr lvl="2" eaLnBrk="1" latinLnBrk="0" hangingPunct="1"/>
            <a:r>
              <a:rPr lang="ar-SA" smtClean="0"/>
              <a:t>المستوى الثالث</a:t>
            </a:r>
          </a:p>
          <a:p>
            <a:pPr lvl="3" eaLnBrk="1" latinLnBrk="0" hangingPunct="1"/>
            <a:r>
              <a:rPr lang="ar-SA" smtClean="0"/>
              <a:t>المستوى الرابع</a:t>
            </a:r>
          </a:p>
          <a:p>
            <a:pPr lvl="4" eaLnBrk="1" latinLnBrk="0" hangingPunct="1"/>
            <a:r>
              <a:rPr lang="ar-SA" smtClean="0"/>
              <a:t>المستوى الخامس</a:t>
            </a:r>
            <a:endParaRPr kumimoji="0" lang="en-US"/>
          </a:p>
        </p:txBody>
      </p:sp>
      <p:sp>
        <p:nvSpPr>
          <p:cNvPr id="21" name="عنصر نائب للتاريخ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B8ABB09-4A1D-463E-8065-109CC2B7EFAA}" type="datetimeFigureOut">
              <a:rPr lang="ar-SA" smtClean="0"/>
              <a:pPr/>
              <a:t>27/01/1447</a:t>
            </a:fld>
            <a:endParaRPr lang="ar-SA"/>
          </a:p>
        </p:txBody>
      </p:sp>
      <p:sp>
        <p:nvSpPr>
          <p:cNvPr id="22" name="عنصر نائب لرقم الشريحة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3" name="عنصر نائب للتذييل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ar-S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شكل بيضاوي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ar-SA" smtClean="0"/>
              <a:t>انقر فوق الرمز لإضافة صورة</a:t>
            </a:r>
            <a:endParaRPr kumimoji="0" lang="en-US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</p:txBody>
      </p:sp>
      <p:sp>
        <p:nvSpPr>
          <p:cNvPr id="10" name="رابط مستقيم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مستطيل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رابط مستقيم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رابط مستقيم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رابط مستقيم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عنصر نائب للتاريخ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B8ABB09-4A1D-463E-8065-109CC2B7EFAA}" type="datetimeFigureOut">
              <a:rPr lang="ar-SA" smtClean="0"/>
              <a:pPr/>
              <a:t>27/01/1447</a:t>
            </a:fld>
            <a:endParaRPr lang="ar-SA"/>
          </a:p>
        </p:txBody>
      </p:sp>
      <p:sp>
        <p:nvSpPr>
          <p:cNvPr id="18" name="عنصر نائب لرقم الشريحة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  <p:sp>
        <p:nvSpPr>
          <p:cNvPr id="21" name="عنصر نائب للتذييل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رابط مستقيم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عنصر نائب للعنوان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ar-SA" smtClean="0"/>
              <a:t>انقر لتحرير نمط العنوان الرئيسي</a:t>
            </a:r>
            <a:endParaRPr kumimoji="0" lang="en-US"/>
          </a:p>
        </p:txBody>
      </p:sp>
      <p:sp>
        <p:nvSpPr>
          <p:cNvPr id="13" name="عنصر نائب للنص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ar-SA" smtClean="0"/>
              <a:t>انقر لتحرير أنماط النص الرئيسي</a:t>
            </a:r>
          </a:p>
          <a:p>
            <a:pPr lvl="1" eaLnBrk="1" latinLnBrk="0" hangingPunct="1"/>
            <a:r>
              <a:rPr kumimoji="0" lang="ar-SA" smtClean="0"/>
              <a:t>المستوى الثاني</a:t>
            </a:r>
          </a:p>
          <a:p>
            <a:pPr lvl="2" eaLnBrk="1" latinLnBrk="0" hangingPunct="1"/>
            <a:r>
              <a:rPr kumimoji="0" lang="ar-SA" smtClean="0"/>
              <a:t>المستوى الثالث</a:t>
            </a:r>
          </a:p>
          <a:p>
            <a:pPr lvl="3" eaLnBrk="1" latinLnBrk="0" hangingPunct="1"/>
            <a:r>
              <a:rPr kumimoji="0" lang="ar-SA" smtClean="0"/>
              <a:t>المستوى الرابع</a:t>
            </a:r>
          </a:p>
          <a:p>
            <a:pPr lvl="4" eaLnBrk="1" latinLnBrk="0" hangingPunct="1"/>
            <a:r>
              <a:rPr kumimoji="0" lang="ar-SA" smtClean="0"/>
              <a:t>المستوى الخامس</a:t>
            </a:r>
            <a:endParaRPr kumimoji="0" lang="en-US"/>
          </a:p>
        </p:txBody>
      </p:sp>
      <p:sp>
        <p:nvSpPr>
          <p:cNvPr id="14" name="عنصر نائب للتاريخ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B8ABB09-4A1D-463E-8065-109CC2B7EFAA}" type="datetimeFigureOut">
              <a:rPr lang="ar-SA" smtClean="0"/>
              <a:pPr/>
              <a:t>27/01/1447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7" name="رابط مستقيم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رابط مستقيم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مستطيل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رابط مستقيم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شكل بيضاوي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عنصر نائب لرقم الشريحة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‹#›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1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r" rtl="1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r" rtl="1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عنوان فرعي 2"/>
          <p:cNvSpPr>
            <a:spLocks noGrp="1"/>
          </p:cNvSpPr>
          <p:nvPr>
            <p:ph type="subTitle" idx="1"/>
          </p:nvPr>
        </p:nvSpPr>
        <p:spPr>
          <a:xfrm>
            <a:off x="0" y="260648"/>
            <a:ext cx="9144000" cy="6597352"/>
          </a:xfrm>
        </p:spPr>
        <p:txBody>
          <a:bodyPr>
            <a:normAutofit fontScale="62500" lnSpcReduction="20000"/>
          </a:bodyPr>
          <a:lstStyle/>
          <a:p>
            <a:pPr marR="0" algn="ctr"/>
            <a:endParaRPr lang="en-US" sz="4000" b="1" dirty="0">
              <a:solidFill>
                <a:schemeClr val="bg1"/>
              </a:solidFill>
              <a:cs typeface="Majalla UI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cs typeface="Majalla UI"/>
              </a:rPr>
              <a:t>   </a:t>
            </a:r>
            <a:br>
              <a:rPr lang="en-US" sz="4000" b="1" dirty="0">
                <a:solidFill>
                  <a:schemeClr val="bg1"/>
                </a:solidFill>
                <a:cs typeface="Majalla UI"/>
              </a:rPr>
            </a:br>
            <a:r>
              <a:rPr lang="ar-SA" sz="4000" b="1" dirty="0">
                <a:solidFill>
                  <a:schemeClr val="bg1"/>
                </a:solidFill>
              </a:rPr>
              <a:t>المحاضرة(2+3)</a:t>
            </a:r>
            <a:endParaRPr lang="en-US" sz="4000" dirty="0">
              <a:solidFill>
                <a:schemeClr val="tx1"/>
              </a:solidFill>
              <a:cs typeface="PT Bold Dusky" panose="02010400000000000000" pitchFamily="2" charset="-78"/>
            </a:endParaRPr>
          </a:p>
          <a:p>
            <a:pPr algn="ctr"/>
            <a:endParaRPr lang="en-US" sz="4000" dirty="0">
              <a:solidFill>
                <a:schemeClr val="tx1"/>
              </a:solidFill>
              <a:cs typeface="PT Bold Dusky" panose="02010400000000000000" pitchFamily="2" charset="-78"/>
            </a:endParaRPr>
          </a:p>
          <a:p>
            <a:pPr algn="ctr"/>
            <a:r>
              <a:rPr lang="ar-LB" sz="5700" dirty="0">
                <a:solidFill>
                  <a:srgbClr val="0070C0"/>
                </a:solidFill>
                <a:cs typeface="PT Bold Dusky" panose="02010400000000000000" pitchFamily="2" charset="-78"/>
              </a:rPr>
              <a:t>إدارة وتنظيم الملفات</a:t>
            </a:r>
            <a:endParaRPr lang="en-US" sz="5700" dirty="0">
              <a:solidFill>
                <a:srgbClr val="0070C0"/>
              </a:solidFill>
              <a:cs typeface="PT Bold Dusky" panose="02010400000000000000" pitchFamily="2" charset="-78"/>
            </a:endParaRPr>
          </a:p>
          <a:p>
            <a:pPr algn="ctr"/>
            <a:endParaRPr lang="ar-LB" sz="5700" dirty="0">
              <a:solidFill>
                <a:srgbClr val="0070C0"/>
              </a:solidFill>
              <a:cs typeface="PT Bold Dusky" panose="02010400000000000000" pitchFamily="2" charset="-78"/>
            </a:endParaRPr>
          </a:p>
          <a:p>
            <a:pPr algn="ctr"/>
            <a:r>
              <a:rPr lang="en-US" sz="4300" b="1" dirty="0">
                <a:solidFill>
                  <a:srgbClr val="FF000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ndalus" pitchFamily="18" charset="-78"/>
                <a:ea typeface="+mj-ea"/>
                <a:cs typeface="Andalus" pitchFamily="18" charset="-78"/>
              </a:rPr>
              <a:t>Managing and organization files</a:t>
            </a:r>
            <a:endParaRPr lang="ar-SA" sz="4300" b="1" dirty="0">
              <a:solidFill>
                <a:srgbClr val="FF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Andalus" pitchFamily="18" charset="-78"/>
              <a:ea typeface="+mj-ea"/>
              <a:cs typeface="Andalus" pitchFamily="18" charset="-78"/>
            </a:endParaRPr>
          </a:p>
          <a:p>
            <a:pPr algn="ctr"/>
            <a:endParaRPr lang="ar-LB" sz="4300" b="1" dirty="0">
              <a:solidFill>
                <a:srgbClr val="FF000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Andalus" pitchFamily="18" charset="-78"/>
              <a:ea typeface="+mj-ea"/>
              <a:cs typeface="Andalus" pitchFamily="18" charset="-78"/>
            </a:endParaRPr>
          </a:p>
          <a:p>
            <a:pPr algn="ctr"/>
            <a:endParaRPr lang="en-US" sz="46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  <a:p>
            <a:pPr algn="ctr"/>
            <a:endParaRPr lang="ar-LB" sz="4000" dirty="0">
              <a:solidFill>
                <a:schemeClr val="tx1"/>
              </a:solidFill>
              <a:cs typeface="PT Bold Mirror" pitchFamily="2" charset="-78"/>
            </a:endParaRPr>
          </a:p>
          <a:p>
            <a:pPr algn="ctr" rtl="0"/>
            <a:r>
              <a:rPr lang="en-US" sz="4000" dirty="0" smtClean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(4)</a:t>
            </a:r>
            <a:r>
              <a:rPr lang="ar-LB" sz="4000" dirty="0" smtClean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sz="40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م</a:t>
            </a:r>
            <a:r>
              <a:rPr lang="ar-LB" sz="4000" dirty="0">
                <a:solidFill>
                  <a:srgbClr val="FF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حاضرة</a:t>
            </a:r>
            <a:r>
              <a:rPr lang="ar-SA" sz="4000" dirty="0"/>
              <a:t/>
            </a:r>
            <a:br>
              <a:rPr lang="ar-SA" sz="4000" dirty="0"/>
            </a:br>
            <a:endParaRPr lang="ar-SA" sz="4000" dirty="0">
              <a:solidFill>
                <a:schemeClr val="tx1"/>
              </a:solidFill>
              <a:cs typeface="PT Bold Mirror" pitchFamily="2" charset="-78"/>
            </a:endParaRPr>
          </a:p>
          <a:p>
            <a:endParaRPr lang="en-US" sz="4000" dirty="0">
              <a:solidFill>
                <a:schemeClr val="tx1"/>
              </a:solidFill>
              <a:cs typeface="PT Bold Mirror" pitchFamily="2" charset="-78"/>
            </a:endParaRPr>
          </a:p>
          <a:p>
            <a:r>
              <a:rPr lang="ar-SA" sz="4000" dirty="0">
                <a:solidFill>
                  <a:schemeClr val="tx1"/>
                </a:solidFill>
                <a:cs typeface="PT Bold Mirror" pitchFamily="2" charset="-78"/>
              </a:rPr>
              <a:t>                          </a:t>
            </a:r>
            <a:endParaRPr lang="ar-LB" sz="4000" dirty="0">
              <a:solidFill>
                <a:schemeClr val="tx1"/>
              </a:solidFill>
              <a:cs typeface="PT Bold Mirror" pitchFamily="2" charset="-78"/>
            </a:endParaRPr>
          </a:p>
          <a:p>
            <a:pPr marR="0" algn="ctr"/>
            <a:r>
              <a:rPr lang="en-US" sz="4000" b="1" dirty="0">
                <a:cs typeface="Majalla UI"/>
              </a:rPr>
              <a:t/>
            </a:r>
            <a:br>
              <a:rPr lang="en-US" sz="4000" b="1" dirty="0">
                <a:cs typeface="Majalla UI"/>
              </a:rPr>
            </a:br>
            <a:endParaRPr lang="ar-SA" sz="4000" b="1" dirty="0"/>
          </a:p>
        </p:txBody>
      </p:sp>
      <p:pic>
        <p:nvPicPr>
          <p:cNvPr id="4" name="صورة 3">
            <a:extLst>
              <a:ext uri="{FF2B5EF4-FFF2-40B4-BE49-F238E27FC236}">
                <a16:creationId xmlns="" xmlns:a16="http://schemas.microsoft.com/office/drawing/2014/main" id="{EBFB1615-6A89-4CD7-A3DB-DEFA725E90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645024"/>
            <a:ext cx="3048000" cy="23042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075240" cy="6141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ar-DZ" b="1" dirty="0" smtClean="0"/>
              <a:t>رابعًا: الكفاءة (Efficiency)</a:t>
            </a:r>
            <a:endParaRPr lang="en-US" b="1" dirty="0" smtClean="0"/>
          </a:p>
          <a:p>
            <a:pPr>
              <a:buNone/>
            </a:pPr>
            <a:r>
              <a:rPr lang="ar-DZ" dirty="0" smtClean="0"/>
              <a:t>هي مدى قدرة النظام على استخدام الموارد (القرص، الوقت، المعالج) بأفضل شكل أثناء إدارة الملفات.</a:t>
            </a:r>
            <a:endParaRPr lang="en-US" dirty="0" smtClean="0"/>
          </a:p>
          <a:p>
            <a:pPr>
              <a:buNone/>
            </a:pPr>
            <a:r>
              <a:rPr lang="ar-DZ" dirty="0" smtClean="0"/>
              <a:t>🔹 </a:t>
            </a:r>
            <a:r>
              <a:rPr lang="ar-DZ" u="sng" dirty="0" smtClean="0"/>
              <a:t>كيف تتحقق الكفاءة؟</a:t>
            </a:r>
            <a:endParaRPr lang="en-US" u="sng" dirty="0" smtClean="0"/>
          </a:p>
          <a:p>
            <a:pPr marL="457200" indent="-457200">
              <a:buFont typeface="+mj-lt"/>
              <a:buAutoNum type="arabicPeriod"/>
            </a:pPr>
            <a:r>
              <a:rPr lang="ar-DZ" dirty="0" smtClean="0"/>
              <a:t> استخدام المساحة بذكاء</a:t>
            </a:r>
            <a:r>
              <a:rPr lang="ar-SA" dirty="0" smtClean="0"/>
              <a:t> (</a:t>
            </a:r>
            <a:r>
              <a:rPr lang="ar-DZ" dirty="0" smtClean="0"/>
              <a:t>تقليل المساحة المهدرة (مثلاً باستخدام ضغط الملفات).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ar-DZ" dirty="0" smtClean="0"/>
              <a:t>تقليل التكرار	</a:t>
            </a:r>
            <a:r>
              <a:rPr lang="ar-SA" dirty="0" smtClean="0"/>
              <a:t>(</a:t>
            </a:r>
            <a:r>
              <a:rPr lang="ar-DZ" dirty="0" smtClean="0"/>
              <a:t>اكتشاف وتجنب النسخ المكررة من الملفات</a:t>
            </a:r>
            <a:r>
              <a:rPr lang="ar-SA" dirty="0" smtClean="0"/>
              <a:t>).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ar-DZ" dirty="0" smtClean="0"/>
              <a:t> الصيانة الدورية</a:t>
            </a:r>
            <a:r>
              <a:rPr lang="ar-SA" dirty="0" smtClean="0"/>
              <a:t>  (</a:t>
            </a:r>
            <a:r>
              <a:rPr lang="ar-DZ" dirty="0" smtClean="0"/>
              <a:t>إزالة الملفات المؤقتة أو المجزأة</a:t>
            </a:r>
            <a:r>
              <a:rPr lang="ar-SA" dirty="0" smtClean="0"/>
              <a:t>)</a:t>
            </a:r>
            <a:r>
              <a:rPr lang="ar-DZ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ar-DZ" dirty="0" smtClean="0"/>
              <a:t> خوارزميات متقدمة </a:t>
            </a:r>
            <a:r>
              <a:rPr lang="ar-SA" dirty="0" smtClean="0"/>
              <a:t>(</a:t>
            </a:r>
            <a:r>
              <a:rPr lang="ar-DZ" dirty="0" smtClean="0"/>
              <a:t>مثل B-Trees في قواعد البيانات لتسريع البحث والاسترجاع</a:t>
            </a:r>
            <a:r>
              <a:rPr lang="ar-SA" dirty="0" smtClean="0"/>
              <a:t>) 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r-SA" dirty="0"/>
          </a:p>
        </p:txBody>
      </p:sp>
      <p:graphicFrame>
        <p:nvGraphicFramePr>
          <p:cNvPr id="4" name="جدول 3"/>
          <p:cNvGraphicFramePr>
            <a:graphicFrameLocks noGrp="1"/>
          </p:cNvGraphicFramePr>
          <p:nvPr/>
        </p:nvGraphicFramePr>
        <p:xfrm>
          <a:off x="467544" y="332656"/>
          <a:ext cx="7704856" cy="554461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852428"/>
                <a:gridCol w="3852428"/>
              </a:tblGrid>
              <a:tr h="1674880">
                <a:tc>
                  <a:txBody>
                    <a:bodyPr/>
                    <a:lstStyle/>
                    <a:p>
                      <a:pPr rtl="1"/>
                      <a:r>
                        <a:rPr lang="ar-DZ" dirty="0" smtClean="0"/>
                        <a:t>العنصر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DZ" dirty="0" smtClean="0"/>
                        <a:t>ما يقدمه</a:t>
                      </a:r>
                      <a:endParaRPr lang="ar-SA" dirty="0"/>
                    </a:p>
                  </a:txBody>
                  <a:tcPr/>
                </a:tc>
              </a:tr>
              <a:tr h="810784">
                <a:tc>
                  <a:txBody>
                    <a:bodyPr/>
                    <a:lstStyle/>
                    <a:p>
                      <a:pPr rtl="1"/>
                      <a:r>
                        <a:rPr lang="ar-DZ" dirty="0" smtClean="0"/>
                        <a:t>التنظيم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DZ" dirty="0" smtClean="0"/>
                        <a:t>يجعل الوصول للملفات أسرع وأسهل.</a:t>
                      </a:r>
                      <a:endParaRPr lang="ar-SA" dirty="0"/>
                    </a:p>
                  </a:txBody>
                  <a:tcPr/>
                </a:tc>
              </a:tr>
              <a:tr h="848733">
                <a:tc>
                  <a:txBody>
                    <a:bodyPr/>
                    <a:lstStyle/>
                    <a:p>
                      <a:pPr rtl="1"/>
                      <a:r>
                        <a:rPr lang="ar-DZ" dirty="0" smtClean="0"/>
                        <a:t> الحماية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DZ" dirty="0" smtClean="0"/>
                        <a:t>يحافظ على أمن الملفات من الوصول والتلف.</a:t>
                      </a:r>
                      <a:endParaRPr lang="ar-SA" dirty="0"/>
                    </a:p>
                  </a:txBody>
                  <a:tcPr/>
                </a:tc>
              </a:tr>
              <a:tr h="810784">
                <a:tc>
                  <a:txBody>
                    <a:bodyPr/>
                    <a:lstStyle/>
                    <a:p>
                      <a:pPr rtl="1"/>
                      <a:r>
                        <a:rPr lang="ar-DZ" dirty="0" smtClean="0"/>
                        <a:t>السرعة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DZ" dirty="0" smtClean="0"/>
                        <a:t>يرفع أداء النظام في التعامل مع الملفات.</a:t>
                      </a:r>
                      <a:endParaRPr lang="ar-SA" dirty="0"/>
                    </a:p>
                  </a:txBody>
                  <a:tcPr/>
                </a:tc>
              </a:tr>
              <a:tr h="1399435">
                <a:tc>
                  <a:txBody>
                    <a:bodyPr/>
                    <a:lstStyle/>
                    <a:p>
                      <a:pPr rtl="1"/>
                      <a:r>
                        <a:rPr lang="ar-DZ" dirty="0" smtClean="0"/>
                        <a:t>الكفاءة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ar-DZ" dirty="0" smtClean="0"/>
                        <a:t>يقلل استهلاك الموارد ويزيد من فعالية النظام.</a:t>
                      </a:r>
                      <a:endParaRPr lang="ar-S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b="1" dirty="0" err="1"/>
              <a:t>ما</a:t>
            </a:r>
            <a:r>
              <a:rPr b="1" dirty="0"/>
              <a:t> </a:t>
            </a:r>
            <a:r>
              <a:rPr b="1" dirty="0" err="1"/>
              <a:t>هو</a:t>
            </a:r>
            <a:r>
              <a:rPr b="1" dirty="0"/>
              <a:t> </a:t>
            </a:r>
            <a:r>
              <a:rPr b="1" dirty="0" err="1"/>
              <a:t>نظام</a:t>
            </a:r>
            <a:r>
              <a:rPr b="1" dirty="0"/>
              <a:t> </a:t>
            </a:r>
            <a:r>
              <a:rPr b="1" dirty="0" err="1"/>
              <a:t>الملفات</a:t>
            </a:r>
            <a:r>
              <a:rPr b="1" dirty="0"/>
              <a:t>؟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73752"/>
          </a:xfrm>
        </p:spPr>
        <p:txBody>
          <a:bodyPr>
            <a:normAutofit/>
          </a:bodyPr>
          <a:lstStyle/>
          <a:p>
            <a:pPr rtl="1"/>
            <a:r>
              <a:rPr sz="3200" dirty="0" err="1"/>
              <a:t>نظام</a:t>
            </a:r>
            <a:r>
              <a:rPr sz="3200" dirty="0"/>
              <a:t> </a:t>
            </a:r>
            <a:r>
              <a:rPr sz="3200" dirty="0" err="1"/>
              <a:t>الملفات</a:t>
            </a:r>
            <a:r>
              <a:rPr sz="3200" dirty="0"/>
              <a:t> (File System) </a:t>
            </a:r>
            <a:r>
              <a:rPr lang="ar-SA" sz="3200" dirty="0" smtClean="0"/>
              <a:t>:</a:t>
            </a:r>
            <a:r>
              <a:rPr sz="3200" dirty="0" err="1" smtClean="0"/>
              <a:t>هو</a:t>
            </a:r>
            <a:r>
              <a:rPr sz="3200" dirty="0" smtClean="0"/>
              <a:t> </a:t>
            </a:r>
            <a:r>
              <a:rPr sz="3200" dirty="0" err="1"/>
              <a:t>طريقة</a:t>
            </a:r>
            <a:r>
              <a:rPr sz="3200" dirty="0"/>
              <a:t> </a:t>
            </a:r>
            <a:r>
              <a:rPr sz="3200" dirty="0" err="1"/>
              <a:t>أو</a:t>
            </a:r>
            <a:r>
              <a:rPr sz="3200" dirty="0"/>
              <a:t> </a:t>
            </a:r>
            <a:r>
              <a:rPr sz="3200" dirty="0" err="1"/>
              <a:t>هيكل</a:t>
            </a:r>
            <a:r>
              <a:rPr sz="3200" dirty="0"/>
              <a:t> </a:t>
            </a:r>
            <a:r>
              <a:rPr sz="3200" dirty="0" err="1"/>
              <a:t>تنظيمي</a:t>
            </a:r>
            <a:r>
              <a:rPr sz="3200" dirty="0"/>
              <a:t> </a:t>
            </a:r>
            <a:r>
              <a:rPr sz="3200" dirty="0" err="1"/>
              <a:t>يستخدمه</a:t>
            </a:r>
            <a:r>
              <a:rPr sz="3200" dirty="0"/>
              <a:t> </a:t>
            </a:r>
            <a:r>
              <a:rPr sz="3200" dirty="0" err="1"/>
              <a:t>نظام</a:t>
            </a:r>
            <a:r>
              <a:rPr sz="3200" dirty="0"/>
              <a:t> </a:t>
            </a:r>
            <a:r>
              <a:rPr sz="3200" dirty="0" err="1"/>
              <a:t>التشغيل</a:t>
            </a:r>
            <a:r>
              <a:rPr sz="3200" dirty="0"/>
              <a:t> </a:t>
            </a:r>
            <a:r>
              <a:rPr sz="3200" dirty="0" err="1"/>
              <a:t>لتنظيم</a:t>
            </a:r>
            <a:r>
              <a:rPr sz="3200" dirty="0"/>
              <a:t> </a:t>
            </a:r>
            <a:r>
              <a:rPr sz="3200" dirty="0" err="1"/>
              <a:t>وتخزين</a:t>
            </a:r>
            <a:r>
              <a:rPr sz="3200" dirty="0"/>
              <a:t> </a:t>
            </a:r>
            <a:r>
              <a:rPr sz="3200" dirty="0" err="1"/>
              <a:t>الملفات</a:t>
            </a:r>
            <a:r>
              <a:rPr sz="3200" dirty="0"/>
              <a:t> </a:t>
            </a:r>
            <a:r>
              <a:rPr sz="3200" dirty="0" err="1"/>
              <a:t>على</a:t>
            </a:r>
            <a:r>
              <a:rPr sz="3200" dirty="0"/>
              <a:t> </a:t>
            </a:r>
            <a:r>
              <a:rPr sz="3200" dirty="0" err="1"/>
              <a:t>وسائط</a:t>
            </a:r>
            <a:r>
              <a:rPr sz="3200" dirty="0"/>
              <a:t> </a:t>
            </a:r>
            <a:r>
              <a:rPr sz="3200" dirty="0" err="1"/>
              <a:t>التخزين</a:t>
            </a:r>
            <a:r>
              <a:rPr sz="3200" dirty="0"/>
              <a:t> </a:t>
            </a:r>
            <a:r>
              <a:rPr sz="3200" dirty="0" err="1"/>
              <a:t>مثل</a:t>
            </a:r>
            <a:r>
              <a:rPr sz="3200" dirty="0"/>
              <a:t> </a:t>
            </a:r>
            <a:r>
              <a:rPr sz="3200" dirty="0" err="1"/>
              <a:t>الأقراص</a:t>
            </a:r>
            <a:r>
              <a:rPr sz="3200" dirty="0"/>
              <a:t> </a:t>
            </a:r>
            <a:r>
              <a:rPr sz="3200" dirty="0" err="1"/>
              <a:t>الصلبة</a:t>
            </a:r>
            <a:r>
              <a:rPr sz="3200" dirty="0"/>
              <a:t> </a:t>
            </a:r>
            <a:r>
              <a:rPr sz="3200" dirty="0" err="1"/>
              <a:t>والفلاش</a:t>
            </a:r>
            <a:r>
              <a:rPr sz="3200" dirty="0"/>
              <a:t> </a:t>
            </a:r>
            <a:r>
              <a:rPr sz="3200" dirty="0" err="1"/>
              <a:t>ميموري</a:t>
            </a:r>
            <a:r>
              <a:rPr sz="3200" dirty="0"/>
              <a:t>، </a:t>
            </a:r>
            <a:r>
              <a:rPr sz="3200" dirty="0" err="1"/>
              <a:t>وللوصول</a:t>
            </a:r>
            <a:r>
              <a:rPr sz="3200" dirty="0"/>
              <a:t> </a:t>
            </a:r>
            <a:r>
              <a:rPr sz="3200" dirty="0" err="1"/>
              <a:t>إليها</a:t>
            </a:r>
            <a:r>
              <a:rPr sz="32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b="1" dirty="0" err="1"/>
              <a:t>وظائف</a:t>
            </a:r>
            <a:r>
              <a:rPr b="1" dirty="0"/>
              <a:t> </a:t>
            </a:r>
            <a:r>
              <a:rPr b="1" dirty="0" err="1"/>
              <a:t>نظام</a:t>
            </a:r>
            <a:r>
              <a:rPr b="1" dirty="0"/>
              <a:t> </a:t>
            </a:r>
            <a:r>
              <a:rPr b="1" dirty="0" err="1" smtClean="0"/>
              <a:t>الملفات</a:t>
            </a:r>
            <a:r>
              <a:rPr lang="ar-SA" b="1" dirty="0" smtClean="0"/>
              <a:t>:</a:t>
            </a:r>
            <a:endParaRPr b="1" dirty="0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dirty="0" err="1" smtClean="0"/>
              <a:t>تنظيم</a:t>
            </a:r>
            <a:r>
              <a:rPr dirty="0" smtClean="0"/>
              <a:t> </a:t>
            </a:r>
            <a:r>
              <a:rPr dirty="0" err="1"/>
              <a:t>الملفات</a:t>
            </a:r>
            <a:r>
              <a:rPr dirty="0"/>
              <a:t> </a:t>
            </a:r>
            <a:r>
              <a:rPr dirty="0" err="1"/>
              <a:t>والمجلدات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 err="1" smtClean="0"/>
              <a:t>تتبع</a:t>
            </a:r>
            <a:r>
              <a:rPr dirty="0" smtClean="0"/>
              <a:t> </a:t>
            </a:r>
            <a:r>
              <a:rPr dirty="0" err="1"/>
              <a:t>مواقع</a:t>
            </a:r>
            <a:r>
              <a:rPr dirty="0"/>
              <a:t> </a:t>
            </a:r>
            <a:r>
              <a:rPr dirty="0" err="1"/>
              <a:t>الملفات</a:t>
            </a:r>
            <a:r>
              <a:rPr dirty="0"/>
              <a:t> </a:t>
            </a:r>
            <a:r>
              <a:rPr dirty="0" err="1"/>
              <a:t>على</a:t>
            </a:r>
            <a:r>
              <a:rPr dirty="0"/>
              <a:t> </a:t>
            </a:r>
            <a:r>
              <a:rPr dirty="0" err="1"/>
              <a:t>القرص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 err="1" smtClean="0"/>
              <a:t>إدارة</a:t>
            </a:r>
            <a:r>
              <a:rPr dirty="0" smtClean="0"/>
              <a:t> </a:t>
            </a:r>
            <a:r>
              <a:rPr dirty="0" err="1"/>
              <a:t>الفهارس</a:t>
            </a:r>
            <a:r>
              <a:rPr dirty="0"/>
              <a:t> </a:t>
            </a:r>
            <a:r>
              <a:rPr dirty="0" err="1"/>
              <a:t>والصلاحيات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 err="1" smtClean="0"/>
              <a:t>تخزين</a:t>
            </a:r>
            <a:r>
              <a:rPr dirty="0" smtClean="0"/>
              <a:t> </a:t>
            </a:r>
            <a:r>
              <a:rPr dirty="0" err="1" smtClean="0"/>
              <a:t>واسترجاع</a:t>
            </a:r>
            <a:r>
              <a:rPr dirty="0" smtClean="0"/>
              <a:t> </a:t>
            </a:r>
            <a:r>
              <a:rPr dirty="0" err="1"/>
              <a:t>البيانات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 err="1" smtClean="0"/>
              <a:t>حماية</a:t>
            </a:r>
            <a:r>
              <a:rPr dirty="0" smtClean="0"/>
              <a:t> </a:t>
            </a:r>
            <a:r>
              <a:rPr dirty="0" err="1"/>
              <a:t>البيانات</a:t>
            </a:r>
            <a:r>
              <a:rPr dirty="0"/>
              <a:t> </a:t>
            </a:r>
            <a:r>
              <a:rPr dirty="0" err="1"/>
              <a:t>من</a:t>
            </a:r>
            <a:r>
              <a:rPr dirty="0"/>
              <a:t> </a:t>
            </a:r>
            <a:r>
              <a:rPr dirty="0" err="1"/>
              <a:t>التلف</a:t>
            </a:r>
            <a:r>
              <a:rPr dirty="0"/>
              <a:t> </a:t>
            </a:r>
            <a:r>
              <a:rPr dirty="0" err="1"/>
              <a:t>أو</a:t>
            </a:r>
            <a:r>
              <a:rPr dirty="0"/>
              <a:t> </a:t>
            </a:r>
            <a:r>
              <a:rPr dirty="0" err="1"/>
              <a:t>الفقدان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dirty="0" err="1"/>
              <a:t>أنواع</a:t>
            </a:r>
            <a:r>
              <a:rPr dirty="0"/>
              <a:t> </a:t>
            </a:r>
            <a:r>
              <a:rPr dirty="0" err="1"/>
              <a:t>أنظمة</a:t>
            </a:r>
            <a:r>
              <a:rPr dirty="0"/>
              <a:t> </a:t>
            </a:r>
            <a:r>
              <a:rPr dirty="0" err="1"/>
              <a:t>الملفات</a:t>
            </a:r>
            <a:r>
              <a:rPr dirty="0"/>
              <a:t> </a:t>
            </a:r>
            <a:r>
              <a:rPr dirty="0" err="1"/>
              <a:t>الشائعة</a:t>
            </a:r>
            <a:endParaRPr dirty="0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dirty="0" smtClean="0"/>
              <a:t>FAT32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NTFS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 err="1" smtClean="0"/>
              <a:t>exFAT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EXT4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 smtClean="0"/>
              <a:t>APFS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dirty="0" err="1" smtClean="0"/>
              <a:t>Btrfs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ar-SA" dirty="0" smtClean="0"/>
              <a:t>- لكل نظام تشغيل نظام ملفات افتراضي يناسبه.</a:t>
            </a:r>
          </a:p>
          <a:p>
            <a:r>
              <a:rPr lang="ar-SA" dirty="0" smtClean="0"/>
              <a:t>- </a:t>
            </a:r>
            <a:r>
              <a:rPr lang="en-US" dirty="0" smtClean="0"/>
              <a:t>FAT32 </a:t>
            </a:r>
            <a:r>
              <a:rPr lang="ar-SA" dirty="0" smtClean="0"/>
              <a:t>مناسب للفلاشات لكنه محدود.</a:t>
            </a:r>
          </a:p>
          <a:p>
            <a:r>
              <a:rPr lang="ar-SA" dirty="0" smtClean="0"/>
              <a:t>- </a:t>
            </a:r>
            <a:r>
              <a:rPr lang="en-US" dirty="0" smtClean="0"/>
              <a:t>NTFS </a:t>
            </a:r>
            <a:r>
              <a:rPr lang="ar-SA" dirty="0" smtClean="0"/>
              <a:t>يدعم ملفات كبيرة وصلاحيات متقدمة.</a:t>
            </a:r>
          </a:p>
          <a:p>
            <a:r>
              <a:rPr lang="ar-SA" dirty="0" smtClean="0"/>
              <a:t>- </a:t>
            </a:r>
            <a:r>
              <a:rPr lang="en-US" dirty="0" smtClean="0"/>
              <a:t>EXT4 </a:t>
            </a:r>
            <a:r>
              <a:rPr lang="ar-SA" dirty="0" smtClean="0"/>
              <a:t>ممتاز في أنظمة </a:t>
            </a:r>
            <a:r>
              <a:rPr lang="en-US" dirty="0" smtClean="0"/>
              <a:t>Linux.</a:t>
            </a:r>
          </a:p>
          <a:p>
            <a:r>
              <a:rPr lang="en-US" dirty="0" smtClean="0"/>
              <a:t>- APFS </a:t>
            </a:r>
            <a:r>
              <a:rPr lang="ar-SA" dirty="0" smtClean="0"/>
              <a:t>سريع وآمن في أجهزة </a:t>
            </a:r>
            <a:r>
              <a:rPr lang="en-US" dirty="0" smtClean="0"/>
              <a:t>Apple.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ar-SA" u="sng" dirty="0" smtClean="0"/>
              <a:t>اختيار نظام الملفات يعتمد على نوع الجهاز والغرض من الاستخدام.</a:t>
            </a:r>
          </a:p>
          <a:p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87208" cy="634082"/>
          </a:xfrm>
        </p:spPr>
        <p:txBody>
          <a:bodyPr/>
          <a:lstStyle/>
          <a:p>
            <a:pPr algn="r"/>
            <a:r>
              <a:rPr lang="ar-SA" sz="2800" b="1" dirty="0" smtClean="0">
                <a:solidFill>
                  <a:schemeClr val="accent1">
                    <a:lumMod val="75000"/>
                  </a:schemeClr>
                </a:solidFill>
              </a:rPr>
              <a:t>جدولة الملفات:</a:t>
            </a:r>
            <a:endParaRPr lang="ar-SA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908720"/>
            <a:ext cx="8291264" cy="655272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ar-SD" dirty="0" smtClean="0">
                <a:solidFill>
                  <a:srgbClr val="000000"/>
                </a:solidFill>
              </a:rPr>
              <a:t>هي الطريقة التي ينظم بها نظام التشغيل ترتيب وتوقيت تنفيذ عمليات الإدخال والإخراج (I/O) التي تتعلق بالملفات مثل:</a:t>
            </a:r>
            <a:r>
              <a:rPr lang="ar-SA" dirty="0" smtClean="0">
                <a:solidFill>
                  <a:srgbClr val="000000"/>
                </a:solidFill>
              </a:rPr>
              <a:t>  </a:t>
            </a:r>
            <a:r>
              <a:rPr lang="ar-SD" dirty="0" smtClean="0">
                <a:solidFill>
                  <a:srgbClr val="000000"/>
                </a:solidFill>
              </a:rPr>
              <a:t>قراءة ملف</a:t>
            </a:r>
            <a:r>
              <a:rPr lang="ar-SA" dirty="0" smtClean="0">
                <a:solidFill>
                  <a:srgbClr val="000000"/>
                </a:solidFill>
              </a:rPr>
              <a:t>,</a:t>
            </a:r>
            <a:r>
              <a:rPr lang="ar-SD" dirty="0" smtClean="0">
                <a:solidFill>
                  <a:srgbClr val="000000"/>
                </a:solidFill>
              </a:rPr>
              <a:t>كتابة على ملف</a:t>
            </a:r>
            <a:r>
              <a:rPr lang="ar-SA" dirty="0" smtClean="0">
                <a:solidFill>
                  <a:srgbClr val="000000"/>
                </a:solidFill>
              </a:rPr>
              <a:t>,</a:t>
            </a:r>
            <a:r>
              <a:rPr lang="ar-SD" dirty="0" smtClean="0">
                <a:solidFill>
                  <a:srgbClr val="000000"/>
                </a:solidFill>
              </a:rPr>
              <a:t>حذف أو تعديل</a:t>
            </a:r>
            <a:r>
              <a:rPr lang="ar-SA" dirty="0" smtClean="0">
                <a:solidFill>
                  <a:srgbClr val="000000"/>
                </a:solidFill>
              </a:rPr>
              <a:t>,</a:t>
            </a:r>
            <a:r>
              <a:rPr lang="ar-SD" dirty="0" smtClean="0">
                <a:solidFill>
                  <a:srgbClr val="000000"/>
                </a:solidFill>
              </a:rPr>
              <a:t>فتح/إغلاق الملف</a:t>
            </a:r>
            <a:r>
              <a:rPr lang="ar-SA" dirty="0" smtClean="0">
                <a:solidFill>
                  <a:srgbClr val="000000"/>
                </a:solidFill>
              </a:rPr>
              <a:t>.</a:t>
            </a:r>
          </a:p>
          <a:p>
            <a:pPr>
              <a:buNone/>
            </a:pPr>
            <a:r>
              <a:rPr lang="ar-SA" u="sng" dirty="0" smtClean="0">
                <a:solidFill>
                  <a:srgbClr val="000000"/>
                </a:solidFill>
              </a:rPr>
              <a:t>    </a:t>
            </a:r>
            <a:r>
              <a:rPr lang="ar-SD" u="sng" dirty="0" smtClean="0">
                <a:solidFill>
                  <a:srgbClr val="000000"/>
                </a:solidFill>
              </a:rPr>
              <a:t>كيف تتم عملية الجدولة؟ </a:t>
            </a:r>
            <a:r>
              <a:rPr lang="ar-SD" dirty="0" smtClean="0">
                <a:solidFill>
                  <a:srgbClr val="000000"/>
                </a:solidFill>
              </a:rPr>
              <a:t>
 1. العملية تطلب ملفًا</a:t>
            </a:r>
            <a:r>
              <a:rPr lang="en-US" dirty="0" smtClean="0">
                <a:solidFill>
                  <a:srgbClr val="000000"/>
                </a:solidFill>
              </a:rPr>
              <a:t>:  </a:t>
            </a:r>
            <a:r>
              <a:rPr lang="ar-SD" dirty="0" smtClean="0">
                <a:solidFill>
                  <a:srgbClr val="000000"/>
                </a:solidFill>
              </a:rPr>
              <a:t>برنامج مثل Word أو المتصفح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ar-SD" dirty="0" smtClean="0">
                <a:solidFill>
                  <a:srgbClr val="000000"/>
                </a:solidFill>
              </a:rPr>
              <a:t>يطلب فتح أو تعديل ملف.
 2. نظام التشغيل يستقبل الطلب</a:t>
            </a:r>
            <a:r>
              <a:rPr lang="ar-SA" dirty="0" smtClean="0">
                <a:solidFill>
                  <a:srgbClr val="000000"/>
                </a:solidFill>
              </a:rPr>
              <a:t> ويقوم </a:t>
            </a:r>
            <a:r>
              <a:rPr lang="ar-SD" dirty="0" smtClean="0">
                <a:solidFill>
                  <a:srgbClr val="000000"/>
                </a:solidFill>
              </a:rPr>
              <a:t>بما يلي:
</a:t>
            </a:r>
            <a:r>
              <a:rPr lang="ar-SA" dirty="0" smtClean="0">
                <a:solidFill>
                  <a:srgbClr val="000000"/>
                </a:solidFill>
              </a:rPr>
              <a:t>             </a:t>
            </a:r>
            <a:r>
              <a:rPr lang="ar-SD" sz="2000" b="1" dirty="0" smtClean="0">
                <a:solidFill>
                  <a:srgbClr val="000000"/>
                </a:solidFill>
              </a:rPr>
              <a:t>التأكد من وجود الملف.
</a:t>
            </a:r>
            <a:r>
              <a:rPr lang="ar-SA" sz="2000" b="1" dirty="0" smtClean="0">
                <a:solidFill>
                  <a:srgbClr val="000000"/>
                </a:solidFill>
              </a:rPr>
              <a:t>              </a:t>
            </a:r>
            <a:r>
              <a:rPr lang="ar-SD" sz="2000" b="1" dirty="0" smtClean="0">
                <a:solidFill>
                  <a:srgbClr val="000000"/>
                </a:solidFill>
              </a:rPr>
              <a:t>التأكد من الصلاحيات هل المستخدِم يملك حق الوصول؟.
</a:t>
            </a:r>
            <a:r>
              <a:rPr lang="ar-SA" sz="2000" b="1" dirty="0" smtClean="0">
                <a:solidFill>
                  <a:srgbClr val="000000"/>
                </a:solidFill>
              </a:rPr>
              <a:t>              </a:t>
            </a:r>
            <a:r>
              <a:rPr lang="ar-SD" sz="2000" b="1" dirty="0" smtClean="0">
                <a:solidFill>
                  <a:srgbClr val="000000"/>
                </a:solidFill>
              </a:rPr>
              <a:t>فحص إذا كان الملف مستخدمًا بالفعل من برنامج آخر.</a:t>
            </a:r>
            <a:r>
              <a:rPr lang="ar-SD" dirty="0" smtClean="0">
                <a:solidFill>
                  <a:srgbClr val="000000"/>
                </a:solidFill>
              </a:rPr>
              <a:t>
 3. إضافة الطلب إلى قائمة الانتظار (Queue)</a:t>
            </a:r>
            <a:r>
              <a:rPr lang="ar-SA" dirty="0" smtClean="0">
                <a:solidFill>
                  <a:srgbClr val="000000"/>
                </a:solidFill>
              </a:rPr>
              <a:t>:</a:t>
            </a:r>
            <a:r>
              <a:rPr lang="ar-SD" dirty="0" smtClean="0">
                <a:solidFill>
                  <a:srgbClr val="000000"/>
                </a:solidFill>
              </a:rPr>
              <a:t>
إذا كان هناك أكثر من طلب لنفس الملف أو لملفات على نفس القرص، يقوم النظام بإضافة الطلب إلى "قائمة الانتظار".
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مستطيل 3"/>
          <p:cNvSpPr/>
          <p:nvPr/>
        </p:nvSpPr>
        <p:spPr>
          <a:xfrm>
            <a:off x="395536" y="692696"/>
            <a:ext cx="835292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2000" dirty="0" smtClean="0">
                <a:solidFill>
                  <a:srgbClr val="000000"/>
                </a:solidFill>
              </a:rPr>
              <a:t> </a:t>
            </a:r>
            <a:r>
              <a:rPr lang="ar-SD" sz="2000" dirty="0" smtClean="0">
                <a:solidFill>
                  <a:srgbClr val="000000"/>
                </a:solidFill>
              </a:rPr>
              <a:t>4. </a:t>
            </a:r>
            <a:r>
              <a:rPr lang="ar-SA" sz="2000" dirty="0" smtClean="0">
                <a:solidFill>
                  <a:srgbClr val="000000"/>
                </a:solidFill>
              </a:rPr>
              <a:t> </a:t>
            </a:r>
            <a:r>
              <a:rPr lang="ar-SD" sz="2000" dirty="0" smtClean="0">
                <a:solidFill>
                  <a:srgbClr val="000000"/>
                </a:solidFill>
              </a:rPr>
              <a:t>تطبيق خوارزمية جدولة I/O
هنا يتم تحديد الترتيب الذي تُنفذ به هذه الطلبات. وتشمل الخوارزميات</a:t>
            </a:r>
            <a:r>
              <a:rPr lang="ar-SA" sz="2000" dirty="0" smtClean="0">
                <a:solidFill>
                  <a:srgbClr val="000000"/>
                </a:solidFill>
              </a:rPr>
              <a:t> </a:t>
            </a:r>
            <a:r>
              <a:rPr lang="ar-SA" sz="2000" dirty="0" smtClean="0"/>
              <a:t>مثل</a:t>
            </a:r>
            <a:r>
              <a:rPr lang="en-US" sz="2000" dirty="0" smtClean="0"/>
              <a:t> FCFS</a:t>
            </a:r>
            <a:r>
              <a:rPr lang="ar-SA" sz="2000" dirty="0" smtClean="0"/>
              <a:t>،</a:t>
            </a:r>
            <a:r>
              <a:rPr lang="en-US" sz="2000" dirty="0" smtClean="0"/>
              <a:t> SSTF</a:t>
            </a:r>
            <a:r>
              <a:rPr lang="ar-SA" sz="2000" dirty="0" smtClean="0"/>
              <a:t>،</a:t>
            </a:r>
            <a:r>
              <a:rPr lang="en-US" sz="2000" dirty="0" smtClean="0"/>
              <a:t> SCAN.</a:t>
            </a:r>
          </a:p>
          <a:p>
            <a:r>
              <a:rPr lang="ar-SD" sz="2000" dirty="0" smtClean="0">
                <a:solidFill>
                  <a:srgbClr val="000000"/>
                </a:solidFill>
              </a:rPr>
              <a:t>
 5. تنفيذ العملية </a:t>
            </a:r>
            <a:r>
              <a:rPr lang="ar-SA" sz="2000" dirty="0" smtClean="0">
                <a:solidFill>
                  <a:srgbClr val="000000"/>
                </a:solidFill>
              </a:rPr>
              <a:t>(</a:t>
            </a:r>
            <a:r>
              <a:rPr lang="ar-SD" sz="2000" dirty="0" smtClean="0">
                <a:solidFill>
                  <a:srgbClr val="000000"/>
                </a:solidFill>
              </a:rPr>
              <a:t>القراءة/الكتابة</a:t>
            </a:r>
            <a:r>
              <a:rPr lang="ar-SA" sz="2000" dirty="0" smtClean="0">
                <a:solidFill>
                  <a:srgbClr val="000000"/>
                </a:solidFill>
              </a:rPr>
              <a:t>) :</a:t>
            </a:r>
            <a:r>
              <a:rPr lang="ar-SD" sz="2000" dirty="0" smtClean="0">
                <a:solidFill>
                  <a:srgbClr val="000000"/>
                </a:solidFill>
              </a:rPr>
              <a:t>
بمجرد أن يحين دور العملية، يقوم نظام التشغيل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ar-SD" sz="2000" dirty="0" smtClean="0">
                <a:solidFill>
                  <a:srgbClr val="000000"/>
                </a:solidFill>
              </a:rPr>
              <a:t>تحميل محتوى الملف من القرص إلى الذاكرة 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r>
              <a:rPr lang="ar-SD" sz="2000" dirty="0" smtClean="0">
                <a:solidFill>
                  <a:srgbClr val="000000"/>
                </a:solidFill>
              </a:rPr>
              <a:t>في حالة القراءة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ar-SD" sz="2000" dirty="0" smtClean="0">
                <a:solidFill>
                  <a:srgbClr val="000000"/>
                </a:solidFill>
              </a:rPr>
              <a:t>.أو بكتابة التعديلات من الذاكرة إلى القرص 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r>
              <a:rPr lang="ar-SD" sz="2000" dirty="0" smtClean="0">
                <a:solidFill>
                  <a:srgbClr val="000000"/>
                </a:solidFill>
              </a:rPr>
              <a:t>في حالة الكتابة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ar-SA" sz="2000" dirty="0" smtClean="0">
                <a:solidFill>
                  <a:srgbClr val="000000"/>
                </a:solidFill>
              </a:rPr>
              <a:t>.</a:t>
            </a:r>
            <a:r>
              <a:rPr lang="ar-SD" sz="2000" dirty="0" smtClean="0">
                <a:solidFill>
                  <a:srgbClr val="000000"/>
                </a:solidFill>
              </a:rPr>
              <a:t>
 6. تحديث جدول الملفات (File Table)</a:t>
            </a:r>
            <a:r>
              <a:rPr lang="ar-SA" sz="2000" dirty="0" smtClean="0">
                <a:solidFill>
                  <a:srgbClr val="000000"/>
                </a:solidFill>
              </a:rPr>
              <a:t>:</a:t>
            </a:r>
            <a:r>
              <a:rPr lang="ar-SD" sz="2000" dirty="0" smtClean="0">
                <a:solidFill>
                  <a:srgbClr val="000000"/>
                </a:solidFill>
              </a:rPr>
              <a:t>
بعد الانتهاء، يتم تحديث: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ar-SD" sz="2000" dirty="0" smtClean="0">
                <a:solidFill>
                  <a:srgbClr val="000000"/>
                </a:solidFill>
              </a:rPr>
              <a:t>حالة الملف </a:t>
            </a:r>
            <a:r>
              <a:rPr lang="en-US" sz="2000" dirty="0" smtClean="0">
                <a:solidFill>
                  <a:srgbClr val="000000"/>
                </a:solidFill>
              </a:rPr>
              <a:t>)</a:t>
            </a:r>
            <a:r>
              <a:rPr lang="ar-SD" sz="2000" dirty="0" smtClean="0">
                <a:solidFill>
                  <a:srgbClr val="000000"/>
                </a:solidFill>
              </a:rPr>
              <a:t>مفتوح/مغلق</a:t>
            </a:r>
            <a:r>
              <a:rPr lang="en-US" sz="2000" dirty="0" smtClean="0">
                <a:solidFill>
                  <a:srgbClr val="000000"/>
                </a:solidFill>
              </a:rPr>
              <a:t>(</a:t>
            </a:r>
            <a:r>
              <a:rPr lang="ar-SA" sz="2000" dirty="0" smtClean="0">
                <a:solidFill>
                  <a:srgbClr val="000000"/>
                </a:solidFill>
              </a:rPr>
              <a:t>.</a:t>
            </a:r>
            <a:r>
              <a:rPr lang="ar-SD" sz="2000" dirty="0" smtClean="0">
                <a:solidFill>
                  <a:srgbClr val="000000"/>
                </a:solidFill>
              </a:rPr>
              <a:t>
المؤشرات مثل آخر موضع تم تعديله</a:t>
            </a:r>
            <a:r>
              <a:rPr lang="ar-SA" sz="2000" dirty="0" smtClean="0">
                <a:solidFill>
                  <a:srgbClr val="000000"/>
                </a:solidFill>
              </a:rPr>
              <a:t>.</a:t>
            </a:r>
            <a:r>
              <a:rPr lang="ar-SD" sz="2000" dirty="0" smtClean="0">
                <a:solidFill>
                  <a:srgbClr val="000000"/>
                </a:solidFill>
              </a:rPr>
              <a:t>
صلاحيات التعديل أو تاريخ آخر تعديل.
</a:t>
            </a:r>
            <a:endParaRPr lang="ar-SA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562074"/>
          </a:xfrm>
        </p:spPr>
        <p:txBody>
          <a:bodyPr>
            <a:normAutofit/>
          </a:bodyPr>
          <a:lstStyle/>
          <a:p>
            <a:pPr algn="r"/>
            <a:r>
              <a:rPr lang="ar-SD" dirty="0" smtClean="0">
                <a:solidFill>
                  <a:srgbClr val="000000"/>
                </a:solidFill>
              </a:rPr>
              <a:t>توضيح بسيط بالرسم</a:t>
            </a:r>
            <a:r>
              <a:rPr lang="ar-SA" dirty="0" smtClean="0">
                <a:solidFill>
                  <a:srgbClr val="000000"/>
                </a:solidFill>
              </a:rPr>
              <a:t>: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611560" y="980728"/>
            <a:ext cx="7488832" cy="4657728"/>
          </a:xfrm>
          <a:ln w="57150"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algn="ctr" rtl="0">
              <a:buNone/>
            </a:pPr>
            <a:r>
              <a:rPr lang="ar-SD" dirty="0" smtClean="0">
                <a:solidFill>
                  <a:srgbClr val="000000"/>
                </a:solidFill>
              </a:rPr>
              <a:t>
[برنامج] → يطلب ملف
     ↓
[نظام التشغيل] → يتحقق من الصلاحيات
     ↓
[قائمة انتظار I/O] ← الطلب يُضاف إليها
     ↓
[جدولة I/O] ← ترتيب تنفيذ العمليات
     ↓
[قرص صلب / SSD] ← تنفيذ العملية
     ↓
[File Table] ← يتم تحديثه
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D" b="1" u="sng" dirty="0" smtClean="0">
                <a:solidFill>
                  <a:srgbClr val="000000"/>
                </a:solidFill>
              </a:rPr>
              <a:t>لماذا الجدولة مهمة؟</a:t>
            </a:r>
            <a:endParaRPr lang="ar-SA" b="1" u="sng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611560" y="1700808"/>
            <a:ext cx="7467600" cy="4873752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ar-SD" dirty="0" smtClean="0">
                <a:solidFill>
                  <a:srgbClr val="000000"/>
                </a:solidFill>
              </a:rPr>
              <a:t>تحسين الأداء</a:t>
            </a:r>
            <a:r>
              <a:rPr lang="en-US" dirty="0" smtClean="0">
                <a:solidFill>
                  <a:srgbClr val="000000"/>
                </a:solidFill>
              </a:rPr>
              <a:t> :</a:t>
            </a:r>
            <a:r>
              <a:rPr lang="ar-SD" dirty="0" smtClean="0">
                <a:solidFill>
                  <a:srgbClr val="000000"/>
                </a:solidFill>
              </a:rPr>
              <a:t>تقليل الوقت الذي تستغرقه العمليات.
 منع التعارض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ar-SD" dirty="0" smtClean="0">
                <a:solidFill>
                  <a:srgbClr val="000000"/>
                </a:solidFill>
              </a:rPr>
              <a:t>حماية الملفات من التعديل المتزامن الضار.
تنظيم الأولويات</a:t>
            </a:r>
            <a:r>
              <a:rPr lang="en-US" dirty="0" smtClean="0">
                <a:solidFill>
                  <a:srgbClr val="000000"/>
                </a:solidFill>
              </a:rPr>
              <a:t>:  </a:t>
            </a:r>
            <a:r>
              <a:rPr lang="ar-SD" dirty="0" smtClean="0">
                <a:solidFill>
                  <a:srgbClr val="000000"/>
                </a:solidFill>
              </a:rPr>
              <a:t>بعض العمليات أهم من غيرها 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r>
              <a:rPr lang="ar-SD" dirty="0" smtClean="0">
                <a:solidFill>
                  <a:srgbClr val="000000"/>
                </a:solidFill>
              </a:rPr>
              <a:t>
 إدارة موارد القرص</a:t>
            </a:r>
            <a:r>
              <a:rPr lang="en-US" dirty="0" smtClean="0">
                <a:solidFill>
                  <a:srgbClr val="000000"/>
                </a:solidFill>
              </a:rPr>
              <a:t>: </a:t>
            </a:r>
            <a:r>
              <a:rPr lang="ar-SD" dirty="0" smtClean="0">
                <a:solidFill>
                  <a:srgbClr val="000000"/>
                </a:solidFill>
              </a:rPr>
              <a:t>تقليل عدد حركات الرأس الميكانيكي في الأقراص التقليدية.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19256" cy="621330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ar-SA" b="1" dirty="0" smtClean="0">
                <a:solidFill>
                  <a:schemeClr val="accent1">
                    <a:lumMod val="75000"/>
                  </a:schemeClr>
                </a:solidFill>
              </a:rPr>
              <a:t>ما هي بنية تنظيم الملفات؟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ar-SA" dirty="0" smtClean="0"/>
              <a:t>هي الطريقة التي يستخدمها نظام التشغيل لترتيب الملفات والمجلدات داخل وسائط التخزين، وتحديد كيفية الوصول إلى البيانات المخزنة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📄 </a:t>
            </a:r>
            <a:r>
              <a:rPr lang="ar-SA" b="1" dirty="0" smtClean="0">
                <a:solidFill>
                  <a:schemeClr val="accent1">
                    <a:lumMod val="75000"/>
                  </a:schemeClr>
                </a:solidFill>
              </a:rPr>
              <a:t>ما هو الملف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 (File)</a:t>
            </a:r>
            <a:r>
              <a:rPr lang="ar-SA" b="1" dirty="0" smtClean="0">
                <a:solidFill>
                  <a:schemeClr val="accent1">
                    <a:lumMod val="75000"/>
                  </a:schemeClr>
                </a:solidFill>
              </a:rPr>
              <a:t>؟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20000"/>
              </a:lnSpc>
              <a:buNone/>
            </a:pPr>
            <a:r>
              <a:rPr lang="ar-SA" dirty="0" smtClean="0"/>
              <a:t>الملف هو وحدة أساسية لتخزين البيانات على الحاسوب</a:t>
            </a:r>
            <a:r>
              <a:rPr lang="en-US" dirty="0" smtClean="0"/>
              <a:t>. </a:t>
            </a:r>
            <a:r>
              <a:rPr lang="ar-SA" dirty="0" smtClean="0"/>
              <a:t>يمكن أن يحتوي على</a:t>
            </a:r>
            <a:r>
              <a:rPr lang="en-US" dirty="0" smtClean="0"/>
              <a:t>:</a:t>
            </a:r>
          </a:p>
          <a:p>
            <a:pPr algn="r">
              <a:lnSpc>
                <a:spcPct val="120000"/>
              </a:lnSpc>
            </a:pPr>
            <a:r>
              <a:rPr lang="ar-SA" dirty="0" smtClean="0"/>
              <a:t>نصوص</a:t>
            </a:r>
            <a:r>
              <a:rPr lang="en-US" dirty="0" smtClean="0"/>
              <a:t> </a:t>
            </a:r>
            <a:r>
              <a:rPr lang="ar-SA" dirty="0" smtClean="0"/>
              <a:t>مثل ملفات</a:t>
            </a:r>
            <a:r>
              <a:rPr lang="en-US" dirty="0" smtClean="0"/>
              <a:t> Word </a:t>
            </a:r>
            <a:r>
              <a:rPr lang="ar-SA" dirty="0" smtClean="0"/>
              <a:t>أو</a:t>
            </a:r>
            <a:r>
              <a:rPr lang="en-US" dirty="0" smtClean="0"/>
              <a:t> TXT</a:t>
            </a:r>
          </a:p>
          <a:p>
            <a:pPr>
              <a:lnSpc>
                <a:spcPct val="120000"/>
              </a:lnSpc>
            </a:pPr>
            <a:r>
              <a:rPr lang="ar-SA" dirty="0" smtClean="0"/>
              <a:t>صور</a:t>
            </a:r>
            <a:r>
              <a:rPr lang="en-US" dirty="0" smtClean="0"/>
              <a:t> </a:t>
            </a:r>
            <a:r>
              <a:rPr lang="ar-SA" dirty="0" smtClean="0"/>
              <a:t>مثل</a:t>
            </a:r>
            <a:r>
              <a:rPr lang="en-US" dirty="0" smtClean="0"/>
              <a:t> JPG </a:t>
            </a:r>
            <a:r>
              <a:rPr lang="ar-SA" dirty="0" smtClean="0"/>
              <a:t>و</a:t>
            </a:r>
            <a:r>
              <a:rPr lang="en-US" dirty="0" smtClean="0"/>
              <a:t>PNG</a:t>
            </a:r>
          </a:p>
          <a:p>
            <a:pPr>
              <a:lnSpc>
                <a:spcPct val="120000"/>
              </a:lnSpc>
            </a:pPr>
            <a:r>
              <a:rPr lang="ar-SA" dirty="0" smtClean="0"/>
              <a:t>فيديوهات </a:t>
            </a:r>
            <a:r>
              <a:rPr lang="en-US" dirty="0" smtClean="0"/>
              <a:t> MP4</a:t>
            </a:r>
          </a:p>
          <a:p>
            <a:pPr>
              <a:lnSpc>
                <a:spcPct val="120000"/>
              </a:lnSpc>
            </a:pPr>
            <a:r>
              <a:rPr lang="ar-SA" dirty="0" smtClean="0"/>
              <a:t>قواعد بيانات، </a:t>
            </a:r>
            <a:r>
              <a:rPr lang="ar-SA" dirty="0" err="1" smtClean="0"/>
              <a:t>أكواد</a:t>
            </a:r>
            <a:r>
              <a:rPr lang="ar-SA" dirty="0" smtClean="0"/>
              <a:t> برمجية، وغيرها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b="1" u="sng" dirty="0" smtClean="0"/>
              <a:t>بحث</a:t>
            </a:r>
            <a:r>
              <a:rPr lang="ar-SA" dirty="0" smtClean="0"/>
              <a:t>: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r-SA" dirty="0" smtClean="0"/>
              <a:t>قارن بين </a:t>
            </a:r>
            <a:r>
              <a:rPr lang="ar-SA" dirty="0" err="1" smtClean="0"/>
              <a:t>انظمة</a:t>
            </a:r>
            <a:r>
              <a:rPr lang="ar-SA" dirty="0" smtClean="0"/>
              <a:t> الملفات من حيث الصلاحيات والأداء وحجم الملفات المدعومة,ونظم التشغيل</a:t>
            </a:r>
            <a:r>
              <a:rPr lang="ar-SA" dirty="0" smtClean="0"/>
              <a:t>.</a:t>
            </a:r>
          </a:p>
          <a:p>
            <a:r>
              <a:rPr lang="ar-SD" smtClean="0">
                <a:solidFill>
                  <a:srgbClr val="000000"/>
                </a:solidFill>
              </a:rPr>
              <a:t>خوارزميات</a:t>
            </a:r>
            <a:r>
              <a:rPr lang="ar-SA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FCFS</a:t>
            </a:r>
            <a:r>
              <a:rPr lang="ar-SA" dirty="0" smtClean="0"/>
              <a:t>،</a:t>
            </a:r>
            <a:r>
              <a:rPr lang="en-US" dirty="0" smtClean="0"/>
              <a:t> SSTF</a:t>
            </a:r>
            <a:r>
              <a:rPr lang="ar-SA" dirty="0" smtClean="0"/>
              <a:t>،</a:t>
            </a:r>
            <a:r>
              <a:rPr lang="en-US" dirty="0" smtClean="0"/>
              <a:t> SCAN.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260648"/>
            <a:ext cx="8219256" cy="6213304"/>
          </a:xfrm>
        </p:spPr>
        <p:txBody>
          <a:bodyPr/>
          <a:lstStyle/>
          <a:p>
            <a:pPr>
              <a:lnSpc>
                <a:spcPct val="120000"/>
              </a:lnSpc>
              <a:buNone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🔹 </a:t>
            </a:r>
            <a:r>
              <a:rPr lang="ar-SA" b="1" dirty="0" smtClean="0">
                <a:solidFill>
                  <a:schemeClr val="accent1">
                    <a:lumMod val="75000"/>
                  </a:schemeClr>
                </a:solidFill>
              </a:rPr>
              <a:t>مكونات الملف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ar-SA" dirty="0" smtClean="0"/>
              <a:t>اسم الملف</a:t>
            </a:r>
            <a:r>
              <a:rPr lang="en-US" dirty="0" smtClean="0"/>
              <a:t> (File Name): </a:t>
            </a:r>
            <a:r>
              <a:rPr lang="ar-SA" dirty="0" smtClean="0"/>
              <a:t>مثل</a:t>
            </a:r>
            <a:r>
              <a:rPr lang="en-US" dirty="0" smtClean="0"/>
              <a:t> </a:t>
            </a:r>
            <a:r>
              <a:rPr lang="en-US" dirty="0" err="1" smtClean="0"/>
              <a:t>myphoto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ar-SA" dirty="0" smtClean="0"/>
              <a:t>امتداد الملف</a:t>
            </a:r>
            <a:r>
              <a:rPr lang="en-US" dirty="0" smtClean="0"/>
              <a:t> (Extension): </a:t>
            </a:r>
            <a:r>
              <a:rPr lang="ar-SA" dirty="0" smtClean="0"/>
              <a:t>مثل</a:t>
            </a:r>
            <a:r>
              <a:rPr lang="en-US" dirty="0" smtClean="0"/>
              <a:t> .jpg </a:t>
            </a:r>
            <a:r>
              <a:rPr lang="ar-SA" dirty="0" smtClean="0"/>
              <a:t>أو</a:t>
            </a:r>
            <a:r>
              <a:rPr lang="en-US" dirty="0" smtClean="0"/>
              <a:t> .</a:t>
            </a:r>
            <a:r>
              <a:rPr lang="en-US" dirty="0" err="1" smtClean="0"/>
              <a:t>pdf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📌 </a:t>
            </a:r>
            <a:r>
              <a:rPr lang="ar-SA" dirty="0" smtClean="0"/>
              <a:t>مثال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myphoto.jpg</a:t>
            </a:r>
          </a:p>
          <a:p>
            <a:pPr>
              <a:lnSpc>
                <a:spcPct val="120000"/>
              </a:lnSpc>
              <a:buNone/>
            </a:pPr>
            <a:r>
              <a:rPr lang="en-US" dirty="0" err="1" smtClean="0"/>
              <a:t>myphoto</a:t>
            </a:r>
            <a:r>
              <a:rPr lang="en-US" dirty="0" smtClean="0"/>
              <a:t> </a:t>
            </a:r>
            <a:r>
              <a:rPr lang="ar-SA" dirty="0" smtClean="0"/>
              <a:t>هو الاسم</a:t>
            </a: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dirty="0" smtClean="0"/>
              <a:t>.jpg </a:t>
            </a:r>
            <a:r>
              <a:rPr lang="ar-SA" dirty="0" smtClean="0"/>
              <a:t>هو الامتداد الذي يدل على نوع الملف</a:t>
            </a:r>
            <a:r>
              <a:rPr lang="en-US" dirty="0" smtClean="0"/>
              <a:t> )</a:t>
            </a:r>
            <a:r>
              <a:rPr lang="ar-SA" dirty="0" smtClean="0"/>
              <a:t>صورة)</a:t>
            </a:r>
            <a:endParaRPr lang="en-US" dirty="0" smtClean="0"/>
          </a:p>
          <a:p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7467600" cy="6141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: 📁 </a:t>
            </a:r>
            <a:r>
              <a:rPr lang="ar-SA" dirty="0" smtClean="0"/>
              <a:t>ما هو المجلد</a:t>
            </a:r>
            <a:r>
              <a:rPr lang="en-US" dirty="0" smtClean="0"/>
              <a:t> (Folder)</a:t>
            </a:r>
            <a:r>
              <a:rPr lang="ar-SA" dirty="0" smtClean="0"/>
              <a:t>؟</a:t>
            </a:r>
            <a:endParaRPr lang="en-US" dirty="0" smtClean="0"/>
          </a:p>
          <a:p>
            <a:pPr>
              <a:buNone/>
            </a:pPr>
            <a:r>
              <a:rPr lang="ar-SA" dirty="0" smtClean="0"/>
              <a:t>المجلد هو وعاء يُستخدم لتجميع الملفات أو مجلدات أخرى داخل الحاسوب، بهدف تنظيم البيانات بطريقة يسهل الوصول إليها</a:t>
            </a:r>
            <a:r>
              <a:rPr lang="en-US" dirty="0" smtClean="0"/>
              <a:t>.</a:t>
            </a:r>
          </a:p>
          <a:p>
            <a:r>
              <a:rPr lang="ar-SA" dirty="0" smtClean="0"/>
              <a:t>تُستخدم لتنظيم البيانات في شكل شجري</a:t>
            </a:r>
            <a:r>
              <a:rPr lang="en-US" dirty="0" smtClean="0"/>
              <a:t> (Tree Structure).</a:t>
            </a:r>
          </a:p>
          <a:p>
            <a:r>
              <a:rPr lang="ar-SA" dirty="0" smtClean="0"/>
              <a:t>لكل مجلد اسم ومسار</a:t>
            </a:r>
            <a:r>
              <a:rPr lang="en-US" dirty="0" smtClean="0"/>
              <a:t> (Path) </a:t>
            </a:r>
            <a:r>
              <a:rPr lang="ar-SA" dirty="0" smtClean="0"/>
              <a:t>خاص </a:t>
            </a:r>
            <a:r>
              <a:rPr lang="ar-SA" dirty="0" err="1" smtClean="0"/>
              <a:t>به</a:t>
            </a:r>
            <a:r>
              <a:rPr lang="en-US" dirty="0" smtClean="0"/>
              <a:t>.</a:t>
            </a:r>
          </a:p>
          <a:p>
            <a:r>
              <a:rPr lang="ar-SA" dirty="0" smtClean="0"/>
              <a:t>مثال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C:\</a:t>
            </a:r>
          </a:p>
          <a:p>
            <a:pPr>
              <a:buNone/>
            </a:pPr>
            <a:r>
              <a:rPr lang="en-US" dirty="0" smtClean="0"/>
              <a:t>Users\</a:t>
            </a:r>
          </a:p>
          <a:p>
            <a:pPr>
              <a:buNone/>
            </a:pPr>
            <a:r>
              <a:rPr lang="en-US" dirty="0" err="1" smtClean="0"/>
              <a:t>Lina</a:t>
            </a:r>
            <a:r>
              <a:rPr lang="en-US" dirty="0" smtClean="0"/>
              <a:t>\</a:t>
            </a:r>
          </a:p>
          <a:p>
            <a:pPr>
              <a:buNone/>
            </a:pPr>
            <a:r>
              <a:rPr lang="en-US" dirty="0" smtClean="0"/>
              <a:t>Documents\</a:t>
            </a:r>
          </a:p>
          <a:p>
            <a:pPr>
              <a:buNone/>
            </a:pPr>
            <a:r>
              <a:rPr lang="en-US" dirty="0" smtClean="0"/>
              <a:t>Pictures\</a:t>
            </a:r>
          </a:p>
          <a:p>
            <a:pPr>
              <a:buNone/>
            </a:pPr>
            <a:endParaRPr lang="en-US" dirty="0" smtClean="0"/>
          </a:p>
          <a:p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ar-SA" dirty="0" smtClean="0"/>
              <a:t>الفرق بين المجلد والملف</a:t>
            </a:r>
            <a:r>
              <a:rPr lang="en-US" dirty="0" smtClean="0"/>
              <a:t>:</a:t>
            </a:r>
            <a:endParaRPr lang="ar-SA" dirty="0"/>
          </a:p>
        </p:txBody>
      </p:sp>
      <p:graphicFrame>
        <p:nvGraphicFramePr>
          <p:cNvPr id="4" name="جدول 3"/>
          <p:cNvGraphicFramePr>
            <a:graphicFrameLocks noGrp="1"/>
          </p:cNvGraphicFramePr>
          <p:nvPr/>
        </p:nvGraphicFramePr>
        <p:xfrm>
          <a:off x="467544" y="836712"/>
          <a:ext cx="7848873" cy="451776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616291"/>
                <a:gridCol w="2616291"/>
                <a:gridCol w="2616291"/>
              </a:tblGrid>
              <a:tr h="1129440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المقارنة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الملف</a:t>
                      </a:r>
                      <a:r>
                        <a:rPr lang="ar-SA" baseline="0" dirty="0" smtClean="0"/>
                        <a:t> 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المجلد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9440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 الوظيفة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kumimoji="0" lang="ar-SA" sz="1800" kern="1200" dirty="0" smtClean="0"/>
                        <a:t>تخزن بيانات أو معلومات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kumimoji="0" lang="ar-SA" sz="1800" kern="1200" dirty="0" smtClean="0"/>
                        <a:t>تخزن</a:t>
                      </a:r>
                      <a:r>
                        <a:rPr kumimoji="0" lang="ar-SA" sz="1800" kern="1200" baseline="0" dirty="0" smtClean="0"/>
                        <a:t> </a:t>
                      </a:r>
                      <a:r>
                        <a:rPr kumimoji="0" lang="ar-SA" sz="1800" kern="1200" dirty="0" smtClean="0"/>
                        <a:t>ملفات أو مجلدات فرعية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9440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المحتويات 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kumimoji="0" lang="ar-SA" sz="1800" kern="1200" dirty="0" smtClean="0"/>
                        <a:t>نصوص، صور، برامج، صوت</a:t>
                      </a:r>
                      <a:r>
                        <a:rPr kumimoji="0" lang="en-US" sz="1800" kern="1200" dirty="0" smtClean="0"/>
                        <a:t>...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kumimoji="0" lang="ar-SA" sz="1800" kern="1200" dirty="0" smtClean="0"/>
                        <a:t>ملفات أو مجلدات أخرى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9440">
                <a:tc>
                  <a:txBody>
                    <a:bodyPr/>
                    <a:lstStyle/>
                    <a:p>
                      <a:pPr rtl="1"/>
                      <a:r>
                        <a:rPr lang="ar-SA" dirty="0" smtClean="0"/>
                        <a:t>الامتداد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kumimoji="0" lang="ar-SA" sz="1800" kern="1200" dirty="0" smtClean="0"/>
                        <a:t>له امتداد</a:t>
                      </a:r>
                      <a:r>
                        <a:rPr kumimoji="0" lang="en-US" sz="1800" kern="1200" dirty="0" smtClean="0"/>
                        <a:t> (.txt, .jpg...)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kumimoji="0" lang="ar-SA" sz="1800" kern="1200" dirty="0" smtClean="0"/>
                        <a:t>لا يحتوي على امتداد</a:t>
                      </a:r>
                      <a:endParaRPr lang="ar-S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ar-DZ" dirty="0" smtClean="0"/>
              <a:t>📋</a:t>
            </a:r>
            <a:r>
              <a:rPr lang="en-US" dirty="0" smtClean="0"/>
              <a:t> </a:t>
            </a:r>
            <a:r>
              <a:rPr lang="ar-SA" b="1" dirty="0" smtClean="0"/>
              <a:t>كيفية الوصول للملف؟</a:t>
            </a:r>
            <a:endParaRPr lang="en-US" b="1" dirty="0" smtClean="0"/>
          </a:p>
          <a:p>
            <a:pPr algn="r">
              <a:buNone/>
            </a:pPr>
            <a:r>
              <a:rPr lang="en-US" dirty="0" smtClean="0"/>
              <a:t> 1. </a:t>
            </a:r>
            <a:r>
              <a:rPr lang="ar-SA" dirty="0" smtClean="0"/>
              <a:t>نظام التشغيل يستخدم الفهرس أو</a:t>
            </a:r>
            <a:r>
              <a:rPr lang="en-US" dirty="0" smtClean="0"/>
              <a:t> FAT </a:t>
            </a:r>
            <a:r>
              <a:rPr lang="ar-SA" dirty="0" smtClean="0"/>
              <a:t>لتحديد موقع الملف</a:t>
            </a:r>
            <a:r>
              <a:rPr lang="en-US" dirty="0" smtClean="0"/>
              <a:t>.</a:t>
            </a:r>
          </a:p>
          <a:p>
            <a:pPr algn="r">
              <a:buNone/>
            </a:pPr>
            <a:r>
              <a:rPr lang="en-US" dirty="0" smtClean="0"/>
              <a:t>2. </a:t>
            </a:r>
            <a:r>
              <a:rPr lang="ar-SA" dirty="0" smtClean="0"/>
              <a:t>ينتقل إلى </a:t>
            </a:r>
            <a:r>
              <a:rPr lang="ar-SA" dirty="0" err="1" smtClean="0"/>
              <a:t>البلوك</a:t>
            </a:r>
            <a:r>
              <a:rPr lang="ar-SA" dirty="0" smtClean="0"/>
              <a:t> أو </a:t>
            </a:r>
            <a:r>
              <a:rPr lang="ar-SA" dirty="0" err="1" smtClean="0"/>
              <a:t>البلوكات</a:t>
            </a:r>
            <a:r>
              <a:rPr lang="ar-SA" dirty="0" smtClean="0"/>
              <a:t> الخاصة </a:t>
            </a:r>
            <a:r>
              <a:rPr lang="ar-SA" dirty="0" err="1" smtClean="0"/>
              <a:t>به</a:t>
            </a:r>
            <a:r>
              <a:rPr lang="en-US" dirty="0" smtClean="0"/>
              <a:t>.</a:t>
            </a:r>
          </a:p>
          <a:p>
            <a:pPr algn="r">
              <a:buNone/>
            </a:pPr>
            <a:r>
              <a:rPr lang="en-US" dirty="0" smtClean="0"/>
              <a:t>3. </a:t>
            </a:r>
            <a:r>
              <a:rPr lang="ar-SA" dirty="0" smtClean="0"/>
              <a:t>يقرأ المحتوى ويُظهره للمستخدم</a:t>
            </a:r>
            <a:r>
              <a:rPr lang="en-US" dirty="0" smtClean="0"/>
              <a:t>.</a:t>
            </a:r>
          </a:p>
          <a:p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704856" cy="1143000"/>
          </a:xfrm>
        </p:spPr>
        <p:txBody>
          <a:bodyPr>
            <a:normAutofit/>
          </a:bodyPr>
          <a:lstStyle/>
          <a:p>
            <a:pPr algn="r"/>
            <a:r>
              <a:rPr lang="ar-SA" sz="2400" dirty="0" smtClean="0">
                <a:solidFill>
                  <a:schemeClr val="accent1">
                    <a:lumMod val="75000"/>
                  </a:schemeClr>
                </a:solidFill>
              </a:rPr>
              <a:t>إن إدارة الملفات ليست مجرد تخزين بيانات بل هي منظومة متكاملة تشمل:</a:t>
            </a:r>
            <a:br>
              <a:rPr lang="ar-SA" sz="2400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ar-SA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980728"/>
            <a:ext cx="7715200" cy="549322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ar-DZ" b="1" dirty="0" smtClean="0"/>
              <a:t>أولاً: التنظيم (Organization)</a:t>
            </a:r>
            <a:r>
              <a:rPr lang="ar-SA" b="1" dirty="0" smtClean="0"/>
              <a:t>:</a:t>
            </a:r>
            <a:endParaRPr lang="en-US" b="1" dirty="0" smtClean="0"/>
          </a:p>
          <a:p>
            <a:pPr>
              <a:buNone/>
            </a:pPr>
            <a:r>
              <a:rPr lang="ar-DZ" dirty="0" smtClean="0"/>
              <a:t>هو كيفية تصنيف وتخزين الملفات داخل وسائط التخزين (مثل القرص الصلب) بطريقة منطقية ومترابطة تسهّل الوصول إليها لاحقًا.</a:t>
            </a:r>
            <a:endParaRPr lang="en-US" dirty="0" smtClean="0"/>
          </a:p>
          <a:p>
            <a:pPr>
              <a:buNone/>
            </a:pPr>
            <a:r>
              <a:rPr lang="ar-DZ" dirty="0" smtClean="0"/>
              <a:t>🔹 </a:t>
            </a:r>
            <a:r>
              <a:rPr lang="ar-DZ" b="1" dirty="0" smtClean="0"/>
              <a:t>كيف يتم التنظيم؟</a:t>
            </a:r>
            <a:endParaRPr lang="en-US" b="1" dirty="0" smtClean="0"/>
          </a:p>
          <a:p>
            <a:r>
              <a:rPr lang="ar-DZ" dirty="0" smtClean="0"/>
              <a:t>إنشاء مجلدات (Folders) لتجميع الملفات حسب النوع أو الغرض.</a:t>
            </a:r>
            <a:endParaRPr lang="en-US" dirty="0" smtClean="0"/>
          </a:p>
          <a:p>
            <a:r>
              <a:rPr lang="ar-DZ" dirty="0" smtClean="0"/>
              <a:t>استخدام أنظمة الملفات (مثل NTFS، EXT</a:t>
            </a:r>
            <a:r>
              <a:rPr lang="en-US" dirty="0" smtClean="0"/>
              <a:t>4</a:t>
            </a:r>
            <a:r>
              <a:rPr lang="ar-DZ" dirty="0" smtClean="0"/>
              <a:t>) لتنظيم طريقة تخزين الكتل Blocks على القرص.</a:t>
            </a:r>
            <a:endParaRPr lang="en-US" dirty="0" smtClean="0"/>
          </a:p>
          <a:p>
            <a:r>
              <a:rPr lang="ar-DZ" dirty="0" smtClean="0"/>
              <a:t>تصنيف الملفات بالأسماء، الامتدادات، التواريخ.</a:t>
            </a:r>
            <a:endParaRPr lang="ar-SA" dirty="0" smtClean="0"/>
          </a:p>
          <a:p>
            <a:endParaRPr lang="en-US" dirty="0" smtClean="0"/>
          </a:p>
          <a:p>
            <a:pPr>
              <a:buNone/>
            </a:pPr>
            <a:r>
              <a:rPr lang="ar-DZ" b="1" dirty="0" smtClean="0"/>
              <a:t>🎯 الفائدة:</a:t>
            </a:r>
            <a:endParaRPr lang="en-US" b="1" dirty="0" smtClean="0"/>
          </a:p>
          <a:p>
            <a:pPr marL="457200" indent="-457200">
              <a:buFont typeface="+mj-lt"/>
              <a:buAutoNum type="arabicParenR"/>
            </a:pPr>
            <a:r>
              <a:rPr lang="ar-DZ" dirty="0" smtClean="0"/>
              <a:t>سهولة استرجاع الملفات.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ar-DZ" dirty="0" smtClean="0"/>
              <a:t>تقليل الوقت والجهد في البحث عنها.</a:t>
            </a:r>
            <a:endParaRPr lang="en-US" dirty="0" smtClean="0"/>
          </a:p>
          <a:p>
            <a:pPr marL="457200" indent="-457200">
              <a:buFont typeface="+mj-lt"/>
              <a:buAutoNum type="arabicParenR"/>
            </a:pPr>
            <a:r>
              <a:rPr lang="ar-DZ" dirty="0" smtClean="0"/>
              <a:t>تقليل الفوضى في التخزين.</a:t>
            </a:r>
            <a:endParaRPr lang="en-US" dirty="0" smtClean="0"/>
          </a:p>
          <a:p>
            <a:pPr>
              <a:buNone/>
            </a:pP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147248" cy="6141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ar-DZ" dirty="0" smtClean="0"/>
              <a:t>🔐 </a:t>
            </a:r>
            <a:r>
              <a:rPr lang="ar-DZ" b="1" dirty="0" smtClean="0"/>
              <a:t>ثانيًا: الحماية (Protection)</a:t>
            </a:r>
            <a:r>
              <a:rPr lang="en-US" b="1" dirty="0" smtClean="0"/>
              <a:t>:</a:t>
            </a:r>
            <a:r>
              <a:rPr lang="en-US" dirty="0" smtClean="0"/>
              <a:t> </a:t>
            </a:r>
          </a:p>
          <a:p>
            <a:pPr>
              <a:buNone/>
            </a:pPr>
            <a:r>
              <a:rPr lang="ar-DZ" dirty="0" smtClean="0"/>
              <a:t>هي جميع الإجراءات والآليات التي تمنع الوصول غير المصرح </a:t>
            </a:r>
            <a:r>
              <a:rPr lang="ar-DZ" dirty="0" err="1" smtClean="0"/>
              <a:t>به</a:t>
            </a:r>
            <a:r>
              <a:rPr lang="ar-DZ" dirty="0" smtClean="0"/>
              <a:t> للملفات أو التعديل أو الحذف.</a:t>
            </a:r>
            <a:endParaRPr lang="en-US" dirty="0" smtClean="0"/>
          </a:p>
          <a:p>
            <a:pPr>
              <a:buNone/>
            </a:pPr>
            <a:r>
              <a:rPr lang="ar-DZ" dirty="0" smtClean="0"/>
              <a:t>🔹 </a:t>
            </a:r>
            <a:r>
              <a:rPr lang="ar-DZ" u="sng" dirty="0" smtClean="0"/>
              <a:t>آليات الحماية:</a:t>
            </a:r>
            <a:endParaRPr lang="en-US" u="sng" dirty="0" smtClean="0"/>
          </a:p>
          <a:p>
            <a:r>
              <a:rPr lang="ar-DZ" dirty="0" smtClean="0"/>
              <a:t>صلاحيات الوصول (Permissions)</a:t>
            </a:r>
            <a:r>
              <a:rPr lang="en-US" dirty="0" smtClean="0"/>
              <a:t>: </a:t>
            </a:r>
            <a:r>
              <a:rPr lang="ar-DZ" dirty="0" smtClean="0"/>
              <a:t>تحديد من يمكنه قراءة أو كتابة أو تنفيذ الملف.</a:t>
            </a:r>
            <a:endParaRPr lang="en-US" dirty="0" smtClean="0"/>
          </a:p>
          <a:p>
            <a:r>
              <a:rPr lang="ar-DZ" dirty="0" smtClean="0"/>
              <a:t>التحكم في المستخدمين</a:t>
            </a:r>
            <a:r>
              <a:rPr lang="en-US" dirty="0" smtClean="0"/>
              <a:t>:  </a:t>
            </a:r>
            <a:r>
              <a:rPr lang="ar-DZ" dirty="0" smtClean="0"/>
              <a:t>نظام التشغيل يسمح بتحديد صلاحيات حسب المستخدم أو المجموعة.</a:t>
            </a:r>
            <a:endParaRPr lang="en-US" dirty="0" smtClean="0"/>
          </a:p>
          <a:p>
            <a:r>
              <a:rPr lang="ar-DZ" dirty="0" smtClean="0"/>
              <a:t>الجدران النارية وبرامج الحماية</a:t>
            </a:r>
            <a:r>
              <a:rPr lang="en-US" dirty="0" smtClean="0"/>
              <a:t>:  </a:t>
            </a:r>
            <a:r>
              <a:rPr lang="ar-DZ" dirty="0" smtClean="0"/>
              <a:t>تمنع دخول برمجيات خبيثة قد تصل للملفات.</a:t>
            </a:r>
            <a:endParaRPr lang="en-US" dirty="0" smtClean="0"/>
          </a:p>
          <a:p>
            <a:r>
              <a:rPr lang="ar-DZ" dirty="0" smtClean="0"/>
              <a:t>النسخ الاحتياطي</a:t>
            </a:r>
            <a:r>
              <a:rPr lang="en-US" dirty="0" smtClean="0"/>
              <a:t>:  </a:t>
            </a:r>
            <a:r>
              <a:rPr lang="ar-DZ" dirty="0" smtClean="0"/>
              <a:t>للحماية من الفقد أو التلف.</a:t>
            </a:r>
            <a:endParaRPr lang="en-US" dirty="0" smtClean="0"/>
          </a:p>
          <a:p>
            <a:r>
              <a:rPr lang="ar-DZ" dirty="0" smtClean="0"/>
              <a:t>تشفير الملفات</a:t>
            </a:r>
            <a:r>
              <a:rPr lang="en-US" dirty="0" smtClean="0"/>
              <a:t>:</a:t>
            </a:r>
            <a:r>
              <a:rPr lang="ar-DZ" dirty="0" smtClean="0"/>
              <a:t>لحماية البيانات الحساسة في حالة السرقة أو الاختراق.</a:t>
            </a:r>
            <a:endParaRPr lang="en-US" dirty="0" smtClean="0"/>
          </a:p>
          <a:p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457200" y="332656"/>
            <a:ext cx="8003232" cy="6141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ar-DZ" b="1" dirty="0" smtClean="0"/>
              <a:t>ثالثًا: السرعة (Speed)</a:t>
            </a:r>
            <a:r>
              <a:rPr lang="en-US" b="1" dirty="0" smtClean="0"/>
              <a:t> :</a:t>
            </a:r>
          </a:p>
          <a:p>
            <a:pPr>
              <a:buNone/>
            </a:pPr>
            <a:r>
              <a:rPr lang="ar-DZ" dirty="0" smtClean="0"/>
              <a:t>هي الزمن الذي يستغرقه النظام للوصول إلى الملف، وقراءته أو كتابته أو تعديله.</a:t>
            </a:r>
            <a:endParaRPr lang="en-US" dirty="0" smtClean="0"/>
          </a:p>
          <a:p>
            <a:pPr>
              <a:buNone/>
            </a:pPr>
            <a:r>
              <a:rPr lang="ar-DZ" dirty="0" smtClean="0"/>
              <a:t>🔹 </a:t>
            </a:r>
            <a:r>
              <a:rPr lang="ar-DZ" u="sng" dirty="0" smtClean="0"/>
              <a:t>العوامل المؤثرة في السرعة:</a:t>
            </a:r>
            <a:endParaRPr lang="en-US" u="sng" dirty="0" smtClean="0"/>
          </a:p>
          <a:p>
            <a:r>
              <a:rPr lang="ar-DZ" dirty="0" smtClean="0"/>
              <a:t>نوع وسائط التخزين (SSD أسرع من HDD).</a:t>
            </a:r>
            <a:endParaRPr lang="en-US" dirty="0" smtClean="0"/>
          </a:p>
          <a:p>
            <a:r>
              <a:rPr lang="ar-DZ" dirty="0" smtClean="0"/>
              <a:t>خوارزميات الجدولة التي تقلل من تحركات رأس القراءة.</a:t>
            </a:r>
            <a:endParaRPr lang="ar-SA" dirty="0" smtClean="0"/>
          </a:p>
          <a:p>
            <a:r>
              <a:rPr lang="ar-DZ" dirty="0" smtClean="0"/>
              <a:t>طريقة تنظيم الملفات</a:t>
            </a:r>
            <a:r>
              <a:rPr lang="ar-SA" dirty="0" smtClean="0"/>
              <a:t>.</a:t>
            </a:r>
          </a:p>
          <a:p>
            <a:r>
              <a:rPr lang="ar-DZ" dirty="0" smtClean="0"/>
              <a:t>استخدام ذاكرة مؤقتة (Cache).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ar-DZ" b="1" dirty="0" smtClean="0"/>
              <a:t>🎯 الهدف: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ar-DZ" dirty="0" smtClean="0"/>
              <a:t>تحسين استجابة النظام.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ar-DZ" dirty="0" smtClean="0"/>
              <a:t>تسريع تنفيذ البرامج التي تتعامل مع ملفات كبيرة.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ar-DZ" dirty="0" smtClean="0"/>
              <a:t>رفع إنتاجية المستخدم.</a:t>
            </a:r>
            <a:endParaRPr lang="ar-S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مشربية">
  <a:themeElements>
    <a:clrScheme name="مشربية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مشربية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مشربية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2123</TotalTime>
  <Words>668</Words>
  <Application>Microsoft Office PowerPoint</Application>
  <PresentationFormat>عرض على الشاشة (3:4)‏</PresentationFormat>
  <Paragraphs>139</Paragraphs>
  <Slides>20</Slides>
  <Notes>0</Notes>
  <HiddenSlides>0</HiddenSlides>
  <MMClips>0</MMClips>
  <ScaleCrop>false</ScaleCrop>
  <HeadingPairs>
    <vt:vector size="4" baseType="variant">
      <vt:variant>
        <vt:lpstr>سمة</vt:lpstr>
      </vt:variant>
      <vt:variant>
        <vt:i4>1</vt:i4>
      </vt:variant>
      <vt:variant>
        <vt:lpstr>عناوين الشرائح</vt:lpstr>
      </vt:variant>
      <vt:variant>
        <vt:i4>20</vt:i4>
      </vt:variant>
    </vt:vector>
  </HeadingPairs>
  <TitlesOfParts>
    <vt:vector size="21" baseType="lpstr">
      <vt:lpstr>مشربية</vt:lpstr>
      <vt:lpstr>الشريحة 1</vt:lpstr>
      <vt:lpstr>الشريحة 2</vt:lpstr>
      <vt:lpstr>الشريحة 3</vt:lpstr>
      <vt:lpstr>الشريحة 4</vt:lpstr>
      <vt:lpstr>الشريحة 5</vt:lpstr>
      <vt:lpstr>الشريحة 6</vt:lpstr>
      <vt:lpstr>إن إدارة الملفات ليست مجرد تخزين بيانات بل هي منظومة متكاملة تشمل: </vt:lpstr>
      <vt:lpstr>الشريحة 8</vt:lpstr>
      <vt:lpstr>الشريحة 9</vt:lpstr>
      <vt:lpstr>الشريحة 10</vt:lpstr>
      <vt:lpstr>الشريحة 11</vt:lpstr>
      <vt:lpstr>ما هو نظام الملفات؟</vt:lpstr>
      <vt:lpstr>وظائف نظام الملفات:</vt:lpstr>
      <vt:lpstr>أنواع أنظمة الملفات الشائعة</vt:lpstr>
      <vt:lpstr>الشريحة 15</vt:lpstr>
      <vt:lpstr>جدولة الملفات:</vt:lpstr>
      <vt:lpstr>الشريحة 17</vt:lpstr>
      <vt:lpstr>توضيح بسيط بالرسم:</vt:lpstr>
      <vt:lpstr>لماذا الجدولة مهمة؟</vt:lpstr>
      <vt:lpstr>بحث: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Hadeel</dc:creator>
  <cp:lastModifiedBy>Hadeel</cp:lastModifiedBy>
  <cp:revision>100</cp:revision>
  <dcterms:created xsi:type="dcterms:W3CDTF">2025-07-20T09:27:54Z</dcterms:created>
  <dcterms:modified xsi:type="dcterms:W3CDTF">2025-07-22T07:41:08Z</dcterms:modified>
</cp:coreProperties>
</file>