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71" r:id="rId2"/>
    <p:sldId id="257" r:id="rId3"/>
    <p:sldId id="262" r:id="rId4"/>
    <p:sldId id="263" r:id="rId5"/>
    <p:sldId id="258" r:id="rId6"/>
    <p:sldId id="264" r:id="rId7"/>
    <p:sldId id="259" r:id="rId8"/>
    <p:sldId id="270" r:id="rId9"/>
    <p:sldId id="266" r:id="rId10"/>
    <p:sldId id="265" r:id="rId11"/>
    <p:sldId id="260" r:id="rId12"/>
    <p:sldId id="269" r:id="rId13"/>
    <p:sldId id="267" r:id="rId14"/>
    <p:sldId id="261" r:id="rId15"/>
    <p:sldId id="268" r:id="rId16"/>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66" d="100"/>
          <a:sy n="66" d="100"/>
        </p:scale>
        <p:origin x="-147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1">
        <a:schemeClr val="bg1"/>
      </p:bgRef>
    </p:bg>
    <p:spTree>
      <p:nvGrpSpPr>
        <p:cNvPr id="1" name=""/>
        <p:cNvGrpSpPr/>
        <p:nvPr/>
      </p:nvGrpSpPr>
      <p:grpSpPr>
        <a:xfrm>
          <a:off x="0" y="0"/>
          <a:ext cx="0" cy="0"/>
          <a:chOff x="0" y="0"/>
          <a:chExt cx="0" cy="0"/>
        </a:xfrm>
      </p:grpSpPr>
      <p:sp>
        <p:nvSpPr>
          <p:cNvPr id="8" name="عنوان 7"/>
          <p:cNvSpPr>
            <a:spLocks noGrp="1"/>
          </p:cNvSpPr>
          <p:nvPr>
            <p:ph type="ctrTitle"/>
          </p:nvPr>
        </p:nvSpPr>
        <p:spPr>
          <a:xfrm>
            <a:off x="2286000" y="3124200"/>
            <a:ext cx="6172200" cy="1894362"/>
          </a:xfrm>
        </p:spPr>
        <p:txBody>
          <a:bodyPr/>
          <a:lstStyle>
            <a:lvl1pPr>
              <a:defRPr b="1"/>
            </a:lvl1pPr>
          </a:lstStyle>
          <a:p>
            <a:r>
              <a:rPr kumimoji="0" lang="ar-SA" smtClean="0"/>
              <a:t>انقر لتحرير نمط العنوان الرئيسي</a:t>
            </a:r>
            <a:endParaRPr kumimoji="0" lang="en-US"/>
          </a:p>
        </p:txBody>
      </p:sp>
      <p:sp>
        <p:nvSpPr>
          <p:cNvPr id="9" name="عنوان فرعي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صر نائب للتاريخ 27"/>
          <p:cNvSpPr>
            <a:spLocks noGrp="1"/>
          </p:cNvSpPr>
          <p:nvPr>
            <p:ph type="dt" sz="half" idx="10"/>
          </p:nvPr>
        </p:nvSpPr>
        <p:spPr bwMode="auto">
          <a:xfrm rot="5400000">
            <a:off x="7764621" y="1174097"/>
            <a:ext cx="2286000" cy="381000"/>
          </a:xfrm>
        </p:spPr>
        <p:txBody>
          <a:bodyPr/>
          <a:lstStyle/>
          <a:p>
            <a:fld id="{1B8ABB09-4A1D-463E-8065-109CC2B7EFAA}" type="datetimeFigureOut">
              <a:rPr lang="ar-SA" smtClean="0"/>
              <a:pPr/>
              <a:t>03/02/1447</a:t>
            </a:fld>
            <a:endParaRPr lang="ar-SA"/>
          </a:p>
        </p:txBody>
      </p:sp>
      <p:sp>
        <p:nvSpPr>
          <p:cNvPr id="17" name="عنصر نائب للتذييل 16"/>
          <p:cNvSpPr>
            <a:spLocks noGrp="1"/>
          </p:cNvSpPr>
          <p:nvPr>
            <p:ph type="ftr" sz="quarter" idx="11"/>
          </p:nvPr>
        </p:nvSpPr>
        <p:spPr bwMode="auto">
          <a:xfrm rot="5400000">
            <a:off x="7077269" y="4181669"/>
            <a:ext cx="3657600" cy="384048"/>
          </a:xfrm>
        </p:spPr>
        <p:txBody>
          <a:bodyPr/>
          <a:lstStyle/>
          <a:p>
            <a:endParaRPr lang="ar-SA"/>
          </a:p>
        </p:txBody>
      </p:sp>
      <p:sp>
        <p:nvSpPr>
          <p:cNvPr id="10" name="مستطيل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مستطيل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مستطيل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مستطيل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رابط مستقيم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رابط مستقيم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رابط مستقيم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رابط مستقيم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رابط مستقيم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رابط مستقيم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مستطيل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شكل بيضاوي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شكل بيضاوي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شكل بيضاوي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شكل بيضاوي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شكل بيضاوي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عنصر نائب لرقم الشريحة 28"/>
          <p:cNvSpPr>
            <a:spLocks noGrp="1"/>
          </p:cNvSpPr>
          <p:nvPr>
            <p:ph type="sldNum" sz="quarter" idx="12"/>
          </p:nvPr>
        </p:nvSpPr>
        <p:spPr bwMode="auto">
          <a:xfrm>
            <a:off x="1325544" y="4928702"/>
            <a:ext cx="609600" cy="517524"/>
          </a:xfrm>
        </p:spPr>
        <p:txBody>
          <a:bodyPr/>
          <a:lstStyle/>
          <a:p>
            <a:fld id="{0B34F065-1154-456A-91E3-76DE8E75E17B}"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03/02/1447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9"/>
            <a:ext cx="1676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1B8ABB09-4A1D-463E-8065-109CC2B7EFAA}" type="datetimeFigureOut">
              <a:rPr lang="ar-SA" smtClean="0"/>
              <a:pPr/>
              <a:t>03/02/1447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8" name="عنصر نائب للمحتوى 7"/>
          <p:cNvSpPr>
            <a:spLocks noGrp="1"/>
          </p:cNvSpPr>
          <p:nvPr>
            <p:ph sz="quarter" idx="1"/>
          </p:nvPr>
        </p:nvSpPr>
        <p:spPr>
          <a:xfrm>
            <a:off x="457200" y="1600200"/>
            <a:ext cx="7467600" cy="487375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4"/>
          </p:nvPr>
        </p:nvSpPr>
        <p:spPr/>
        <p:txBody>
          <a:bodyPr rtlCol="0"/>
          <a:lstStyle/>
          <a:p>
            <a:fld id="{1B8ABB09-4A1D-463E-8065-109CC2B7EFAA}" type="datetimeFigureOut">
              <a:rPr lang="ar-SA" smtClean="0"/>
              <a:pPr/>
              <a:t>03/02/1447</a:t>
            </a:fld>
            <a:endParaRPr lang="ar-SA"/>
          </a:p>
        </p:txBody>
      </p:sp>
      <p:sp>
        <p:nvSpPr>
          <p:cNvPr id="9" name="عنصر نائب لرقم الشريحة 8"/>
          <p:cNvSpPr>
            <a:spLocks noGrp="1"/>
          </p:cNvSpPr>
          <p:nvPr>
            <p:ph type="sldNum" sz="quarter" idx="15"/>
          </p:nvPr>
        </p:nvSpPr>
        <p:spPr/>
        <p:txBody>
          <a:bodyPr rtlCol="0"/>
          <a:lstStyle/>
          <a:p>
            <a:fld id="{0B34F065-1154-456A-91E3-76DE8E75E17B}" type="slidenum">
              <a:rPr lang="ar-SA" smtClean="0"/>
              <a:pPr/>
              <a:t>‹#›</a:t>
            </a:fld>
            <a:endParaRPr lang="ar-SA"/>
          </a:p>
        </p:txBody>
      </p:sp>
      <p:sp>
        <p:nvSpPr>
          <p:cNvPr id="10" name="عنصر نائب للتذييل 9"/>
          <p:cNvSpPr>
            <a:spLocks noGrp="1"/>
          </p:cNvSpPr>
          <p:nvPr>
            <p:ph type="ftr" sz="quarter" idx="16"/>
          </p:nvPr>
        </p:nvSpPr>
        <p:spPr/>
        <p:txBody>
          <a:bodyPr rtlCol="0"/>
          <a:lstStyle/>
          <a:p>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Ref idx="1001">
        <a:schemeClr val="bg2"/>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2286000" y="2895600"/>
            <a:ext cx="6172200" cy="2053590"/>
          </a:xfrm>
        </p:spPr>
        <p:txBody>
          <a:bodyPr/>
          <a:lstStyle>
            <a:lvl1pPr algn="l">
              <a:buNone/>
              <a:defRPr sz="3000" b="1" cap="small"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bwMode="auto">
          <a:xfrm rot="5400000">
            <a:off x="7763256" y="1170432"/>
            <a:ext cx="2286000" cy="381000"/>
          </a:xfrm>
        </p:spPr>
        <p:txBody>
          <a:bodyPr/>
          <a:lstStyle/>
          <a:p>
            <a:fld id="{1B8ABB09-4A1D-463E-8065-109CC2B7EFAA}" type="datetimeFigureOut">
              <a:rPr lang="ar-SA" smtClean="0"/>
              <a:pPr/>
              <a:t>03/02/1447</a:t>
            </a:fld>
            <a:endParaRPr lang="ar-SA"/>
          </a:p>
        </p:txBody>
      </p:sp>
      <p:sp>
        <p:nvSpPr>
          <p:cNvPr id="5" name="عنصر نائب للتذييل 4"/>
          <p:cNvSpPr>
            <a:spLocks noGrp="1"/>
          </p:cNvSpPr>
          <p:nvPr>
            <p:ph type="ftr" sz="quarter" idx="11"/>
          </p:nvPr>
        </p:nvSpPr>
        <p:spPr bwMode="auto">
          <a:xfrm rot="5400000">
            <a:off x="7077456" y="4178808"/>
            <a:ext cx="3657600" cy="384048"/>
          </a:xfrm>
        </p:spPr>
        <p:txBody>
          <a:bodyPr/>
          <a:lstStyle/>
          <a:p>
            <a:endParaRPr lang="ar-SA"/>
          </a:p>
        </p:txBody>
      </p:sp>
      <p:sp>
        <p:nvSpPr>
          <p:cNvPr id="9" name="مستطيل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مستطيل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مستطيل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مستطيل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رابط مستقيم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رابط مستقيم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رابط مستقيم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رابط مستقيم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رابط مستقيم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مستطيل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شكل بيضاوي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شكل بيضاوي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شكل بيضاوي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شكل بيضاوي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شكل بيضاوي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رابط مستقيم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عنصر نائب لرقم الشريحة 5"/>
          <p:cNvSpPr>
            <a:spLocks noGrp="1"/>
          </p:cNvSpPr>
          <p:nvPr>
            <p:ph type="sldNum" sz="quarter" idx="12"/>
          </p:nvPr>
        </p:nvSpPr>
        <p:spPr bwMode="auto">
          <a:xfrm>
            <a:off x="1340616" y="4928702"/>
            <a:ext cx="609600" cy="517524"/>
          </a:xfrm>
        </p:spPr>
        <p:txBody>
          <a:bodyPr/>
          <a:lstStyle/>
          <a:p>
            <a:fld id="{0B34F065-1154-456A-91E3-76DE8E75E17B}" type="slidenum">
              <a:rPr lang="ar-SA" smtClean="0"/>
              <a:pPr/>
              <a:t>‹#›</a:t>
            </a:fld>
            <a:endParaRPr lang="ar-SA"/>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5" name="عنصر نائب للتاريخ 4"/>
          <p:cNvSpPr>
            <a:spLocks noGrp="1"/>
          </p:cNvSpPr>
          <p:nvPr>
            <p:ph type="dt" sz="half" idx="10"/>
          </p:nvPr>
        </p:nvSpPr>
        <p:spPr/>
        <p:txBody>
          <a:bodyPr/>
          <a:lstStyle/>
          <a:p>
            <a:fld id="{1B8ABB09-4A1D-463E-8065-109CC2B7EFAA}" type="datetimeFigureOut">
              <a:rPr lang="ar-SA" smtClean="0"/>
              <a:pPr/>
              <a:t>03/02/1447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0B34F065-1154-456A-91E3-76DE8E75E17B}" type="slidenum">
              <a:rPr lang="ar-SA" smtClean="0"/>
              <a:pPr/>
              <a:t>‹#›</a:t>
            </a:fld>
            <a:endParaRPr lang="ar-SA"/>
          </a:p>
        </p:txBody>
      </p:sp>
      <p:sp>
        <p:nvSpPr>
          <p:cNvPr id="9" name="عنصر نائب للمحتوى 8"/>
          <p:cNvSpPr>
            <a:spLocks noGrp="1"/>
          </p:cNvSpPr>
          <p:nvPr>
            <p:ph sz="quarter" idx="1"/>
          </p:nvPr>
        </p:nvSpPr>
        <p:spPr>
          <a:xfrm>
            <a:off x="457200" y="1600200"/>
            <a:ext cx="3657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1" name="عنصر نائب للمحتوى 10"/>
          <p:cNvSpPr>
            <a:spLocks noGrp="1"/>
          </p:cNvSpPr>
          <p:nvPr>
            <p:ph sz="quarter" idx="2"/>
          </p:nvPr>
        </p:nvSpPr>
        <p:spPr>
          <a:xfrm>
            <a:off x="4270248" y="1600200"/>
            <a:ext cx="3657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73050"/>
            <a:ext cx="7543800" cy="1143000"/>
          </a:xfrm>
        </p:spPr>
        <p:txBody>
          <a:bodyPr anchor="b"/>
          <a:lstStyle>
            <a:lvl1pPr>
              <a:defRPr/>
            </a:lvl1pPr>
          </a:lstStyle>
          <a:p>
            <a:r>
              <a:rPr kumimoji="0" lang="ar-SA" smtClean="0"/>
              <a:t>انقر لتحرير نمط العنوان الرئيسي</a:t>
            </a:r>
            <a:endParaRPr kumimoji="0" lang="en-US"/>
          </a:p>
        </p:txBody>
      </p:sp>
      <p:sp>
        <p:nvSpPr>
          <p:cNvPr id="7" name="عنصر نائب للتاريخ 6"/>
          <p:cNvSpPr>
            <a:spLocks noGrp="1"/>
          </p:cNvSpPr>
          <p:nvPr>
            <p:ph type="dt" sz="half" idx="10"/>
          </p:nvPr>
        </p:nvSpPr>
        <p:spPr/>
        <p:txBody>
          <a:bodyPr/>
          <a:lstStyle/>
          <a:p>
            <a:fld id="{1B8ABB09-4A1D-463E-8065-109CC2B7EFAA}" type="datetimeFigureOut">
              <a:rPr lang="ar-SA" smtClean="0"/>
              <a:pPr/>
              <a:t>03/02/1447</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9" name="عنصر نائب لرقم الشريحة 8"/>
          <p:cNvSpPr>
            <a:spLocks noGrp="1"/>
          </p:cNvSpPr>
          <p:nvPr>
            <p:ph type="sldNum" sz="quarter" idx="12"/>
          </p:nvPr>
        </p:nvSpPr>
        <p:spPr/>
        <p:txBody>
          <a:bodyPr/>
          <a:lstStyle/>
          <a:p>
            <a:fld id="{0B34F065-1154-456A-91E3-76DE8E75E17B}" type="slidenum">
              <a:rPr lang="ar-SA" smtClean="0"/>
              <a:pPr/>
              <a:t>‹#›</a:t>
            </a:fld>
            <a:endParaRPr lang="ar-SA"/>
          </a:p>
        </p:txBody>
      </p:sp>
      <p:sp>
        <p:nvSpPr>
          <p:cNvPr id="11" name="عنصر نائب للمحتوى 10"/>
          <p:cNvSpPr>
            <a:spLocks noGrp="1"/>
          </p:cNvSpPr>
          <p:nvPr>
            <p:ph sz="quarter" idx="2"/>
          </p:nvPr>
        </p:nvSpPr>
        <p:spPr>
          <a:xfrm>
            <a:off x="457200" y="2362200"/>
            <a:ext cx="3657600" cy="3886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quarter" idx="4"/>
          </p:nvPr>
        </p:nvSpPr>
        <p:spPr>
          <a:xfrm>
            <a:off x="4371975" y="2362200"/>
            <a:ext cx="3657600" cy="38862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2" name="عنصر نائب للنص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
        <p:nvSpPr>
          <p:cNvPr id="14" name="عنصر نائب للنص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ar-SA" smtClean="0"/>
              <a:t>انقر لتحرير أنماط النص الرئيسي</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6" name="عنصر نائب للتاريخ 5"/>
          <p:cNvSpPr>
            <a:spLocks noGrp="1"/>
          </p:cNvSpPr>
          <p:nvPr>
            <p:ph type="dt" sz="half" idx="10"/>
          </p:nvPr>
        </p:nvSpPr>
        <p:spPr/>
        <p:txBody>
          <a:bodyPr rtlCol="0"/>
          <a:lstStyle/>
          <a:p>
            <a:fld id="{1B8ABB09-4A1D-463E-8065-109CC2B7EFAA}" type="datetimeFigureOut">
              <a:rPr lang="ar-SA" smtClean="0"/>
              <a:pPr/>
              <a:t>03/02/1447</a:t>
            </a:fld>
            <a:endParaRPr lang="ar-SA"/>
          </a:p>
        </p:txBody>
      </p:sp>
      <p:sp>
        <p:nvSpPr>
          <p:cNvPr id="7" name="عنصر نائب لرقم الشريحة 6"/>
          <p:cNvSpPr>
            <a:spLocks noGrp="1"/>
          </p:cNvSpPr>
          <p:nvPr>
            <p:ph type="sldNum" sz="quarter" idx="11"/>
          </p:nvPr>
        </p:nvSpPr>
        <p:spPr/>
        <p:txBody>
          <a:bodyPr rtlCol="0"/>
          <a:lstStyle/>
          <a:p>
            <a:fld id="{0B34F065-1154-456A-91E3-76DE8E75E17B}" type="slidenum">
              <a:rPr lang="ar-SA" smtClean="0"/>
              <a:pPr/>
              <a:t>‹#›</a:t>
            </a:fld>
            <a:endParaRPr lang="ar-SA"/>
          </a:p>
        </p:txBody>
      </p:sp>
      <p:sp>
        <p:nvSpPr>
          <p:cNvPr id="8" name="عنصر نائب للتذييل 7"/>
          <p:cNvSpPr>
            <a:spLocks noGrp="1"/>
          </p:cNvSpPr>
          <p:nvPr>
            <p:ph type="ftr" sz="quarter" idx="12"/>
          </p:nvPr>
        </p:nvSpPr>
        <p:spPr/>
        <p:txBody>
          <a:bodyPr rtlCol="0"/>
          <a:lstStyle/>
          <a:p>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1B8ABB09-4A1D-463E-8065-109CC2B7EFAA}" type="datetimeFigureOut">
              <a:rPr lang="ar-SA" smtClean="0"/>
              <a:pPr/>
              <a:t>03/02/1447</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0B34F065-1154-456A-91E3-76DE8E75E17B}"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bg>
      <p:bgRef idx="1001">
        <a:schemeClr val="bg1"/>
      </p:bgRef>
    </p:bg>
    <p:spTree>
      <p:nvGrpSpPr>
        <p:cNvPr id="1" name=""/>
        <p:cNvGrpSpPr/>
        <p:nvPr/>
      </p:nvGrpSpPr>
      <p:grpSpPr>
        <a:xfrm>
          <a:off x="0" y="0"/>
          <a:ext cx="0" cy="0"/>
          <a:chOff x="0" y="0"/>
          <a:chExt cx="0" cy="0"/>
        </a:xfrm>
      </p:grpSpPr>
      <p:sp>
        <p:nvSpPr>
          <p:cNvPr id="10" name="رابط مستقيم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عنوان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8" name="رابط مستقيم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رابط مستقيم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رابط مستقيم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مستطيل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رابط مستقيم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شكل بيضاوي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عنصر نائب للمحتوى 17"/>
          <p:cNvSpPr>
            <a:spLocks noGrp="1"/>
          </p:cNvSpPr>
          <p:nvPr>
            <p:ph sz="quarter" idx="1"/>
          </p:nvPr>
        </p:nvSpPr>
        <p:spPr>
          <a:xfrm>
            <a:off x="304800" y="274320"/>
            <a:ext cx="5638800" cy="6327648"/>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1" name="عنصر نائب للتاريخ 20"/>
          <p:cNvSpPr>
            <a:spLocks noGrp="1"/>
          </p:cNvSpPr>
          <p:nvPr>
            <p:ph type="dt" sz="half" idx="14"/>
          </p:nvPr>
        </p:nvSpPr>
        <p:spPr/>
        <p:txBody>
          <a:bodyPr rtlCol="0"/>
          <a:lstStyle/>
          <a:p>
            <a:fld id="{1B8ABB09-4A1D-463E-8065-109CC2B7EFAA}" type="datetimeFigureOut">
              <a:rPr lang="ar-SA" smtClean="0"/>
              <a:pPr/>
              <a:t>03/02/1447</a:t>
            </a:fld>
            <a:endParaRPr lang="ar-SA"/>
          </a:p>
        </p:txBody>
      </p:sp>
      <p:sp>
        <p:nvSpPr>
          <p:cNvPr id="22" name="عنصر نائب لرقم الشريحة 21"/>
          <p:cNvSpPr>
            <a:spLocks noGrp="1"/>
          </p:cNvSpPr>
          <p:nvPr>
            <p:ph type="sldNum" sz="quarter" idx="15"/>
          </p:nvPr>
        </p:nvSpPr>
        <p:spPr/>
        <p:txBody>
          <a:bodyPr rtlCol="0"/>
          <a:lstStyle/>
          <a:p>
            <a:fld id="{0B34F065-1154-456A-91E3-76DE8E75E17B}" type="slidenum">
              <a:rPr lang="ar-SA" smtClean="0"/>
              <a:pPr/>
              <a:t>‹#›</a:t>
            </a:fld>
            <a:endParaRPr lang="ar-SA"/>
          </a:p>
        </p:txBody>
      </p:sp>
      <p:sp>
        <p:nvSpPr>
          <p:cNvPr id="23" name="عنصر نائب للتذييل 22"/>
          <p:cNvSpPr>
            <a:spLocks noGrp="1"/>
          </p:cNvSpPr>
          <p:nvPr>
            <p:ph type="ftr" sz="quarter" idx="16"/>
          </p:nvPr>
        </p:nvSpPr>
        <p:spPr/>
        <p:txBody>
          <a:bodyPr rtlCol="0"/>
          <a:lstStyle/>
          <a:p>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رابط مستقيم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شكل بيضاوي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عنوان 1"/>
          <p:cNvSpPr>
            <a:spLocks noGrp="1"/>
          </p:cNvSpPr>
          <p:nvPr>
            <p:ph type="title"/>
          </p:nvPr>
        </p:nvSpPr>
        <p:spPr>
          <a:xfrm rot="5400000">
            <a:off x="3350133" y="3200400"/>
            <a:ext cx="6309360" cy="457200"/>
          </a:xfrm>
        </p:spPr>
        <p:txBody>
          <a:bodyPr anchor="b"/>
          <a:lstStyle>
            <a:lvl1pPr algn="l">
              <a:buNone/>
              <a:defRPr sz="2000" b="1"/>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ar-SA" smtClean="0"/>
              <a:t>انقر فوق الرمز لإضافة صورة</a:t>
            </a:r>
            <a:endParaRPr kumimoji="0" lang="en-US" dirty="0"/>
          </a:p>
        </p:txBody>
      </p:sp>
      <p:sp>
        <p:nvSpPr>
          <p:cNvPr id="4" name="عنصر نائب للنص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10" name="رابط مستقيم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مستطيل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رابط مستقيم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رابط مستقيم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رابط مستقيم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عنصر نائب للتاريخ 16"/>
          <p:cNvSpPr>
            <a:spLocks noGrp="1"/>
          </p:cNvSpPr>
          <p:nvPr>
            <p:ph type="dt" sz="half" idx="10"/>
          </p:nvPr>
        </p:nvSpPr>
        <p:spPr/>
        <p:txBody>
          <a:bodyPr rtlCol="0"/>
          <a:lstStyle/>
          <a:p>
            <a:fld id="{1B8ABB09-4A1D-463E-8065-109CC2B7EFAA}" type="datetimeFigureOut">
              <a:rPr lang="ar-SA" smtClean="0"/>
              <a:pPr/>
              <a:t>03/02/1447</a:t>
            </a:fld>
            <a:endParaRPr lang="ar-SA"/>
          </a:p>
        </p:txBody>
      </p:sp>
      <p:sp>
        <p:nvSpPr>
          <p:cNvPr id="18" name="عنصر نائب لرقم الشريحة 17"/>
          <p:cNvSpPr>
            <a:spLocks noGrp="1"/>
          </p:cNvSpPr>
          <p:nvPr>
            <p:ph type="sldNum" sz="quarter" idx="11"/>
          </p:nvPr>
        </p:nvSpPr>
        <p:spPr/>
        <p:txBody>
          <a:bodyPr rtlCol="0"/>
          <a:lstStyle/>
          <a:p>
            <a:fld id="{0B34F065-1154-456A-91E3-76DE8E75E17B}" type="slidenum">
              <a:rPr lang="ar-SA" smtClean="0"/>
              <a:pPr/>
              <a:t>‹#›</a:t>
            </a:fld>
            <a:endParaRPr lang="ar-SA"/>
          </a:p>
        </p:txBody>
      </p:sp>
      <p:sp>
        <p:nvSpPr>
          <p:cNvPr id="21" name="عنصر نائب للتذييل 20"/>
          <p:cNvSpPr>
            <a:spLocks noGrp="1"/>
          </p:cNvSpPr>
          <p:nvPr>
            <p:ph type="ftr" sz="quarter" idx="12"/>
          </p:nvPr>
        </p:nvSpPr>
        <p:spPr/>
        <p:txBody>
          <a:bodyPr rtlCol="0"/>
          <a:lstStyle/>
          <a:p>
            <a:endParaRPr lang="ar-S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رابط مستقيم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عنصر نائب للعنوان 21"/>
          <p:cNvSpPr>
            <a:spLocks noGrp="1"/>
          </p:cNvSpPr>
          <p:nvPr>
            <p:ph type="title"/>
          </p:nvPr>
        </p:nvSpPr>
        <p:spPr>
          <a:xfrm>
            <a:off x="457200" y="274638"/>
            <a:ext cx="7467600" cy="1143000"/>
          </a:xfrm>
          <a:prstGeom prst="rect">
            <a:avLst/>
          </a:prstGeom>
        </p:spPr>
        <p:txBody>
          <a:bodyPr vert="horz" anchor="b">
            <a:normAutofit/>
          </a:bodyPr>
          <a:lstStyle/>
          <a:p>
            <a:r>
              <a:rPr kumimoji="0" lang="ar-SA" smtClean="0"/>
              <a:t>انقر لتحرير نمط العنوان الرئيسي</a:t>
            </a:r>
            <a:endParaRPr kumimoji="0" lang="en-US"/>
          </a:p>
        </p:txBody>
      </p:sp>
      <p:sp>
        <p:nvSpPr>
          <p:cNvPr id="13" name="عنصر نائب للنص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14" name="عنصر نائب للتاريخ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B8ABB09-4A1D-463E-8065-109CC2B7EFAA}" type="datetimeFigureOut">
              <a:rPr lang="ar-SA" smtClean="0"/>
              <a:pPr/>
              <a:t>03/02/1447</a:t>
            </a:fld>
            <a:endParaRPr lang="ar-SA"/>
          </a:p>
        </p:txBody>
      </p:sp>
      <p:sp>
        <p:nvSpPr>
          <p:cNvPr id="3" name="عنصر نائب للتذييل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ar-SA"/>
          </a:p>
        </p:txBody>
      </p:sp>
      <p:sp>
        <p:nvSpPr>
          <p:cNvPr id="7" name="رابط مستقيم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رابط مستقيم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مستطيل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رابط مستقيم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شكل بيضاوي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عنصر نائب لرقم الشريحة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B34F065-1154-456A-91E3-76DE8E75E17B}"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عنوان فرعي 2"/>
          <p:cNvSpPr>
            <a:spLocks noGrp="1"/>
          </p:cNvSpPr>
          <p:nvPr>
            <p:ph type="subTitle" idx="1"/>
          </p:nvPr>
        </p:nvSpPr>
        <p:spPr>
          <a:xfrm>
            <a:off x="0" y="260648"/>
            <a:ext cx="9144000" cy="6597352"/>
          </a:xfrm>
        </p:spPr>
        <p:txBody>
          <a:bodyPr>
            <a:normAutofit fontScale="62500" lnSpcReduction="20000"/>
          </a:bodyPr>
          <a:lstStyle/>
          <a:p>
            <a:pPr marR="0" algn="ctr"/>
            <a:endParaRPr lang="en-US" sz="4000" b="1" dirty="0">
              <a:solidFill>
                <a:schemeClr val="bg1"/>
              </a:solidFill>
              <a:cs typeface="Majalla UI"/>
            </a:endParaRPr>
          </a:p>
          <a:p>
            <a:pPr algn="ctr"/>
            <a:r>
              <a:rPr lang="en-US" sz="4000" b="1" dirty="0">
                <a:solidFill>
                  <a:schemeClr val="bg1"/>
                </a:solidFill>
                <a:cs typeface="Majalla UI"/>
              </a:rPr>
              <a:t>   </a:t>
            </a:r>
            <a:br>
              <a:rPr lang="en-US" sz="4000" b="1" dirty="0">
                <a:solidFill>
                  <a:schemeClr val="bg1"/>
                </a:solidFill>
                <a:cs typeface="Majalla UI"/>
              </a:rPr>
            </a:br>
            <a:r>
              <a:rPr lang="ar-SA" sz="4000" b="1" dirty="0">
                <a:solidFill>
                  <a:schemeClr val="bg1"/>
                </a:solidFill>
              </a:rPr>
              <a:t>المحاضرة(2+3)</a:t>
            </a:r>
            <a:endParaRPr lang="en-US" sz="4000" dirty="0">
              <a:solidFill>
                <a:schemeClr val="tx1"/>
              </a:solidFill>
              <a:cs typeface="PT Bold Dusky" panose="02010400000000000000" pitchFamily="2" charset="-78"/>
            </a:endParaRPr>
          </a:p>
          <a:p>
            <a:pPr algn="ctr"/>
            <a:endParaRPr lang="en-US" sz="4000" dirty="0">
              <a:solidFill>
                <a:schemeClr val="tx1"/>
              </a:solidFill>
              <a:cs typeface="PT Bold Dusky" panose="02010400000000000000" pitchFamily="2" charset="-78"/>
            </a:endParaRPr>
          </a:p>
          <a:p>
            <a:pPr algn="ctr"/>
            <a:r>
              <a:rPr lang="ar-LB" sz="5700" dirty="0">
                <a:solidFill>
                  <a:srgbClr val="0070C0"/>
                </a:solidFill>
                <a:cs typeface="PT Bold Dusky" panose="02010400000000000000" pitchFamily="2" charset="-78"/>
              </a:rPr>
              <a:t>إدارة وتنظيم الملفات</a:t>
            </a:r>
            <a:endParaRPr lang="en-US" sz="5700" dirty="0">
              <a:solidFill>
                <a:srgbClr val="0070C0"/>
              </a:solidFill>
              <a:cs typeface="PT Bold Dusky" panose="02010400000000000000" pitchFamily="2" charset="-78"/>
            </a:endParaRPr>
          </a:p>
          <a:p>
            <a:pPr algn="ctr"/>
            <a:endParaRPr lang="ar-LB" sz="5700" dirty="0">
              <a:solidFill>
                <a:srgbClr val="0070C0"/>
              </a:solidFill>
              <a:cs typeface="PT Bold Dusky" panose="02010400000000000000" pitchFamily="2" charset="-78"/>
            </a:endParaRPr>
          </a:p>
          <a:p>
            <a:pPr algn="ctr"/>
            <a:r>
              <a:rPr lang="en-US"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rPr>
              <a:t>Managing and organization files</a:t>
            </a:r>
            <a:endParaRPr lang="ar-SA"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endParaRPr>
          </a:p>
          <a:p>
            <a:pPr algn="ctr"/>
            <a:endParaRPr lang="ar-LB" sz="4300" b="1" dirty="0">
              <a:solidFill>
                <a:srgbClr val="FF0000"/>
              </a:solidFill>
              <a:effectLst>
                <a:outerShdw blurRad="31750" dist="25400" dir="5400000" algn="tl" rotWithShape="0">
                  <a:srgbClr val="000000">
                    <a:alpha val="25000"/>
                  </a:srgbClr>
                </a:outerShdw>
              </a:effectLst>
              <a:latin typeface="Andalus" pitchFamily="18" charset="-78"/>
              <a:ea typeface="+mj-ea"/>
              <a:cs typeface="Andalus" pitchFamily="18" charset="-78"/>
            </a:endParaRPr>
          </a:p>
          <a:p>
            <a:pPr algn="ctr"/>
            <a:endParaRPr lang="en-US" sz="4600" dirty="0">
              <a:latin typeface="Arabic Typesetting" panose="03020402040406030203" pitchFamily="66" charset="-78"/>
              <a:cs typeface="Arabic Typesetting" panose="03020402040406030203" pitchFamily="66" charset="-78"/>
            </a:endParaRPr>
          </a:p>
          <a:p>
            <a:pPr algn="ctr"/>
            <a:endParaRPr lang="ar-LB" sz="4000" dirty="0">
              <a:solidFill>
                <a:schemeClr val="tx1"/>
              </a:solidFill>
              <a:cs typeface="PT Bold Mirror" pitchFamily="2" charset="-78"/>
            </a:endParaRPr>
          </a:p>
          <a:p>
            <a:pPr algn="ctr" rtl="0"/>
            <a:r>
              <a:rPr lang="en-US" sz="4000" dirty="0" smtClean="0">
                <a:solidFill>
                  <a:srgbClr val="FF0000"/>
                </a:solidFill>
                <a:latin typeface="Traditional Arabic" panose="02020603050405020304" pitchFamily="18" charset="-78"/>
                <a:cs typeface="Traditional Arabic" panose="02020603050405020304" pitchFamily="18" charset="-78"/>
              </a:rPr>
              <a:t>(5)</a:t>
            </a:r>
            <a:r>
              <a:rPr lang="ar-LB" sz="4000" dirty="0" smtClean="0">
                <a:solidFill>
                  <a:srgbClr val="FF0000"/>
                </a:solidFill>
                <a:latin typeface="Traditional Arabic" panose="02020603050405020304" pitchFamily="18" charset="-78"/>
                <a:cs typeface="Traditional Arabic" panose="02020603050405020304" pitchFamily="18" charset="-78"/>
              </a:rPr>
              <a:t> </a:t>
            </a:r>
            <a:r>
              <a:rPr lang="ar-SA" sz="4000" dirty="0">
                <a:solidFill>
                  <a:srgbClr val="FF0000"/>
                </a:solidFill>
                <a:latin typeface="Traditional Arabic" panose="02020603050405020304" pitchFamily="18" charset="-78"/>
                <a:cs typeface="Traditional Arabic" panose="02020603050405020304" pitchFamily="18" charset="-78"/>
              </a:rPr>
              <a:t>م</a:t>
            </a:r>
            <a:r>
              <a:rPr lang="ar-LB" sz="4000" dirty="0">
                <a:solidFill>
                  <a:srgbClr val="FF0000"/>
                </a:solidFill>
                <a:latin typeface="Traditional Arabic" panose="02020603050405020304" pitchFamily="18" charset="-78"/>
                <a:cs typeface="Traditional Arabic" panose="02020603050405020304" pitchFamily="18" charset="-78"/>
              </a:rPr>
              <a:t>حاضرة</a:t>
            </a:r>
            <a:r>
              <a:rPr lang="ar-SA" sz="4000" dirty="0"/>
              <a:t/>
            </a:r>
            <a:br>
              <a:rPr lang="ar-SA" sz="4000" dirty="0"/>
            </a:br>
            <a:endParaRPr lang="ar-SA" sz="4000" dirty="0">
              <a:solidFill>
                <a:schemeClr val="tx1"/>
              </a:solidFill>
              <a:cs typeface="PT Bold Mirror" pitchFamily="2" charset="-78"/>
            </a:endParaRPr>
          </a:p>
          <a:p>
            <a:endParaRPr lang="en-US" sz="4000" dirty="0">
              <a:solidFill>
                <a:schemeClr val="tx1"/>
              </a:solidFill>
              <a:cs typeface="PT Bold Mirror" pitchFamily="2" charset="-78"/>
            </a:endParaRPr>
          </a:p>
          <a:p>
            <a:r>
              <a:rPr lang="ar-SA" sz="4000" dirty="0">
                <a:solidFill>
                  <a:schemeClr val="tx1"/>
                </a:solidFill>
                <a:cs typeface="PT Bold Mirror" pitchFamily="2" charset="-78"/>
              </a:rPr>
              <a:t>                          </a:t>
            </a:r>
            <a:endParaRPr lang="ar-LB" sz="4000" dirty="0">
              <a:solidFill>
                <a:schemeClr val="tx1"/>
              </a:solidFill>
              <a:cs typeface="PT Bold Mirror" pitchFamily="2" charset="-78"/>
            </a:endParaRPr>
          </a:p>
          <a:p>
            <a:pPr marR="0" algn="ctr"/>
            <a:r>
              <a:rPr lang="en-US" sz="4000" b="1" dirty="0">
                <a:cs typeface="Majalla UI"/>
              </a:rPr>
              <a:t/>
            </a:r>
            <a:br>
              <a:rPr lang="en-US" sz="4000" b="1" dirty="0">
                <a:cs typeface="Majalla UI"/>
              </a:rPr>
            </a:br>
            <a:endParaRPr lang="ar-SA" sz="4000" b="1" dirty="0"/>
          </a:p>
        </p:txBody>
      </p:sp>
      <p:pic>
        <p:nvPicPr>
          <p:cNvPr id="4" name="صورة 3">
            <a:extLst>
              <a:ext uri="{FF2B5EF4-FFF2-40B4-BE49-F238E27FC236}">
                <a16:creationId xmlns="" xmlns:a16="http://schemas.microsoft.com/office/drawing/2014/main" id="{EBFB1615-6A89-4CD7-A3DB-DEFA725E907B}"/>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796136" y="3645024"/>
            <a:ext cx="3048000" cy="2304256"/>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a:xfrm>
            <a:off x="457200" y="260648"/>
            <a:ext cx="8229600" cy="5865515"/>
          </a:xfrm>
        </p:spPr>
        <p:txBody>
          <a:bodyPr>
            <a:normAutofit/>
          </a:bodyPr>
          <a:lstStyle/>
          <a:p>
            <a:r>
              <a:rPr lang="ar-SA" b="1" dirty="0" smtClean="0"/>
              <a:t>المميزات</a:t>
            </a:r>
            <a:r>
              <a:rPr lang="en-US" b="1" dirty="0" smtClean="0"/>
              <a:t>:</a:t>
            </a:r>
          </a:p>
          <a:p>
            <a:r>
              <a:rPr lang="ar-SA" dirty="0" smtClean="0"/>
              <a:t>سرعة عالية جدًا في عمليات الإدخال، الحذف، والبحث</a:t>
            </a:r>
            <a:r>
              <a:rPr lang="en-US" dirty="0" smtClean="0"/>
              <a:t>.</a:t>
            </a:r>
          </a:p>
          <a:p>
            <a:r>
              <a:rPr lang="ar-SA" dirty="0" smtClean="0"/>
              <a:t>مناسب لتطبيقات الزمن الحقيقي</a:t>
            </a:r>
            <a:r>
              <a:rPr lang="en-US" dirty="0" smtClean="0"/>
              <a:t> (Real-Time).</a:t>
            </a:r>
          </a:p>
          <a:p>
            <a:r>
              <a:rPr lang="ar-SA" b="1" dirty="0" smtClean="0"/>
              <a:t>العيوب</a:t>
            </a:r>
            <a:r>
              <a:rPr lang="en-US" b="1" dirty="0" smtClean="0"/>
              <a:t>:</a:t>
            </a:r>
          </a:p>
          <a:p>
            <a:r>
              <a:rPr lang="ar-SA" dirty="0" smtClean="0"/>
              <a:t>إدارة التصادمات قد تكون معقدة</a:t>
            </a:r>
            <a:r>
              <a:rPr lang="en-US" dirty="0" smtClean="0"/>
              <a:t>.</a:t>
            </a:r>
          </a:p>
          <a:p>
            <a:r>
              <a:rPr lang="ar-SA" dirty="0" smtClean="0"/>
              <a:t>إذا كانت دالة </a:t>
            </a:r>
            <a:r>
              <a:rPr lang="ar-SA" dirty="0" err="1" smtClean="0"/>
              <a:t>التهشير</a:t>
            </a:r>
            <a:r>
              <a:rPr lang="ar-SA" dirty="0" smtClean="0"/>
              <a:t> غير فعالة، تحدث تصادمات كثيرة تؤثر على الأداء</a:t>
            </a:r>
            <a:r>
              <a:rPr lang="en-US" dirty="0" smtClean="0"/>
              <a:t>.</a:t>
            </a:r>
          </a:p>
          <a:p>
            <a:r>
              <a:rPr lang="ar-SA" dirty="0" smtClean="0"/>
              <a:t>صعوبة في الفرز أو القراءة المتسلسلة</a:t>
            </a:r>
            <a:r>
              <a:rPr lang="en-US" dirty="0" smtClean="0"/>
              <a:t>.</a:t>
            </a:r>
          </a:p>
          <a:p>
            <a:r>
              <a:rPr lang="ar-SA" b="1" dirty="0" smtClean="0"/>
              <a:t>أمثلة الاستخدام</a:t>
            </a:r>
            <a:r>
              <a:rPr lang="en-US" b="1" dirty="0" smtClean="0"/>
              <a:t>:</a:t>
            </a:r>
          </a:p>
          <a:p>
            <a:r>
              <a:rPr lang="ar-SA" dirty="0" smtClean="0"/>
              <a:t>أنظمة البنوك والمعاملات</a:t>
            </a:r>
            <a:r>
              <a:rPr lang="en-US" dirty="0" smtClean="0"/>
              <a:t>.</a:t>
            </a:r>
          </a:p>
          <a:p>
            <a:r>
              <a:rPr lang="ar-SA" dirty="0" smtClean="0"/>
              <a:t>أنظمة الدخول السريع</a:t>
            </a:r>
            <a:r>
              <a:rPr lang="en-US" dirty="0" smtClean="0"/>
              <a:t> (</a:t>
            </a:r>
            <a:r>
              <a:rPr lang="ar-SA" dirty="0" smtClean="0"/>
              <a:t>مثل نظام البوابات الذكية</a:t>
            </a:r>
            <a:r>
              <a:rPr lang="en-US" dirty="0" smtClean="0"/>
              <a:t>).</a:t>
            </a:r>
          </a:p>
          <a:p>
            <a:r>
              <a:rPr lang="ar-SA" dirty="0" smtClean="0"/>
              <a:t>نظم التعرف على المستخدمين عبر بطاقة أو كود فوري</a:t>
            </a:r>
            <a:r>
              <a:rPr lang="en-US"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sz="3600" b="1" u="sng" dirty="0" smtClean="0">
                <a:solidFill>
                  <a:srgbClr val="FF0000"/>
                </a:solidFill>
                <a:effectLst>
                  <a:outerShdw blurRad="38100" dist="38100" dir="2700000" algn="tl">
                    <a:srgbClr val="000000">
                      <a:alpha val="43137"/>
                    </a:srgbClr>
                  </a:outerShdw>
                </a:effectLst>
              </a:rPr>
              <a:t>الملفات المفهرسة</a:t>
            </a:r>
            <a:endParaRPr lang="ar-SA" sz="3600" b="1" u="sng" dirty="0">
              <a:solidFill>
                <a:srgbClr val="FF0000"/>
              </a:solidFill>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p:txBody>
          <a:bodyPr>
            <a:normAutofit/>
          </a:bodyPr>
          <a:lstStyle/>
          <a:p>
            <a:r>
              <a:rPr lang="ar-SA" dirty="0" smtClean="0"/>
              <a:t> تشبه إلى حد كبير فهرس الكتب الموجود في </a:t>
            </a:r>
            <a:r>
              <a:rPr lang="ar-SA" dirty="0" smtClean="0"/>
              <a:t>صفحات أي </a:t>
            </a:r>
            <a:r>
              <a:rPr lang="ar-SA" dirty="0" smtClean="0"/>
              <a:t>كتاب كبير</a:t>
            </a:r>
            <a:r>
              <a:rPr lang="en-US" dirty="0" smtClean="0"/>
              <a:t>. </a:t>
            </a:r>
            <a:r>
              <a:rPr lang="ar-SA" dirty="0" smtClean="0"/>
              <a:t>بدلاً من أن يبحث النظام داخل الملف نفسه عن كل سجل، يتم أولًا الرجوع إلى فهرس يحتوي على قائمة بالمفاتيح الأساسية ومواقع السجلات المرتبطة </a:t>
            </a:r>
            <a:r>
              <a:rPr lang="ar-SA" dirty="0" err="1" smtClean="0"/>
              <a:t>بها</a:t>
            </a:r>
            <a:r>
              <a:rPr lang="en-US" dirty="0" smtClean="0"/>
              <a:t>. </a:t>
            </a:r>
            <a:r>
              <a:rPr lang="ar-SA" dirty="0" smtClean="0"/>
              <a:t>هذا الفهرس يُسهل كثيرًا من عملية البحث ويقلل من الوقت المستغرق للوصول إلى البيانات، خاصة إذا كانت السجلات كثيرة </a:t>
            </a:r>
            <a:r>
              <a:rPr lang="ar-SA" dirty="0" err="1" smtClean="0"/>
              <a:t>ومتوزعة</a:t>
            </a:r>
            <a:r>
              <a:rPr lang="ar-SA" dirty="0" smtClean="0"/>
              <a:t> على مساحات كبيرة من القرص</a:t>
            </a:r>
            <a:r>
              <a:rPr lang="en-US" dirty="0" smtClean="0"/>
              <a:t>. </a:t>
            </a:r>
          </a:p>
          <a:p>
            <a:pPr>
              <a:buNone/>
            </a:pPr>
            <a:endParaRPr lang="ar-S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p:txBody>
          <a:bodyPr>
            <a:normAutofit/>
          </a:bodyPr>
          <a:lstStyle/>
          <a:p>
            <a:pPr algn="justLow">
              <a:buNone/>
            </a:pPr>
            <a:r>
              <a:rPr lang="ar-SA" dirty="0" smtClean="0"/>
              <a:t>علاوة على ذلك، يمكن إنشاء أكثر من فهرس، فمثلاً يمكن أن يكون هناك فهرس حسب اسم المستخدم، وآخر حسب التاريخ، وثالث حسب </a:t>
            </a:r>
            <a:r>
              <a:rPr lang="ar-SA" dirty="0" smtClean="0"/>
              <a:t>الرقم </a:t>
            </a:r>
            <a:r>
              <a:rPr lang="ar-SA" dirty="0" smtClean="0"/>
              <a:t>الوطني </a:t>
            </a:r>
            <a:r>
              <a:rPr lang="ar-SA" dirty="0" smtClean="0"/>
              <a:t>وهذه </a:t>
            </a:r>
            <a:r>
              <a:rPr lang="ar-SA" dirty="0" smtClean="0"/>
              <a:t>ميزة قوية تُستخدم في أنظمة قواعد البيانات الكبيرة مثل</a:t>
            </a:r>
            <a:r>
              <a:rPr lang="en-US" dirty="0" smtClean="0"/>
              <a:t> Oracle </a:t>
            </a:r>
            <a:r>
              <a:rPr lang="ar-SA" dirty="0" smtClean="0"/>
              <a:t>و</a:t>
            </a:r>
            <a:r>
              <a:rPr lang="en-US" dirty="0" err="1" smtClean="0"/>
              <a:t>MySQL</a:t>
            </a:r>
            <a:r>
              <a:rPr lang="ar-SA" dirty="0" smtClean="0"/>
              <a:t>، حيث يُمكنك البحث عن نفس السجل بأكثر من طريقة</a:t>
            </a:r>
            <a:r>
              <a:rPr lang="en-US" dirty="0" smtClean="0"/>
              <a:t>. </a:t>
            </a:r>
            <a:r>
              <a:rPr lang="ar-SA" dirty="0" smtClean="0"/>
              <a:t>من الناحية </a:t>
            </a:r>
            <a:r>
              <a:rPr lang="ar-SA" dirty="0" smtClean="0"/>
              <a:t>العملية</a:t>
            </a:r>
            <a:r>
              <a:rPr lang="ar-SA" dirty="0" smtClean="0"/>
              <a:t>.</a:t>
            </a:r>
            <a:endParaRPr lang="ar-SA" dirty="0" smtClean="0"/>
          </a:p>
          <a:p>
            <a:pPr algn="justLow">
              <a:buNone/>
            </a:pPr>
            <a:r>
              <a:rPr lang="ar-SA" dirty="0" smtClean="0"/>
              <a:t> </a:t>
            </a:r>
            <a:r>
              <a:rPr lang="ar-SA" dirty="0" smtClean="0"/>
              <a:t>الملفات المفهرسة تُوفّر توازنًا ممتازًا بين سرعة الوصول وإمكانية التعديل، ولكنها تتطلب بعض الموارد الإضافية لتخزين الفهارس، وكذلك جهدًا إضافيًا لتحديث هذه الفهارس عند إدخال بيانات جديدة أو حذف بيانات قديمة</a:t>
            </a:r>
            <a:r>
              <a:rPr lang="en-US" dirty="0" smtClean="0"/>
              <a:t>.</a:t>
            </a:r>
            <a:endParaRPr lang="ar-S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a:xfrm>
            <a:off x="457200" y="332656"/>
            <a:ext cx="8229600" cy="5793507"/>
          </a:xfrm>
        </p:spPr>
        <p:txBody>
          <a:bodyPr>
            <a:normAutofit/>
          </a:bodyPr>
          <a:lstStyle/>
          <a:p>
            <a:pPr>
              <a:buNone/>
            </a:pPr>
            <a:r>
              <a:rPr lang="ar-SA" b="1" dirty="0" smtClean="0"/>
              <a:t>المميزات</a:t>
            </a:r>
            <a:r>
              <a:rPr lang="en-US" b="1" dirty="0" smtClean="0"/>
              <a:t>:</a:t>
            </a:r>
          </a:p>
          <a:p>
            <a:r>
              <a:rPr lang="ar-SA" dirty="0" smtClean="0"/>
              <a:t>سرعة عالية في الوصول</a:t>
            </a:r>
            <a:r>
              <a:rPr lang="en-US" dirty="0" smtClean="0"/>
              <a:t>.</a:t>
            </a:r>
          </a:p>
          <a:p>
            <a:r>
              <a:rPr lang="ar-SA" dirty="0" smtClean="0"/>
              <a:t>إمكانية البحث حسب أكثر من مفتاح</a:t>
            </a:r>
            <a:r>
              <a:rPr lang="en-US" dirty="0" smtClean="0"/>
              <a:t>.</a:t>
            </a:r>
          </a:p>
          <a:p>
            <a:r>
              <a:rPr lang="ar-SA" dirty="0" smtClean="0"/>
              <a:t>إمكانية الفرز والقراءة التسلسلية بسهولة</a:t>
            </a:r>
            <a:r>
              <a:rPr lang="en-US" dirty="0" smtClean="0"/>
              <a:t>.</a:t>
            </a:r>
          </a:p>
          <a:p>
            <a:pPr>
              <a:buNone/>
            </a:pPr>
            <a:r>
              <a:rPr lang="ar-SA" b="1" dirty="0" smtClean="0"/>
              <a:t>العيوب</a:t>
            </a:r>
            <a:r>
              <a:rPr lang="en-US" b="1" dirty="0" smtClean="0"/>
              <a:t>:</a:t>
            </a:r>
          </a:p>
          <a:p>
            <a:r>
              <a:rPr lang="ar-SA" dirty="0" smtClean="0"/>
              <a:t>استهلاك مساحة تخزين إضافية للفهرس</a:t>
            </a:r>
            <a:r>
              <a:rPr lang="en-US" dirty="0" smtClean="0"/>
              <a:t>.</a:t>
            </a:r>
          </a:p>
          <a:p>
            <a:r>
              <a:rPr lang="ar-SA" dirty="0" smtClean="0"/>
              <a:t>تحديث الفهرس عند كل عملية إضافة أو حذف</a:t>
            </a:r>
            <a:r>
              <a:rPr lang="en-US" dirty="0" smtClean="0"/>
              <a:t>.</a:t>
            </a:r>
          </a:p>
          <a:p>
            <a:r>
              <a:rPr lang="ar-SA" dirty="0" smtClean="0"/>
              <a:t>تعقيد بنية الملف مقارنةً بالأنواع الأخرى</a:t>
            </a:r>
            <a:r>
              <a:rPr lang="en-US" dirty="0" smtClean="0"/>
              <a:t>.</a:t>
            </a:r>
          </a:p>
          <a:p>
            <a:pPr>
              <a:buNone/>
            </a:pPr>
            <a:r>
              <a:rPr lang="ar-SA" b="1" dirty="0" smtClean="0"/>
              <a:t>أمثلة الاستخدام</a:t>
            </a:r>
            <a:r>
              <a:rPr lang="en-US" b="1" dirty="0" smtClean="0"/>
              <a:t>:</a:t>
            </a:r>
          </a:p>
          <a:p>
            <a:r>
              <a:rPr lang="ar-SA" dirty="0" smtClean="0"/>
              <a:t>قواعد البيانات الكبيرة مثل</a:t>
            </a:r>
            <a:r>
              <a:rPr lang="en-US" dirty="0" smtClean="0"/>
              <a:t> </a:t>
            </a:r>
            <a:r>
              <a:rPr lang="en-US" dirty="0" err="1" smtClean="0"/>
              <a:t>MySQL</a:t>
            </a:r>
            <a:r>
              <a:rPr lang="ar-SA" dirty="0" smtClean="0"/>
              <a:t>،</a:t>
            </a:r>
            <a:r>
              <a:rPr lang="en-US" dirty="0" smtClean="0"/>
              <a:t> Oracle.</a:t>
            </a:r>
          </a:p>
          <a:p>
            <a:r>
              <a:rPr lang="ar-SA" dirty="0" smtClean="0"/>
              <a:t>أنظمة المكتبات</a:t>
            </a:r>
            <a:r>
              <a:rPr lang="en-US" dirty="0" smtClean="0"/>
              <a:t>.</a:t>
            </a:r>
          </a:p>
          <a:p>
            <a:r>
              <a:rPr lang="ar-SA" dirty="0" smtClean="0"/>
              <a:t>أنظمة المخازن والمستودعات</a:t>
            </a:r>
            <a:r>
              <a:rPr lang="en-US" dirty="0" smtClean="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p:txBody>
          <a:bodyPr/>
          <a:lstStyle/>
          <a:p>
            <a:r>
              <a:rPr lang="en-US" dirty="0" smtClean="0"/>
              <a:t>. </a:t>
            </a:r>
            <a:r>
              <a:rPr lang="ar-SA" dirty="0" smtClean="0"/>
              <a:t>اختيار الطريقة المناسبة لتنظيم الملفات يعتمد على طبيعة البيانات، حجمها، وعدد العمليات المتوقعة مثل الإضافة والحذف والبحث</a:t>
            </a:r>
            <a:r>
              <a:rPr lang="en-US" dirty="0" smtClean="0"/>
              <a:t>. </a:t>
            </a:r>
            <a:r>
              <a:rPr lang="ar-SA" dirty="0" smtClean="0"/>
              <a:t>فبينما توفر الملفات المتتابعة البساطة والوضوح، تمنح الملفات المباشرة والمفهرسة مرونة وسرعة أكبر في التعامل مع البيانات</a:t>
            </a:r>
            <a:r>
              <a:rPr lang="en-US" dirty="0" smtClean="0"/>
              <a:t>.</a:t>
            </a:r>
            <a:endParaRPr lang="ar-SA"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r"/>
            <a:r>
              <a:rPr lang="ar-SA" b="1" dirty="0" smtClean="0">
                <a:solidFill>
                  <a:srgbClr val="FF0000"/>
                </a:solidFill>
              </a:rPr>
              <a:t>تدريب:اختيار نوع تنظيم الملف المناسب مع ذكر السبب:</a:t>
            </a:r>
            <a:endParaRPr lang="ar-SA" b="1" dirty="0">
              <a:solidFill>
                <a:srgbClr val="FF0000"/>
              </a:solidFill>
            </a:endParaRPr>
          </a:p>
        </p:txBody>
      </p:sp>
      <p:sp>
        <p:nvSpPr>
          <p:cNvPr id="3" name="عنصر نائب للمحتوى 2"/>
          <p:cNvSpPr>
            <a:spLocks noGrp="1"/>
          </p:cNvSpPr>
          <p:nvPr>
            <p:ph sz="quarter" idx="1"/>
          </p:nvPr>
        </p:nvSpPr>
        <p:spPr/>
        <p:txBody>
          <a:bodyPr>
            <a:normAutofit/>
          </a:bodyPr>
          <a:lstStyle/>
          <a:p>
            <a:r>
              <a:rPr lang="ar-SA" dirty="0" smtClean="0"/>
              <a:t>تحتاج الجامعة </a:t>
            </a:r>
            <a:r>
              <a:rPr lang="ar-SA" dirty="0" smtClean="0"/>
              <a:t>إلي </a:t>
            </a:r>
            <a:r>
              <a:rPr lang="ar-SA" dirty="0" smtClean="0"/>
              <a:t>تخزين بيانات الطلاب ونتائجهم السنوية بطريقة مرتبة حسب الرقم الجامعي ويتم </a:t>
            </a:r>
            <a:r>
              <a:rPr lang="ar-SA" dirty="0" smtClean="0"/>
              <a:t>إنتاج </a:t>
            </a:r>
            <a:r>
              <a:rPr lang="ar-SA" dirty="0" smtClean="0"/>
              <a:t>تقرير سنوي لكل طالب؟</a:t>
            </a:r>
          </a:p>
          <a:p>
            <a:r>
              <a:rPr lang="ar-SA" dirty="0" smtClean="0"/>
              <a:t>قسم </a:t>
            </a:r>
            <a:r>
              <a:rPr lang="ar-SA" dirty="0" smtClean="0"/>
              <a:t>الأمن </a:t>
            </a:r>
            <a:r>
              <a:rPr lang="ar-SA" dirty="0" smtClean="0"/>
              <a:t>يحتاج </a:t>
            </a:r>
            <a:r>
              <a:rPr lang="ar-SA" dirty="0" err="1" smtClean="0"/>
              <a:t>الي</a:t>
            </a:r>
            <a:r>
              <a:rPr lang="ar-SA" dirty="0" smtClean="0"/>
              <a:t> حفظ السجلات دخول وخروج موظفي الجامعة بسرعة ودون ترتب؟</a:t>
            </a:r>
          </a:p>
          <a:p>
            <a:r>
              <a:rPr lang="ar-SA" dirty="0" smtClean="0"/>
              <a:t>قسم التسجيل يريد الوصول السريع </a:t>
            </a:r>
            <a:r>
              <a:rPr lang="ar-SA" dirty="0" smtClean="0"/>
              <a:t>إلي </a:t>
            </a:r>
            <a:r>
              <a:rPr lang="ar-SA" dirty="0" smtClean="0"/>
              <a:t>بيانات الطالب باستخدام رقمه الجامعي دون الحاجة </a:t>
            </a:r>
            <a:r>
              <a:rPr lang="ar-SA" dirty="0" smtClean="0"/>
              <a:t> </a:t>
            </a:r>
            <a:r>
              <a:rPr lang="ar-SA" dirty="0" smtClean="0"/>
              <a:t>للبحث الترتيب ؟</a:t>
            </a:r>
          </a:p>
          <a:p>
            <a:r>
              <a:rPr lang="ar-SA" dirty="0" smtClean="0"/>
              <a:t>الموظفون في مكتب القبول يحتاجون </a:t>
            </a:r>
            <a:r>
              <a:rPr lang="ar-SA" dirty="0" smtClean="0"/>
              <a:t>إلي </a:t>
            </a:r>
            <a:r>
              <a:rPr lang="ar-SA" dirty="0" smtClean="0"/>
              <a:t>البحث عن طالب </a:t>
            </a:r>
            <a:r>
              <a:rPr lang="ar-SA" dirty="0" err="1" smtClean="0"/>
              <a:t>باكثر</a:t>
            </a:r>
            <a:r>
              <a:rPr lang="ar-SA" dirty="0" smtClean="0"/>
              <a:t> من </a:t>
            </a:r>
            <a:r>
              <a:rPr lang="ar-SA" dirty="0" smtClean="0"/>
              <a:t>معيار(مثل الاسم </a:t>
            </a:r>
            <a:r>
              <a:rPr lang="ar-SA" dirty="0" smtClean="0"/>
              <a:t>أو </a:t>
            </a:r>
            <a:r>
              <a:rPr lang="ar-SA" dirty="0" smtClean="0"/>
              <a:t>التخصص </a:t>
            </a:r>
            <a:r>
              <a:rPr lang="ar-SA" dirty="0" smtClean="0"/>
              <a:t>أو </a:t>
            </a:r>
            <a:r>
              <a:rPr lang="ar-SA" dirty="0" smtClean="0"/>
              <a:t>الرقم الجامعي)؟</a:t>
            </a:r>
          </a:p>
          <a:p>
            <a:endParaRPr lang="ar-SA" dirty="0" smtClean="0"/>
          </a:p>
          <a:p>
            <a:endParaRPr lang="ar-S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67544" y="-243408"/>
            <a:ext cx="7467600" cy="1143000"/>
          </a:xfrm>
        </p:spPr>
        <p:txBody>
          <a:bodyPr>
            <a:normAutofit/>
          </a:bodyPr>
          <a:lstStyle/>
          <a:p>
            <a:pPr algn="r"/>
            <a:r>
              <a:rPr lang="ar-SA" sz="3200" b="1" dirty="0" smtClean="0">
                <a:effectLst>
                  <a:outerShdw blurRad="38100" dist="38100" dir="2700000" algn="tl">
                    <a:srgbClr val="000000">
                      <a:alpha val="43137"/>
                    </a:srgbClr>
                  </a:outerShdw>
                </a:effectLst>
              </a:rPr>
              <a:t>أنماط تنظيم الملفات داخل أنظمة الحاسوب:</a:t>
            </a:r>
            <a:endParaRPr lang="ar-SA" sz="3200" b="1" dirty="0">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a:xfrm>
            <a:off x="457200" y="1052736"/>
            <a:ext cx="7467600" cy="5421216"/>
          </a:xfrm>
        </p:spPr>
        <p:txBody>
          <a:bodyPr>
            <a:normAutofit/>
          </a:bodyPr>
          <a:lstStyle/>
          <a:p>
            <a:pPr>
              <a:buNone/>
            </a:pPr>
            <a:r>
              <a:rPr lang="en-US" dirty="0" smtClean="0"/>
              <a:t> </a:t>
            </a:r>
          </a:p>
          <a:p>
            <a:pPr>
              <a:buNone/>
            </a:pPr>
            <a:r>
              <a:rPr lang="ar-SA" dirty="0" smtClean="0"/>
              <a:t>عندما يقوم نظام التشغيل بتخزين البيانات على وسيط تخزين مثل القرص الصلب أو</a:t>
            </a:r>
            <a:r>
              <a:rPr lang="en-US" dirty="0" smtClean="0"/>
              <a:t> SSD</a:t>
            </a:r>
            <a:r>
              <a:rPr lang="ar-SA" dirty="0" smtClean="0"/>
              <a:t>، فإنه يستخدم أساليب معينة تُعرف </a:t>
            </a:r>
            <a:r>
              <a:rPr lang="ar-SA" sz="2800" b="1" dirty="0" smtClean="0"/>
              <a:t>بأنماط</a:t>
            </a:r>
            <a:r>
              <a:rPr lang="en-US" sz="2800" b="1" dirty="0" smtClean="0"/>
              <a:t> </a:t>
            </a:r>
            <a:r>
              <a:rPr lang="ar-SA" sz="2800" b="1" dirty="0" smtClean="0"/>
              <a:t>تنظيم الملفات</a:t>
            </a:r>
            <a:r>
              <a:rPr lang="en-US" sz="2800" b="1" dirty="0" smtClean="0"/>
              <a:t>. </a:t>
            </a:r>
            <a:r>
              <a:rPr lang="ar-SA" dirty="0" smtClean="0"/>
              <a:t>الهدف من هذه الأنماط :</a:t>
            </a:r>
          </a:p>
          <a:p>
            <a:pPr>
              <a:buClr>
                <a:srgbClr val="C00000"/>
              </a:buClr>
            </a:pPr>
            <a:r>
              <a:rPr lang="ar-SA" dirty="0" smtClean="0">
                <a:solidFill>
                  <a:schemeClr val="tx1">
                    <a:lumMod val="95000"/>
                    <a:lumOff val="5000"/>
                  </a:schemeClr>
                </a:solidFill>
              </a:rPr>
              <a:t>هو تسهيل الوصول إلى المعلومات.</a:t>
            </a:r>
          </a:p>
          <a:p>
            <a:pPr>
              <a:buClr>
                <a:srgbClr val="C00000"/>
              </a:buClr>
            </a:pPr>
            <a:r>
              <a:rPr lang="ar-SA" dirty="0" smtClean="0">
                <a:solidFill>
                  <a:schemeClr val="tx1">
                    <a:lumMod val="95000"/>
                    <a:lumOff val="5000"/>
                  </a:schemeClr>
                </a:solidFill>
              </a:rPr>
              <a:t> تنظيم البيانات بطريقة منطقية.</a:t>
            </a:r>
          </a:p>
          <a:p>
            <a:pPr>
              <a:buClr>
                <a:srgbClr val="C00000"/>
              </a:buClr>
            </a:pPr>
            <a:r>
              <a:rPr lang="ar-SA" dirty="0" smtClean="0">
                <a:solidFill>
                  <a:schemeClr val="tx1">
                    <a:lumMod val="95000"/>
                    <a:lumOff val="5000"/>
                  </a:schemeClr>
                </a:solidFill>
              </a:rPr>
              <a:t>وتحسين </a:t>
            </a:r>
            <a:r>
              <a:rPr lang="ar-SA" dirty="0" smtClean="0"/>
              <a:t>الأداء العام للنظام</a:t>
            </a:r>
            <a:r>
              <a:rPr lang="en-US" dirty="0" smtClean="0"/>
              <a:t>. </a:t>
            </a:r>
            <a:endParaRPr lang="ar-SA" dirty="0" smtClean="0"/>
          </a:p>
          <a:p>
            <a:pPr>
              <a:buNone/>
            </a:pPr>
            <a:r>
              <a:rPr lang="ar-SA" dirty="0" smtClean="0"/>
              <a:t>هنالك أربع طرق رئيسية لتنظيم الملفات </a:t>
            </a:r>
            <a:r>
              <a:rPr lang="en-US" dirty="0" smtClean="0"/>
              <a:t>:</a:t>
            </a:r>
            <a:r>
              <a:rPr lang="ar-SA" sz="3000" b="1" dirty="0" smtClean="0">
                <a:solidFill>
                  <a:srgbClr val="FF0000"/>
                </a:solidFill>
              </a:rPr>
              <a:t>الملفات المتتابعة، الملفات غير المرتبة، الملفات المباشرة، والملفات المفهرسة</a:t>
            </a:r>
            <a:r>
              <a:rPr lang="en-US" sz="3000" b="1" dirty="0" smtClean="0">
                <a:solidFill>
                  <a:srgbClr val="FF0000"/>
                </a:solidFill>
              </a:rPr>
              <a:t>.</a:t>
            </a:r>
            <a:endParaRPr lang="en-US" b="1" dirty="0" smtClean="0">
              <a:solidFill>
                <a:srgbClr val="FF0000"/>
              </a:solidFill>
            </a:endParaRPr>
          </a:p>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sz="3600" b="1" u="sng" dirty="0" smtClean="0">
                <a:solidFill>
                  <a:srgbClr val="FF0000"/>
                </a:solidFill>
                <a:effectLst>
                  <a:outerShdw blurRad="38100" dist="38100" dir="2700000" algn="tl">
                    <a:srgbClr val="000000">
                      <a:alpha val="43137"/>
                    </a:srgbClr>
                  </a:outerShdw>
                </a:effectLst>
              </a:rPr>
              <a:t>الملفات المتتابعة</a:t>
            </a:r>
            <a:endParaRPr lang="ar-SA" sz="3600" b="1" u="sng" dirty="0">
              <a:solidFill>
                <a:srgbClr val="FF0000"/>
              </a:solidFill>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p:txBody>
          <a:bodyPr>
            <a:normAutofit/>
          </a:bodyPr>
          <a:lstStyle/>
          <a:p>
            <a:pPr>
              <a:buNone/>
            </a:pPr>
            <a:r>
              <a:rPr lang="ar-SA" dirty="0" smtClean="0"/>
              <a:t>هي من أبسط أشكال تنظيم الملفات</a:t>
            </a:r>
            <a:r>
              <a:rPr lang="en-US" dirty="0" smtClean="0"/>
              <a:t>,</a:t>
            </a:r>
            <a:r>
              <a:rPr lang="ar-SA" dirty="0" smtClean="0"/>
              <a:t>  في هذا النمط تُرتب السجلات داخليًا حسب تسلسل معين، وعادةً ما يكون هذا التسلسل على أساس مفتاح أساسي، مثل الرقم القومي أو رقم الطالب</a:t>
            </a:r>
            <a:r>
              <a:rPr lang="en-US" dirty="0" smtClean="0"/>
              <a:t>. </a:t>
            </a:r>
            <a:r>
              <a:rPr lang="ar-SA" dirty="0" smtClean="0"/>
              <a:t>عند إدخال البيانات في الملف، فإن كل سجل يُضاف بعد السجل السابق </a:t>
            </a:r>
            <a:r>
              <a:rPr lang="ar-SA" dirty="0" smtClean="0"/>
              <a:t>مباشرة مما </a:t>
            </a:r>
            <a:r>
              <a:rPr lang="ar-SA" dirty="0" smtClean="0"/>
              <a:t>يكوّن تسلسلًا خطيًا </a:t>
            </a:r>
            <a:r>
              <a:rPr lang="ar-SA" dirty="0" smtClean="0"/>
              <a:t>للسجلات</a:t>
            </a:r>
            <a:r>
              <a:rPr lang="ar-SA" dirty="0" smtClean="0"/>
              <a:t>، أو بإعادة تنظيم الملف </a:t>
            </a:r>
            <a:r>
              <a:rPr lang="ar-SA" dirty="0" err="1" smtClean="0"/>
              <a:t>اذا</a:t>
            </a:r>
            <a:r>
              <a:rPr lang="ar-SA" dirty="0" smtClean="0"/>
              <a:t> أردت الحفاظ علي الترتيب. هذا </a:t>
            </a:r>
            <a:r>
              <a:rPr lang="ar-SA" dirty="0" smtClean="0"/>
              <a:t>النمط يُشبه تمامًا كتابًا تُسجل فيه البيانات صفحةً بعد صفحة</a:t>
            </a:r>
            <a:r>
              <a:rPr lang="en-US" dirty="0" smtClean="0"/>
              <a:t>. </a:t>
            </a:r>
            <a:endParaRPr lang="ar-SA" dirty="0" smtClean="0"/>
          </a:p>
          <a:p>
            <a:r>
              <a:rPr lang="ar-SA" b="1" dirty="0" smtClean="0"/>
              <a:t>مميزاته :</a:t>
            </a:r>
          </a:p>
          <a:p>
            <a:r>
              <a:rPr lang="ar-SA" dirty="0" smtClean="0"/>
              <a:t>بسيط من حيث التصميم وسهل في التنفيذ</a:t>
            </a:r>
          </a:p>
          <a:p>
            <a:r>
              <a:rPr lang="ar-SA" dirty="0" smtClean="0"/>
              <a:t> فعال جدًا في الحالات التي نحتاج فيها إلى قراءة الملف بالكامل من البداية للنهاية، مثل تقارير الحسابات أو سجلات المرتبات الشهرية</a:t>
            </a:r>
            <a:r>
              <a:rPr lang="en-US" dirty="0" smtClean="0"/>
              <a:t>. </a:t>
            </a:r>
            <a:endParaRPr lang="ar-SA" dirty="0" smtClean="0"/>
          </a:p>
          <a:p>
            <a:r>
              <a:rPr lang="ar-SA" dirty="0" smtClean="0"/>
              <a:t>يقلل من تعقيد بنية الملف.</a:t>
            </a:r>
            <a:endParaRPr lang="en-US" dirty="0" smtClean="0"/>
          </a:p>
          <a:p>
            <a:endParaRPr lang="ar-S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smtClean="0"/>
              <a:t>العيوب:</a:t>
            </a:r>
            <a:endParaRPr lang="ar-SA" b="1" dirty="0"/>
          </a:p>
        </p:txBody>
      </p:sp>
      <p:sp>
        <p:nvSpPr>
          <p:cNvPr id="3" name="عنصر نائب للمحتوى 2"/>
          <p:cNvSpPr>
            <a:spLocks noGrp="1"/>
          </p:cNvSpPr>
          <p:nvPr>
            <p:ph sz="quarter" idx="1"/>
          </p:nvPr>
        </p:nvSpPr>
        <p:spPr/>
        <p:txBody>
          <a:bodyPr>
            <a:normAutofit/>
          </a:bodyPr>
          <a:lstStyle/>
          <a:p>
            <a:r>
              <a:rPr lang="ar-SA" dirty="0" smtClean="0"/>
              <a:t>البحث عن سجل معين قد يكون بطيئًا، لأنه يتطلب المرور على كل السجلات التي تسبقه حتى نصل إلى الهدف.</a:t>
            </a:r>
            <a:endParaRPr lang="en-US" dirty="0" smtClean="0"/>
          </a:p>
          <a:p>
            <a:r>
              <a:rPr lang="ar-SA" dirty="0" smtClean="0"/>
              <a:t>التعديل والإضافة والحذف في منتصف الملف عادةً ما يتطلب إعادة تنظيم الملف بأكمله.</a:t>
            </a:r>
          </a:p>
          <a:p>
            <a:pPr>
              <a:buNone/>
            </a:pPr>
            <a:r>
              <a:rPr lang="ar-SA" b="1" dirty="0" smtClean="0"/>
              <a:t>أمثلة الاستخدام</a:t>
            </a:r>
            <a:r>
              <a:rPr lang="en-US" b="1" dirty="0" smtClean="0"/>
              <a:t>:</a:t>
            </a:r>
          </a:p>
          <a:p>
            <a:r>
              <a:rPr lang="ar-SA" dirty="0" smtClean="0"/>
              <a:t>سجلات رواتب الموظفين</a:t>
            </a:r>
            <a:r>
              <a:rPr lang="en-US" dirty="0" smtClean="0"/>
              <a:t>.</a:t>
            </a:r>
          </a:p>
          <a:p>
            <a:r>
              <a:rPr lang="ar-SA" dirty="0" smtClean="0"/>
              <a:t>قوائم الطلاب مرتبة حسب الرقم الجامعي</a:t>
            </a:r>
            <a:r>
              <a:rPr lang="en-US" dirty="0" smtClean="0"/>
              <a:t>.</a:t>
            </a:r>
          </a:p>
          <a:p>
            <a:r>
              <a:rPr lang="ar-SA" dirty="0" smtClean="0"/>
              <a:t>ملفات الأرشيف التاريخي</a:t>
            </a:r>
            <a:r>
              <a:rPr lang="en-US" dirty="0" smtClean="0"/>
              <a:t>.</a:t>
            </a:r>
          </a:p>
          <a:p>
            <a:endParaRPr lang="en-US" dirty="0" smtClean="0"/>
          </a:p>
          <a:p>
            <a:endParaRPr lang="ar-S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sz="3200" b="1" u="sng" dirty="0" smtClean="0">
                <a:solidFill>
                  <a:srgbClr val="FF0000"/>
                </a:solidFill>
                <a:effectLst>
                  <a:outerShdw blurRad="38100" dist="38100" dir="2700000" algn="tl">
                    <a:srgbClr val="000000">
                      <a:alpha val="43137"/>
                    </a:srgbClr>
                  </a:outerShdw>
                </a:effectLst>
              </a:rPr>
              <a:t>الملفات غير المرتبة</a:t>
            </a:r>
            <a:endParaRPr lang="ar-SA" sz="3200" b="1" u="sng" dirty="0">
              <a:solidFill>
                <a:srgbClr val="FF0000"/>
              </a:solidFill>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p:txBody>
          <a:bodyPr>
            <a:normAutofit fontScale="92500"/>
          </a:bodyPr>
          <a:lstStyle/>
          <a:p>
            <a:pPr>
              <a:buNone/>
            </a:pPr>
            <a:r>
              <a:rPr lang="ar-SA" dirty="0" smtClean="0"/>
              <a:t>تُخزّن السجلات داخل الملف بدون ترتيب معين، حيث يتم إضافة السجلات الجديدة في أول مساحة متاحة أو في نهاية الملف، بغض النظر عن موقع السجلات الأخرى.</a:t>
            </a:r>
            <a:endParaRPr lang="en-US" dirty="0" smtClean="0"/>
          </a:p>
          <a:p>
            <a:pPr>
              <a:buNone/>
            </a:pPr>
            <a:r>
              <a:rPr lang="ar-SA" dirty="0" smtClean="0"/>
              <a:t>السجلات مبعثرة داخل الملف دون تنظيم منطقي</a:t>
            </a:r>
            <a:r>
              <a:rPr lang="en-US" dirty="0" smtClean="0"/>
              <a:t>. </a:t>
            </a:r>
            <a:r>
              <a:rPr lang="ar-SA" dirty="0" smtClean="0"/>
              <a:t>عمليات الإدراج تكون سريعة جدًا، لكن عمليات البحث تكون بطيئة لأنها تتطلب فحص كل السجلات</a:t>
            </a:r>
            <a:r>
              <a:rPr lang="en-US" dirty="0" smtClean="0"/>
              <a:t>.</a:t>
            </a:r>
            <a:endParaRPr lang="ar-SA" dirty="0" smtClean="0"/>
          </a:p>
          <a:p>
            <a:pPr>
              <a:buNone/>
            </a:pPr>
            <a:r>
              <a:rPr lang="ar-SA" dirty="0" smtClean="0"/>
              <a:t>هذا النوع من التنظيم قد يكون مناسبًا لتطبيقات بسيطة، أو لملفات يتم حفظها لفترة مؤقتة قبل أرشفتها أو معالجتها</a:t>
            </a:r>
            <a:r>
              <a:rPr lang="en-US" dirty="0" smtClean="0"/>
              <a:t>.</a:t>
            </a:r>
          </a:p>
          <a:p>
            <a:pPr>
              <a:buNone/>
            </a:pPr>
            <a:r>
              <a:rPr lang="en-US" dirty="0" smtClean="0"/>
              <a:t> </a:t>
            </a:r>
            <a:r>
              <a:rPr lang="ar-SA" dirty="0" smtClean="0"/>
              <a:t> </a:t>
            </a:r>
            <a:r>
              <a:rPr lang="ar-SA" b="1" dirty="0" smtClean="0"/>
              <a:t>المميزات</a:t>
            </a:r>
            <a:r>
              <a:rPr lang="en-US" b="1" dirty="0" smtClean="0"/>
              <a:t>:</a:t>
            </a:r>
          </a:p>
          <a:p>
            <a:r>
              <a:rPr lang="ar-SA" dirty="0" smtClean="0"/>
              <a:t>سهلة في الإدخال والإضافة</a:t>
            </a:r>
            <a:r>
              <a:rPr lang="en-US" dirty="0" smtClean="0"/>
              <a:t>.</a:t>
            </a:r>
          </a:p>
          <a:p>
            <a:r>
              <a:rPr lang="ar-SA" dirty="0" smtClean="0"/>
              <a:t>مناسبة للتطبيقات التي لا تهتم بسرعة البحث، أو التي تحتاج إلى إضافة سريعة</a:t>
            </a:r>
            <a:r>
              <a:rPr lang="en-US" dirty="0" smtClean="0"/>
              <a:t>.</a:t>
            </a:r>
          </a:p>
          <a:p>
            <a:r>
              <a:rPr lang="ar-SA" dirty="0" smtClean="0"/>
              <a:t> تُقلل كثيرًا من الجهد المطلوب عند الإضافة، فهي لا تحتاج لإعادة ترتيب الملف أو إعادة تنظيمه</a:t>
            </a:r>
            <a:r>
              <a:rPr lang="en-US" dirty="0" smtClean="0"/>
              <a:t>. </a:t>
            </a:r>
          </a:p>
          <a:p>
            <a:endParaRPr lang="ar-SA"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SA" b="1" dirty="0" smtClean="0"/>
              <a:t>العيوب:</a:t>
            </a:r>
            <a:endParaRPr lang="ar-SA" b="1" dirty="0"/>
          </a:p>
        </p:txBody>
      </p:sp>
      <p:sp>
        <p:nvSpPr>
          <p:cNvPr id="3" name="عنصر نائب للمحتوى 2"/>
          <p:cNvSpPr>
            <a:spLocks noGrp="1"/>
          </p:cNvSpPr>
          <p:nvPr>
            <p:ph sz="quarter" idx="1"/>
          </p:nvPr>
        </p:nvSpPr>
        <p:spPr/>
        <p:txBody>
          <a:bodyPr>
            <a:normAutofit/>
          </a:bodyPr>
          <a:lstStyle/>
          <a:p>
            <a:r>
              <a:rPr lang="ar-SA" dirty="0" smtClean="0"/>
              <a:t> صعوبة البحث، حيث يتعين على النظام فحص كل سجل حتى يجد السجل المطلوب.</a:t>
            </a:r>
          </a:p>
          <a:p>
            <a:r>
              <a:rPr lang="ar-SA" dirty="0" smtClean="0"/>
              <a:t> لا توجد طريقة ذكية أو مباشرة للوصول إلى موقع معين.</a:t>
            </a:r>
          </a:p>
          <a:p>
            <a:pPr>
              <a:buNone/>
            </a:pPr>
            <a:endParaRPr lang="ar-SA" dirty="0" smtClean="0"/>
          </a:p>
          <a:p>
            <a:pPr>
              <a:buNone/>
            </a:pPr>
            <a:r>
              <a:rPr lang="ar-SA" b="1" dirty="0" smtClean="0"/>
              <a:t>أمثلة الاستخدام</a:t>
            </a:r>
            <a:r>
              <a:rPr lang="en-US" b="1" dirty="0" smtClean="0"/>
              <a:t>:</a:t>
            </a:r>
            <a:endParaRPr lang="en-US" dirty="0" smtClean="0"/>
          </a:p>
          <a:p>
            <a:r>
              <a:rPr lang="ar-SA" dirty="0" smtClean="0"/>
              <a:t>تخزين بيانات المستخدمين الذين سيتم معالجتهم لاحقًا</a:t>
            </a:r>
            <a:r>
              <a:rPr lang="en-US" dirty="0" smtClean="0"/>
              <a:t>.</a:t>
            </a:r>
          </a:p>
          <a:p>
            <a:r>
              <a:rPr lang="ar-SA" dirty="0" smtClean="0"/>
              <a:t>بيانات غير مهمة تُخزّن مؤقتًا</a:t>
            </a:r>
            <a:r>
              <a:rPr lang="en-US" dirty="0" smtClean="0"/>
              <a:t>.</a:t>
            </a:r>
          </a:p>
          <a:p>
            <a:pPr>
              <a:buNone/>
            </a:pPr>
            <a:endParaRPr lang="ar-S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a:r>
              <a:rPr lang="ar-SA" sz="3200" b="1" u="sng" dirty="0" smtClean="0">
                <a:solidFill>
                  <a:srgbClr val="FF0000"/>
                </a:solidFill>
                <a:effectLst>
                  <a:outerShdw blurRad="38100" dist="38100" dir="2700000" algn="tl">
                    <a:srgbClr val="000000">
                      <a:alpha val="43137"/>
                    </a:srgbClr>
                  </a:outerShdw>
                </a:effectLst>
              </a:rPr>
              <a:t>الملفات المباشرة</a:t>
            </a:r>
            <a:endParaRPr lang="ar-SA" sz="3200" b="1" u="sng" dirty="0">
              <a:solidFill>
                <a:srgbClr val="FF0000"/>
              </a:solidFill>
              <a:effectLst>
                <a:outerShdw blurRad="38100" dist="38100" dir="2700000" algn="tl">
                  <a:srgbClr val="000000">
                    <a:alpha val="43137"/>
                  </a:srgbClr>
                </a:outerShdw>
              </a:effectLst>
            </a:endParaRPr>
          </a:p>
        </p:txBody>
      </p:sp>
      <p:sp>
        <p:nvSpPr>
          <p:cNvPr id="3" name="عنصر نائب للمحتوى 2"/>
          <p:cNvSpPr>
            <a:spLocks noGrp="1"/>
          </p:cNvSpPr>
          <p:nvPr>
            <p:ph sz="quarter" idx="1"/>
          </p:nvPr>
        </p:nvSpPr>
        <p:spPr/>
        <p:txBody>
          <a:bodyPr>
            <a:normAutofit/>
          </a:bodyPr>
          <a:lstStyle/>
          <a:p>
            <a:r>
              <a:rPr lang="ar-SA" dirty="0" smtClean="0"/>
              <a:t> تمثل نقلة نوعية من حيث الكفاءة والسرعة</a:t>
            </a:r>
            <a:r>
              <a:rPr lang="en-US" dirty="0" smtClean="0"/>
              <a:t>. </a:t>
            </a:r>
            <a:r>
              <a:rPr lang="ar-SA" dirty="0" smtClean="0"/>
              <a:t>في هذا الأسلوب، يتم الوصول إلى السجلات من خلال حساب عنوانها مباشرة باستخدام ما يسمى</a:t>
            </a:r>
            <a:r>
              <a:rPr lang="en-US" dirty="0" smtClean="0"/>
              <a:t> "</a:t>
            </a:r>
            <a:r>
              <a:rPr lang="ar-SA" b="1" dirty="0" smtClean="0"/>
              <a:t>دالة </a:t>
            </a:r>
            <a:r>
              <a:rPr lang="ar-SA" b="1" dirty="0" err="1" smtClean="0"/>
              <a:t>التهشير</a:t>
            </a:r>
            <a:r>
              <a:rPr lang="en-US" dirty="0" smtClean="0"/>
              <a:t>" (Hash Function). </a:t>
            </a:r>
            <a:r>
              <a:rPr lang="ar-SA" dirty="0" smtClean="0"/>
              <a:t>هذه الدالة تأخذ مفتاح السجل</a:t>
            </a:r>
            <a:r>
              <a:rPr lang="en-US" dirty="0" smtClean="0"/>
              <a:t> </a:t>
            </a:r>
            <a:r>
              <a:rPr lang="ar-SA" dirty="0" smtClean="0"/>
              <a:t>مثل الرقم الوطني أو رقم الحساب وتُحوّله إلى عنوان معين على وسيط التخزين</a:t>
            </a:r>
            <a:r>
              <a:rPr lang="en-US" dirty="0" smtClean="0"/>
              <a:t>. </a:t>
            </a:r>
            <a:r>
              <a:rPr lang="ar-SA" dirty="0" smtClean="0"/>
              <a:t>مثلًا، إذا كان لدينا سجل خاص بطالب رقمه </a:t>
            </a:r>
            <a:r>
              <a:rPr lang="en-US" dirty="0" smtClean="0"/>
              <a:t> 12345</a:t>
            </a:r>
            <a:r>
              <a:rPr lang="ar-SA" dirty="0" smtClean="0"/>
              <a:t>، فإن دالة </a:t>
            </a:r>
            <a:r>
              <a:rPr lang="ar-SA" dirty="0" err="1" smtClean="0"/>
              <a:t>التهشير</a:t>
            </a:r>
            <a:r>
              <a:rPr lang="ar-SA" dirty="0" smtClean="0"/>
              <a:t> تُحوّل هذا الرقم إلى موقع معين داخل الملف، لنفترض أنه </a:t>
            </a:r>
            <a:r>
              <a:rPr lang="ar-SA" dirty="0" err="1" smtClean="0"/>
              <a:t>البلوك</a:t>
            </a:r>
            <a:r>
              <a:rPr lang="ar-SA" dirty="0" smtClean="0"/>
              <a:t> رقم</a:t>
            </a:r>
            <a:r>
              <a:rPr lang="en-US" dirty="0" smtClean="0"/>
              <a:t> 17 </a:t>
            </a:r>
            <a:r>
              <a:rPr lang="ar-SA" dirty="0" smtClean="0"/>
              <a:t>في القرص</a:t>
            </a:r>
            <a:r>
              <a:rPr lang="en-US" dirty="0" smtClean="0"/>
              <a:t>. </a:t>
            </a:r>
            <a:r>
              <a:rPr lang="ar-SA" dirty="0" smtClean="0"/>
              <a:t>وبهذا </a:t>
            </a:r>
            <a:r>
              <a:rPr lang="ar-SA" dirty="0" smtClean="0"/>
              <a:t>يستطيع النظام الانتقال مباشرة إلى </a:t>
            </a:r>
            <a:r>
              <a:rPr lang="ar-SA" dirty="0" err="1" smtClean="0"/>
              <a:t>البلوك</a:t>
            </a:r>
            <a:r>
              <a:rPr lang="en-US" dirty="0" smtClean="0"/>
              <a:t> 17 </a:t>
            </a:r>
            <a:r>
              <a:rPr lang="ar-SA" dirty="0" smtClean="0"/>
              <a:t>لقراءة أو تعديل سجل هذا الطالب، دون الحاجة للمرور على بقية السجلات</a:t>
            </a:r>
            <a:r>
              <a:rPr lang="en-US" dirty="0" smtClean="0"/>
              <a:t>. </a:t>
            </a:r>
          </a:p>
          <a:p>
            <a:endParaRPr lang="ar-SA"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a:xfrm>
            <a:off x="457200" y="332656"/>
            <a:ext cx="8229600" cy="5793507"/>
          </a:xfrm>
        </p:spPr>
        <p:txBody>
          <a:bodyPr/>
          <a:lstStyle/>
          <a:p>
            <a:r>
              <a:rPr lang="ar-SA" dirty="0" smtClean="0"/>
              <a:t>هذا الأسلوب يُستخدم بكثرة في قواعد البيانات وأنظمة المعاملات السريعة، كأنظمة البنوك أو إدارة الحضور والانصراف</a:t>
            </a:r>
            <a:r>
              <a:rPr lang="en-US" dirty="0" smtClean="0"/>
              <a:t>. </a:t>
            </a:r>
            <a:r>
              <a:rPr lang="ar-SA" dirty="0" smtClean="0"/>
              <a:t>المشكلة الأساسية في هذا النظام تظهر عندما تنتج دالة </a:t>
            </a:r>
            <a:r>
              <a:rPr lang="ar-SA" dirty="0" err="1" smtClean="0"/>
              <a:t>التهشير</a:t>
            </a:r>
            <a:r>
              <a:rPr lang="ar-SA" dirty="0" smtClean="0"/>
              <a:t> نفس العنوان لسجلين مختلفين، وهو ما يُعرف </a:t>
            </a:r>
            <a:r>
              <a:rPr lang="ar-SA" dirty="0" err="1" smtClean="0"/>
              <a:t>بـ</a:t>
            </a:r>
            <a:r>
              <a:rPr lang="en-US" dirty="0" smtClean="0"/>
              <a:t> </a:t>
            </a:r>
            <a:r>
              <a:rPr lang="en-US" b="1" dirty="0" smtClean="0"/>
              <a:t>"</a:t>
            </a:r>
            <a:r>
              <a:rPr lang="ar-SA" b="1" dirty="0" smtClean="0"/>
              <a:t>التصادم</a:t>
            </a:r>
            <a:r>
              <a:rPr lang="en-US" b="1" dirty="0" smtClean="0"/>
              <a:t>"</a:t>
            </a:r>
            <a:endParaRPr lang="ar-SA" b="1" dirty="0" smtClean="0"/>
          </a:p>
          <a:p>
            <a:r>
              <a:rPr lang="ar-SA" dirty="0" smtClean="0"/>
              <a:t>لحل مشكلة التصادم  تُستخدم تقنيات مثل:</a:t>
            </a:r>
            <a:r>
              <a:rPr lang="ar-SA" b="1" dirty="0" smtClean="0"/>
              <a:t> </a:t>
            </a:r>
            <a:r>
              <a:rPr lang="ar-SA" dirty="0" smtClean="0"/>
              <a:t>السلاسل المرتبطة </a:t>
            </a:r>
            <a:r>
              <a:rPr lang="ar-SA" dirty="0" smtClean="0"/>
              <a:t>أو </a:t>
            </a:r>
            <a:r>
              <a:rPr lang="ar-SA" dirty="0" smtClean="0"/>
              <a:t>تخصيص مناطق احتياطية </a:t>
            </a:r>
            <a:r>
              <a:rPr lang="ar-SA" dirty="0" smtClean="0"/>
              <a:t>أو </a:t>
            </a:r>
            <a:r>
              <a:rPr lang="ar-SA" dirty="0" smtClean="0"/>
              <a:t>إعادة </a:t>
            </a:r>
            <a:r>
              <a:rPr lang="ar-SA" dirty="0" err="1" smtClean="0"/>
              <a:t>التهشير</a:t>
            </a:r>
            <a:r>
              <a:rPr lang="ar-SA" dirty="0" smtClean="0"/>
              <a:t> </a:t>
            </a:r>
          </a:p>
          <a:p>
            <a:endParaRPr lang="ar-S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endParaRPr lang="ar-SA"/>
          </a:p>
        </p:txBody>
      </p:sp>
      <p:sp>
        <p:nvSpPr>
          <p:cNvPr id="3" name="عنصر نائب للمحتوى 2"/>
          <p:cNvSpPr>
            <a:spLocks noGrp="1"/>
          </p:cNvSpPr>
          <p:nvPr>
            <p:ph sz="quarter" idx="1"/>
          </p:nvPr>
        </p:nvSpPr>
        <p:spPr>
          <a:xfrm>
            <a:off x="457200" y="332656"/>
            <a:ext cx="8229600" cy="5793507"/>
          </a:xfrm>
        </p:spPr>
        <p:txBody>
          <a:bodyPr>
            <a:normAutofit/>
          </a:bodyPr>
          <a:lstStyle/>
          <a:p>
            <a:r>
              <a:rPr lang="ar-SA" sz="2800" b="1" dirty="0" smtClean="0"/>
              <a:t>السلاسل المرتبطة :</a:t>
            </a:r>
            <a:r>
              <a:rPr lang="ar-SA" dirty="0" smtClean="0"/>
              <a:t>وذلك عن طريق </a:t>
            </a:r>
            <a:r>
              <a:rPr lang="ar-SA" dirty="0" err="1" smtClean="0"/>
              <a:t>انشاء</a:t>
            </a:r>
            <a:r>
              <a:rPr lang="ar-SA" dirty="0" smtClean="0"/>
              <a:t> قائمة مرتبطة </a:t>
            </a:r>
            <a:r>
              <a:rPr lang="ar-SA" dirty="0" smtClean="0"/>
              <a:t> لكل </a:t>
            </a:r>
            <a:r>
              <a:rPr lang="ar-SA" dirty="0" smtClean="0"/>
              <a:t>موقع </a:t>
            </a:r>
            <a:r>
              <a:rPr lang="ar-SA" dirty="0" err="1" smtClean="0"/>
              <a:t>اذا</a:t>
            </a:r>
            <a:r>
              <a:rPr lang="ar-SA" dirty="0" smtClean="0"/>
              <a:t> حدث تصادم يتم حفظ السجل الجديد في نهاية القائمة. </a:t>
            </a:r>
          </a:p>
          <a:p>
            <a:r>
              <a:rPr lang="ar-SA" dirty="0" smtClean="0"/>
              <a:t> </a:t>
            </a:r>
            <a:r>
              <a:rPr lang="ar-SA" sz="2800" b="1" dirty="0" smtClean="0"/>
              <a:t>تخصيص مناطق احتياطية</a:t>
            </a:r>
            <a:r>
              <a:rPr lang="ar-SA" dirty="0" smtClean="0"/>
              <a:t>: تخصيص مناطق خاصة خارج الملف </a:t>
            </a:r>
            <a:r>
              <a:rPr lang="ar-SA" dirty="0" err="1" smtClean="0"/>
              <a:t>الاساسي</a:t>
            </a:r>
            <a:r>
              <a:rPr lang="ar-SA" dirty="0" smtClean="0"/>
              <a:t> تستخدم لتخزين </a:t>
            </a:r>
            <a:r>
              <a:rPr lang="ar-SA" dirty="0" smtClean="0"/>
              <a:t>السجلات </a:t>
            </a:r>
            <a:r>
              <a:rPr lang="ar-SA" dirty="0" smtClean="0"/>
              <a:t>التي يحدث </a:t>
            </a:r>
            <a:r>
              <a:rPr lang="ar-SA" dirty="0" err="1" smtClean="0"/>
              <a:t>بها</a:t>
            </a:r>
            <a:r>
              <a:rPr lang="ar-SA" dirty="0" smtClean="0"/>
              <a:t> تصادم,وتسجل </a:t>
            </a:r>
            <a:r>
              <a:rPr lang="ar-SA" dirty="0" err="1" smtClean="0"/>
              <a:t>اشارة</a:t>
            </a:r>
            <a:r>
              <a:rPr lang="ar-SA" dirty="0" smtClean="0"/>
              <a:t> </a:t>
            </a:r>
            <a:r>
              <a:rPr lang="ar-SA" dirty="0" err="1" smtClean="0"/>
              <a:t>الي</a:t>
            </a:r>
            <a:r>
              <a:rPr lang="ar-SA" dirty="0" smtClean="0"/>
              <a:t> مكانه.</a:t>
            </a:r>
            <a:endParaRPr lang="en-US" dirty="0" smtClean="0"/>
          </a:p>
          <a:p>
            <a:r>
              <a:rPr lang="en-US" dirty="0" smtClean="0"/>
              <a:t> </a:t>
            </a:r>
            <a:r>
              <a:rPr lang="ar-SA" dirty="0" smtClean="0"/>
              <a:t> </a:t>
            </a:r>
            <a:r>
              <a:rPr lang="ar-SA" sz="2800" b="1" dirty="0" smtClean="0"/>
              <a:t>إعادة </a:t>
            </a:r>
            <a:r>
              <a:rPr lang="ar-SA" sz="2800" b="1" dirty="0" err="1" smtClean="0"/>
              <a:t>التهشير</a:t>
            </a:r>
            <a:r>
              <a:rPr lang="ar-SA" sz="2800" b="1" dirty="0" smtClean="0"/>
              <a:t> </a:t>
            </a:r>
            <a:r>
              <a:rPr lang="ar-SA" dirty="0" smtClean="0"/>
              <a:t>:</a:t>
            </a:r>
            <a:r>
              <a:rPr lang="ar-SA" dirty="0" err="1" smtClean="0"/>
              <a:t>اذا</a:t>
            </a:r>
            <a:r>
              <a:rPr lang="ar-SA" dirty="0" smtClean="0"/>
              <a:t> زادت نسبة التصادم يعاد بناء </a:t>
            </a:r>
            <a:r>
              <a:rPr lang="ar-SA" dirty="0" smtClean="0"/>
              <a:t>الملف من جديد.</a:t>
            </a:r>
            <a:endParaRPr lang="ar-SA"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مشربية">
  <a:themeElements>
    <a:clrScheme name="مشربية">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مشربية">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مشربية">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154</TotalTime>
  <Words>928</Words>
  <Application>Microsoft Office PowerPoint</Application>
  <PresentationFormat>عرض على الشاشة (3:4)‏</PresentationFormat>
  <Paragraphs>88</Paragraphs>
  <Slides>15</Slides>
  <Notes>0</Notes>
  <HiddenSlides>0</HiddenSlides>
  <MMClips>0</MMClips>
  <ScaleCrop>false</ScaleCrop>
  <HeadingPairs>
    <vt:vector size="4" baseType="variant">
      <vt:variant>
        <vt:lpstr>سمة</vt:lpstr>
      </vt:variant>
      <vt:variant>
        <vt:i4>1</vt:i4>
      </vt:variant>
      <vt:variant>
        <vt:lpstr>عناوين الشرائح</vt:lpstr>
      </vt:variant>
      <vt:variant>
        <vt:i4>15</vt:i4>
      </vt:variant>
    </vt:vector>
  </HeadingPairs>
  <TitlesOfParts>
    <vt:vector size="16" baseType="lpstr">
      <vt:lpstr>مشربية</vt:lpstr>
      <vt:lpstr>الشريحة 1</vt:lpstr>
      <vt:lpstr>أنماط تنظيم الملفات داخل أنظمة الحاسوب:</vt:lpstr>
      <vt:lpstr>الملفات المتتابعة</vt:lpstr>
      <vt:lpstr>العيوب:</vt:lpstr>
      <vt:lpstr>الملفات غير المرتبة</vt:lpstr>
      <vt:lpstr>العيوب:</vt:lpstr>
      <vt:lpstr>الملفات المباشرة</vt:lpstr>
      <vt:lpstr>الشريحة 8</vt:lpstr>
      <vt:lpstr>الشريحة 9</vt:lpstr>
      <vt:lpstr>الشريحة 10</vt:lpstr>
      <vt:lpstr>الملفات المفهرسة</vt:lpstr>
      <vt:lpstr>الشريحة 12</vt:lpstr>
      <vt:lpstr>الشريحة 13</vt:lpstr>
      <vt:lpstr>الشريحة 14</vt:lpstr>
      <vt:lpstr>تدريب:اختيار نوع تنظيم الملف المناسب مع ذكر السبب:</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الشريحة 1</dc:title>
  <dc:creator>Hadeel</dc:creator>
  <cp:lastModifiedBy>Hadeel</cp:lastModifiedBy>
  <cp:revision>43</cp:revision>
  <dcterms:created xsi:type="dcterms:W3CDTF">2025-07-28T17:48:41Z</dcterms:created>
  <dcterms:modified xsi:type="dcterms:W3CDTF">2025-07-29T06:11:44Z</dcterms:modified>
</cp:coreProperties>
</file>