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0" r:id="rId1"/>
    <p:sldMasterId id="2147483834" r:id="rId2"/>
    <p:sldMasterId id="2147483846" r:id="rId3"/>
  </p:sldMasterIdLst>
  <p:notesMasterIdLst>
    <p:notesMasterId r:id="rId24"/>
  </p:notesMasterIdLst>
  <p:sldIdLst>
    <p:sldId id="257" r:id="rId4"/>
    <p:sldId id="285" r:id="rId5"/>
    <p:sldId id="296" r:id="rId6"/>
    <p:sldId id="286" r:id="rId7"/>
    <p:sldId id="272" r:id="rId8"/>
    <p:sldId id="273" r:id="rId9"/>
    <p:sldId id="275" r:id="rId10"/>
    <p:sldId id="280" r:id="rId11"/>
    <p:sldId id="277" r:id="rId12"/>
    <p:sldId id="281" r:id="rId13"/>
    <p:sldId id="27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5B8"/>
    <a:srgbClr val="600B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0243C1-7CEC-4037-B53A-1881FBE36E8C}" type="datetimeFigureOut">
              <a:rPr lang="ar-LB" smtClean="0"/>
              <a:pPr/>
              <a:t>17/02/1447</a:t>
            </a:fld>
            <a:endParaRPr lang="ar-LB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LB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L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65DB2C5-E8C0-4EF8-AC32-6AD2066EF472}" type="slidenum">
              <a:rPr lang="ar-LB" smtClean="0"/>
              <a:pPr/>
              <a:t>‹#›</a:t>
            </a:fld>
            <a:endParaRPr lang="ar-LB"/>
          </a:p>
        </p:txBody>
      </p:sp>
    </p:spTree>
    <p:extLst>
      <p:ext uri="{BB962C8B-B14F-4D97-AF65-F5344CB8AC3E}">
        <p14:creationId xmlns:p14="http://schemas.microsoft.com/office/powerpoint/2010/main" xmlns="" val="375992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80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4449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25866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ar-SA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" name="مجموعة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شكل حر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 dirty="0"/>
            </a:p>
          </p:txBody>
        </p:sp>
        <p:sp>
          <p:nvSpPr>
            <p:cNvPr id="8" name="شكل حر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 dirty="0"/>
            </a:p>
          </p:txBody>
        </p:sp>
        <p:sp>
          <p:nvSpPr>
            <p:cNvPr id="11" name="شكل حر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 dirty="0"/>
            </a:p>
          </p:txBody>
        </p:sp>
        <p:cxnSp>
          <p:nvCxnSpPr>
            <p:cNvPr id="12" name="رابط مستقيم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7762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74983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 dirty="0"/>
          </a:p>
        </p:txBody>
      </p:sp>
      <p:sp>
        <p:nvSpPr>
          <p:cNvPr id="8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2836329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25296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573760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عنوان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64900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276185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794344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750326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ar-SA" dirty="0"/>
              <a:t>انقر فوق الأيقونة لإضافة صورة</a:t>
            </a:r>
            <a:endParaRPr kumimoji="0"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شكل حر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0" name="مثلث قائم الزاوية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 dirty="0"/>
          </a:p>
        </p:txBody>
      </p:sp>
      <p:cxnSp>
        <p:nvCxnSpPr>
          <p:cNvPr id="11" name="رابط مستقيم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 dirty="0"/>
          </a:p>
        </p:txBody>
      </p:sp>
      <p:sp>
        <p:nvSpPr>
          <p:cNvPr id="13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2770424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904312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ar-SA"/>
              <a:t>انقر لتحرير أنماط النص الرئيسي</a:t>
            </a:r>
          </a:p>
          <a:p>
            <a:pPr lvl="1" eaLnBrk="1" latinLnBrk="0" hangingPunct="1"/>
            <a:r>
              <a:rPr lang="ar-SA"/>
              <a:t>المستوى الثاني</a:t>
            </a:r>
          </a:p>
          <a:p>
            <a:pPr lvl="2" eaLnBrk="1" latinLnBrk="0" hangingPunct="1"/>
            <a:r>
              <a:rPr lang="ar-SA"/>
              <a:t>المستوى الثالث</a:t>
            </a:r>
          </a:p>
          <a:p>
            <a:pPr lvl="3" eaLnBrk="1" latinLnBrk="0" hangingPunct="1"/>
            <a:r>
              <a:rPr lang="ar-SA"/>
              <a:t>المستوى الرابع</a:t>
            </a:r>
          </a:p>
          <a:p>
            <a:pPr lvl="4" eaLnBrk="1" latinLnBrk="0" hangingPunct="1"/>
            <a:r>
              <a:rPr lang="ar-SA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735212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819373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637833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643530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071955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491827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90625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588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850040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032664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795144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150857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0198103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430641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766099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566275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6424520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1614992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2480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2379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04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18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7921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09587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93618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21634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شكل حر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2" name="شكل حر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4" name="مثلث قائم الزاوية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 dirty="0"/>
          </a:p>
        </p:txBody>
      </p:sp>
      <p:cxnSp>
        <p:nvCxnSpPr>
          <p:cNvPr id="15" name="رابط مستقيم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ar-SA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/>
              <a:t>انقر لتحرير أنماط النص الرئيسي</a:t>
            </a:r>
          </a:p>
          <a:p>
            <a:pPr lvl="1" eaLnBrk="1" latinLnBrk="0" hangingPunct="1"/>
            <a:r>
              <a:rPr kumimoji="0" lang="ar-SA"/>
              <a:t>المستوى الثاني</a:t>
            </a:r>
          </a:p>
          <a:p>
            <a:pPr lvl="2" eaLnBrk="1" latinLnBrk="0" hangingPunct="1"/>
            <a:r>
              <a:rPr kumimoji="0" lang="ar-SA"/>
              <a:t>المستوى الثالث</a:t>
            </a:r>
          </a:p>
          <a:p>
            <a:pPr lvl="3" eaLnBrk="1" latinLnBrk="0" hangingPunct="1"/>
            <a:r>
              <a:rPr kumimoji="0" lang="ar-SA"/>
              <a:t>المستوى الرابع</a:t>
            </a:r>
          </a:p>
          <a:p>
            <a:pPr lvl="4" eaLnBrk="1" latinLnBrk="0" hangingPunct="1"/>
            <a:r>
              <a:rPr kumimoji="0" lang="ar-SA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331715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1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r" rtl="1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r" rtl="1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r" rtl="1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r" rtl="1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r" rtl="1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r" rtl="1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r" rtl="1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r" rtl="1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r" rtl="1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17/02/1447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xmlns="" val="2665354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14282" y="142852"/>
            <a:ext cx="8715436" cy="6500858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chemeClr val="tx1"/>
              </a:solidFill>
              <a:cs typeface="PT Bold Dusky" panose="02010400000000000000" pitchFamily="2" charset="-78"/>
            </a:endParaRPr>
          </a:p>
          <a:p>
            <a:pPr algn="ctr"/>
            <a:endParaRPr lang="en-US" sz="4000" dirty="0">
              <a:solidFill>
                <a:schemeClr val="tx1"/>
              </a:solidFill>
              <a:cs typeface="PT Bold Dusky" panose="02010400000000000000" pitchFamily="2" charset="-78"/>
            </a:endParaRPr>
          </a:p>
          <a:p>
            <a:pPr algn="ctr"/>
            <a:r>
              <a:rPr lang="ar-LB" sz="4000" dirty="0">
                <a:solidFill>
                  <a:srgbClr val="0070C0"/>
                </a:solidFill>
                <a:cs typeface="PT Bold Dusky" panose="02010400000000000000" pitchFamily="2" charset="-78"/>
              </a:rPr>
              <a:t>إدارة وتنظيم الملفات</a:t>
            </a:r>
          </a:p>
          <a:p>
            <a:pPr algn="ctr"/>
            <a:r>
              <a:rPr lang="en-US" sz="43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ndalus" pitchFamily="18" charset="-78"/>
                <a:ea typeface="+mj-ea"/>
                <a:cs typeface="Andalus" pitchFamily="18" charset="-78"/>
              </a:rPr>
              <a:t>Managing and organization </a:t>
            </a:r>
            <a:r>
              <a:rPr lang="en-US" sz="4300" b="1" dirty="0" smtClean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ndalus" pitchFamily="18" charset="-78"/>
                <a:ea typeface="+mj-ea"/>
                <a:cs typeface="Andalus" pitchFamily="18" charset="-78"/>
              </a:rPr>
              <a:t>files</a:t>
            </a:r>
            <a:endParaRPr lang="ar-LB" sz="4000" dirty="0">
              <a:solidFill>
                <a:schemeClr val="tx1"/>
              </a:solidFill>
              <a:cs typeface="PT Bold Mirror" pitchFamily="2" charset="-78"/>
            </a:endParaRPr>
          </a:p>
          <a:p>
            <a:pPr algn="ctr"/>
            <a:r>
              <a:rPr lang="en-US" sz="4000" dirty="0" smtClean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(6)</a:t>
            </a:r>
            <a:r>
              <a:rPr lang="ar-LB" sz="4000" dirty="0" smtClean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40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</a:t>
            </a:r>
            <a:r>
              <a:rPr lang="ar-LB" sz="40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حاضرة</a:t>
            </a:r>
            <a:r>
              <a:rPr lang="ar-SA" sz="4000" dirty="0"/>
              <a:t/>
            </a:r>
            <a:br>
              <a:rPr lang="ar-SA" sz="4000" dirty="0"/>
            </a:br>
            <a:endParaRPr lang="ar-SA" sz="4000" dirty="0">
              <a:solidFill>
                <a:schemeClr val="tx1"/>
              </a:solidFill>
              <a:cs typeface="PT Bold Mirror" pitchFamily="2" charset="-78"/>
            </a:endParaRPr>
          </a:p>
          <a:p>
            <a:endParaRPr lang="en-US" sz="4000" dirty="0">
              <a:solidFill>
                <a:schemeClr val="tx1"/>
              </a:solidFill>
              <a:cs typeface="PT Bold Mirror" pitchFamily="2" charset="-78"/>
            </a:endParaRPr>
          </a:p>
          <a:p>
            <a:r>
              <a:rPr lang="ar-SA" sz="4000" dirty="0">
                <a:solidFill>
                  <a:schemeClr val="tx1"/>
                </a:solidFill>
                <a:cs typeface="PT Bold Mirror" pitchFamily="2" charset="-78"/>
              </a:rPr>
              <a:t>                          </a:t>
            </a:r>
            <a:endParaRPr lang="ar-LB" sz="4000" dirty="0">
              <a:solidFill>
                <a:schemeClr val="tx1"/>
              </a:solidFill>
              <a:cs typeface="PT Bold Mirror" pitchFamily="2" charset="-78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17A08759-3BF8-4A92-94D1-527AFC03EF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3861048"/>
            <a:ext cx="3048000" cy="15049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3- ملفات جامدة أو مرجعية 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Reference Files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:-</a:t>
            </a:r>
            <a:endParaRPr lang="en-US" sz="32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الملفات التي تضم بيانات لا تتغير مثل: تاريخ الميلاد- محل الميلاد- النوع</a:t>
            </a:r>
            <a:r>
              <a:rPr lang="en-US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- </a:t>
            </a: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الرقم القومي.  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4- ملفات النصوص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Text File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:-</a:t>
            </a:r>
            <a:endParaRPr lang="en-US" sz="32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تضم نصاً أو عدة نصوص مرتبطة منطقياً.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5- ملفات البرامج وبياناتها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Programs Files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:-</a:t>
            </a:r>
            <a:endParaRPr lang="en-US" sz="32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ملفات تضم بعض البرامج أو البيانات المرتبطة </a:t>
            </a:r>
            <a:r>
              <a:rPr lang="ar-SA" sz="32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بالبرنامج.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algn="r"/>
            <a:r>
              <a:rPr lang="ar-LB" sz="35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أنواع الملفات:- </a:t>
            </a:r>
            <a:endParaRPr lang="en-US" sz="35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6- ملفات عمل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Work File</a:t>
            </a:r>
            <a:r>
              <a:rPr lang="ar-LB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:-</a:t>
            </a:r>
            <a:endParaRPr lang="en-US" sz="32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ملف العمل هو ملف ينتج خلال مراحل المعالجة ولا يجري تخزينه شأنه شأن المسودات في الأعمال الإدارية </a:t>
            </a:r>
            <a:r>
              <a:rPr lang="ar-LB" sz="32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والمكتبية</a:t>
            </a:r>
            <a:r>
              <a:rPr lang="ar-SA" sz="32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7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- ملفات التجريب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 -: Scratch File </a:t>
            </a:r>
          </a:p>
          <a:p>
            <a:pPr>
              <a:buNone/>
            </a:pPr>
            <a:r>
              <a:rPr lang="en-US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</a:t>
            </a: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ملفات </a:t>
            </a:r>
            <a:r>
              <a:rPr lang="ar-SA" sz="32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مؤقتة</a:t>
            </a:r>
            <a:r>
              <a:rPr lang="en-US" sz="3200" dirty="0" smtClean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2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تمحى فور انتهاء المعالجة بأن تعاد الكتابة عليها</a:t>
            </a:r>
            <a:r>
              <a:rPr lang="ar-SA" sz="3200" dirty="0"/>
              <a:t>. </a:t>
            </a:r>
            <a:endParaRPr lang="en-US" sz="3200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SA" sz="35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أنواع الملفات:-</a:t>
            </a:r>
            <a:r>
              <a:rPr lang="en-US" sz="35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5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endParaRPr lang="ar-LB" sz="35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ar-SA" sz="2400" dirty="0" smtClean="0"/>
              <a:t>ضغط الملفات</a:t>
            </a:r>
            <a:r>
              <a:rPr lang="en-US" sz="2400" dirty="0" smtClean="0"/>
              <a:t> (File Compression) </a:t>
            </a:r>
            <a:r>
              <a:rPr lang="ar-SA" sz="2400" dirty="0" smtClean="0"/>
              <a:t>هو عملية تحويل البيانات إلى صيغة أصغر حجمًا، باستخدام خوارزميات رياضية تقلل من التكرار أو التمثيل غير الضروري للبيانات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📍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ar-SA" sz="2400" b="1" dirty="0" smtClean="0">
                <a:solidFill>
                  <a:srgbClr val="C00000"/>
                </a:solidFill>
              </a:rPr>
              <a:t>أهداف ضغط الملفات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1. </a:t>
            </a:r>
            <a:r>
              <a:rPr lang="ar-SA" sz="2400" dirty="0" smtClean="0"/>
              <a:t>تقليل حجم الملفات لتوفير مساحة على وسائط التخزين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2. </a:t>
            </a:r>
            <a:r>
              <a:rPr lang="ar-SA" sz="2400" dirty="0" smtClean="0"/>
              <a:t>تسريع عملية نقل الملفات عبر الشبكات أو الإنترنت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3. </a:t>
            </a:r>
            <a:r>
              <a:rPr lang="ar-SA" sz="2400" dirty="0" smtClean="0"/>
              <a:t>تسهيل مشاركة ملفات كبيرة عبر البريد الإلكتروني أو تطبيقات المراسلة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4. </a:t>
            </a:r>
            <a:r>
              <a:rPr lang="ar-SA" sz="2400" dirty="0" smtClean="0"/>
              <a:t>تشفير الملفات أحيانًا وحمايتها بكلمة مرور</a:t>
            </a:r>
            <a:r>
              <a:rPr lang="en-US" sz="2400" dirty="0" smtClean="0"/>
              <a:t>.</a:t>
            </a:r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ضغط الملفات</a:t>
            </a:r>
            <a:r>
              <a:rPr lang="en-US" dirty="0" smtClean="0"/>
              <a:t>:</a:t>
            </a:r>
            <a:endParaRPr lang="ar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b="1" dirty="0" smtClean="0"/>
              <a:t>🔧 </a:t>
            </a:r>
            <a:r>
              <a:rPr lang="ar-SA" sz="2000" b="1" dirty="0" smtClean="0"/>
              <a:t>في أنظمة ويندوز</a:t>
            </a:r>
            <a:r>
              <a:rPr lang="en-US" sz="2000" b="1" dirty="0" smtClean="0"/>
              <a:t> Windows: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/>
              <a:t>WinRAR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7-Zip</a:t>
            </a:r>
            <a:endParaRPr lang="ar-SA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🐧 </a:t>
            </a:r>
            <a:r>
              <a:rPr lang="ar-SA" sz="2000" b="1" dirty="0" smtClean="0"/>
              <a:t>في أنظمة لينُكس</a:t>
            </a:r>
            <a:r>
              <a:rPr lang="en-US" sz="2000" b="1" dirty="0" smtClean="0"/>
              <a:t> Linux: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tar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/>
              <a:t>Gzip</a:t>
            </a:r>
            <a:endParaRPr lang="ar-SA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🍏 </a:t>
            </a:r>
            <a:r>
              <a:rPr lang="ar-SA" sz="2000" b="1" dirty="0" smtClean="0"/>
              <a:t>في أنظمة</a:t>
            </a:r>
            <a:r>
              <a:rPr lang="en-US" sz="2000" b="1" dirty="0" smtClean="0"/>
              <a:t>  :</a:t>
            </a:r>
            <a:r>
              <a:rPr lang="en-US" sz="2000" b="1" dirty="0" err="1" smtClean="0"/>
              <a:t>macOS</a:t>
            </a:r>
            <a:r>
              <a:rPr lang="en-US" sz="2000" b="1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Archive Utility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 err="1" smtClean="0"/>
              <a:t>Unarchiver</a:t>
            </a:r>
            <a:endParaRPr lang="en-US" sz="2000" dirty="0" smtClean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برامج وأدوات الضغط وفك الضغط: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u="sng" dirty="0" smtClean="0"/>
              <a:t>✅ </a:t>
            </a:r>
            <a:r>
              <a:rPr lang="ar-SA" b="1" u="sng" dirty="0" smtClean="0"/>
              <a:t>مثال عملي لضغط الملفات:</a:t>
            </a:r>
            <a:endParaRPr lang="en-US" b="1" u="sng" dirty="0" smtClean="0"/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1. </a:t>
            </a:r>
            <a:r>
              <a:rPr lang="ar-SA" dirty="0" smtClean="0"/>
              <a:t>حدد الملف</a:t>
            </a:r>
            <a:r>
              <a:rPr lang="en-US" dirty="0" smtClean="0"/>
              <a:t>/</a:t>
            </a:r>
            <a:r>
              <a:rPr lang="ar-SA" dirty="0" smtClean="0"/>
              <a:t>المجلد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2. </a:t>
            </a:r>
            <a:r>
              <a:rPr lang="ar-SA" dirty="0" smtClean="0"/>
              <a:t>انقر بزر </a:t>
            </a:r>
            <a:r>
              <a:rPr lang="ar-SA" dirty="0" err="1" smtClean="0"/>
              <a:t>الماوس</a:t>
            </a:r>
            <a:r>
              <a:rPr lang="ar-SA" dirty="0" smtClean="0"/>
              <a:t> الأيمن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3. </a:t>
            </a:r>
            <a:r>
              <a:rPr lang="ar-SA" dirty="0" smtClean="0"/>
              <a:t>اختر</a:t>
            </a:r>
            <a:r>
              <a:rPr lang="en-US" dirty="0" smtClean="0"/>
              <a:t> “Add to Archive”.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4. </a:t>
            </a:r>
            <a:r>
              <a:rPr lang="ar-SA" dirty="0" smtClean="0"/>
              <a:t>اختر نوع الضغط</a:t>
            </a:r>
            <a:r>
              <a:rPr lang="en-US" dirty="0" smtClean="0"/>
              <a:t> .</a:t>
            </a:r>
            <a:r>
              <a:rPr lang="en-US" dirty="0" err="1" smtClean="0"/>
              <a:t>rar</a:t>
            </a:r>
            <a:r>
              <a:rPr lang="en-US" dirty="0" smtClean="0"/>
              <a:t> </a:t>
            </a:r>
            <a:r>
              <a:rPr lang="ar-SA" dirty="0" smtClean="0"/>
              <a:t>أو</a:t>
            </a:r>
            <a:r>
              <a:rPr lang="en-US" dirty="0" smtClean="0"/>
              <a:t> .zip.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5. </a:t>
            </a:r>
            <a:r>
              <a:rPr lang="ar-SA" dirty="0" smtClean="0"/>
              <a:t>اختر مستوى الضغط</a:t>
            </a:r>
            <a:r>
              <a:rPr lang="en-US" dirty="0" smtClean="0"/>
              <a:t> (Fastest – Ultra-Normal).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6. </a:t>
            </a:r>
            <a:r>
              <a:rPr lang="ar-SA" dirty="0" smtClean="0"/>
              <a:t>اختياري</a:t>
            </a:r>
            <a:r>
              <a:rPr lang="en-US" dirty="0" smtClean="0"/>
              <a:t>) </a:t>
            </a:r>
            <a:r>
              <a:rPr lang="ar-SA" dirty="0" smtClean="0"/>
              <a:t>أضف كلمة مرور)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7. </a:t>
            </a:r>
            <a:r>
              <a:rPr lang="ar-SA" dirty="0" smtClean="0"/>
              <a:t>اضغط</a:t>
            </a:r>
            <a:r>
              <a:rPr lang="en-US" dirty="0" smtClean="0"/>
              <a:t> OK.</a:t>
            </a:r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طريقة ضغط الملفات وفك الضغط</a:t>
            </a:r>
            <a:r>
              <a:rPr lang="en-US" dirty="0" smtClean="0"/>
              <a:t> </a:t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/>
              <a:t>✅ </a:t>
            </a:r>
            <a:r>
              <a:rPr lang="ar-SA" sz="2400" b="1" u="sng" dirty="0" smtClean="0"/>
              <a:t>فك الضغط</a:t>
            </a:r>
            <a:r>
              <a:rPr lang="en-US" sz="2400" b="1" u="sng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 </a:t>
            </a:r>
            <a:r>
              <a:rPr lang="ar-SA" sz="2400" dirty="0" smtClean="0"/>
              <a:t>انقر بزر </a:t>
            </a:r>
            <a:r>
              <a:rPr lang="ar-SA" sz="2400" dirty="0" err="1" smtClean="0"/>
              <a:t>الماوس</a:t>
            </a:r>
            <a:r>
              <a:rPr lang="ar-SA" sz="2400" dirty="0" smtClean="0"/>
              <a:t> الأيمن على الملف المضغوط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2. </a:t>
            </a:r>
            <a:r>
              <a:rPr lang="ar-SA" sz="2400" dirty="0" smtClean="0"/>
              <a:t>اختر</a:t>
            </a:r>
            <a:r>
              <a:rPr lang="en-US" sz="2400" dirty="0" smtClean="0"/>
              <a:t> “Extract Here” </a:t>
            </a:r>
            <a:r>
              <a:rPr lang="ar-SA" sz="2400" dirty="0" smtClean="0"/>
              <a:t>أو</a:t>
            </a:r>
            <a:r>
              <a:rPr lang="en-US" sz="2400" dirty="0" smtClean="0"/>
              <a:t> “Extract to...” 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3. </a:t>
            </a:r>
            <a:r>
              <a:rPr lang="ar-SA" sz="2400" dirty="0" smtClean="0"/>
              <a:t>إذا كان الملف محمي بكلمة مرور، سيُطلب إدخالها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ar-SA" sz="2800" dirty="0" smtClean="0"/>
              <a:t>فهرسة الملفات هي عملية إنشاء هيكل أو قاعدة بيانات تحتوي على معلومات وصفية عن الملفات</a:t>
            </a:r>
            <a:r>
              <a:rPr lang="en-US" sz="2800" dirty="0" smtClean="0"/>
              <a:t> </a:t>
            </a:r>
            <a:r>
              <a:rPr lang="ar-SA" sz="2800" dirty="0" smtClean="0"/>
              <a:t>مثل( الاسم، النوع، الموقع، الحجم، التاريخ</a:t>
            </a:r>
            <a:r>
              <a:rPr lang="en-US" sz="2800" dirty="0" smtClean="0"/>
              <a:t>(</a:t>
            </a:r>
            <a:r>
              <a:rPr lang="ar-SA" sz="2800" dirty="0" smtClean="0"/>
              <a:t>، مما يسهل الوصول إليها بسرعة دون الحاجة إلى البحث اليدوي في كل مجلد</a:t>
            </a:r>
            <a:r>
              <a:rPr lang="en-US" sz="2800" dirty="0" smtClean="0"/>
              <a:t>.</a:t>
            </a:r>
            <a:endParaRPr lang="ar-SA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Clr>
                <a:srgbClr val="C00000"/>
              </a:buClr>
              <a:buNone/>
            </a:pPr>
            <a:r>
              <a:rPr lang="en-US" sz="2800" b="1" dirty="0" smtClean="0"/>
              <a:t>🎯 </a:t>
            </a:r>
            <a:r>
              <a:rPr lang="ar-SA" sz="2800" b="1" dirty="0" smtClean="0"/>
              <a:t>أهداف الفهرسة:</a:t>
            </a:r>
            <a:endParaRPr lang="en-US" sz="2800" b="1" dirty="0" smtClean="0"/>
          </a:p>
          <a:p>
            <a:pPr>
              <a:buClr>
                <a:srgbClr val="C00000"/>
              </a:buClr>
            </a:pPr>
            <a:r>
              <a:rPr lang="ar-SA" sz="2800" dirty="0" smtClean="0"/>
              <a:t>تسريع عملية البحث عن الملفات</a:t>
            </a:r>
            <a:r>
              <a:rPr lang="en-US" sz="28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2800" dirty="0" smtClean="0"/>
              <a:t>تسهيل عملية التصنيف والتنظيم</a:t>
            </a:r>
            <a:r>
              <a:rPr lang="en-US" sz="28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2800" dirty="0" smtClean="0"/>
              <a:t>تمكين أدوات النظام من تحديد موقع الملفات بسرعة</a:t>
            </a:r>
            <a:r>
              <a:rPr lang="en-US" sz="28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2800" dirty="0" smtClean="0"/>
              <a:t>المساعدة في استرجاع البيانات من قواعد البيانات</a:t>
            </a:r>
            <a:r>
              <a:rPr lang="en-US" sz="2800" dirty="0" smtClean="0"/>
              <a:t>.</a:t>
            </a:r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u="sng" dirty="0" smtClean="0"/>
              <a:t>ما المقصود </a:t>
            </a:r>
            <a:r>
              <a:rPr lang="ar-SA" u="sng" dirty="0" err="1" smtClean="0"/>
              <a:t>بـ</a:t>
            </a:r>
            <a:r>
              <a:rPr lang="ar-SA" u="sng" dirty="0" smtClean="0"/>
              <a:t> فهرسة الملفات؟</a:t>
            </a:r>
            <a:r>
              <a:rPr lang="ar-SA" dirty="0" smtClean="0"/>
              <a:t/>
            </a:r>
            <a:br>
              <a:rPr lang="ar-SA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ar-SA" sz="2800" b="1" dirty="0" smtClean="0">
                <a:solidFill>
                  <a:srgbClr val="C00000"/>
                </a:solidFill>
              </a:rPr>
              <a:t>في أنظمة التشغيل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800" dirty="0" smtClean="0"/>
              <a:t>1. </a:t>
            </a:r>
            <a:r>
              <a:rPr lang="ar-SA" sz="2800" dirty="0" smtClean="0"/>
              <a:t>يقوم النظام بفحص جميع المجلدات والملفات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2. </a:t>
            </a:r>
            <a:r>
              <a:rPr lang="ar-SA" sz="2800" dirty="0" smtClean="0"/>
              <a:t>يتم جمع معلومات مثل</a:t>
            </a:r>
            <a:r>
              <a:rPr lang="en-US" sz="2800" dirty="0" smtClean="0"/>
              <a:t>:</a:t>
            </a:r>
            <a:r>
              <a:rPr lang="ar-SA" sz="2800" dirty="0" smtClean="0"/>
              <a:t>اسم الملف,الامتداد,تاريخ التعديل,الحجم.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3. </a:t>
            </a:r>
            <a:r>
              <a:rPr lang="ar-SA" sz="2800" dirty="0" smtClean="0"/>
              <a:t>تُخزن هذه البيانات في قاعدة بيانات خاصة</a:t>
            </a:r>
            <a:r>
              <a:rPr lang="en-US" sz="2800" dirty="0" smtClean="0"/>
              <a:t> </a:t>
            </a:r>
            <a:r>
              <a:rPr lang="ar-SA" sz="2800" dirty="0" smtClean="0"/>
              <a:t>مثل</a:t>
            </a:r>
            <a:r>
              <a:rPr lang="en-US" sz="2800" dirty="0" smtClean="0"/>
              <a:t> Windows Search</a:t>
            </a:r>
          </a:p>
          <a:p>
            <a:pPr>
              <a:buNone/>
            </a:pPr>
            <a:r>
              <a:rPr lang="ar-SA" sz="2800" b="1" dirty="0" smtClean="0">
                <a:solidFill>
                  <a:srgbClr val="C00000"/>
                </a:solidFill>
              </a:rPr>
              <a:t>في قواعد البيانات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ar-SA" sz="2800" dirty="0" smtClean="0"/>
              <a:t>يتم فهرسة أعمدة معينة مثل أسماء الطلاب أو أرقامهم</a:t>
            </a:r>
            <a:r>
              <a:rPr lang="en-US" sz="2800" dirty="0" smtClean="0"/>
              <a:t>) </a:t>
            </a:r>
            <a:r>
              <a:rPr lang="ar-SA" sz="2800" dirty="0" smtClean="0"/>
              <a:t>لتسريع عمليات الاستعلام)</a:t>
            </a:r>
            <a:endParaRPr lang="en-US" sz="2800" dirty="0" smtClean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كيف تتم الفهرسة؟</a:t>
            </a:r>
            <a:endParaRPr lang="ar-S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r>
              <a:rPr lang="en-US" sz="2800" dirty="0" smtClean="0"/>
              <a:t> </a:t>
            </a:r>
          </a:p>
          <a:p>
            <a:pPr algn="r"/>
            <a:r>
              <a:rPr lang="en-US" sz="2800" dirty="0" smtClean="0"/>
              <a:t>  Windows Search </a:t>
            </a:r>
            <a:r>
              <a:rPr lang="ar-SA" sz="2800" dirty="0" smtClean="0"/>
              <a:t>يستخدم قاعدة بيانات لفهرسة الملفات ليمكنك من إيجاد الملفات بسرعة</a:t>
            </a:r>
            <a:r>
              <a:rPr lang="en-US" sz="2800" dirty="0" smtClean="0"/>
              <a:t>.</a:t>
            </a:r>
          </a:p>
          <a:p>
            <a:pPr algn="r"/>
            <a:r>
              <a:rPr lang="en-US" sz="2800" dirty="0" smtClean="0"/>
              <a:t> Google Drive </a:t>
            </a:r>
            <a:r>
              <a:rPr lang="ar-SA" sz="2800" dirty="0" smtClean="0"/>
              <a:t>يفهرس أسماء الملفات ومحتواها لتتمكن من البحث داخليًا</a:t>
            </a:r>
            <a:r>
              <a:rPr lang="en-US" sz="2800" dirty="0" smtClean="0"/>
              <a:t>.</a:t>
            </a:r>
          </a:p>
          <a:p>
            <a:pPr algn="r"/>
            <a:r>
              <a:rPr lang="ar-SA" sz="2800" dirty="0" smtClean="0"/>
              <a:t>قواعد البيانات</a:t>
            </a:r>
            <a:r>
              <a:rPr lang="en-US" sz="2800" dirty="0" smtClean="0"/>
              <a:t> </a:t>
            </a:r>
            <a:r>
              <a:rPr lang="en-US" sz="2800" dirty="0" err="1" smtClean="0"/>
              <a:t>MySQL</a:t>
            </a:r>
            <a:r>
              <a:rPr lang="en-US" sz="2800" dirty="0" smtClean="0"/>
              <a:t>: </a:t>
            </a:r>
            <a:r>
              <a:rPr lang="ar-SA" sz="2800" dirty="0" smtClean="0"/>
              <a:t>تستخدم فهارس لتسريع الاستعلامات الكبيرة</a:t>
            </a:r>
            <a:r>
              <a:rPr lang="en-US" sz="2800" dirty="0" smtClean="0"/>
              <a:t>.</a:t>
            </a:r>
          </a:p>
          <a:p>
            <a:pPr algn="r"/>
            <a:endParaRPr lang="en-US" sz="2800" dirty="0" smtClean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algn="r"/>
            <a:r>
              <a:rPr lang="ar-SA" dirty="0" smtClean="0"/>
              <a:t>أمثلة واقعية على الفهرسة</a:t>
            </a:r>
            <a:r>
              <a:rPr lang="en-US" dirty="0" smtClean="0"/>
              <a:t>:</a:t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525963"/>
          </a:xfrm>
        </p:spPr>
        <p:txBody>
          <a:bodyPr>
            <a:normAutofit/>
          </a:bodyPr>
          <a:lstStyle/>
          <a:p>
            <a:pPr marL="539496" indent="-457200">
              <a:buNone/>
            </a:pPr>
            <a:r>
              <a:rPr lang="ar-SA" sz="2800" dirty="0" smtClean="0"/>
              <a:t>	</a:t>
            </a:r>
            <a:endParaRPr lang="en-US" sz="2800" dirty="0" smtClean="0"/>
          </a:p>
          <a:p>
            <a:pPr marL="539496" indent="-457200">
              <a:buFont typeface="+mj-lt"/>
              <a:buAutoNum type="arabicPeriod"/>
            </a:pPr>
            <a:r>
              <a:rPr lang="ar-SA" sz="2800" dirty="0" smtClean="0"/>
              <a:t>تقليل زمن الوصول للبيانات</a:t>
            </a:r>
            <a:r>
              <a:rPr lang="en-US" sz="28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ar-SA" sz="2800" dirty="0" smtClean="0"/>
              <a:t>تحسين كفاءة النظام</a:t>
            </a:r>
            <a:r>
              <a:rPr lang="en-US" sz="28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ar-SA" sz="2800" dirty="0" smtClean="0"/>
              <a:t>توفير تجربة مستخدم أفضل</a:t>
            </a:r>
            <a:r>
              <a:rPr lang="en-US" sz="2800" dirty="0" smtClean="0"/>
              <a:t>.</a:t>
            </a:r>
          </a:p>
          <a:p>
            <a:pPr marL="539496" indent="-457200">
              <a:buFont typeface="+mj-lt"/>
              <a:buAutoNum type="arabicPeriod"/>
            </a:pPr>
            <a:r>
              <a:rPr lang="ar-SA" sz="2800" dirty="0" smtClean="0"/>
              <a:t>تقليل الضغط على التخزين المؤقت</a:t>
            </a:r>
            <a:r>
              <a:rPr lang="en-US" sz="2800" dirty="0" smtClean="0"/>
              <a:t> (Cache).</a:t>
            </a:r>
          </a:p>
          <a:p>
            <a:pPr marL="539496" indent="-457200">
              <a:buNone/>
            </a:pPr>
            <a:endParaRPr lang="en-US" sz="2800" dirty="0" smtClean="0"/>
          </a:p>
          <a:p>
            <a:pPr marL="539496" indent="-457200">
              <a:buFont typeface="+mj-lt"/>
              <a:buAutoNum type="arabicPeriod"/>
            </a:pPr>
            <a:endParaRPr lang="ar-SA" sz="2800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354162"/>
          </a:xfrm>
        </p:spPr>
        <p:txBody>
          <a:bodyPr/>
          <a:lstStyle/>
          <a:p>
            <a:pPr algn="r"/>
            <a:r>
              <a:rPr lang="ar-SA" u="sng" dirty="0" smtClean="0"/>
              <a:t>فوائد الفهرسة</a:t>
            </a:r>
            <a:r>
              <a:rPr lang="en-US" u="sng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>
            <a:extLst>
              <a:ext uri="{FF2B5EF4-FFF2-40B4-BE49-F238E27FC236}">
                <a16:creationId xmlns:a16="http://schemas.microsoft.com/office/drawing/2014/main" xmlns="" id="{A8C054E2-0331-4E71-B9E3-BFC11D39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ar-SA" sz="3600" dirty="0" smtClean="0"/>
              <a:t>إدارة الملفات هي وظيفة أساسية في أنظمة التشغيل، تهدف إلى تنظيم تخزين واسترجاع الملفات بطريقة فعالة وآمنة</a:t>
            </a:r>
            <a:r>
              <a:rPr lang="en-US" sz="3600" dirty="0" smtClean="0"/>
              <a:t>.</a:t>
            </a:r>
          </a:p>
          <a:p>
            <a:pPr>
              <a:buNone/>
            </a:pPr>
            <a:r>
              <a:rPr lang="ar-SA" sz="3600" dirty="0" smtClean="0"/>
              <a:t>الوظائف الأساسية لإدارة الملفات:</a:t>
            </a:r>
            <a:endParaRPr lang="en-US" sz="3600" dirty="0" smtClean="0"/>
          </a:p>
          <a:p>
            <a:pPr>
              <a:buClr>
                <a:srgbClr val="C00000"/>
              </a:buClr>
            </a:pPr>
            <a:r>
              <a:rPr lang="ar-SA" sz="3600" dirty="0" smtClean="0"/>
              <a:t>إنشاء الملفات وحفظها</a:t>
            </a:r>
            <a:r>
              <a:rPr lang="en-US" sz="36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3600" dirty="0" smtClean="0"/>
              <a:t>تسمية الملفات وتنظيمها في مجلدات</a:t>
            </a:r>
            <a:r>
              <a:rPr lang="en-US" sz="36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3600" dirty="0" smtClean="0"/>
              <a:t>تعديل الملفات وحذفها</a:t>
            </a:r>
            <a:r>
              <a:rPr lang="en-US" sz="36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3600" dirty="0" smtClean="0"/>
              <a:t>نسخ الملفات ونقلها بين المواقع</a:t>
            </a:r>
            <a:r>
              <a:rPr lang="en-US" sz="3600" dirty="0" smtClean="0"/>
              <a:t>.</a:t>
            </a:r>
          </a:p>
          <a:p>
            <a:pPr>
              <a:buClr>
                <a:srgbClr val="C00000"/>
              </a:buClr>
            </a:pPr>
            <a:r>
              <a:rPr lang="ar-SA" sz="3600" dirty="0" smtClean="0"/>
              <a:t>حماية الملفات من الوصول غير المصرح</a:t>
            </a:r>
            <a:r>
              <a:rPr lang="en-US" sz="3600" dirty="0" smtClean="0"/>
              <a:t>. </a:t>
            </a:r>
          </a:p>
          <a:p>
            <a:pPr>
              <a:buClr>
                <a:srgbClr val="C00000"/>
              </a:buClr>
            </a:pPr>
            <a:r>
              <a:rPr lang="ar-SA" sz="3600" dirty="0" smtClean="0"/>
              <a:t>أرشفة الملفات والنسخ الاحتياطي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xmlns="" id="{639B7F44-122B-4922-83D6-5722A4A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إدارة الملفات:-</a:t>
            </a:r>
            <a:endParaRPr lang="en-US" sz="5400" dirty="0">
              <a:solidFill>
                <a:schemeClr val="accent2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380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xmlns="" id="{B9BC2B94-294B-4F11-A7AF-20AA38573E77}"/>
              </a:ext>
            </a:extLst>
          </p:cNvPr>
          <p:cNvSpPr txBox="1"/>
          <p:nvPr/>
        </p:nvSpPr>
        <p:spPr>
          <a:xfrm>
            <a:off x="1475656" y="2887682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END</a:t>
            </a:r>
            <a:endParaRPr lang="ar-SA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ar-SA" sz="13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34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C 0.06892 -2.96296E-6 0.125 0.05602 0.125 0.125 C 0.125 0.19398 0.06892 0.25 1.66667E-6 0.25 C -0.06893 0.25 -0.125 0.19398 -0.125 0.125 C -0.125 0.05602 -0.06893 -2.96296E-6 1.66667E-6 -2.96296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ar-SA" sz="2800" dirty="0" smtClean="0"/>
              <a:t>نسخ المستندات من جهاز إلى فلاش </a:t>
            </a:r>
            <a:r>
              <a:rPr lang="ar-SA" sz="2800" dirty="0" err="1" smtClean="0"/>
              <a:t>ميموري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ar-SA" sz="2800" dirty="0" smtClean="0"/>
              <a:t>ترتيب الصور في مجلدات حسب السنة أو المناسبة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ar-SA" sz="2800" dirty="0" smtClean="0"/>
              <a:t>حذف الملفات المؤقتة لتحرير مساحة التخزين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ar-SA" sz="2800" dirty="0" smtClean="0"/>
              <a:t>تشفير ملفات حساسة مثل التقارير المالية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ar-SA" sz="2800" dirty="0" smtClean="0"/>
              <a:t>البحث عن ملف معين باستخدام خاصية البحث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3200" dirty="0" smtClean="0">
                <a:solidFill>
                  <a:srgbClr val="C00000"/>
                </a:solidFill>
              </a:rPr>
              <a:t>أمثلة على إدارة الملفات:</a:t>
            </a:r>
            <a:r>
              <a:rPr lang="en-US" sz="3200" dirty="0" smtClean="0">
                <a:solidFill>
                  <a:srgbClr val="C00000"/>
                </a:solidFill>
              </a:rPr>
              <a:t/>
            </a:r>
            <a:br>
              <a:rPr lang="en-US" sz="3200" dirty="0" smtClean="0">
                <a:solidFill>
                  <a:srgbClr val="C00000"/>
                </a:solidFill>
              </a:rPr>
            </a:br>
            <a:endParaRPr lang="ar-S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5"/>
          </a:xfrm>
        </p:spPr>
        <p:txBody>
          <a:bodyPr>
            <a:normAutofit/>
          </a:bodyPr>
          <a:lstStyle/>
          <a:p>
            <a:r>
              <a:rPr lang="ar-SA" sz="3200" dirty="0" smtClean="0">
                <a:latin typeface="Sakkal Majalla" panose="02000000000000000000" pitchFamily="2" charset="-78"/>
              </a:rPr>
              <a:t>قد تكون الملفات حرة البنية(غير مهيكلة)مثل </a:t>
            </a:r>
            <a:r>
              <a:rPr lang="ar-SA" sz="3200" dirty="0" smtClean="0">
                <a:solidFill>
                  <a:srgbClr val="FF0000"/>
                </a:solidFill>
                <a:latin typeface="Sakkal Majalla" panose="02000000000000000000" pitchFamily="2" charset="-78"/>
              </a:rPr>
              <a:t>ملفات النصوص </a:t>
            </a:r>
            <a:r>
              <a:rPr lang="ar-SA" sz="3200" dirty="0" smtClean="0">
                <a:latin typeface="Sakkal Majalla" panose="02000000000000000000" pitchFamily="2" charset="-78"/>
              </a:rPr>
              <a:t>حيث يتكون الملف من حروف وسطور، وقد تكون مهيكلة مثل </a:t>
            </a:r>
            <a:r>
              <a:rPr lang="ar-SA" sz="3200" dirty="0" smtClean="0">
                <a:solidFill>
                  <a:srgbClr val="FF0000"/>
                </a:solidFill>
                <a:latin typeface="Sakkal Majalla" panose="02000000000000000000" pitchFamily="2" charset="-78"/>
              </a:rPr>
              <a:t>ملفات قواعد البيانات </a:t>
            </a:r>
            <a:r>
              <a:rPr lang="ar-SA" sz="3200" dirty="0" smtClean="0">
                <a:latin typeface="Sakkal Majalla" panose="02000000000000000000" pitchFamily="2" charset="-78"/>
              </a:rPr>
              <a:t>حيث تتكون من حقول وسجلات.</a:t>
            </a:r>
            <a:endParaRPr lang="en-US" sz="3200" dirty="0" smtClean="0">
              <a:solidFill>
                <a:srgbClr val="FF0000"/>
              </a:solidFill>
              <a:latin typeface="Sakkal Majalla" panose="02000000000000000000" pitchFamily="2" charset="-78"/>
            </a:endParaRPr>
          </a:p>
          <a:p>
            <a:r>
              <a:rPr lang="ar-SA" sz="3200" b="1" dirty="0" smtClean="0">
                <a:solidFill>
                  <a:srgbClr val="C00000"/>
                </a:solidFill>
                <a:latin typeface="Sakkal Majalla" panose="02000000000000000000" pitchFamily="2" charset="-78"/>
              </a:rPr>
              <a:t>السجل </a:t>
            </a:r>
            <a:r>
              <a:rPr lang="en-US" sz="2800" b="1" dirty="0" smtClean="0">
                <a:solidFill>
                  <a:srgbClr val="C00000"/>
                </a:solidFill>
                <a:latin typeface="Andalus" panose="02020603050405020304" pitchFamily="18" charset="-78"/>
              </a:rPr>
              <a:t>Record</a:t>
            </a:r>
            <a:r>
              <a:rPr lang="ar-LB" sz="3200" b="1" dirty="0" smtClean="0">
                <a:solidFill>
                  <a:srgbClr val="C00000"/>
                </a:solidFill>
                <a:latin typeface="Sakkal Majalla" panose="02000000000000000000" pitchFamily="2" charset="-78"/>
              </a:rPr>
              <a:t> :-</a:t>
            </a:r>
            <a:endParaRPr lang="en-US" sz="3200" b="1" dirty="0" smtClean="0">
              <a:solidFill>
                <a:srgbClr val="C00000"/>
              </a:solidFill>
              <a:latin typeface="Sakkal Majalla" panose="02000000000000000000" pitchFamily="2" charset="-78"/>
            </a:endParaRPr>
          </a:p>
          <a:p>
            <a:r>
              <a:rPr lang="ar-LB" sz="2800" dirty="0" smtClean="0">
                <a:latin typeface="Sakkal Majalla" panose="02000000000000000000" pitchFamily="2" charset="-78"/>
              </a:rPr>
              <a:t>هو نوع من أنواع البيانات المرتبة , ولا يشترط أن تكون العناصر المكونة له من نفس النوع ويتكون من مجموعة من الحقول,وأحد هذه الحقول يستخدم كدليل أو مفتاح السجل </a:t>
            </a:r>
            <a:r>
              <a:rPr lang="en-US" sz="2800" dirty="0" smtClean="0">
                <a:latin typeface="Sakkal Majalla" panose="02000000000000000000" pitchFamily="2" charset="-78"/>
              </a:rPr>
              <a:t>Record key</a:t>
            </a:r>
            <a:r>
              <a:rPr lang="ar-LB" sz="2800" dirty="0" smtClean="0">
                <a:latin typeface="Sakkal Majalla" panose="02000000000000000000" pitchFamily="2" charset="-78"/>
              </a:rPr>
              <a:t> .</a:t>
            </a:r>
            <a:endParaRPr lang="en-US" sz="2800" dirty="0" smtClean="0">
              <a:latin typeface="Sakkal Majalla" panose="02000000000000000000" pitchFamily="2" charset="-78"/>
            </a:endParaRPr>
          </a:p>
          <a:p>
            <a:r>
              <a:rPr lang="ar-LB" sz="3200" b="1" dirty="0" smtClean="0">
                <a:solidFill>
                  <a:srgbClr val="C00000"/>
                </a:solidFill>
                <a:latin typeface="Sakkal Majalla" panose="02000000000000000000" pitchFamily="2" charset="-78"/>
              </a:rPr>
              <a:t>الحقل </a:t>
            </a:r>
            <a:r>
              <a:rPr lang="en-US" sz="2800" b="1" dirty="0" smtClean="0">
                <a:solidFill>
                  <a:srgbClr val="C00000"/>
                </a:solidFill>
                <a:latin typeface="Andalus" panose="02020603050405020304" pitchFamily="18" charset="-78"/>
              </a:rPr>
              <a:t>Field</a:t>
            </a:r>
            <a:r>
              <a:rPr lang="ar-LB" sz="3200" b="1" dirty="0" smtClean="0">
                <a:solidFill>
                  <a:srgbClr val="C00000"/>
                </a:solidFill>
                <a:latin typeface="Sakkal Majalla" panose="02000000000000000000" pitchFamily="2" charset="-78"/>
              </a:rPr>
              <a:t> :-</a:t>
            </a:r>
            <a:endParaRPr lang="en-US" sz="3200" b="1" dirty="0" smtClean="0">
              <a:solidFill>
                <a:srgbClr val="C00000"/>
              </a:solidFill>
              <a:latin typeface="Sakkal Majalla" panose="02000000000000000000" pitchFamily="2" charset="-78"/>
            </a:endParaRPr>
          </a:p>
          <a:p>
            <a:r>
              <a:rPr lang="ar-LB" sz="2800" dirty="0" smtClean="0">
                <a:latin typeface="Sakkal Majalla" panose="02000000000000000000" pitchFamily="2" charset="-78"/>
              </a:rPr>
              <a:t>عبارة عن مجموعة من الرموز قد تكون هجائية أو رقمية أو رقمية هجائية أو علامات خاصة, تنتظم مع بعض لتعطي معني منطقياً.</a:t>
            </a:r>
            <a:endParaRPr lang="en-US" sz="2800" dirty="0" smtClean="0">
              <a:latin typeface="Sakkal Majalla" panose="02000000000000000000" pitchFamily="2" charset="-78"/>
            </a:endParaRPr>
          </a:p>
          <a:p>
            <a:endParaRPr lang="ar-SA" sz="2400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075240" cy="274638"/>
          </a:xfrm>
        </p:spPr>
        <p:txBody>
          <a:bodyPr>
            <a:normAutofit fontScale="90000"/>
          </a:bodyPr>
          <a:lstStyle/>
          <a:p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ar-SA" sz="2400" dirty="0" smtClean="0">
                <a:cs typeface="+mj-cs"/>
              </a:rPr>
              <a:t>هو الطريقة التي يرى </a:t>
            </a:r>
            <a:r>
              <a:rPr lang="ar-SA" sz="2400" dirty="0" err="1" smtClean="0">
                <a:cs typeface="+mj-cs"/>
              </a:rPr>
              <a:t>بها</a:t>
            </a:r>
            <a:r>
              <a:rPr lang="ar-SA" sz="2400" dirty="0" smtClean="0">
                <a:cs typeface="+mj-cs"/>
              </a:rPr>
              <a:t> المستخدم أو البرنامج </a:t>
            </a:r>
            <a:r>
              <a:rPr lang="ar-SA" sz="2400" b="1" dirty="0" smtClean="0">
                <a:cs typeface="+mj-cs"/>
              </a:rPr>
              <a:t>محتوى الملف</a:t>
            </a:r>
            <a:r>
              <a:rPr lang="en-US" sz="2400" dirty="0" smtClean="0">
                <a:cs typeface="+mj-cs"/>
              </a:rPr>
              <a:t>.</a:t>
            </a:r>
          </a:p>
          <a:p>
            <a:pPr>
              <a:buNone/>
            </a:pPr>
            <a:r>
              <a:rPr lang="ar-SA" sz="2400" dirty="0" smtClean="0">
                <a:cs typeface="+mj-cs"/>
              </a:rPr>
              <a:t>يركّز على البيانات والمعلومات المنظمة داخل الملف، مثل النصوص، الفقرات، الجداول، الصور، </a:t>
            </a:r>
            <a:r>
              <a:rPr lang="ar-SA" sz="2400" dirty="0" err="1" smtClean="0">
                <a:cs typeface="+mj-cs"/>
              </a:rPr>
              <a:t>إلخ</a:t>
            </a:r>
            <a:r>
              <a:rPr lang="en-US" sz="2400" dirty="0" smtClean="0">
                <a:cs typeface="+mj-cs"/>
              </a:rPr>
              <a:t>.</a:t>
            </a:r>
          </a:p>
          <a:p>
            <a:pPr>
              <a:buNone/>
            </a:pPr>
            <a:r>
              <a:rPr lang="en-US" sz="2400" dirty="0" smtClean="0">
                <a:cs typeface="+mj-cs"/>
              </a:rPr>
              <a:t> </a:t>
            </a:r>
            <a:r>
              <a:rPr lang="ar-SA" sz="2400" b="1" dirty="0" smtClean="0">
                <a:solidFill>
                  <a:srgbClr val="C00000"/>
                </a:solidFill>
                <a:cs typeface="+mj-cs"/>
              </a:rPr>
              <a:t>مكونات المنظور المنطقي</a:t>
            </a:r>
            <a:r>
              <a:rPr lang="en-US" sz="2400" b="1" dirty="0" smtClean="0">
                <a:solidFill>
                  <a:srgbClr val="C00000"/>
                </a:solidFill>
                <a:cs typeface="+mj-cs"/>
              </a:rPr>
              <a:t>: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400" dirty="0" smtClean="0">
                <a:cs typeface="+mj-cs"/>
              </a:rPr>
              <a:t>اسم الملف, نوع البيانات </a:t>
            </a:r>
            <a:r>
              <a:rPr lang="en-US" sz="2400" dirty="0" smtClean="0">
                <a:cs typeface="+mj-cs"/>
              </a:rPr>
              <a:t> )</a:t>
            </a:r>
            <a:r>
              <a:rPr lang="ar-SA" sz="2400" dirty="0" smtClean="0">
                <a:cs typeface="+mj-cs"/>
              </a:rPr>
              <a:t>نص، صورة، صوت</a:t>
            </a:r>
            <a:r>
              <a:rPr lang="en-US" sz="2400" dirty="0" smtClean="0">
                <a:cs typeface="+mj-cs"/>
              </a:rPr>
              <a:t>(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400" dirty="0" smtClean="0">
                <a:cs typeface="+mj-cs"/>
              </a:rPr>
              <a:t>ترتيب المحتوى الداخلي.</a:t>
            </a:r>
            <a:endParaRPr lang="en-US" sz="2400" dirty="0" smtClean="0">
              <a:cs typeface="+mj-cs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400" dirty="0" smtClean="0">
                <a:cs typeface="+mj-cs"/>
              </a:rPr>
              <a:t>امتداد الملف</a:t>
            </a:r>
            <a:r>
              <a:rPr lang="en-US" sz="2400" dirty="0" smtClean="0">
                <a:cs typeface="+mj-cs"/>
              </a:rPr>
              <a:t> </a:t>
            </a:r>
            <a:r>
              <a:rPr lang="ar-SA" sz="2400" dirty="0" smtClean="0">
                <a:cs typeface="+mj-cs"/>
              </a:rPr>
              <a:t>مثل </a:t>
            </a:r>
            <a:r>
              <a:rPr lang="en-US" sz="2400" dirty="0" smtClean="0">
                <a:cs typeface="+mj-cs"/>
              </a:rPr>
              <a:t> .(</a:t>
            </a:r>
            <a:r>
              <a:rPr lang="en-US" sz="2400" dirty="0" err="1" smtClean="0">
                <a:cs typeface="+mj-cs"/>
              </a:rPr>
              <a:t>docx</a:t>
            </a:r>
            <a:r>
              <a:rPr lang="en-US" sz="2400" dirty="0" smtClean="0">
                <a:cs typeface="+mj-cs"/>
              </a:rPr>
              <a:t>, .txt, .</a:t>
            </a:r>
            <a:r>
              <a:rPr lang="en-US" sz="2400" dirty="0" err="1" smtClean="0">
                <a:cs typeface="+mj-cs"/>
              </a:rPr>
              <a:t>ppt</a:t>
            </a:r>
            <a:r>
              <a:rPr lang="en-US" sz="2400" dirty="0" smtClean="0">
                <a:cs typeface="+mj-cs"/>
              </a:rPr>
              <a:t>)</a:t>
            </a:r>
          </a:p>
          <a:p>
            <a:pPr>
              <a:buNone/>
            </a:pPr>
            <a:r>
              <a:rPr lang="ar-SA" sz="2400" dirty="0" smtClean="0">
                <a:cs typeface="+mj-cs"/>
              </a:rPr>
              <a:t>أمثلة</a:t>
            </a:r>
            <a:r>
              <a:rPr lang="en-US" sz="2400" dirty="0" smtClean="0">
                <a:cs typeface="+mj-cs"/>
              </a:rPr>
              <a:t>:</a:t>
            </a:r>
          </a:p>
          <a:p>
            <a:pPr>
              <a:buNone/>
            </a:pPr>
            <a:r>
              <a:rPr lang="ar-SA" sz="2400" dirty="0" smtClean="0">
                <a:cs typeface="+mj-cs"/>
              </a:rPr>
              <a:t>عندما تفتح مستند</a:t>
            </a:r>
            <a:r>
              <a:rPr lang="en-US" sz="2400" dirty="0" smtClean="0">
                <a:cs typeface="+mj-cs"/>
              </a:rPr>
              <a:t> Word</a:t>
            </a:r>
            <a:r>
              <a:rPr lang="ar-SA" sz="2400" dirty="0" smtClean="0">
                <a:cs typeface="+mj-cs"/>
              </a:rPr>
              <a:t>، ترى فقرات وعناوين</a:t>
            </a:r>
            <a:r>
              <a:rPr lang="en-US" sz="2400" dirty="0" smtClean="0">
                <a:cs typeface="+mj-cs"/>
              </a:rPr>
              <a:t> = </a:t>
            </a:r>
            <a:r>
              <a:rPr lang="ar-SA" sz="2400" dirty="0" smtClean="0">
                <a:cs typeface="+mj-cs"/>
              </a:rPr>
              <a:t>هذا هو المنظور المنطقي</a:t>
            </a:r>
            <a:r>
              <a:rPr lang="en-US" sz="2400" dirty="0" smtClean="0">
                <a:cs typeface="+mj-cs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cs typeface="+mj-cs"/>
              </a:rPr>
              <a:t>🎯 </a:t>
            </a:r>
            <a:r>
              <a:rPr lang="ar-SA" sz="2400" b="1" dirty="0" smtClean="0">
                <a:solidFill>
                  <a:srgbClr val="C00000"/>
                </a:solidFill>
                <a:cs typeface="+mj-cs"/>
              </a:rPr>
              <a:t>الهدف منه</a:t>
            </a:r>
            <a:r>
              <a:rPr lang="en-US" sz="2400" b="1" dirty="0" smtClean="0">
                <a:solidFill>
                  <a:srgbClr val="C00000"/>
                </a:solidFill>
                <a:cs typeface="+mj-cs"/>
              </a:rPr>
              <a:t>:</a:t>
            </a:r>
          </a:p>
          <a:p>
            <a:pPr>
              <a:buNone/>
            </a:pPr>
            <a:r>
              <a:rPr lang="ar-SA" sz="2400" dirty="0" smtClean="0">
                <a:cs typeface="+mj-cs"/>
              </a:rPr>
              <a:t>تسهيل التعامل مع الملفات للمستخدمين</a:t>
            </a:r>
            <a:r>
              <a:rPr lang="en-US" sz="2400" dirty="0" smtClean="0">
                <a:cs typeface="+mj-cs"/>
              </a:rPr>
              <a:t>.</a:t>
            </a:r>
          </a:p>
          <a:p>
            <a:pPr>
              <a:buNone/>
            </a:pPr>
            <a:r>
              <a:rPr lang="ar-SA" sz="2400" dirty="0" smtClean="0">
                <a:cs typeface="+mj-cs"/>
              </a:rPr>
              <a:t>إعطاء صورة مفهومة ومجردة عن محتوى البيانات</a:t>
            </a:r>
            <a:r>
              <a:rPr lang="en-US" sz="2400" dirty="0" smtClean="0">
                <a:cs typeface="+mj-cs"/>
              </a:rPr>
              <a:t>.</a:t>
            </a:r>
          </a:p>
          <a:p>
            <a:pPr>
              <a:buNone/>
            </a:pPr>
            <a:endParaRPr lang="en-US" sz="2400" dirty="0">
              <a:latin typeface="Sakkal Majalla" panose="02000000000000000000" pitchFamily="2" charset="-78"/>
              <a:cs typeface="+mj-cs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71570"/>
          </a:xfrm>
        </p:spPr>
        <p:txBody>
          <a:bodyPr>
            <a:normAutofit/>
          </a:bodyPr>
          <a:lstStyle/>
          <a:p>
            <a:pPr algn="r"/>
            <a:r>
              <a:rPr lang="ar-LB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المنظور المنطقي للملف  </a:t>
            </a:r>
            <a:r>
              <a:rPr lang="en-US" sz="3500" dirty="0">
                <a:solidFill>
                  <a:schemeClr val="accent2"/>
                </a:solidFill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Logical view</a:t>
            </a:r>
            <a:r>
              <a:rPr lang="ar-SA" sz="3500" dirty="0">
                <a:solidFill>
                  <a:schemeClr val="accent2"/>
                </a:solidFill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 :-</a:t>
            </a:r>
            <a:endParaRPr lang="en-US" sz="3500" dirty="0">
              <a:solidFill>
                <a:schemeClr val="accent2"/>
              </a:solidFill>
              <a:latin typeface="Andalus" panose="02020603050405020304" pitchFamily="18" charset="-78"/>
              <a:ea typeface="+mn-ea"/>
              <a:cs typeface="Andalus" panose="02020603050405020304" pitchFamily="18" charset="-78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79512" y="692696"/>
            <a:ext cx="8686800" cy="5184576"/>
          </a:xfrm>
        </p:spPr>
        <p:txBody>
          <a:bodyPr>
            <a:noAutofit/>
          </a:bodyPr>
          <a:lstStyle/>
          <a:p>
            <a:pPr>
              <a:buNone/>
            </a:pPr>
            <a:endParaRPr lang="ar-SA" sz="2300" dirty="0" smtClean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2300" dirty="0" smtClean="0"/>
              <a:t>هو الطريقة التي تُخزن </a:t>
            </a:r>
            <a:r>
              <a:rPr lang="ar-SA" sz="2300" dirty="0" err="1" smtClean="0"/>
              <a:t>بها</a:t>
            </a:r>
            <a:r>
              <a:rPr lang="ar-SA" sz="2300" dirty="0" smtClean="0"/>
              <a:t> البيانات فعليًا على </a:t>
            </a:r>
            <a:r>
              <a:rPr lang="ar-SA" sz="2300" b="1" dirty="0" smtClean="0"/>
              <a:t>وسائط التخزين</a:t>
            </a:r>
            <a:r>
              <a:rPr lang="en-US" sz="2300" b="1" dirty="0" smtClean="0"/>
              <a:t> </a:t>
            </a:r>
            <a:r>
              <a:rPr lang="ar-SA" sz="2300" dirty="0" smtClean="0"/>
              <a:t>مثل القرص الصلب،</a:t>
            </a:r>
            <a:r>
              <a:rPr lang="en-US" sz="2300" dirty="0" smtClean="0"/>
              <a:t> SSD</a:t>
            </a:r>
          </a:p>
          <a:p>
            <a:pPr>
              <a:buNone/>
            </a:pPr>
            <a:r>
              <a:rPr lang="ar-SA" sz="2300" dirty="0" smtClean="0"/>
              <a:t>يركّز على الموقع الفيزيائي للبيانات، وكيفية توزيعها على الكتل</a:t>
            </a:r>
            <a:r>
              <a:rPr lang="en-US" sz="2300" dirty="0" smtClean="0"/>
              <a:t> (Blocks) </a:t>
            </a:r>
            <a:r>
              <a:rPr lang="ar-SA" sz="2300" dirty="0" smtClean="0"/>
              <a:t>و</a:t>
            </a:r>
            <a:r>
              <a:rPr lang="en-US" sz="2300" dirty="0" smtClean="0"/>
              <a:t> (Clusters).</a:t>
            </a:r>
          </a:p>
          <a:p>
            <a:pPr>
              <a:buNone/>
            </a:pPr>
            <a:r>
              <a:rPr lang="en-US" sz="2300" dirty="0" smtClean="0"/>
              <a:t>⚙</a:t>
            </a:r>
            <a:r>
              <a:rPr lang="ar-SA" sz="2300" b="1" dirty="0" smtClean="0">
                <a:solidFill>
                  <a:srgbClr val="C00000"/>
                </a:solidFill>
              </a:rPr>
              <a:t>مكونات المنظور الفيزيائي</a:t>
            </a:r>
            <a:r>
              <a:rPr lang="en-US" sz="2300" dirty="0" smtClean="0"/>
              <a:t>: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300" dirty="0" smtClean="0"/>
              <a:t>عنوان البداية على القرص</a:t>
            </a:r>
            <a:endParaRPr lang="en-US" sz="2300" dirty="0" smtClean="0"/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300" dirty="0" smtClean="0"/>
              <a:t>عدد الكتل المستخدمة</a:t>
            </a:r>
            <a:endParaRPr lang="en-US" sz="2300" dirty="0" smtClean="0"/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300" dirty="0" smtClean="0"/>
              <a:t>هل الملف مجزأ أم لا</a:t>
            </a:r>
            <a:endParaRPr lang="en-US" sz="2300" dirty="0" smtClean="0"/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ar-SA" sz="2300" dirty="0" smtClean="0"/>
              <a:t>المسار الفعلي في نظام الملفات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📂 </a:t>
            </a:r>
            <a:r>
              <a:rPr lang="ar-SA" sz="2300" dirty="0" smtClean="0"/>
              <a:t>أمثلة</a:t>
            </a:r>
            <a:r>
              <a:rPr lang="en-US" sz="2300" dirty="0" smtClean="0"/>
              <a:t>:</a:t>
            </a:r>
          </a:p>
          <a:p>
            <a:pPr>
              <a:buNone/>
            </a:pPr>
            <a:r>
              <a:rPr lang="ar-SA" sz="2300" dirty="0" smtClean="0"/>
              <a:t>ملف</a:t>
            </a:r>
            <a:r>
              <a:rPr lang="en-US" sz="2300" dirty="0" smtClean="0"/>
              <a:t> 10 </a:t>
            </a:r>
            <a:r>
              <a:rPr lang="ar-SA" sz="2300" dirty="0" smtClean="0"/>
              <a:t>ميجابايت مخزن على القرص الصلب في</a:t>
            </a:r>
            <a:r>
              <a:rPr lang="en-US" sz="2300" dirty="0" smtClean="0"/>
              <a:t> 5 </a:t>
            </a:r>
            <a:r>
              <a:rPr lang="ar-SA" sz="2300" dirty="0" smtClean="0"/>
              <a:t>مواقع مختلفة</a:t>
            </a:r>
            <a:r>
              <a:rPr lang="en-US" sz="2300" dirty="0" smtClean="0"/>
              <a:t> = </a:t>
            </a:r>
            <a:r>
              <a:rPr lang="ar-SA" sz="2300" dirty="0" smtClean="0"/>
              <a:t>هذا هو المنظور الفيزيائي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>
                <a:solidFill>
                  <a:srgbClr val="C00000"/>
                </a:solidFill>
              </a:rPr>
              <a:t>🎯 </a:t>
            </a:r>
            <a:r>
              <a:rPr lang="ar-SA" sz="2300" dirty="0" smtClean="0">
                <a:solidFill>
                  <a:srgbClr val="C00000"/>
                </a:solidFill>
              </a:rPr>
              <a:t>الهدف منه</a:t>
            </a:r>
            <a:r>
              <a:rPr lang="en-US" sz="2300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ar-SA" sz="2300" dirty="0" smtClean="0"/>
              <a:t>تنظيم تخزين البيانات بطريقة فعالة</a:t>
            </a:r>
            <a:r>
              <a:rPr lang="en-US" sz="2300" dirty="0" smtClean="0"/>
              <a:t>.</a:t>
            </a:r>
          </a:p>
          <a:p>
            <a:pPr>
              <a:buNone/>
            </a:pPr>
            <a:r>
              <a:rPr lang="ar-SA" sz="2300" dirty="0" smtClean="0"/>
              <a:t>تمكين نظام التشغيل من الوصول للبيانات</a:t>
            </a:r>
            <a:r>
              <a:rPr lang="en-US" sz="2300" dirty="0" smtClean="0"/>
              <a:t>.</a:t>
            </a: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147248" cy="838446"/>
          </a:xfrm>
        </p:spPr>
        <p:txBody>
          <a:bodyPr>
            <a:normAutofit fontScale="90000"/>
          </a:bodyPr>
          <a:lstStyle/>
          <a:p>
            <a:pPr algn="r"/>
            <a:r>
              <a:rPr lang="ar-LB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المنظور الفيزيائي للملف  </a:t>
            </a:r>
            <a:r>
              <a:rPr lang="en-US" sz="3500" dirty="0">
                <a:solidFill>
                  <a:schemeClr val="accent2"/>
                </a:solidFill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Physical view</a:t>
            </a:r>
            <a:r>
              <a:rPr lang="ar-SA" sz="3500" dirty="0">
                <a:solidFill>
                  <a:schemeClr val="accent2"/>
                </a:solidFill>
                <a:latin typeface="Andalus" panose="02020603050405020304" pitchFamily="18" charset="-78"/>
                <a:ea typeface="+mn-ea"/>
                <a:cs typeface="Andalus" panose="02020603050405020304" pitchFamily="18" charset="-78"/>
              </a:rPr>
              <a:t> :-</a:t>
            </a:r>
            <a:endParaRPr lang="en-US" sz="3500" dirty="0">
              <a:solidFill>
                <a:schemeClr val="accent2"/>
              </a:solidFill>
              <a:latin typeface="Andalus" panose="02020603050405020304" pitchFamily="18" charset="-78"/>
              <a:ea typeface="+mn-ea"/>
              <a:cs typeface="Andalus" panose="020206030504050203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95798"/>
          </a:xfrm>
        </p:spPr>
        <p:txBody>
          <a:bodyPr>
            <a:normAutofit/>
          </a:bodyPr>
          <a:lstStyle/>
          <a:p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فهو تجميع لسجلات الطلبة وكل سجل منها مخصص لطالب ويحتوي علي مفردات البيانات 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Date items</a:t>
            </a:r>
            <a:r>
              <a:rPr lang="ar-LB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للطالب : </a:t>
            </a:r>
            <a:r>
              <a:rPr lang="ar-LB" sz="3200" dirty="0">
                <a:solidFill>
                  <a:schemeClr val="accent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كرقم الطالب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, </a:t>
            </a:r>
            <a:r>
              <a:rPr lang="ar-LB" sz="3200" dirty="0">
                <a:solidFill>
                  <a:schemeClr val="accent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اسمه,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LB" sz="3200" dirty="0">
                <a:solidFill>
                  <a:schemeClr val="accent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عنوانه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, </a:t>
            </a:r>
            <a:r>
              <a:rPr lang="ar-LB" sz="3200" dirty="0">
                <a:solidFill>
                  <a:schemeClr val="accent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جنسيته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, </a:t>
            </a:r>
            <a:r>
              <a:rPr lang="ar-LB" sz="3200" dirty="0">
                <a:solidFill>
                  <a:schemeClr val="accent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تاريخ الميلاد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. وكل واحد من هذه المفردات يسمى </a:t>
            </a:r>
            <a:r>
              <a:rPr lang="ar-LB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حقلاً</a:t>
            </a: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وكل حقل مكون من مجموعة من </a:t>
            </a:r>
            <a:r>
              <a:rPr lang="ar-LB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الحروف.</a:t>
            </a:r>
            <a:endParaRPr lang="en-US" sz="32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ar-SA" sz="3600" b="1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الحرف</a:t>
            </a: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Character</a:t>
            </a:r>
            <a:r>
              <a:rPr lang="en-US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:-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هو أصغر مكون منطقي في الملف وقد يكون أبجدي أو </a:t>
            </a:r>
            <a:r>
              <a:rPr lang="ar-SA" sz="32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رقمي أو رموز.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ar-LB" sz="2400" dirty="0"/>
          </a:p>
        </p:txBody>
      </p:sp>
      <p:sp>
        <p:nvSpPr>
          <p:cNvPr id="7" name="عنوان 6">
            <a:extLst>
              <a:ext uri="{FF2B5EF4-FFF2-40B4-BE49-F238E27FC236}">
                <a16:creationId xmlns:a16="http://schemas.microsoft.com/office/drawing/2014/main" xmlns="" id="{D132293E-803F-41C7-A7DB-ABCD676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r"/>
            <a:r>
              <a:rPr lang="ar-SA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/>
            </a:r>
            <a:br>
              <a:rPr lang="ar-SA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LB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مثال علي الملفات :-</a:t>
            </a:r>
            <a:r>
              <a:rPr lang="ar-SA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/>
            </a:r>
            <a:br>
              <a:rPr lang="ar-SA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LB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5400" dirty="0">
                <a:solidFill>
                  <a:schemeClr val="accent2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LB" dirty="0">
                <a:solidFill>
                  <a:srgbClr val="00B050"/>
                </a:solidFill>
              </a:rPr>
              <a:t>ملف الطلاب  </a:t>
            </a:r>
            <a:r>
              <a:rPr lang="en-US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Students File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95536" y="4149080"/>
            <a:ext cx="8229600" cy="697659"/>
          </a:xfrm>
        </p:spPr>
        <p:txBody>
          <a:bodyPr/>
          <a:lstStyle/>
          <a:p>
            <a:pPr marL="82296" indent="0" algn="ctr">
              <a:spcBef>
                <a:spcPct val="0"/>
              </a:spcBef>
              <a:buNone/>
            </a:pPr>
            <a:r>
              <a:rPr lang="ar-SA" sz="36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السجل </a:t>
            </a:r>
            <a:r>
              <a:rPr lang="en-US" sz="36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Record</a:t>
            </a:r>
            <a:endParaRPr lang="ar-LB" sz="36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42886" y="603964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ar-SA" sz="3600" dirty="0">
                <a:solidFill>
                  <a:schemeClr val="tx1"/>
                </a:solidFill>
                <a:latin typeface="Sakkal Majalla" panose="02000000000000000000" pitchFamily="2" charset="-78"/>
                <a:ea typeface="+mn-ea"/>
                <a:cs typeface="Sakkal Majalla" panose="02000000000000000000" pitchFamily="2" charset="-78"/>
              </a:rPr>
              <a:t>الملف </a:t>
            </a:r>
            <a:r>
              <a:rPr lang="en-US" sz="3600" dirty="0">
                <a:solidFill>
                  <a:schemeClr val="tx1"/>
                </a:solidFill>
                <a:latin typeface="Sakkal Majalla" panose="02000000000000000000" pitchFamily="2" charset="-78"/>
                <a:ea typeface="+mn-ea"/>
                <a:cs typeface="Sakkal Majalla" panose="02000000000000000000" pitchFamily="2" charset="-78"/>
              </a:rPr>
              <a:t>file</a:t>
            </a:r>
            <a:endParaRPr lang="ar-LB" sz="3600" dirty="0">
              <a:solidFill>
                <a:schemeClr val="tx1"/>
              </a:solidFill>
              <a:latin typeface="Sakkal Majalla" panose="02000000000000000000" pitchFamily="2" charset="-78"/>
              <a:ea typeface="+mn-ea"/>
              <a:cs typeface="Sakkal Majalla" panose="02000000000000000000" pitchFamily="2" charset="-78"/>
            </a:endParaRPr>
          </a:p>
        </p:txBody>
      </p:sp>
      <p:sp>
        <p:nvSpPr>
          <p:cNvPr id="28" name="مستطيل 27"/>
          <p:cNvSpPr/>
          <p:nvPr/>
        </p:nvSpPr>
        <p:spPr>
          <a:xfrm>
            <a:off x="7410785" y="14993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سجل (1)</a:t>
            </a:r>
            <a:endParaRPr lang="ar-LB" dirty="0"/>
          </a:p>
        </p:txBody>
      </p:sp>
      <p:sp>
        <p:nvSpPr>
          <p:cNvPr id="29" name="مستطيل 28"/>
          <p:cNvSpPr/>
          <p:nvPr/>
        </p:nvSpPr>
        <p:spPr>
          <a:xfrm>
            <a:off x="266985" y="14993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(N)</a:t>
            </a:r>
            <a:r>
              <a:rPr lang="ar-SA" dirty="0"/>
              <a:t>سجل</a:t>
            </a:r>
            <a:endParaRPr lang="ar-LB" dirty="0"/>
          </a:p>
        </p:txBody>
      </p:sp>
      <p:sp>
        <p:nvSpPr>
          <p:cNvPr id="30" name="مستطيل 29"/>
          <p:cNvSpPr/>
          <p:nvPr/>
        </p:nvSpPr>
        <p:spPr>
          <a:xfrm>
            <a:off x="2124373" y="14993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سجل (...)</a:t>
            </a:r>
            <a:endParaRPr lang="ar-LB" dirty="0"/>
          </a:p>
        </p:txBody>
      </p:sp>
      <p:sp>
        <p:nvSpPr>
          <p:cNvPr id="31" name="مستطيل 30"/>
          <p:cNvSpPr/>
          <p:nvPr/>
        </p:nvSpPr>
        <p:spPr>
          <a:xfrm>
            <a:off x="3838885" y="14993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سجل (3)</a:t>
            </a:r>
            <a:endParaRPr lang="ar-LB" dirty="0"/>
          </a:p>
        </p:txBody>
      </p:sp>
      <p:sp>
        <p:nvSpPr>
          <p:cNvPr id="32" name="مستطيل 31"/>
          <p:cNvSpPr/>
          <p:nvPr/>
        </p:nvSpPr>
        <p:spPr>
          <a:xfrm>
            <a:off x="5696273" y="14993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سجل (2)</a:t>
            </a:r>
            <a:endParaRPr lang="ar-LB" dirty="0"/>
          </a:p>
        </p:txBody>
      </p:sp>
      <p:cxnSp>
        <p:nvCxnSpPr>
          <p:cNvPr id="33" name="رابط كسهم مستقيم 32"/>
          <p:cNvCxnSpPr/>
          <p:nvPr/>
        </p:nvCxnSpPr>
        <p:spPr>
          <a:xfrm rot="10800000">
            <a:off x="7053595" y="178507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رابط كسهم مستقيم 33"/>
          <p:cNvCxnSpPr/>
          <p:nvPr/>
        </p:nvCxnSpPr>
        <p:spPr>
          <a:xfrm rot="10800000">
            <a:off x="1695745" y="178507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5" name="رابط كسهم مستقيم 34"/>
          <p:cNvCxnSpPr/>
          <p:nvPr/>
        </p:nvCxnSpPr>
        <p:spPr>
          <a:xfrm rot="10800000">
            <a:off x="3410257" y="178507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6" name="رابط كسهم مستقيم 35"/>
          <p:cNvCxnSpPr/>
          <p:nvPr/>
        </p:nvCxnSpPr>
        <p:spPr>
          <a:xfrm rot="10800000">
            <a:off x="5267645" y="178507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7" name="رابط كسهم مستقيم 36"/>
          <p:cNvCxnSpPr/>
          <p:nvPr/>
        </p:nvCxnSpPr>
        <p:spPr>
          <a:xfrm rot="5400000">
            <a:off x="6089976" y="239150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38" name="مستطيل 37"/>
          <p:cNvSpPr/>
          <p:nvPr/>
        </p:nvSpPr>
        <p:spPr>
          <a:xfrm>
            <a:off x="2410125" y="2785208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(N)</a:t>
            </a:r>
            <a:r>
              <a:rPr lang="ar-SA" dirty="0"/>
              <a:t>حقل</a:t>
            </a:r>
            <a:endParaRPr lang="ar-LB" dirty="0"/>
          </a:p>
        </p:txBody>
      </p:sp>
      <p:sp>
        <p:nvSpPr>
          <p:cNvPr id="39" name="مستطيل 38"/>
          <p:cNvSpPr/>
          <p:nvPr/>
        </p:nvSpPr>
        <p:spPr>
          <a:xfrm>
            <a:off x="4124637" y="2785208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حقل(...)</a:t>
            </a:r>
            <a:endParaRPr lang="ar-LB" dirty="0"/>
          </a:p>
        </p:txBody>
      </p:sp>
      <p:sp>
        <p:nvSpPr>
          <p:cNvPr id="40" name="مستطيل 39"/>
          <p:cNvSpPr/>
          <p:nvPr/>
        </p:nvSpPr>
        <p:spPr>
          <a:xfrm>
            <a:off x="5767711" y="2785208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حقل(2)</a:t>
            </a:r>
            <a:endParaRPr lang="ar-LB" dirty="0"/>
          </a:p>
        </p:txBody>
      </p:sp>
      <p:sp>
        <p:nvSpPr>
          <p:cNvPr id="41" name="مستطيل 40"/>
          <p:cNvSpPr/>
          <p:nvPr/>
        </p:nvSpPr>
        <p:spPr>
          <a:xfrm>
            <a:off x="7410785" y="2785208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حقل(1)</a:t>
            </a:r>
            <a:endParaRPr lang="ar-LB" dirty="0"/>
          </a:p>
        </p:txBody>
      </p:sp>
      <p:cxnSp>
        <p:nvCxnSpPr>
          <p:cNvPr id="42" name="رابط كسهم مستقيم 41"/>
          <p:cNvCxnSpPr/>
          <p:nvPr/>
        </p:nvCxnSpPr>
        <p:spPr>
          <a:xfrm rot="10800000">
            <a:off x="3767447" y="307096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3" name="رابط كسهم مستقيم 42"/>
          <p:cNvCxnSpPr/>
          <p:nvPr/>
        </p:nvCxnSpPr>
        <p:spPr>
          <a:xfrm rot="10800000">
            <a:off x="5410521" y="307096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4" name="رابط كسهم مستقيم 43"/>
          <p:cNvCxnSpPr/>
          <p:nvPr/>
        </p:nvCxnSpPr>
        <p:spPr>
          <a:xfrm rot="10800000">
            <a:off x="7053595" y="307096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50" name="مستطيل 49"/>
          <p:cNvSpPr/>
          <p:nvPr/>
        </p:nvSpPr>
        <p:spPr>
          <a:xfrm>
            <a:off x="1209973" y="5518162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تاريخ الميلاد</a:t>
            </a:r>
            <a:endParaRPr lang="ar-LB" dirty="0"/>
          </a:p>
        </p:txBody>
      </p:sp>
      <p:sp>
        <p:nvSpPr>
          <p:cNvPr id="51" name="مستطيل 50"/>
          <p:cNvSpPr/>
          <p:nvPr/>
        </p:nvSpPr>
        <p:spPr>
          <a:xfrm>
            <a:off x="2710171" y="5518162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الجنسية</a:t>
            </a:r>
            <a:endParaRPr lang="ar-LB" dirty="0"/>
          </a:p>
        </p:txBody>
      </p:sp>
      <p:sp>
        <p:nvSpPr>
          <p:cNvPr id="52" name="مستطيل 51"/>
          <p:cNvSpPr/>
          <p:nvPr/>
        </p:nvSpPr>
        <p:spPr>
          <a:xfrm>
            <a:off x="4281807" y="54467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العنوان</a:t>
            </a:r>
            <a:endParaRPr lang="ar-LB" dirty="0"/>
          </a:p>
        </p:txBody>
      </p:sp>
      <p:sp>
        <p:nvSpPr>
          <p:cNvPr id="53" name="مستطيل 52"/>
          <p:cNvSpPr/>
          <p:nvPr/>
        </p:nvSpPr>
        <p:spPr>
          <a:xfrm>
            <a:off x="5853443" y="54467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اسم الطالب</a:t>
            </a:r>
            <a:endParaRPr lang="ar-LB" dirty="0"/>
          </a:p>
        </p:txBody>
      </p:sp>
      <p:sp>
        <p:nvSpPr>
          <p:cNvPr id="54" name="مستطيل 53"/>
          <p:cNvSpPr/>
          <p:nvPr/>
        </p:nvSpPr>
        <p:spPr>
          <a:xfrm>
            <a:off x="7496517" y="5446724"/>
            <a:ext cx="1271590" cy="5000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رقم الطالب</a:t>
            </a:r>
            <a:endParaRPr lang="ar-L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81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LB" sz="4000" dirty="0">
                <a:solidFill>
                  <a:schemeClr val="accent2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تنقسم الملفات إلي عدة أنواع أبرزها:-</a:t>
            </a:r>
            <a:endParaRPr lang="en-US" sz="4000" dirty="0">
              <a:solidFill>
                <a:schemeClr val="accent2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1- الملف الرئيسي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Master File  </a:t>
            </a:r>
          </a:p>
          <a:p>
            <a:pPr>
              <a:buNone/>
            </a:pP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ملف تكون بياناته شبه مستديمة (المرتبات) ويتم تخزينه علي فترات متباعدة (شهرياً – نصف سنوي – سنوي)</a:t>
            </a:r>
            <a:r>
              <a:rPr lang="en-US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ar-SA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وبالتالي فان الملف الرئيسي يحتوي علي بيانات ذات طبيعة ثابتة (الاسم – العنوان – المرتب الأساسي)</a:t>
            </a:r>
            <a:endParaRPr lang="en-US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2- ملفات المتغيرات  </a:t>
            </a:r>
            <a:r>
              <a:rPr lang="en-US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Transaction File</a:t>
            </a:r>
            <a:r>
              <a:rPr lang="ar-LB" sz="3200" dirty="0">
                <a:solidFill>
                  <a:srgbClr val="00B05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:-</a:t>
            </a:r>
            <a:endParaRPr lang="en-US" sz="3200" dirty="0">
              <a:solidFill>
                <a:srgbClr val="00B05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>
              <a:buNone/>
            </a:pPr>
            <a:r>
              <a:rPr lang="ar-LB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ملفات تضم المتغيرات اليومية عن البيانات مثل أوامر الشراء الواردة للمؤسسة خلال فترة معينة وتستخدم هذه الملفات في تحديث الملف الرئيسي</a:t>
            </a:r>
            <a:r>
              <a:rPr lang="ar-LB" sz="2400" dirty="0"/>
              <a:t>.</a:t>
            </a:r>
            <a:endParaRPr lang="en-US" sz="2400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7524"/>
          </a:xfrm>
        </p:spPr>
        <p:txBody>
          <a:bodyPr>
            <a:normAutofit/>
          </a:bodyPr>
          <a:lstStyle/>
          <a:p>
            <a:pPr algn="r"/>
            <a:r>
              <a:rPr lang="ar-LB" sz="35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أنواع الملفات:- </a:t>
            </a:r>
            <a:endParaRPr lang="en-US" sz="35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ملتقى">
  <a:themeElements>
    <a:clrScheme name="ملتقى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مسلك بخاري">
  <a:themeElements>
    <a:clrScheme name="مسلك بخاري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مسلك بخاري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سلك بخاري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1016</Words>
  <Application>Microsoft Office PowerPoint</Application>
  <PresentationFormat>عرض على الشاشة (3:4)‏</PresentationFormat>
  <Paragraphs>152</Paragraphs>
  <Slides>20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3</vt:i4>
      </vt:variant>
      <vt:variant>
        <vt:lpstr>عناوين الشرائح</vt:lpstr>
      </vt:variant>
      <vt:variant>
        <vt:i4>20</vt:i4>
      </vt:variant>
    </vt:vector>
  </HeadingPairs>
  <TitlesOfParts>
    <vt:vector size="23" baseType="lpstr">
      <vt:lpstr>HDOfficeLightV0</vt:lpstr>
      <vt:lpstr>ملتقى</vt:lpstr>
      <vt:lpstr>مسلك بخاري</vt:lpstr>
      <vt:lpstr>الشريحة 1</vt:lpstr>
      <vt:lpstr>إدارة الملفات:-</vt:lpstr>
      <vt:lpstr>أمثلة على إدارة الملفات: </vt:lpstr>
      <vt:lpstr>الشريحة 4</vt:lpstr>
      <vt:lpstr>المنظور المنطقي للملف  Logical view :-</vt:lpstr>
      <vt:lpstr>المنظور الفيزيائي للملف  Physical view :-</vt:lpstr>
      <vt:lpstr> مثال علي الملفات :-   ملف الطلاب  Students File</vt:lpstr>
      <vt:lpstr>الملف file</vt:lpstr>
      <vt:lpstr>أنواع الملفات:- </vt:lpstr>
      <vt:lpstr>أنواع الملفات:- </vt:lpstr>
      <vt:lpstr>أنواع الملفات:- </vt:lpstr>
      <vt:lpstr>ضغط الملفات:</vt:lpstr>
      <vt:lpstr>برامج وأدوات الضغط وفك الضغط: </vt:lpstr>
      <vt:lpstr>طريقة ضغط الملفات وفك الضغط  </vt:lpstr>
      <vt:lpstr>الشريحة 15</vt:lpstr>
      <vt:lpstr>ما المقصود بـ فهرسة الملفات؟ </vt:lpstr>
      <vt:lpstr>كيف تتم الفهرسة؟</vt:lpstr>
      <vt:lpstr>أمثلة واقعية على الفهرسة: </vt:lpstr>
      <vt:lpstr>فوائد الفهرسة: </vt:lpstr>
      <vt:lpstr>الشريحة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مقدمة:-</dc:title>
  <dc:creator>HASSAN</dc:creator>
  <cp:lastModifiedBy>Hadeel</cp:lastModifiedBy>
  <cp:revision>151</cp:revision>
  <dcterms:created xsi:type="dcterms:W3CDTF">2016-10-26T12:36:21Z</dcterms:created>
  <dcterms:modified xsi:type="dcterms:W3CDTF">2025-08-12T06:41:21Z</dcterms:modified>
</cp:coreProperties>
</file>