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58" r:id="rId7"/>
    <p:sldId id="265" r:id="rId8"/>
    <p:sldId id="261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24/02/1447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31640" y="2132856"/>
            <a:ext cx="6400800" cy="1752600"/>
          </a:xfrm>
        </p:spPr>
        <p:txBody>
          <a:bodyPr>
            <a:normAutofit/>
          </a:bodyPr>
          <a:lstStyle/>
          <a:p>
            <a:r>
              <a:rPr lang="ar-SA" sz="5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الملفات وقواعد البيانات</a:t>
            </a:r>
            <a:endParaRPr lang="ar-SA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>
                <a:solidFill>
                  <a:srgbClr val="C00000"/>
                </a:solidFill>
              </a:rPr>
              <a:t>آليات حماية الملفات داخل أنظمة التشغيل</a:t>
            </a: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ar-SA" b="1" dirty="0" smtClean="0"/>
              <a:t>صلاحيات الوصول</a:t>
            </a:r>
            <a:r>
              <a:rPr lang="en-US" b="1" dirty="0" smtClean="0"/>
              <a:t> (Access Permissions):</a:t>
            </a:r>
          </a:p>
          <a:p>
            <a:pPr>
              <a:buNone/>
            </a:pPr>
            <a:r>
              <a:rPr lang="ar-SA" dirty="0" smtClean="0"/>
              <a:t>قراءة </a:t>
            </a:r>
            <a:r>
              <a:rPr lang="en-US" dirty="0" smtClean="0"/>
              <a:t> </a:t>
            </a:r>
            <a:r>
              <a:rPr lang="en-US" dirty="0" smtClean="0"/>
              <a:t>(Read)</a:t>
            </a:r>
            <a:r>
              <a:rPr lang="ar-SA" dirty="0" smtClean="0"/>
              <a:t>, كتابة</a:t>
            </a:r>
            <a:r>
              <a:rPr lang="en-US" dirty="0" smtClean="0"/>
              <a:t> (Write) </a:t>
            </a:r>
            <a:endParaRPr lang="ar-SA" dirty="0" smtClean="0"/>
          </a:p>
          <a:p>
            <a:r>
              <a:rPr lang="ar-SA" b="1" dirty="0" smtClean="0"/>
              <a:t>التشفير</a:t>
            </a:r>
            <a:r>
              <a:rPr lang="en-US" b="1" dirty="0" smtClean="0"/>
              <a:t> (Encryption):</a:t>
            </a:r>
          </a:p>
          <a:p>
            <a:pPr>
              <a:buNone/>
            </a:pPr>
            <a:r>
              <a:rPr lang="ar-SA" dirty="0" smtClean="0"/>
              <a:t>تحويل محتوى الملف إلى صيغة غير مفهومة إلا بمفتاح خاص</a:t>
            </a:r>
            <a:r>
              <a:rPr lang="en-US" dirty="0" smtClean="0"/>
              <a:t>. </a:t>
            </a:r>
          </a:p>
          <a:p>
            <a:pPr>
              <a:buNone/>
            </a:pPr>
            <a:r>
              <a:rPr lang="ar-SA" dirty="0" smtClean="0"/>
              <a:t>نوعان</a:t>
            </a:r>
            <a:r>
              <a:rPr lang="en-US" dirty="0" smtClean="0"/>
              <a:t>: </a:t>
            </a:r>
            <a:r>
              <a:rPr lang="ar-SA" dirty="0" smtClean="0"/>
              <a:t>تشفير متماثل</a:t>
            </a:r>
            <a:r>
              <a:rPr lang="en-US" dirty="0" smtClean="0"/>
              <a:t> (Symmetric) </a:t>
            </a:r>
            <a:r>
              <a:rPr lang="ar-SA" dirty="0" smtClean="0"/>
              <a:t>وتشفير غير متماثل</a:t>
            </a:r>
            <a:r>
              <a:rPr lang="en-US" dirty="0" smtClean="0"/>
              <a:t> (Asymmetric).</a:t>
            </a:r>
            <a:endParaRPr lang="ar-SA" dirty="0" smtClean="0"/>
          </a:p>
          <a:p>
            <a:r>
              <a:rPr lang="ar-SA" b="1" dirty="0" smtClean="0"/>
              <a:t>الجدران النارية</a:t>
            </a:r>
            <a:r>
              <a:rPr lang="en-US" b="1" dirty="0" smtClean="0"/>
              <a:t> (Firewalls): </a:t>
            </a:r>
            <a:endParaRPr lang="ar-SA" b="1" dirty="0" smtClean="0"/>
          </a:p>
          <a:p>
            <a:pPr>
              <a:buNone/>
            </a:pPr>
            <a:r>
              <a:rPr lang="ar-SA" dirty="0" smtClean="0"/>
              <a:t>منع الوصول غير المصرّح </a:t>
            </a:r>
            <a:r>
              <a:rPr lang="ar-SA" dirty="0" err="1" smtClean="0"/>
              <a:t>به</a:t>
            </a:r>
            <a:r>
              <a:rPr lang="ar-SA" dirty="0" smtClean="0"/>
              <a:t> عبر الشبكات</a:t>
            </a:r>
          </a:p>
          <a:p>
            <a:r>
              <a:rPr lang="ar-SA" b="1" dirty="0" smtClean="0"/>
              <a:t>برامج مكافحة الفيروسات</a:t>
            </a:r>
            <a:r>
              <a:rPr lang="en-US" b="1" dirty="0" smtClean="0"/>
              <a:t> (Anti-virus): </a:t>
            </a:r>
            <a:endParaRPr lang="ar-SA" b="1" dirty="0" smtClean="0"/>
          </a:p>
          <a:p>
            <a:pPr>
              <a:buNone/>
            </a:pPr>
            <a:r>
              <a:rPr lang="ar-SA" dirty="0" smtClean="0"/>
              <a:t>حماية الملفات من البرمجيات الضارة</a:t>
            </a:r>
            <a:r>
              <a:rPr lang="en-US" dirty="0" smtClean="0"/>
              <a:t>.</a:t>
            </a:r>
          </a:p>
          <a:p>
            <a:r>
              <a:rPr lang="ar-SA" b="1" dirty="0" smtClean="0"/>
              <a:t>النسخ الاحتياطي</a:t>
            </a:r>
            <a:r>
              <a:rPr lang="en-US" b="1" dirty="0" smtClean="0"/>
              <a:t> (Backup): </a:t>
            </a:r>
            <a:endParaRPr lang="ar-SA" b="1" dirty="0" smtClean="0"/>
          </a:p>
          <a:p>
            <a:pPr>
              <a:buNone/>
            </a:pPr>
            <a:r>
              <a:rPr lang="ar-SA" dirty="0" smtClean="0"/>
              <a:t>حفظ نسخة من الملفات بشكل دوري على وسائط أخرى أو على السحابة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err="1" smtClean="0">
                <a:solidFill>
                  <a:srgbClr val="C00000"/>
                </a:solidFill>
              </a:rPr>
              <a:t>سمنارات</a:t>
            </a: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dirty="0" smtClean="0"/>
              <a:t>أنظمة الملفات.</a:t>
            </a:r>
          </a:p>
          <a:p>
            <a:r>
              <a:rPr lang="ar-SA" dirty="0" smtClean="0"/>
              <a:t>التخزين </a:t>
            </a:r>
            <a:r>
              <a:rPr lang="ar-SA" dirty="0" err="1" smtClean="0"/>
              <a:t>السحابي</a:t>
            </a:r>
            <a:r>
              <a:rPr lang="ar-SA" dirty="0" smtClean="0"/>
              <a:t> والملفات.</a:t>
            </a:r>
          </a:p>
          <a:p>
            <a:r>
              <a:rPr lang="ar-SA" dirty="0" smtClean="0"/>
              <a:t>تخزين الملفات علي وسائط التخزين.</a:t>
            </a:r>
          </a:p>
          <a:p>
            <a:r>
              <a:rPr lang="ar-SA" dirty="0" smtClean="0"/>
              <a:t>مستقبل إدارة الملفات.</a:t>
            </a:r>
          </a:p>
          <a:p>
            <a:endParaRPr lang="ar-S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619672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ar-S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الملفات وقواعد البيانات</a:t>
            </a:r>
            <a:br>
              <a:rPr lang="ar-SA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347864" y="1628800"/>
            <a:ext cx="5482952" cy="4525963"/>
          </a:xfrm>
        </p:spPr>
        <p:txBody>
          <a:bodyPr>
            <a:normAutofit/>
          </a:bodyPr>
          <a:lstStyle/>
          <a:p>
            <a:r>
              <a:rPr lang="ar-SA" dirty="0" smtClean="0"/>
              <a:t>تعتبر العلاقة بين الملفات وقواعد البيانات علاقة أساسية في إدارة وتنظيم البيانات</a:t>
            </a:r>
            <a:r>
              <a:rPr lang="en-US" dirty="0" smtClean="0"/>
              <a:t>. </a:t>
            </a:r>
            <a:endParaRPr lang="ar-SA" dirty="0" smtClean="0"/>
          </a:p>
          <a:p>
            <a:r>
              <a:rPr lang="ar-SA" dirty="0" smtClean="0"/>
              <a:t>قواعد البيانات تستخدم الملفات لتخزين البيانات، والملفات هي في الأساس وسيلة لتنظيم البيانات في شكل منظم</a:t>
            </a:r>
            <a:r>
              <a:rPr lang="en-US" dirty="0" smtClean="0"/>
              <a:t>.</a:t>
            </a:r>
          </a:p>
          <a:p>
            <a:endParaRPr lang="ar-SA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4563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ar-DZ" b="1" u="sng" dirty="0" smtClean="0"/>
              <a:t>مميزات أنظمة الملفات</a:t>
            </a:r>
            <a:r>
              <a:rPr lang="en-US" b="1" u="sng" dirty="0" smtClean="0"/>
              <a:t>:</a:t>
            </a:r>
            <a:endParaRPr lang="ar-SA" b="1" u="sng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ar-DZ" dirty="0" smtClean="0"/>
              <a:t>بساطة التخزين.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ar-DZ" dirty="0" smtClean="0"/>
              <a:t>سهولة الإنشاء والاستخدام.</a:t>
            </a:r>
            <a:r>
              <a:rPr lang="en-US" dirty="0" smtClean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ar-DZ" dirty="0" smtClean="0"/>
              <a:t>متاحة في جميع أنظمة التشغيل.</a:t>
            </a:r>
            <a:endParaRPr lang="en-US" dirty="0" smtClean="0"/>
          </a:p>
          <a:p>
            <a:pPr>
              <a:buNone/>
            </a:pPr>
            <a:endParaRPr lang="ar-SA" dirty="0" smtClean="0"/>
          </a:p>
          <a:p>
            <a:pPr>
              <a:buNone/>
            </a:pPr>
            <a:r>
              <a:rPr lang="ar-DZ" b="1" u="sng" dirty="0" smtClean="0"/>
              <a:t>عيوب أنظمة الملفات</a:t>
            </a:r>
            <a:r>
              <a:rPr lang="en-US" b="1" u="sng" dirty="0" smtClean="0"/>
              <a:t>: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ar-DZ" dirty="0" smtClean="0"/>
              <a:t>صعوبة البحث في الملفات الكبيرة.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ar-DZ" dirty="0" smtClean="0"/>
              <a:t>تكرار البيانات.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ar-DZ" dirty="0" smtClean="0"/>
              <a:t>ضعف في الأمان والصلاحيات.</a:t>
            </a:r>
            <a:r>
              <a:rPr lang="en-US" dirty="0" smtClean="0"/>
              <a:t> </a:t>
            </a:r>
          </a:p>
          <a:p>
            <a:pPr marL="514350" indent="-514350">
              <a:buFont typeface="+mj-lt"/>
              <a:buAutoNum type="arabicPeriod"/>
            </a:pPr>
            <a:r>
              <a:rPr lang="ar-DZ" dirty="0" smtClean="0"/>
              <a:t>غياب العلاقات بين البيانات.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679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DZ" b="1" dirty="0" smtClean="0">
                <a:solidFill>
                  <a:srgbClr val="C00000"/>
                </a:solidFill>
              </a:rPr>
              <a:t>ظهور قواعد البيانات</a:t>
            </a:r>
            <a:r>
              <a:rPr lang="en-US" dirty="0" smtClean="0"/>
              <a:t/>
            </a:r>
            <a:br>
              <a:rPr lang="en-US" dirty="0" smtClean="0"/>
            </a:b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ar-DZ" b="1" dirty="0" smtClean="0"/>
              <a:t>لماذا نحتاج قواعد البيانات؟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ar-DZ" dirty="0" smtClean="0"/>
              <a:t>لتفادي مشاكل أنظمة الملفات.</a:t>
            </a:r>
            <a:endParaRPr lang="en-US" dirty="0" smtClean="0"/>
          </a:p>
          <a:p>
            <a:r>
              <a:rPr lang="ar-DZ" dirty="0" smtClean="0"/>
              <a:t>لتقليل التكرار.</a:t>
            </a:r>
            <a:endParaRPr lang="en-US" dirty="0" smtClean="0"/>
          </a:p>
          <a:p>
            <a:r>
              <a:rPr lang="ar-DZ" dirty="0" smtClean="0"/>
              <a:t>لتوفير أمن وصلاحيات متقدمة.</a:t>
            </a:r>
            <a:endParaRPr lang="en-US" dirty="0" smtClean="0"/>
          </a:p>
          <a:p>
            <a:r>
              <a:rPr lang="ar-DZ" dirty="0" smtClean="0"/>
              <a:t>لربط البيانات </a:t>
            </a:r>
            <a:r>
              <a:rPr lang="ar-DZ" dirty="0" err="1" smtClean="0"/>
              <a:t>ببعضها</a:t>
            </a:r>
            <a:r>
              <a:rPr lang="ar-DZ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ar-DZ" b="1" dirty="0" smtClean="0"/>
              <a:t>تعريف قاعدة البيانات (Database)</a:t>
            </a:r>
            <a:r>
              <a:rPr lang="ar-SA" b="1" dirty="0" smtClean="0"/>
              <a:t>:</a:t>
            </a:r>
            <a:endParaRPr lang="en-US" b="1" dirty="0" smtClean="0"/>
          </a:p>
          <a:p>
            <a:pPr>
              <a:buNone/>
            </a:pPr>
            <a:r>
              <a:rPr lang="ar-DZ" dirty="0" smtClean="0"/>
              <a:t>مجموعة منظمة من البيانات </a:t>
            </a:r>
            <a:r>
              <a:rPr lang="ar-SA" dirty="0" err="1" smtClean="0"/>
              <a:t>ال</a:t>
            </a:r>
            <a:r>
              <a:rPr lang="ar-DZ" dirty="0" smtClean="0"/>
              <a:t>مترابطة</a:t>
            </a:r>
            <a:r>
              <a:rPr lang="ar-SA" dirty="0" smtClean="0"/>
              <a:t> التي</a:t>
            </a:r>
            <a:r>
              <a:rPr lang="en-US" dirty="0" smtClean="0"/>
              <a:t> </a:t>
            </a:r>
            <a:r>
              <a:rPr lang="ar-DZ" dirty="0" smtClean="0"/>
              <a:t>تُدار بواسطة نظام إدارة قواعد البيانات (DBMS).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ar-DZ" b="1" dirty="0" smtClean="0"/>
              <a:t>أمثلة لأنظمة </a:t>
            </a:r>
            <a:r>
              <a:rPr lang="en-US" b="1" dirty="0" smtClean="0"/>
              <a:t>:</a:t>
            </a:r>
            <a:r>
              <a:rPr lang="ar-DZ" b="1" dirty="0" smtClean="0"/>
              <a:t>DBMS</a:t>
            </a:r>
            <a:endParaRPr lang="en-US" b="1" dirty="0" smtClean="0"/>
          </a:p>
          <a:p>
            <a:r>
              <a:rPr lang="ar-DZ" dirty="0" smtClean="0"/>
              <a:t>Oracle Database</a:t>
            </a:r>
            <a:endParaRPr lang="en-US" dirty="0" smtClean="0"/>
          </a:p>
          <a:p>
            <a:r>
              <a:rPr lang="ar-DZ" dirty="0" smtClean="0"/>
              <a:t>MySQL</a:t>
            </a:r>
            <a:endParaRPr lang="en-US" dirty="0" smtClean="0"/>
          </a:p>
          <a:p>
            <a:r>
              <a:rPr lang="ar-DZ" dirty="0" smtClean="0"/>
              <a:t>SQL Server</a:t>
            </a:r>
            <a:endParaRPr lang="en-US" dirty="0" smtClean="0"/>
          </a:p>
          <a:p>
            <a:endParaRPr lang="ar-S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b="1" dirty="0" smtClean="0">
                <a:solidFill>
                  <a:srgbClr val="C00000"/>
                </a:solidFill>
              </a:rPr>
              <a:t>شرح العلاقة بين الملفات وقواعد البيانات 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SA" b="1" dirty="0" smtClean="0"/>
              <a:t>قواعد البيانات كنظام لإدارة البيانات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ar-SA" dirty="0" smtClean="0"/>
              <a:t>قواعد البيانات هي أنظمة مصممة لتخزين وتنظيم واسترجاع كميات كبيرة من البيانات بطريقة منظمة</a:t>
            </a:r>
            <a:r>
              <a:rPr lang="en-US" dirty="0" smtClean="0"/>
              <a:t>. </a:t>
            </a:r>
          </a:p>
          <a:p>
            <a:r>
              <a:rPr lang="ar-SA" b="1" dirty="0" smtClean="0"/>
              <a:t>الملفات كأوعية للبيانات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ar-SA" dirty="0" smtClean="0"/>
              <a:t>تُستخدم الملفات لتخزين البيانات داخل قواعد البيانات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ar-SA" dirty="0" smtClean="0"/>
              <a:t>يتم تنظيم البيانات في قواعد البيانات في جداول، وكل جدول يمثل ملفًا</a:t>
            </a:r>
            <a:r>
              <a:rPr lang="en-US" dirty="0" smtClean="0"/>
              <a:t>. </a:t>
            </a:r>
          </a:p>
          <a:p>
            <a:endParaRPr lang="ar-S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DZ" b="1" dirty="0" smtClean="0">
                <a:solidFill>
                  <a:srgbClr val="C00000"/>
                </a:solidFill>
              </a:rPr>
              <a:t>المشاكل التي حلتها قواعد البيانات</a:t>
            </a:r>
            <a:r>
              <a:rPr lang="en-US" b="1" dirty="0" smtClean="0">
                <a:solidFill>
                  <a:srgbClr val="C00000"/>
                </a:solidFill>
              </a:rPr>
              <a:t/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61206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ar-DZ" b="1" dirty="0" smtClean="0"/>
              <a:t>: تقليل التكرار (Redundancy)</a:t>
            </a:r>
            <a:endParaRPr lang="en-US" b="1" dirty="0" smtClean="0"/>
          </a:p>
          <a:p>
            <a:pPr>
              <a:buNone/>
            </a:pPr>
            <a:r>
              <a:rPr lang="ar-DZ" dirty="0" smtClean="0"/>
              <a:t>الملفات: بيانات الطالب مكررة في ملفات مختلفة.</a:t>
            </a:r>
            <a:endParaRPr lang="en-US" dirty="0" smtClean="0"/>
          </a:p>
          <a:p>
            <a:pPr>
              <a:buNone/>
            </a:pPr>
            <a:r>
              <a:rPr lang="ar-DZ" dirty="0" smtClean="0"/>
              <a:t>DB: تخزين بيانات الطالب في جدول واحد فقط.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</a:t>
            </a:r>
            <a:r>
              <a:rPr lang="ar-DZ" dirty="0" smtClean="0"/>
              <a:t>: </a:t>
            </a:r>
            <a:r>
              <a:rPr lang="ar-DZ" b="1" dirty="0" smtClean="0"/>
              <a:t>اتساق البيانات (Consistency)</a:t>
            </a:r>
            <a:endParaRPr lang="en-US" b="1" dirty="0" smtClean="0"/>
          </a:p>
          <a:p>
            <a:pPr>
              <a:buNone/>
            </a:pPr>
            <a:r>
              <a:rPr lang="ar-DZ" dirty="0" smtClean="0"/>
              <a:t>الملفات: قد تكون نسخة قديمة في ملف ونسخة حديثة في آخر.</a:t>
            </a:r>
            <a:endParaRPr lang="en-US" dirty="0" smtClean="0"/>
          </a:p>
          <a:p>
            <a:pPr>
              <a:buNone/>
            </a:pPr>
            <a:r>
              <a:rPr lang="ar-DZ" dirty="0" smtClean="0"/>
              <a:t>DB: تحديث تلقائي لجميع الاستعلامات.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</a:t>
            </a:r>
            <a:r>
              <a:rPr lang="ar-DZ" b="1" dirty="0" smtClean="0"/>
              <a:t>: الأمان (Security)</a:t>
            </a:r>
            <a:endParaRPr lang="en-US" b="1" dirty="0" smtClean="0"/>
          </a:p>
          <a:p>
            <a:pPr>
              <a:buNone/>
            </a:pPr>
            <a:r>
              <a:rPr lang="ar-DZ" dirty="0" smtClean="0"/>
              <a:t>الملفات: إما مفتوحة أو مغلقة.</a:t>
            </a:r>
            <a:endParaRPr lang="en-US" dirty="0" smtClean="0"/>
          </a:p>
          <a:p>
            <a:pPr>
              <a:buNone/>
            </a:pPr>
            <a:r>
              <a:rPr lang="ar-DZ" dirty="0" smtClean="0"/>
              <a:t>DB: صلاحيات دقيقة (قراءة، كتابة، تعديل، إدارة).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4</a:t>
            </a:r>
            <a:r>
              <a:rPr lang="ar-DZ" dirty="0" smtClean="0"/>
              <a:t>: </a:t>
            </a:r>
            <a:r>
              <a:rPr lang="ar-DZ" b="1" dirty="0" smtClean="0"/>
              <a:t>تعدد المستخدمين (Multi-user Access)</a:t>
            </a:r>
            <a:endParaRPr lang="en-US" b="1" dirty="0" smtClean="0"/>
          </a:p>
          <a:p>
            <a:pPr>
              <a:buNone/>
            </a:pPr>
            <a:r>
              <a:rPr lang="ar-DZ" dirty="0" smtClean="0"/>
              <a:t>الملفات: صعوبة مشاركة ملف في نفس اللحظة.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ar-DZ" dirty="0" smtClean="0"/>
              <a:t>DB: إدارة التزامن.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ar-DZ" b="1" dirty="0" smtClean="0"/>
              <a:t>متى نستخدم الملفات؟</a:t>
            </a:r>
            <a:r>
              <a:rPr lang="en-US" b="1" dirty="0" smtClean="0"/>
              <a:t> </a:t>
            </a:r>
          </a:p>
          <a:p>
            <a:r>
              <a:rPr lang="ar-DZ" dirty="0" smtClean="0"/>
              <a:t>المشاريع الصغيرة.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ar-DZ" dirty="0" smtClean="0"/>
              <a:t>تخزين بسيط (نصوص، صور).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ar-DZ" dirty="0" smtClean="0"/>
              <a:t> </a:t>
            </a:r>
            <a:r>
              <a:rPr lang="ar-DZ" b="1" dirty="0" smtClean="0"/>
              <a:t>متى نستخدم قواعد البيانات؟</a:t>
            </a:r>
            <a:endParaRPr lang="en-US" b="1" dirty="0" smtClean="0"/>
          </a:p>
          <a:p>
            <a:r>
              <a:rPr lang="ar-DZ" dirty="0" smtClean="0"/>
              <a:t>مشاريع كبيرة.</a:t>
            </a:r>
            <a:endParaRPr lang="en-US" dirty="0" smtClean="0"/>
          </a:p>
          <a:p>
            <a:r>
              <a:rPr lang="ar-DZ" dirty="0" smtClean="0"/>
              <a:t>تعدد مستخدمين.</a:t>
            </a:r>
            <a:endParaRPr lang="en-US" dirty="0" smtClean="0"/>
          </a:p>
          <a:p>
            <a:r>
              <a:rPr lang="ar-DZ" dirty="0" smtClean="0"/>
              <a:t>الحاجة للربط والسرعة.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b="1" dirty="0" smtClean="0">
                <a:solidFill>
                  <a:srgbClr val="C00000"/>
                </a:solidFill>
              </a:rPr>
              <a:t>حماية الملفات</a:t>
            </a:r>
            <a:endParaRPr lang="ar-SA" b="1" dirty="0">
              <a:solidFill>
                <a:srgbClr val="C00000"/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ar-SA" dirty="0" smtClean="0"/>
              <a:t>تعتبر حماية الملفات وأمنها من أهم وظائف نظام التشغيل وإدارة الملفات، لأنها تضمن سلامة البيانات، خصوصيتها، </a:t>
            </a:r>
            <a:r>
              <a:rPr lang="ar-SA" dirty="0" err="1" smtClean="0"/>
              <a:t>واستمراريتها</a:t>
            </a:r>
            <a:r>
              <a:rPr lang="ar-SA" dirty="0" smtClean="0"/>
              <a:t> ضد الأخطار الداخلية والخارجية مثل الاختراق، الضياع، أو التلف</a:t>
            </a:r>
            <a:r>
              <a:rPr lang="en-US" dirty="0" smtClean="0"/>
              <a:t>.</a:t>
            </a:r>
            <a:endParaRPr lang="ar-SA" dirty="0" smtClean="0"/>
          </a:p>
          <a:p>
            <a:pPr>
              <a:buNone/>
            </a:pPr>
            <a:r>
              <a:rPr lang="ar-SA" b="1" dirty="0" smtClean="0"/>
              <a:t>مفاهيم أساسية في حماية الملفات:</a:t>
            </a:r>
            <a:endParaRPr lang="en-US" b="1" dirty="0" smtClean="0"/>
          </a:p>
          <a:p>
            <a:r>
              <a:rPr lang="ar-SA" dirty="0" smtClean="0"/>
              <a:t>السرية</a:t>
            </a:r>
            <a:r>
              <a:rPr lang="en-US" dirty="0" smtClean="0"/>
              <a:t> (Confidentiality): </a:t>
            </a:r>
            <a:r>
              <a:rPr lang="ar-SA" dirty="0" smtClean="0"/>
              <a:t>ضمان أن الملفات لا يمكن الوصول إليها إلا من قبل المصرّح لهم فقط</a:t>
            </a:r>
            <a:r>
              <a:rPr lang="en-US" dirty="0" smtClean="0"/>
              <a:t>.</a:t>
            </a:r>
          </a:p>
          <a:p>
            <a:r>
              <a:rPr lang="ar-SA" dirty="0" smtClean="0"/>
              <a:t>السلامة</a:t>
            </a:r>
            <a:r>
              <a:rPr lang="en-US" dirty="0" smtClean="0"/>
              <a:t> (Integrity): </a:t>
            </a:r>
            <a:r>
              <a:rPr lang="ar-SA" dirty="0" smtClean="0"/>
              <a:t>التأكد من أن محتويات الملفات لم تُغيَّر أو تُتلف بطريقة غير مشروعة</a:t>
            </a:r>
            <a:r>
              <a:rPr lang="en-US" dirty="0" smtClean="0"/>
              <a:t>. </a:t>
            </a:r>
          </a:p>
          <a:p>
            <a:r>
              <a:rPr lang="ar-SA" dirty="0" smtClean="0"/>
              <a:t>التوافر</a:t>
            </a:r>
            <a:r>
              <a:rPr lang="en-US" dirty="0" smtClean="0"/>
              <a:t> (Availability): </a:t>
            </a:r>
            <a:r>
              <a:rPr lang="ar-SA" dirty="0" smtClean="0"/>
              <a:t>ضمان أن الملفات متاحة عند الحاجة إليها، دون انقطاع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361</Words>
  <Application>Microsoft Office PowerPoint</Application>
  <PresentationFormat>عرض على الشاشة (3:4)‏</PresentationFormat>
  <Paragraphs>84</Paragraphs>
  <Slides>11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2" baseType="lpstr">
      <vt:lpstr>سمة Office</vt:lpstr>
      <vt:lpstr>الشريحة 1</vt:lpstr>
      <vt:lpstr>الملفات وقواعد البيانات </vt:lpstr>
      <vt:lpstr>الشريحة 3</vt:lpstr>
      <vt:lpstr>ظهور قواعد البيانات </vt:lpstr>
      <vt:lpstr>الشريحة 5</vt:lpstr>
      <vt:lpstr>شرح العلاقة بين الملفات وقواعد البيانات  </vt:lpstr>
      <vt:lpstr>المشاكل التي حلتها قواعد البيانات </vt:lpstr>
      <vt:lpstr>الشريحة 8</vt:lpstr>
      <vt:lpstr>حماية الملفات</vt:lpstr>
      <vt:lpstr>آليات حماية الملفات داخل أنظمة التشغيل</vt:lpstr>
      <vt:lpstr>سمنارات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Hadeel</dc:creator>
  <cp:lastModifiedBy>Hadeel</cp:lastModifiedBy>
  <cp:revision>28</cp:revision>
  <dcterms:created xsi:type="dcterms:W3CDTF">2025-08-18T18:35:09Z</dcterms:created>
  <dcterms:modified xsi:type="dcterms:W3CDTF">2025-08-19T06:31:24Z</dcterms:modified>
</cp:coreProperties>
</file>