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CA83-AF45-4712-B234-3B58ECC3853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DEA7-18C6-43AE-B0B6-6E7E1F563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642541"/>
            <a:ext cx="9144000" cy="2387600"/>
          </a:xfrm>
        </p:spPr>
        <p:txBody>
          <a:bodyPr>
            <a:noAutofit/>
          </a:bodyPr>
          <a:lstStyle/>
          <a:p>
            <a:r>
              <a:rPr lang="ar-EG" sz="11500" dirty="0" smtClean="0">
                <a:solidFill>
                  <a:schemeClr val="accent5">
                    <a:lumMod val="75000"/>
                  </a:schemeClr>
                </a:solidFill>
                <a:latin typeface="Monotype Koufi" pitchFamily="2" charset="-78"/>
                <a:ea typeface="Monotype Koufi" pitchFamily="2" charset="-78"/>
                <a:cs typeface="Monotype Koufi" pitchFamily="2" charset="-78"/>
              </a:rPr>
              <a:t>إنترنت الاشياء</a:t>
            </a:r>
            <a:endParaRPr lang="en-US" sz="11500" dirty="0">
              <a:solidFill>
                <a:schemeClr val="accent5">
                  <a:lumMod val="75000"/>
                </a:schemeClr>
              </a:solidFill>
              <a:ea typeface="Monotype Koufi" pitchFamily="2" charset="-78"/>
              <a:cs typeface="Monotype Koufi" pitchFamily="2" charset="-78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4198938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1244600" y="3718719"/>
            <a:ext cx="9423400" cy="2616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EG" sz="2800" dirty="0" smtClean="0"/>
              <a:t>مقدمة:</a:t>
            </a:r>
          </a:p>
          <a:p>
            <a:pPr algn="r"/>
            <a:r>
              <a:rPr lang="ar-EG" sz="2000" dirty="0" smtClean="0"/>
              <a:t>يعد انترنت الأشياء احد ابرز مفاهيم الثورة الصناعية الرابعة ,وهو مفهوم </a:t>
            </a:r>
            <a:r>
              <a:rPr lang="ar-EG" sz="2000" dirty="0" smtClean="0"/>
              <a:t>حديث </a:t>
            </a:r>
            <a:r>
              <a:rPr lang="ar-EG" sz="2000" dirty="0" smtClean="0"/>
              <a:t>يعكس مدى التطور التكنولوجي الذي يربط العالم المادي بالعالم الرقمي . تقوم فكرة إنترنت الأشياء المختلفة </a:t>
            </a:r>
            <a:r>
              <a:rPr lang="ar-EG" sz="2000" dirty="0" smtClean="0"/>
              <a:t>بالإنترنت </a:t>
            </a:r>
            <a:r>
              <a:rPr lang="ar-EG" sz="2000" dirty="0" smtClean="0"/>
              <a:t>لتمكنها من جمع البيانات وتبادلها واتخاذ قرارات ذكية دون تدخل بشري مباشر.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سهم منحني إلى اليسار 4"/>
          <p:cNvSpPr/>
          <p:nvPr/>
        </p:nvSpPr>
        <p:spPr>
          <a:xfrm>
            <a:off x="10293350" y="1534122"/>
            <a:ext cx="749300" cy="1181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سهم منحني إلى اليسار 5"/>
          <p:cNvSpPr/>
          <p:nvPr/>
        </p:nvSpPr>
        <p:spPr>
          <a:xfrm rot="10800000">
            <a:off x="1384300" y="1534122"/>
            <a:ext cx="749300" cy="11811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قوس متوسط مزدوج 6"/>
          <p:cNvSpPr/>
          <p:nvPr/>
        </p:nvSpPr>
        <p:spPr>
          <a:xfrm>
            <a:off x="5264150" y="2715222"/>
            <a:ext cx="1384300" cy="7112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0" u="sng" dirty="0" smtClean="0">
                <a:solidFill>
                  <a:srgbClr val="C00000"/>
                </a:solidFill>
              </a:rPr>
              <a:t>IOT</a:t>
            </a:r>
            <a:endParaRPr lang="en-US" sz="6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8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60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تعريف إنترنت الاشياء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ar-EG" dirty="0"/>
              <a:t> من الأجهزة المادية المتصلة </a:t>
            </a:r>
            <a:r>
              <a:rPr lang="ar-EG" dirty="0" smtClean="0"/>
              <a:t>بالإنترنت</a:t>
            </a:r>
            <a:r>
              <a:rPr lang="ar-EG" dirty="0"/>
              <a:t>,</a:t>
            </a:r>
            <a:r>
              <a:rPr lang="en-US" dirty="0"/>
              <a:t>(</a:t>
            </a:r>
            <a:r>
              <a:rPr lang="en-US" dirty="0" smtClean="0"/>
              <a:t>internet </a:t>
            </a:r>
            <a:r>
              <a:rPr lang="en-US" dirty="0"/>
              <a:t>of Things – IOT </a:t>
            </a:r>
            <a:r>
              <a:rPr lang="ar-EG" dirty="0"/>
              <a:t>انترنت الأشياء (</a:t>
            </a:r>
            <a:endParaRPr lang="en-US" dirty="0"/>
          </a:p>
          <a:p>
            <a:pPr marL="0" indent="0" algn="r">
              <a:buNone/>
            </a:pPr>
            <a:r>
              <a:rPr lang="ar-EG" dirty="0" smtClean="0"/>
              <a:t>و التي تمتلك القدرة علي جميع البيانات وتحليلها والتفاعل مع البيئة المحيطة بها تشمل هذه الأجهزة والهواتف الزكية , والحواسيب, و أجهزة الاستشعار, و الأدوات المنزلية, و حتى السيارات .</a:t>
            </a:r>
          </a:p>
          <a:p>
            <a:pPr marL="0" indent="0" algn="r">
              <a:buNone/>
            </a:pPr>
            <a:endParaRPr lang="ar-E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مكونات انترنت الأشياء: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 smtClean="0"/>
              <a:t>يتكون انترنت الأشياء من عدة مكونات رئيسية:</a:t>
            </a:r>
          </a:p>
          <a:p>
            <a:pPr marL="0" indent="0" algn="r">
              <a:buNone/>
            </a:pPr>
            <a:r>
              <a:rPr lang="ar-EG" sz="3200" dirty="0" smtClean="0"/>
              <a:t>1- الأجهزة الزكية:  </a:t>
            </a:r>
            <a:r>
              <a:rPr lang="ar-EG" dirty="0" smtClean="0"/>
              <a:t>وهي الأشياء المادية المزودة بأجهزة استشعار او مشغلات</a:t>
            </a: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.(Actuators)</a:t>
            </a:r>
          </a:p>
          <a:p>
            <a:pPr marL="0" indent="0" algn="r">
              <a:buNone/>
            </a:pPr>
            <a:r>
              <a:rPr lang="ar-EG" sz="3200" dirty="0" smtClean="0"/>
              <a:t>2-شبكات الاتصال :  </a:t>
            </a:r>
            <a:r>
              <a:rPr lang="ar-EG" dirty="0" smtClean="0"/>
              <a:t>التي تنقل البيانات بين الأجهزة مثل </a:t>
            </a:r>
          </a:p>
          <a:p>
            <a:pPr marL="0" indent="0" algn="r">
              <a:buNone/>
            </a:pPr>
            <a:r>
              <a:rPr lang="en-US" sz="3200" dirty="0" smtClean="0"/>
              <a:t>.(wi-fi,Bluetooth,5G)</a:t>
            </a:r>
          </a:p>
          <a:p>
            <a:pPr marL="0" indent="0" algn="r">
              <a:buNone/>
            </a:pPr>
            <a:r>
              <a:rPr lang="ar-EG" sz="3200" dirty="0" smtClean="0"/>
              <a:t>3-منصات المعالجة : </a:t>
            </a:r>
            <a:r>
              <a:rPr lang="ar-EG" dirty="0" smtClean="0"/>
              <a:t>تقوم بجمع وتحليل البيانات , وغالبا ما تكون تعتمد على الحوسبة السحابية .</a:t>
            </a:r>
          </a:p>
          <a:p>
            <a:pPr marL="0" indent="0" algn="r">
              <a:buNone/>
            </a:pPr>
            <a:r>
              <a:rPr lang="ar-EG" sz="3200" dirty="0" smtClean="0"/>
              <a:t>4-التطبيقات: </a:t>
            </a:r>
            <a:r>
              <a:rPr lang="ar-EG" dirty="0" smtClean="0"/>
              <a:t>تستخدم للتحكم في الأجهزة وتحليل النتائج </a:t>
            </a:r>
            <a:r>
              <a:rPr lang="ar-EG" dirty="0" err="1" smtClean="0"/>
              <a:t>وإتخاذ</a:t>
            </a:r>
            <a:r>
              <a:rPr lang="ar-EG" dirty="0" smtClean="0"/>
              <a:t> </a:t>
            </a:r>
            <a:r>
              <a:rPr lang="ar-EG" dirty="0" smtClean="0"/>
              <a:t>القرارات.</a:t>
            </a:r>
            <a:endParaRPr lang="ar-EG" sz="3200" dirty="0" smtClean="0"/>
          </a:p>
        </p:txBody>
      </p:sp>
    </p:spTree>
    <p:extLst>
      <p:ext uri="{BB962C8B-B14F-4D97-AF65-F5344CB8AC3E}">
        <p14:creationId xmlns:p14="http://schemas.microsoft.com/office/powerpoint/2010/main" val="3561770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تطبيقات انترنت الأشياء: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 smtClean="0"/>
              <a:t>يعتمد استخدام انترنت الأشياء في مختلف المجالات, منها:</a:t>
            </a:r>
          </a:p>
          <a:p>
            <a:pPr marL="0" indent="0" algn="r">
              <a:buNone/>
            </a:pPr>
            <a:r>
              <a:rPr lang="ar-EG" sz="3600" dirty="0" smtClean="0">
                <a:solidFill>
                  <a:srgbClr val="00B0F0"/>
                </a:solidFill>
              </a:rPr>
              <a:t>1- الرعاية الصحية :</a:t>
            </a:r>
            <a:r>
              <a:rPr lang="ar-EG" sz="3200" dirty="0" smtClean="0">
                <a:solidFill>
                  <a:srgbClr val="00B0F0"/>
                </a:solidFill>
              </a:rPr>
              <a:t> </a:t>
            </a:r>
            <a:r>
              <a:rPr lang="ar-EG" dirty="0" smtClean="0"/>
              <a:t>مراقبة المرضى عن بعد باستخدام أجهزة قابلة للارتداء. </a:t>
            </a:r>
          </a:p>
          <a:p>
            <a:pPr marL="0" indent="0" algn="r">
              <a:buNone/>
            </a:pPr>
            <a:r>
              <a:rPr lang="ar-EG" sz="3600" dirty="0" smtClean="0">
                <a:solidFill>
                  <a:srgbClr val="00B0F0"/>
                </a:solidFill>
              </a:rPr>
              <a:t>2- الزراعة الزكية :</a:t>
            </a:r>
            <a:r>
              <a:rPr lang="ar-EG" sz="3200" dirty="0" smtClean="0"/>
              <a:t> </a:t>
            </a:r>
            <a:r>
              <a:rPr lang="ar-EG" dirty="0" smtClean="0"/>
              <a:t>استخدام أجهزة استشعار لمراقبة رطوبة التربة وجودة الهواء.</a:t>
            </a:r>
          </a:p>
          <a:p>
            <a:pPr marL="0" indent="0" algn="r">
              <a:buNone/>
            </a:pPr>
            <a:r>
              <a:rPr lang="ar-EG" sz="3600" dirty="0" smtClean="0">
                <a:solidFill>
                  <a:srgbClr val="00B0F0"/>
                </a:solidFill>
              </a:rPr>
              <a:t>3- المدن الزكية : </a:t>
            </a:r>
            <a:r>
              <a:rPr lang="ar-EG" dirty="0" smtClean="0"/>
              <a:t>تنظيم المرور , ومراقبة جودة الهواء والتحكم في الإضاءة.</a:t>
            </a:r>
          </a:p>
          <a:p>
            <a:pPr marL="0" indent="0" algn="r">
              <a:buNone/>
            </a:pPr>
            <a:r>
              <a:rPr lang="ar-EG" sz="3600" dirty="0" smtClean="0">
                <a:solidFill>
                  <a:srgbClr val="00B0F0"/>
                </a:solidFill>
              </a:rPr>
              <a:t>4- المنازل الزكية :  </a:t>
            </a:r>
            <a:r>
              <a:rPr lang="ar-EG" dirty="0"/>
              <a:t>التحكم في الإضاءة , التكيف, الأمان , و الأجهزة المنزلية</a:t>
            </a:r>
            <a:r>
              <a:rPr lang="ar-EG" dirty="0" smtClean="0"/>
              <a:t>.</a:t>
            </a:r>
          </a:p>
          <a:p>
            <a:pPr marL="0" indent="0" algn="r">
              <a:buNone/>
            </a:pPr>
            <a:r>
              <a:rPr lang="ar-EG" sz="3600" dirty="0" smtClean="0">
                <a:solidFill>
                  <a:srgbClr val="00B0F0"/>
                </a:solidFill>
              </a:rPr>
              <a:t>5- الصناعة : </a:t>
            </a:r>
            <a:r>
              <a:rPr lang="ar-EG" dirty="0" smtClean="0"/>
              <a:t>تحسين عمليات الإنتاج والصيانة </a:t>
            </a:r>
            <a:r>
              <a:rPr lang="ar-EG" dirty="0" err="1" smtClean="0"/>
              <a:t>التنبؤية</a:t>
            </a:r>
            <a:r>
              <a:rPr lang="ar-EG" dirty="0" smtClean="0"/>
              <a:t> للألأت.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9503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مزاي</a:t>
            </a:r>
            <a:r>
              <a:rPr lang="ar-EG" sz="6600" u="sng" dirty="0">
                <a:solidFill>
                  <a:schemeClr val="accent1">
                    <a:lumMod val="75000"/>
                  </a:schemeClr>
                </a:solidFill>
              </a:rPr>
              <a:t>ا</a:t>
            </a:r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انترنت الأشياء: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3200" dirty="0" smtClean="0"/>
              <a:t>1- تحسين الكفاءة  و توفير الوقت.</a:t>
            </a:r>
          </a:p>
          <a:p>
            <a:pPr marL="0" indent="0" algn="r">
              <a:buNone/>
            </a:pPr>
            <a:r>
              <a:rPr lang="ar-EG" sz="3200" dirty="0" smtClean="0"/>
              <a:t>2- جمع وتحليل البيانات بشكل لحظي.</a:t>
            </a:r>
          </a:p>
          <a:p>
            <a:pPr marL="0" indent="0" algn="r">
              <a:buNone/>
            </a:pPr>
            <a:r>
              <a:rPr lang="ar-EG" sz="3200" dirty="0" smtClean="0"/>
              <a:t>3- زيادة الأمان والمراقبة.</a:t>
            </a:r>
          </a:p>
          <a:p>
            <a:pPr marL="0" indent="0" algn="r">
              <a:buNone/>
            </a:pPr>
            <a:r>
              <a:rPr lang="ar-EG" sz="3200" dirty="0" smtClean="0"/>
              <a:t>4- تقليل التكاليف علي المدى الطويل.</a:t>
            </a:r>
          </a:p>
          <a:p>
            <a:pPr marL="0" indent="0" algn="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2108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مستقبل انترنت الأشياء: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4400" dirty="0" smtClean="0"/>
              <a:t>يتوقع الخبراء ان تستمر التقنيات انترنت الأشياء في التطور والانتشار , مع تقدم الذكاء الاصطناعي وتقنيات الحوسبة السحابية ,سيصبح انترنت الأشياء اكثر ذكاء وقدرة علي التفاعل مع الانسان بشكل طبيعي ,مما يعزز التحول الرقمي في مختلف القطاعات.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19341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6600" u="sng" dirty="0" smtClean="0">
                <a:solidFill>
                  <a:schemeClr val="accent1">
                    <a:lumMod val="75000"/>
                  </a:schemeClr>
                </a:solidFill>
              </a:rPr>
              <a:t>الخاتمة:</a:t>
            </a:r>
            <a:endParaRPr lang="en-US" sz="6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4000" dirty="0" smtClean="0"/>
              <a:t>يعد انترنت الأشياء من الركائز الأساسية لثورة الصناعية الرابعة ,ويمثل نقلة نوعية في كيفية تفاعل الانسان مع التكنولوجية .</a:t>
            </a:r>
          </a:p>
          <a:p>
            <a:pPr marL="0" indent="0" algn="r">
              <a:buNone/>
            </a:pPr>
            <a:r>
              <a:rPr lang="ar-EG" sz="4000" dirty="0" smtClean="0"/>
              <a:t>ورغم التحديات ,فان المستقبل يحمل وعودا كبيرة نحو عالم ذكاء وتواصلا .</a:t>
            </a:r>
          </a:p>
          <a:p>
            <a:pPr marL="0" indent="0" algn="r">
              <a:buNone/>
            </a:pPr>
            <a:r>
              <a:rPr lang="ar-EG" sz="4000" dirty="0" smtClean="0"/>
              <a:t>من المهم توجيه الاهتمام نحو تطوير السياسات والأنظمة التي تضمن الاستخدام الامن والمسؤول لهذه التقنية.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8284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ar-EG" sz="19900" dirty="0" smtClean="0">
                <a:solidFill>
                  <a:schemeClr val="accent1">
                    <a:lumMod val="75000"/>
                  </a:schemeClr>
                </a:solidFill>
              </a:rPr>
              <a:t>؟</a:t>
            </a:r>
            <a:endParaRPr lang="en-US" sz="199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373</Words>
  <Application>Microsoft Office PowerPoint</Application>
  <PresentationFormat>ملء الشاشة</PresentationFormat>
  <Paragraphs>34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Monotype Koufi</vt:lpstr>
      <vt:lpstr>Times New Roman</vt:lpstr>
      <vt:lpstr>نسق Office</vt:lpstr>
      <vt:lpstr>إنترنت الاشياء</vt:lpstr>
      <vt:lpstr>:تعريف إنترنت الاشياء</vt:lpstr>
      <vt:lpstr>مكونات انترنت الأشياء:</vt:lpstr>
      <vt:lpstr>تطبيقات انترنت الأشياء:</vt:lpstr>
      <vt:lpstr>مزايا انترنت الأشياء:</vt:lpstr>
      <vt:lpstr>مستقبل انترنت الأشياء:</vt:lpstr>
      <vt:lpstr>الخاتمة:</vt:lpstr>
      <vt:lpstr>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إنترنت الاشياء</dc:title>
  <dc:creator>bekaso</dc:creator>
  <cp:lastModifiedBy>bekaso</cp:lastModifiedBy>
  <cp:revision>16</cp:revision>
  <dcterms:created xsi:type="dcterms:W3CDTF">2025-05-02T00:55:46Z</dcterms:created>
  <dcterms:modified xsi:type="dcterms:W3CDTF">2025-05-04T03:32:03Z</dcterms:modified>
</cp:coreProperties>
</file>