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ar-E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54" d="100"/>
          <a:sy n="54"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BEC48-6863-4340-93F4-539F37E065B9}" type="datetimeFigureOut">
              <a:rPr lang="ar-EG" smtClean="0"/>
              <a:t>07/03/1447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9255346" y="2750337"/>
            <a:ext cx="1171888" cy="1356442"/>
          </a:xfrm>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294648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5BEC48-6863-4340-93F4-539F37E065B9}" type="datetimeFigureOut">
              <a:rPr lang="ar-EG" smtClean="0"/>
              <a:t>07/03/1447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11309"/>
            <a:ext cx="1154151" cy="1090789"/>
          </a:xfrm>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176367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5BEC48-6863-4340-93F4-539F37E065B9}" type="datetimeFigureOut">
              <a:rPr lang="ar-EG" smtClean="0"/>
              <a:t>07/03/1447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11615"/>
            <a:ext cx="1154151" cy="1090789"/>
          </a:xfrm>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3678770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5BEC48-6863-4340-93F4-539F37E065B9}" type="datetimeFigureOut">
              <a:rPr lang="ar-EG" smtClean="0"/>
              <a:t>07/03/1447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09925"/>
            <a:ext cx="1154151" cy="1090789"/>
          </a:xfrm>
        </p:spPr>
        <p:txBody>
          <a:bodyPr/>
          <a:lstStyle/>
          <a:p>
            <a:fld id="{A16A5D98-CE35-460E-AFD8-B70B11CF41FC}" type="slidenum">
              <a:rPr lang="ar-EG" smtClean="0"/>
              <a:t>‹#›</a:t>
            </a:fld>
            <a:endParaRPr lang="ar-EG"/>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0080234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5BEC48-6863-4340-93F4-539F37E065B9}" type="datetimeFigureOut">
              <a:rPr lang="ar-EG" smtClean="0"/>
              <a:t>07/03/1447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a:xfrm>
            <a:off x="10729455" y="4709925"/>
            <a:ext cx="1154151" cy="1090789"/>
          </a:xfrm>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30530538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E5BEC48-6863-4340-93F4-539F37E065B9}" type="datetimeFigureOut">
              <a:rPr lang="ar-EG" smtClean="0"/>
              <a:t>07/03/1447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4000486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E5BEC48-6863-4340-93F4-539F37E065B9}" type="datetimeFigureOut">
              <a:rPr lang="ar-EG" smtClean="0"/>
              <a:t>07/03/1447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42723443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BEC48-6863-4340-93F4-539F37E065B9}" type="datetimeFigureOut">
              <a:rPr lang="ar-EG" smtClean="0"/>
              <a:t>07/03/1447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2948855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2E5BEC48-6863-4340-93F4-539F37E065B9}" type="datetimeFigureOut">
              <a:rPr lang="ar-EG" smtClean="0"/>
              <a:t>07/03/1447</a:t>
            </a:fld>
            <a:endParaRPr lang="ar-EG"/>
          </a:p>
        </p:txBody>
      </p:sp>
      <p:sp>
        <p:nvSpPr>
          <p:cNvPr id="5" name="Footer Placeholder 4"/>
          <p:cNvSpPr>
            <a:spLocks noGrp="1"/>
          </p:cNvSpPr>
          <p:nvPr>
            <p:ph type="ftr" sz="quarter" idx="11"/>
          </p:nvPr>
        </p:nvSpPr>
        <p:spPr>
          <a:xfrm>
            <a:off x="680321" y="5936188"/>
            <a:ext cx="6126805" cy="365125"/>
          </a:xfrm>
        </p:spPr>
        <p:txBody>
          <a:bodyPr/>
          <a:lstStyle/>
          <a:p>
            <a:endParaRPr lang="ar-EG"/>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16A5D98-CE35-460E-AFD8-B70B11CF41FC}" type="slidenum">
              <a:rPr lang="ar-EG" smtClean="0"/>
              <a:t>‹#›</a:t>
            </a:fld>
            <a:endParaRPr lang="ar-EG"/>
          </a:p>
        </p:txBody>
      </p:sp>
    </p:spTree>
    <p:extLst>
      <p:ext uri="{BB962C8B-B14F-4D97-AF65-F5344CB8AC3E}">
        <p14:creationId xmlns:p14="http://schemas.microsoft.com/office/powerpoint/2010/main" val="2926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BEC48-6863-4340-93F4-539F37E065B9}" type="datetimeFigureOut">
              <a:rPr lang="ar-EG" smtClean="0"/>
              <a:t>07/03/1447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187950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BEC48-6863-4340-93F4-539F37E065B9}" type="datetimeFigureOut">
              <a:rPr lang="ar-EG" smtClean="0"/>
              <a:t>07/03/1447</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10729455" y="2869895"/>
            <a:ext cx="1154151" cy="1090789"/>
          </a:xfrm>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3014046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BEC48-6863-4340-93F4-539F37E065B9}" type="datetimeFigureOut">
              <a:rPr lang="ar-EG" smtClean="0"/>
              <a:t>07/03/1447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397282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BEC48-6863-4340-93F4-539F37E065B9}" type="datetimeFigureOut">
              <a:rPr lang="ar-EG" smtClean="0"/>
              <a:t>07/03/1447</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83106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BEC48-6863-4340-93F4-539F37E065B9}" type="datetimeFigureOut">
              <a:rPr lang="ar-EG" smtClean="0"/>
              <a:t>07/03/1447</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200907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2E5BEC48-6863-4340-93F4-539F37E065B9}" type="datetimeFigureOut">
              <a:rPr lang="ar-EG" smtClean="0"/>
              <a:t>07/03/1447</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2289655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5BEC48-6863-4340-93F4-539F37E065B9}" type="datetimeFigureOut">
              <a:rPr lang="ar-EG" smtClean="0"/>
              <a:t>07/03/1447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7674540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E5BEC48-6863-4340-93F4-539F37E065B9}" type="datetimeFigureOut">
              <a:rPr lang="ar-EG" smtClean="0"/>
              <a:t>07/03/1447</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A16A5D98-CE35-460E-AFD8-B70B11CF41FC}" type="slidenum">
              <a:rPr lang="ar-EG" smtClean="0"/>
              <a:t>‹#›</a:t>
            </a:fld>
            <a:endParaRPr lang="ar-EG"/>
          </a:p>
        </p:txBody>
      </p:sp>
    </p:spTree>
    <p:extLst>
      <p:ext uri="{BB962C8B-B14F-4D97-AF65-F5344CB8AC3E}">
        <p14:creationId xmlns:p14="http://schemas.microsoft.com/office/powerpoint/2010/main" val="100736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E5BEC48-6863-4340-93F4-539F37E065B9}" type="datetimeFigureOut">
              <a:rPr lang="ar-EG" smtClean="0"/>
              <a:t>07/03/1447</a:t>
            </a:fld>
            <a:endParaRPr lang="ar-EG"/>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ar-EG"/>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16A5D98-CE35-460E-AFD8-B70B11CF41FC}" type="slidenum">
              <a:rPr lang="ar-EG" smtClean="0"/>
              <a:t>‹#›</a:t>
            </a:fld>
            <a:endParaRPr lang="ar-EG"/>
          </a:p>
        </p:txBody>
      </p:sp>
    </p:spTree>
    <p:extLst>
      <p:ext uri="{BB962C8B-B14F-4D97-AF65-F5344CB8AC3E}">
        <p14:creationId xmlns:p14="http://schemas.microsoft.com/office/powerpoint/2010/main" val="18271342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1"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500314"/>
            <a:ext cx="8144134" cy="1843086"/>
          </a:xfrm>
        </p:spPr>
        <p:txBody>
          <a:bodyPr>
            <a:normAutofit fontScale="90000"/>
          </a:bodyPr>
          <a:lstStyle/>
          <a:p>
            <a:pPr algn="ctr"/>
            <a:r>
              <a:rPr lang="ar-SA" dirty="0" smtClean="0"/>
              <a:t>بسم الله الرحمن الرحيم</a:t>
            </a:r>
            <a:br>
              <a:rPr lang="ar-SA" dirty="0" smtClean="0"/>
            </a:br>
            <a:r>
              <a:rPr lang="ar-SA" dirty="0" smtClean="0"/>
              <a:t>جامعة دنقلا</a:t>
            </a:r>
            <a:br>
              <a:rPr lang="ar-SA" dirty="0" smtClean="0"/>
            </a:br>
            <a:r>
              <a:rPr lang="ar-SA" dirty="0" smtClean="0"/>
              <a:t>كلية علوم الحاسوب والتنمية البشرية</a:t>
            </a:r>
            <a:endParaRPr lang="ar-EG" dirty="0"/>
          </a:p>
        </p:txBody>
      </p:sp>
      <p:sp>
        <p:nvSpPr>
          <p:cNvPr id="3" name="Subtitle 2"/>
          <p:cNvSpPr>
            <a:spLocks noGrp="1"/>
          </p:cNvSpPr>
          <p:nvPr>
            <p:ph type="subTitle" idx="1"/>
          </p:nvPr>
        </p:nvSpPr>
        <p:spPr>
          <a:xfrm>
            <a:off x="257175" y="5014913"/>
            <a:ext cx="8567281" cy="1428749"/>
          </a:xfrm>
        </p:spPr>
        <p:txBody>
          <a:bodyPr>
            <a:normAutofit/>
          </a:bodyPr>
          <a:lstStyle/>
          <a:p>
            <a:pPr algn="ctr"/>
            <a:r>
              <a:rPr lang="ar-SA" sz="4800" dirty="0" smtClean="0"/>
              <a:t>الواقع الافتراضي</a:t>
            </a:r>
            <a:endParaRPr lang="ar-EG" sz="4800" dirty="0"/>
          </a:p>
        </p:txBody>
      </p:sp>
    </p:spTree>
    <p:extLst>
      <p:ext uri="{BB962C8B-B14F-4D97-AF65-F5344CB8AC3E}">
        <p14:creationId xmlns:p14="http://schemas.microsoft.com/office/powerpoint/2010/main" val="878365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مقدمة :</a:t>
            </a:r>
            <a:endParaRPr lang="ar-EG" dirty="0"/>
          </a:p>
        </p:txBody>
      </p:sp>
      <p:sp>
        <p:nvSpPr>
          <p:cNvPr id="3" name="Content Placeholder 2"/>
          <p:cNvSpPr>
            <a:spLocks noGrp="1"/>
          </p:cNvSpPr>
          <p:nvPr>
            <p:ph idx="1"/>
          </p:nvPr>
        </p:nvSpPr>
        <p:spPr>
          <a:xfrm>
            <a:off x="838200" y="2414587"/>
            <a:ext cx="10515600" cy="4029076"/>
          </a:xfrm>
        </p:spPr>
        <p:txBody>
          <a:bodyPr>
            <a:normAutofit/>
          </a:bodyPr>
          <a:lstStyle/>
          <a:p>
            <a:pPr algn="r"/>
            <a:r>
              <a:rPr lang="ar-SA" sz="3200" dirty="0" smtClean="0"/>
              <a:t>الواقع الافتراضي هو تقنية حديثة تتيح للمستخدم الدخول في بيئة رقمية تفاعلية تحاكي الواقع او تبتكر عوالم جديدة بالكامل.يتم ذلك باستخدام خوذات خاصة نظارات او اجهزة استشعار تمكن المستخدم من رؤية وسماع والتفاعل مع العناصر الافتراضية بشكل غامر.</a:t>
            </a:r>
          </a:p>
          <a:p>
            <a:pPr algn="r"/>
            <a:r>
              <a:rPr lang="ar-SA" sz="3200" dirty="0"/>
              <a:t> </a:t>
            </a:r>
            <a:r>
              <a:rPr lang="ar-SA" sz="3200" dirty="0" smtClean="0"/>
              <a:t>تعريف الواقع الفتراضي :</a:t>
            </a:r>
          </a:p>
          <a:p>
            <a:pPr algn="r"/>
            <a:r>
              <a:rPr lang="ar-SA" sz="3200" dirty="0" smtClean="0"/>
              <a:t>   هو محاكاة حاسوبية لبيئة ثلاثية الابعاد تتيح للمستخدم التفاعل معها وكانه جزء منها .تختلف هذه التقنية عن الواسائط التقلدية (كالفديو او الصور) بقدرتها علي اشراك الحواس خصوصا البصر والسمع واحيانا اللمس.</a:t>
            </a:r>
            <a:endParaRPr lang="ar-EG" sz="3200" dirty="0"/>
          </a:p>
        </p:txBody>
      </p:sp>
    </p:spTree>
    <p:extLst>
      <p:ext uri="{BB962C8B-B14F-4D97-AF65-F5344CB8AC3E}">
        <p14:creationId xmlns:p14="http://schemas.microsoft.com/office/powerpoint/2010/main" val="327553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مكونات الواقع الافتراضي:</a:t>
            </a:r>
            <a:endParaRPr lang="ar-EG" dirty="0"/>
          </a:p>
        </p:txBody>
      </p:sp>
      <p:sp>
        <p:nvSpPr>
          <p:cNvPr id="3" name="Content Placeholder 2"/>
          <p:cNvSpPr>
            <a:spLocks noGrp="1"/>
          </p:cNvSpPr>
          <p:nvPr>
            <p:ph idx="1"/>
          </p:nvPr>
        </p:nvSpPr>
        <p:spPr/>
        <p:txBody>
          <a:bodyPr vert="horz" anchor="t">
            <a:noAutofit/>
          </a:bodyPr>
          <a:lstStyle/>
          <a:p>
            <a:pPr algn="r"/>
            <a:r>
              <a:rPr lang="ar-SA" dirty="0" smtClean="0"/>
              <a:t>1|الاجهزة :</a:t>
            </a:r>
          </a:p>
          <a:p>
            <a:pPr marL="0" indent="0" algn="r">
              <a:buNone/>
            </a:pPr>
            <a:r>
              <a:rPr lang="ar-SA" dirty="0" smtClean="0"/>
              <a:t> </a:t>
            </a:r>
            <a:r>
              <a:rPr lang="ar-SA" dirty="0"/>
              <a:t> </a:t>
            </a:r>
            <a:r>
              <a:rPr lang="ar-SA" dirty="0" smtClean="0"/>
              <a:t> 1. نظارات اوخوذات الواقع الافتراضي</a:t>
            </a:r>
          </a:p>
          <a:p>
            <a:pPr marL="0" indent="0" algn="r">
              <a:buNone/>
            </a:pPr>
            <a:r>
              <a:rPr lang="ar-SA" dirty="0"/>
              <a:t> </a:t>
            </a:r>
            <a:r>
              <a:rPr lang="ar-SA" dirty="0" smtClean="0"/>
              <a:t>  2. اجهزة تحكم يدوية</a:t>
            </a:r>
          </a:p>
          <a:p>
            <a:pPr marL="0" indent="0" algn="r">
              <a:buNone/>
            </a:pPr>
            <a:r>
              <a:rPr lang="ar-SA" dirty="0"/>
              <a:t> </a:t>
            </a:r>
            <a:r>
              <a:rPr lang="ar-SA" dirty="0" smtClean="0"/>
              <a:t>  3. انظمة تتبع الحركة</a:t>
            </a:r>
          </a:p>
          <a:p>
            <a:pPr marL="0" indent="0" algn="r">
              <a:buNone/>
            </a:pPr>
            <a:r>
              <a:rPr lang="ar-SA" dirty="0"/>
              <a:t> </a:t>
            </a:r>
            <a:r>
              <a:rPr lang="ar-SA" dirty="0" smtClean="0"/>
              <a:t>  4. قفازات اوبدلات حسية متطورة</a:t>
            </a:r>
          </a:p>
          <a:p>
            <a:pPr marL="0" indent="0" algn="r">
              <a:buNone/>
            </a:pPr>
            <a:r>
              <a:rPr lang="ar-SA" dirty="0" smtClean="0"/>
              <a:t>2| البرمجيات:</a:t>
            </a:r>
          </a:p>
          <a:p>
            <a:pPr marL="0" indent="0" algn="r">
              <a:buNone/>
            </a:pPr>
            <a:r>
              <a:rPr lang="ar-SA" dirty="0"/>
              <a:t> </a:t>
            </a:r>
            <a:r>
              <a:rPr lang="ar-SA" dirty="0" smtClean="0"/>
              <a:t> </a:t>
            </a:r>
            <a:r>
              <a:rPr lang="en-US" dirty="0" smtClean="0"/>
              <a:t>VR</a:t>
            </a:r>
            <a:r>
              <a:rPr lang="ar-SA" dirty="0" smtClean="0"/>
              <a:t>1| منصات والعاب </a:t>
            </a:r>
          </a:p>
          <a:p>
            <a:pPr marL="0" indent="0" algn="r">
              <a:buNone/>
            </a:pPr>
            <a:r>
              <a:rPr lang="ar-SA" dirty="0" smtClean="0"/>
              <a:t>2|تطبيقات تعليمية وطبية وهندسية</a:t>
            </a:r>
          </a:p>
          <a:p>
            <a:pPr marL="0" indent="0" algn="r">
              <a:buNone/>
            </a:pPr>
            <a:r>
              <a:rPr lang="ar-SA" dirty="0" smtClean="0"/>
              <a:t>3|محركات رسومية ثلاثية الابعاد</a:t>
            </a:r>
          </a:p>
        </p:txBody>
      </p:sp>
    </p:spTree>
    <p:extLst>
      <p:ext uri="{BB962C8B-B14F-4D97-AF65-F5344CB8AC3E}">
        <p14:creationId xmlns:p14="http://schemas.microsoft.com/office/powerpoint/2010/main" val="39817173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753228"/>
            <a:ext cx="9613861" cy="1089860"/>
          </a:xfrm>
        </p:spPr>
        <p:txBody>
          <a:bodyPr/>
          <a:lstStyle/>
          <a:p>
            <a:pPr algn="r"/>
            <a:r>
              <a:rPr lang="ar-SA" dirty="0" smtClean="0"/>
              <a:t>استخدمات الواقع الافتراضي:</a:t>
            </a:r>
            <a:endParaRPr lang="ar-EG" dirty="0"/>
          </a:p>
        </p:txBody>
      </p:sp>
      <p:sp>
        <p:nvSpPr>
          <p:cNvPr id="3" name="Content Placeholder 2"/>
          <p:cNvSpPr>
            <a:spLocks noGrp="1"/>
          </p:cNvSpPr>
          <p:nvPr>
            <p:ph idx="1"/>
          </p:nvPr>
        </p:nvSpPr>
        <p:spPr>
          <a:xfrm>
            <a:off x="838200" y="2071688"/>
            <a:ext cx="10515600" cy="4600575"/>
          </a:xfrm>
        </p:spPr>
        <p:txBody>
          <a:bodyPr>
            <a:normAutofit/>
          </a:bodyPr>
          <a:lstStyle/>
          <a:p>
            <a:pPr marL="914400" lvl="1" indent="-457200" algn="r" rtl="1">
              <a:buFont typeface="+mj-lt"/>
              <a:buAutoNum type="arabicPeriod"/>
            </a:pPr>
            <a:r>
              <a:rPr lang="ar-SA" sz="3600" dirty="0" smtClean="0"/>
              <a:t>العاب والترفيه:توفير تجربة غامرة للاعبين</a:t>
            </a:r>
          </a:p>
          <a:p>
            <a:pPr marL="914400" lvl="1" indent="-457200" algn="r" rtl="1">
              <a:buFont typeface="+mj-lt"/>
              <a:buAutoNum type="arabicPeriod"/>
            </a:pPr>
            <a:r>
              <a:rPr lang="ar-SA" sz="3600" dirty="0" smtClean="0"/>
              <a:t>التعليم والتدريب : محاكاة مواقف واقعية للتعلم مثل تدريب الطيارين والجراحين</a:t>
            </a:r>
          </a:p>
          <a:p>
            <a:pPr marL="914400" lvl="1" indent="-457200" algn="r" rtl="1">
              <a:buFont typeface="+mj-lt"/>
              <a:buAutoNum type="arabicPeriod"/>
            </a:pPr>
            <a:r>
              <a:rPr lang="ar-SA" sz="3600" dirty="0" smtClean="0"/>
              <a:t>الطب : علاج الرهب ,اعادة التاهيل , ومحاكاة العمليات الجراحية</a:t>
            </a:r>
          </a:p>
          <a:p>
            <a:pPr marL="914400" lvl="1" indent="-457200" algn="r" rtl="1">
              <a:buFont typeface="+mj-lt"/>
              <a:buAutoNum type="arabicPeriod"/>
            </a:pPr>
            <a:r>
              <a:rPr lang="ar-SA" sz="3600" dirty="0" smtClean="0"/>
              <a:t>الهندسة والمعمارة : تصور المباني والمشاريع قبل تنفيذها</a:t>
            </a:r>
          </a:p>
          <a:p>
            <a:pPr marL="914400" lvl="1" indent="-457200" algn="r" rtl="1">
              <a:buFont typeface="+mj-lt"/>
              <a:buAutoNum type="arabicPeriod"/>
            </a:pPr>
            <a:r>
              <a:rPr lang="ar-SA" sz="3600" dirty="0" smtClean="0"/>
              <a:t>السياحة : القيام بجولات افتراضية للاماكن التاريخية او الطبيعية </a:t>
            </a:r>
          </a:p>
        </p:txBody>
      </p:sp>
    </p:spTree>
    <p:extLst>
      <p:ext uri="{BB962C8B-B14F-4D97-AF65-F5344CB8AC3E}">
        <p14:creationId xmlns:p14="http://schemas.microsoft.com/office/powerpoint/2010/main" val="35251819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مميزات الواقع الافتراضي:</a:t>
            </a:r>
            <a:endParaRPr lang="ar-EG" dirty="0"/>
          </a:p>
        </p:txBody>
      </p:sp>
      <p:sp>
        <p:nvSpPr>
          <p:cNvPr id="3" name="Content Placeholder 2"/>
          <p:cNvSpPr>
            <a:spLocks noGrp="1"/>
          </p:cNvSpPr>
          <p:nvPr>
            <p:ph idx="1"/>
          </p:nvPr>
        </p:nvSpPr>
        <p:spPr>
          <a:xfrm>
            <a:off x="838200" y="2228850"/>
            <a:ext cx="10320338" cy="3948113"/>
          </a:xfrm>
        </p:spPr>
        <p:txBody>
          <a:bodyPr>
            <a:normAutofit/>
          </a:bodyPr>
          <a:lstStyle/>
          <a:p>
            <a:pPr lvl="3" algn="r"/>
            <a:r>
              <a:rPr lang="ar-SA" sz="4400" dirty="0" smtClean="0"/>
              <a:t>تجربة غامرة وحقيقية</a:t>
            </a:r>
          </a:p>
          <a:p>
            <a:pPr lvl="3" algn="r"/>
            <a:r>
              <a:rPr lang="ar-SA" sz="4400" dirty="0" smtClean="0"/>
              <a:t>تقليل المخاطرفي التدريب العملي</a:t>
            </a:r>
          </a:p>
          <a:p>
            <a:pPr lvl="3" algn="r"/>
            <a:r>
              <a:rPr lang="ar-SA" sz="4400" dirty="0" smtClean="0"/>
              <a:t>توفير الوقت والمال في بعض المجالات</a:t>
            </a:r>
          </a:p>
          <a:p>
            <a:pPr lvl="3" algn="r"/>
            <a:r>
              <a:rPr lang="ar-SA" sz="4400" dirty="0" smtClean="0"/>
              <a:t>فتح مجالات جديدة للابداع والابتكار</a:t>
            </a:r>
          </a:p>
          <a:p>
            <a:pPr lvl="3" algn="r"/>
            <a:endParaRPr lang="ar-EG" sz="4400" dirty="0"/>
          </a:p>
        </p:txBody>
      </p:sp>
    </p:spTree>
    <p:extLst>
      <p:ext uri="{BB962C8B-B14F-4D97-AF65-F5344CB8AC3E}">
        <p14:creationId xmlns:p14="http://schemas.microsoft.com/office/powerpoint/2010/main" val="617875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عيوب وتحديات الواقع الافتراضي:</a:t>
            </a:r>
            <a:endParaRPr lang="ar-EG" dirty="0"/>
          </a:p>
        </p:txBody>
      </p:sp>
      <p:sp>
        <p:nvSpPr>
          <p:cNvPr id="3" name="Content Placeholder 2"/>
          <p:cNvSpPr>
            <a:spLocks noGrp="1"/>
          </p:cNvSpPr>
          <p:nvPr>
            <p:ph idx="1"/>
          </p:nvPr>
        </p:nvSpPr>
        <p:spPr/>
        <p:txBody>
          <a:bodyPr/>
          <a:lstStyle/>
          <a:p>
            <a:pPr marL="514350" indent="-514350" algn="r">
              <a:buFont typeface="+mj-lt"/>
              <a:buAutoNum type="arabicPeriod"/>
            </a:pPr>
            <a:r>
              <a:rPr lang="ar-SA" dirty="0" smtClean="0"/>
              <a:t>ا</a:t>
            </a:r>
            <a:r>
              <a:rPr lang="ar-SA" sz="4000" dirty="0" smtClean="0"/>
              <a:t>رتفاع تكلفة الاجهزة</a:t>
            </a:r>
          </a:p>
          <a:p>
            <a:pPr marL="514350" indent="-514350" algn="r">
              <a:buFont typeface="+mj-lt"/>
              <a:buAutoNum type="arabicPeriod"/>
            </a:pPr>
            <a:r>
              <a:rPr lang="ar-SA" sz="4000" dirty="0" smtClean="0"/>
              <a:t>بعض المشكلات الصحية مثل دوار الحركة واجهاد العين</a:t>
            </a:r>
          </a:p>
          <a:p>
            <a:pPr marL="514350" indent="-514350" algn="r">
              <a:buFont typeface="+mj-lt"/>
              <a:buAutoNum type="arabicPeriod"/>
            </a:pPr>
            <a:r>
              <a:rPr lang="ar-SA" sz="4000" dirty="0" smtClean="0"/>
              <a:t>الحاجة الي تقنيات قوية لتشغيله</a:t>
            </a:r>
          </a:p>
          <a:p>
            <a:pPr marL="514350" indent="-514350" algn="r">
              <a:buFont typeface="+mj-lt"/>
              <a:buAutoNum type="arabicPeriod"/>
            </a:pPr>
            <a:r>
              <a:rPr lang="ar-SA" sz="4000" dirty="0" smtClean="0"/>
              <a:t>محدودية التفاعل الحسي (اللمس,الشم, التذوق)</a:t>
            </a:r>
          </a:p>
          <a:p>
            <a:pPr marL="0" indent="0" algn="r">
              <a:buNone/>
            </a:pPr>
            <a:endParaRPr lang="ar-EG" sz="4000" dirty="0"/>
          </a:p>
        </p:txBody>
      </p:sp>
    </p:spTree>
    <p:extLst>
      <p:ext uri="{BB962C8B-B14F-4D97-AF65-F5344CB8AC3E}">
        <p14:creationId xmlns:p14="http://schemas.microsoft.com/office/powerpoint/2010/main" val="385835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SA" dirty="0" smtClean="0"/>
              <a:t>مستقبل الواقع الافتراضي:</a:t>
            </a:r>
            <a:endParaRPr lang="ar-EG" dirty="0"/>
          </a:p>
        </p:txBody>
      </p:sp>
      <p:sp>
        <p:nvSpPr>
          <p:cNvPr id="3" name="Content Placeholder 2"/>
          <p:cNvSpPr>
            <a:spLocks noGrp="1"/>
          </p:cNvSpPr>
          <p:nvPr>
            <p:ph idx="1"/>
          </p:nvPr>
        </p:nvSpPr>
        <p:spPr>
          <a:xfrm>
            <a:off x="328613" y="2085975"/>
            <a:ext cx="11301411" cy="4629150"/>
          </a:xfrm>
        </p:spPr>
        <p:txBody>
          <a:bodyPr/>
          <a:lstStyle/>
          <a:p>
            <a:pPr marL="0" indent="0" algn="r">
              <a:buNone/>
            </a:pPr>
            <a:r>
              <a:rPr lang="ar-SA" sz="3200" dirty="0" smtClean="0"/>
              <a:t>  يتوقع ان يشهد الواقع الافتراضي تطورا كبير مع دمجه بالذكاء الاصطناعي وانترنت الاشياء ومن المنتظر ان يصبح اكثر شيوعا في التعليم الطب والتسوق عبر الانترنت وان يقترب تدريجيا من محاكاة الواقع بالكامل</a:t>
            </a:r>
          </a:p>
          <a:p>
            <a:pPr marL="0" indent="0" algn="r">
              <a:buNone/>
            </a:pPr>
            <a:r>
              <a:rPr lang="ar-SA" sz="4400" dirty="0" smtClean="0"/>
              <a:t>الخاتمة :</a:t>
            </a:r>
          </a:p>
          <a:p>
            <a:pPr marL="0" indent="0" algn="r">
              <a:buNone/>
            </a:pPr>
            <a:r>
              <a:rPr lang="ar-SA" sz="4400" dirty="0"/>
              <a:t> </a:t>
            </a:r>
            <a:r>
              <a:rPr lang="ar-SA" sz="3200" dirty="0" smtClean="0"/>
              <a:t>الواقع الافتراضي </a:t>
            </a:r>
            <a:r>
              <a:rPr lang="ar-SA" sz="3200" smtClean="0"/>
              <a:t>ليس </a:t>
            </a:r>
            <a:r>
              <a:rPr lang="ar-SA" sz="3200" smtClean="0"/>
              <a:t>مجرد </a:t>
            </a:r>
            <a:r>
              <a:rPr lang="ar-SA" sz="3200" dirty="0" smtClean="0"/>
              <a:t>وسيلة للترفيه بل هو ثورة تقنية لها تاثيرات واسعة علي مختلف مجالات الحياة ومع الحياة استمرار التطور من المرجح ان يصبح جزء اساسيا من حياتنا اليومية في المستقبل</a:t>
            </a:r>
            <a:endParaRPr lang="ar-EG" sz="4400" dirty="0"/>
          </a:p>
        </p:txBody>
      </p:sp>
    </p:spTree>
    <p:extLst>
      <p:ext uri="{BB962C8B-B14F-4D97-AF65-F5344CB8AC3E}">
        <p14:creationId xmlns:p14="http://schemas.microsoft.com/office/powerpoint/2010/main" val="144884350"/>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2908</TotalTime>
  <Words>309</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Trebuchet MS</vt:lpstr>
      <vt:lpstr>Berlin</vt:lpstr>
      <vt:lpstr>بسم الله الرحمن الرحيم جامعة دنقلا كلية علوم الحاسوب والتنمية البشرية</vt:lpstr>
      <vt:lpstr>مقدمة :</vt:lpstr>
      <vt:lpstr>مكونات الواقع الافتراضي:</vt:lpstr>
      <vt:lpstr>استخدمات الواقع الافتراضي:</vt:lpstr>
      <vt:lpstr>مميزات الواقع الافتراضي:</vt:lpstr>
      <vt:lpstr>عيوب وتحديات الواقع الافتراضي:</vt:lpstr>
      <vt:lpstr>مستقبل الواقع الافتراضي:</vt:lpstr>
    </vt:vector>
  </TitlesOfParts>
  <Company>Microsoft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 جامعة دنقلا كلية علوم الحاسوب والتنمية البشرية</dc:title>
  <dc:creator>MO-laptop</dc:creator>
  <cp:lastModifiedBy>MO-laptop</cp:lastModifiedBy>
  <cp:revision>23</cp:revision>
  <dcterms:created xsi:type="dcterms:W3CDTF">2025-08-28T11:32:44Z</dcterms:created>
  <dcterms:modified xsi:type="dcterms:W3CDTF">2025-08-31T07:02:18Z</dcterms:modified>
</cp:coreProperties>
</file>