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y="8229600" cx="14630400"/>
  <p:notesSz cx="8229600" cy="14630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3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9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6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7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8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702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77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724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83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52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584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53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0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54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30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55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4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60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60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65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82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75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6F4F4"/>
          </a:solidFill>
        </p:spPr>
      </p:sp>
      <p:sp>
        <p:nvSpPr>
          <p:cNvPr id="1048690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FFFFF"/>
          </a:solidFill>
        </p:spPr>
      </p:sp>
      <p:pic>
        <p:nvPicPr>
          <p:cNvPr id="2097176" name="Image 0" descr="preencoded.png">
            <a:hlinkClick r:id="rId1" tooltip="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slideLayout" Target="../slideLayouts/slideLayout7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ext 0"/>
          <p:cNvSpPr/>
          <p:nvPr/>
        </p:nvSpPr>
        <p:spPr>
          <a:xfrm>
            <a:off x="793790" y="2691527"/>
            <a:ext cx="7556421" cy="1417558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5550"/>
              </a:lnSpc>
              <a:buNone/>
            </a:pPr>
            <a:r>
              <a:rPr b="1" dirty="0" sz="44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النظم الموزعة وأثرها في نظم المؤسسات</a:t>
            </a:r>
            <a:endParaRPr dirty="0" sz="4450" lang="en-US"/>
          </a:p>
        </p:txBody>
      </p:sp>
      <p:sp>
        <p:nvSpPr>
          <p:cNvPr id="1048579" name="Text 1"/>
          <p:cNvSpPr/>
          <p:nvPr/>
        </p:nvSpPr>
        <p:spPr>
          <a:xfrm>
            <a:off x="793790" y="4449247"/>
            <a:ext cx="7556421" cy="1088708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2850"/>
              </a:lnSpc>
              <a:buNone/>
            </a:pPr>
            <a:r>
              <a:rPr dirty="0" sz="17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في عالم الأعمال اليوم، تتزايد الحاجة إلى أنظمة قوية ومرنة وقابلة للتوسع. تعد النظم الموزعة حجر الزاوية في تحقيق هذه المتطلبات، حيث توفر أساسًا متينًا للابتكار والكفاءة عبر مختلف القطاعات المؤسسية.</a:t>
            </a:r>
            <a:endParaRPr dirty="0" sz="175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ext 0"/>
          <p:cNvSpPr/>
          <p:nvPr/>
        </p:nvSpPr>
        <p:spPr>
          <a:xfrm>
            <a:off x="1528167" y="3205520"/>
            <a:ext cx="12385834" cy="639604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5000"/>
              </a:lnSpc>
              <a:buNone/>
            </a:pPr>
            <a:r>
              <a:rPr b="1" dirty="0" sz="400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الخلاصة: مستقبل النظم الموزعة وتأثيرها على تطور المؤسسات</a:t>
            </a:r>
            <a:endParaRPr dirty="0" sz="4000" lang="en-US"/>
          </a:p>
        </p:txBody>
      </p:sp>
      <p:sp>
        <p:nvSpPr>
          <p:cNvPr id="1048726" name="Text 1"/>
          <p:cNvSpPr/>
          <p:nvPr/>
        </p:nvSpPr>
        <p:spPr>
          <a:xfrm>
            <a:off x="2710696" y="4152186"/>
            <a:ext cx="11203305" cy="882848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6950"/>
              </a:lnSpc>
              <a:buNone/>
            </a:pPr>
            <a:r>
              <a:rPr b="1" dirty="0" sz="55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مستقبل الأعمال مبني على النظم الموزعة</a:t>
            </a:r>
            <a:endParaRPr dirty="0" sz="5550" lang="en-US"/>
          </a:p>
        </p:txBody>
      </p:sp>
      <p:sp>
        <p:nvSpPr>
          <p:cNvPr id="1048727" name="Text 2"/>
          <p:cNvSpPr/>
          <p:nvPr/>
        </p:nvSpPr>
        <p:spPr>
          <a:xfrm>
            <a:off x="716399" y="5342096"/>
            <a:ext cx="13197602" cy="327422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550"/>
              </a:lnSpc>
              <a:buNone/>
            </a:pPr>
            <a:r>
              <a:rPr dirty="0" sz="16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تعتبر النظم الموزعة ركيزة أساسية لنمو المؤسسات في العصر الرقمي، حيث تمكنها من تحقيق مستويات غير مسبوقة من الكفاءة والمرونة والابتكار.</a:t>
            </a:r>
            <a:endParaRPr dirty="0" sz="1600" lang="en-US"/>
          </a:p>
        </p:txBody>
      </p:sp>
      <p:sp>
        <p:nvSpPr>
          <p:cNvPr id="1048728" name="Text 3"/>
          <p:cNvSpPr/>
          <p:nvPr/>
        </p:nvSpPr>
        <p:spPr>
          <a:xfrm>
            <a:off x="716399" y="5899785"/>
            <a:ext cx="13197602" cy="327422"/>
          </a:xfrm>
          <a:prstGeom prst="rect"/>
          <a:noFill/>
        </p:spPr>
        <p:txBody>
          <a:bodyPr anchor="t" bIns="0" lIns="0" rIns="0" rtlCol="0" tIns="0" wrap="none"/>
          <a:p>
            <a:pPr algn="r" indent="-342900" marL="342900" rtl="1">
              <a:lnSpc>
                <a:spcPts val="2550"/>
              </a:lnSpc>
              <a:buSzPct val="100000"/>
              <a:buChar char="•"/>
            </a:pPr>
            <a:r>
              <a:rPr dirty="0" sz="16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تعزيز القدرة التنافسية في الأسواق العالمية.</a:t>
            </a:r>
            <a:endParaRPr dirty="0" sz="1600" lang="en-US"/>
          </a:p>
        </p:txBody>
      </p:sp>
      <p:sp>
        <p:nvSpPr>
          <p:cNvPr id="1048729" name="Text 4"/>
          <p:cNvSpPr/>
          <p:nvPr/>
        </p:nvSpPr>
        <p:spPr>
          <a:xfrm>
            <a:off x="716399" y="6298763"/>
            <a:ext cx="13197602" cy="327422"/>
          </a:xfrm>
          <a:prstGeom prst="rect"/>
          <a:noFill/>
        </p:spPr>
        <p:txBody>
          <a:bodyPr anchor="t" bIns="0" lIns="0" rIns="0" rtlCol="0" tIns="0" wrap="none"/>
          <a:p>
            <a:pPr algn="r" indent="-342900" marL="342900" rtl="1">
              <a:lnSpc>
                <a:spcPts val="2550"/>
              </a:lnSpc>
              <a:buSzPct val="100000"/>
              <a:buChar char="•"/>
            </a:pPr>
            <a:r>
              <a:rPr dirty="0" sz="16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تمكين الابتكار السريع والاستجابة لمتطلبات السوق المتغيرة.</a:t>
            </a:r>
            <a:endParaRPr dirty="0" sz="1600" lang="en-US"/>
          </a:p>
        </p:txBody>
      </p:sp>
      <p:sp>
        <p:nvSpPr>
          <p:cNvPr id="1048730" name="Text 5"/>
          <p:cNvSpPr/>
          <p:nvPr/>
        </p:nvSpPr>
        <p:spPr>
          <a:xfrm>
            <a:off x="716399" y="6697742"/>
            <a:ext cx="13197602" cy="327422"/>
          </a:xfrm>
          <a:prstGeom prst="rect"/>
          <a:noFill/>
        </p:spPr>
        <p:txBody>
          <a:bodyPr anchor="t" bIns="0" lIns="0" rIns="0" rtlCol="0" tIns="0" wrap="none"/>
          <a:p>
            <a:pPr algn="r" indent="-342900" marL="342900" rtl="1">
              <a:lnSpc>
                <a:spcPts val="2550"/>
              </a:lnSpc>
              <a:buSzPct val="100000"/>
              <a:buChar char="•"/>
            </a:pPr>
            <a:r>
              <a:rPr dirty="0" sz="16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بناء أنظمة أكثر مقاومة للفشل وقابلية للتوسع.</a:t>
            </a:r>
            <a:endParaRPr dirty="0" sz="1600" lang="en-US"/>
          </a:p>
        </p:txBody>
      </p:sp>
      <p:sp>
        <p:nvSpPr>
          <p:cNvPr id="1048731" name="Text 6"/>
          <p:cNvSpPr/>
          <p:nvPr/>
        </p:nvSpPr>
        <p:spPr>
          <a:xfrm>
            <a:off x="716399" y="7255431"/>
            <a:ext cx="13197602" cy="327422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550"/>
              </a:lnSpc>
              <a:buNone/>
            </a:pPr>
            <a:r>
              <a:rPr dirty="0" sz="16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إن الاستثمار في النظم الموزعة لم يعد خيارًا، بل ضرورة حتمية للمؤسسات التي تسعى إلى الازدهار والقيادة في بيئة الأعمال المعاصرة.</a:t>
            </a:r>
            <a:endParaRPr dirty="0" sz="1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 0"/>
          <p:cNvSpPr/>
          <p:nvPr/>
        </p:nvSpPr>
        <p:spPr>
          <a:xfrm>
            <a:off x="6849666" y="484942"/>
            <a:ext cx="7163514" cy="551021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4300"/>
              </a:lnSpc>
              <a:buNone/>
            </a:pPr>
            <a:r>
              <a:rPr b="1" dirty="0" sz="34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مفهوم النظم الموزعة وخصائصها الأساسية</a:t>
            </a:r>
            <a:endParaRPr dirty="0" sz="3450" lang="en-US"/>
          </a:p>
        </p:txBody>
      </p:sp>
      <p:sp>
        <p:nvSpPr>
          <p:cNvPr id="1048586" name="Text 1"/>
          <p:cNvSpPr/>
          <p:nvPr/>
        </p:nvSpPr>
        <p:spPr>
          <a:xfrm>
            <a:off x="609600" y="1459111"/>
            <a:ext cx="6482834" cy="564118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النظم الموزعة هي مجموعة من المكونات المستقلة التي تعمل معًا ككيان واحد متماسك. تتوزع هذه المكونات عبر شبكات مختلفة، وتتواصل فيما بينها لتحقيق هدف مشترك.</a:t>
            </a:r>
            <a:endParaRPr dirty="0" sz="1350" lang="en-US"/>
          </a:p>
        </p:txBody>
      </p:sp>
      <p:sp>
        <p:nvSpPr>
          <p:cNvPr id="1048587" name="Shape 2"/>
          <p:cNvSpPr/>
          <p:nvPr/>
        </p:nvSpPr>
        <p:spPr>
          <a:xfrm>
            <a:off x="609600" y="2221587"/>
            <a:ext cx="6482834" cy="1132403"/>
          </a:xfrm>
          <a:prstGeom prst="roundRect">
            <a:avLst>
              <a:gd name="adj" fmla="val 6541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048588" name="Shape 3"/>
          <p:cNvSpPr/>
          <p:nvPr/>
        </p:nvSpPr>
        <p:spPr>
          <a:xfrm>
            <a:off x="609600" y="2221587"/>
            <a:ext cx="91440" cy="1132403"/>
          </a:xfrm>
          <a:prstGeom prst="rect"/>
          <a:solidFill>
            <a:srgbClr val="4950BC"/>
          </a:solidFill>
        </p:spPr>
      </p:sp>
      <p:sp>
        <p:nvSpPr>
          <p:cNvPr id="1048589" name="Text 4"/>
          <p:cNvSpPr/>
          <p:nvPr/>
        </p:nvSpPr>
        <p:spPr>
          <a:xfrm>
            <a:off x="4597360" y="2420779"/>
            <a:ext cx="2204442" cy="2756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الشفافية</a:t>
            </a:r>
            <a:endParaRPr dirty="0" sz="1700" lang="en-US"/>
          </a:p>
        </p:txBody>
      </p:sp>
      <p:sp>
        <p:nvSpPr>
          <p:cNvPr id="1048590" name="Text 5"/>
          <p:cNvSpPr/>
          <p:nvPr/>
        </p:nvSpPr>
        <p:spPr>
          <a:xfrm>
            <a:off x="808792" y="2872740"/>
            <a:ext cx="5993011" cy="28205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تبدو وكأنها نظام واحد موحد للمستخدم.</a:t>
            </a:r>
            <a:endParaRPr dirty="0" sz="1350" lang="en-US"/>
          </a:p>
        </p:txBody>
      </p:sp>
      <p:sp>
        <p:nvSpPr>
          <p:cNvPr id="1048591" name="Shape 6"/>
          <p:cNvSpPr/>
          <p:nvPr/>
        </p:nvSpPr>
        <p:spPr>
          <a:xfrm>
            <a:off x="609600" y="3530322"/>
            <a:ext cx="6482834" cy="1132403"/>
          </a:xfrm>
          <a:prstGeom prst="roundRect">
            <a:avLst>
              <a:gd name="adj" fmla="val 6541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048592" name="Shape 7"/>
          <p:cNvSpPr/>
          <p:nvPr/>
        </p:nvSpPr>
        <p:spPr>
          <a:xfrm>
            <a:off x="609600" y="3530322"/>
            <a:ext cx="91440" cy="1132403"/>
          </a:xfrm>
          <a:prstGeom prst="rect"/>
          <a:solidFill>
            <a:srgbClr val="4950BC"/>
          </a:solidFill>
        </p:spPr>
      </p:sp>
      <p:sp>
        <p:nvSpPr>
          <p:cNvPr id="1048593" name="Text 8"/>
          <p:cNvSpPr/>
          <p:nvPr/>
        </p:nvSpPr>
        <p:spPr>
          <a:xfrm>
            <a:off x="4597360" y="3729514"/>
            <a:ext cx="2204442" cy="2756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التوسع</a:t>
            </a:r>
            <a:endParaRPr dirty="0" sz="1700" lang="en-US"/>
          </a:p>
        </p:txBody>
      </p:sp>
      <p:sp>
        <p:nvSpPr>
          <p:cNvPr id="1048594" name="Text 9"/>
          <p:cNvSpPr/>
          <p:nvPr/>
        </p:nvSpPr>
        <p:spPr>
          <a:xfrm>
            <a:off x="808792" y="4181475"/>
            <a:ext cx="5993011" cy="28205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سهولة إضافة أو إزالة المكونات.</a:t>
            </a:r>
            <a:endParaRPr dirty="0" sz="1350" lang="en-US"/>
          </a:p>
        </p:txBody>
      </p:sp>
      <p:sp>
        <p:nvSpPr>
          <p:cNvPr id="1048595" name="Shape 10"/>
          <p:cNvSpPr/>
          <p:nvPr/>
        </p:nvSpPr>
        <p:spPr>
          <a:xfrm>
            <a:off x="609600" y="4839057"/>
            <a:ext cx="6482834" cy="1132403"/>
          </a:xfrm>
          <a:prstGeom prst="roundRect">
            <a:avLst>
              <a:gd name="adj" fmla="val 6541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048596" name="Shape 11"/>
          <p:cNvSpPr/>
          <p:nvPr/>
        </p:nvSpPr>
        <p:spPr>
          <a:xfrm>
            <a:off x="609600" y="4839057"/>
            <a:ext cx="91440" cy="1132403"/>
          </a:xfrm>
          <a:prstGeom prst="rect"/>
          <a:solidFill>
            <a:srgbClr val="4950BC"/>
          </a:solidFill>
        </p:spPr>
      </p:sp>
      <p:sp>
        <p:nvSpPr>
          <p:cNvPr id="1048597" name="Text 12"/>
          <p:cNvSpPr/>
          <p:nvPr/>
        </p:nvSpPr>
        <p:spPr>
          <a:xfrm>
            <a:off x="4597360" y="5038249"/>
            <a:ext cx="2204442" cy="2756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التسامح مع الأخطاء</a:t>
            </a:r>
            <a:endParaRPr dirty="0" sz="1700" lang="en-US"/>
          </a:p>
        </p:txBody>
      </p:sp>
      <p:sp>
        <p:nvSpPr>
          <p:cNvPr id="1048598" name="Text 13"/>
          <p:cNvSpPr/>
          <p:nvPr/>
        </p:nvSpPr>
        <p:spPr>
          <a:xfrm>
            <a:off x="808792" y="5490210"/>
            <a:ext cx="5993011" cy="28205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تستمر في العمل حتى عند فشل بعض الأجزاء.</a:t>
            </a:r>
            <a:endParaRPr dirty="0" sz="1350" lang="en-US"/>
          </a:p>
        </p:txBody>
      </p:sp>
      <p:sp>
        <p:nvSpPr>
          <p:cNvPr id="1048599" name="Shape 14"/>
          <p:cNvSpPr/>
          <p:nvPr/>
        </p:nvSpPr>
        <p:spPr>
          <a:xfrm>
            <a:off x="609600" y="6147792"/>
            <a:ext cx="6482834" cy="1132403"/>
          </a:xfrm>
          <a:prstGeom prst="roundRect">
            <a:avLst>
              <a:gd name="adj" fmla="val 6541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048600" name="Shape 15"/>
          <p:cNvSpPr/>
          <p:nvPr/>
        </p:nvSpPr>
        <p:spPr>
          <a:xfrm>
            <a:off x="609600" y="6147792"/>
            <a:ext cx="91440" cy="1132403"/>
          </a:xfrm>
          <a:prstGeom prst="rect"/>
          <a:solidFill>
            <a:srgbClr val="4950BC"/>
          </a:solidFill>
        </p:spPr>
      </p:sp>
      <p:sp>
        <p:nvSpPr>
          <p:cNvPr id="1048601" name="Text 16"/>
          <p:cNvSpPr/>
          <p:nvPr/>
        </p:nvSpPr>
        <p:spPr>
          <a:xfrm>
            <a:off x="4597360" y="6346984"/>
            <a:ext cx="2204442" cy="2756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التزامن</a:t>
            </a:r>
            <a:endParaRPr dirty="0" sz="1700" lang="en-US"/>
          </a:p>
        </p:txBody>
      </p:sp>
      <p:sp>
        <p:nvSpPr>
          <p:cNvPr id="1048602" name="Text 17"/>
          <p:cNvSpPr/>
          <p:nvPr/>
        </p:nvSpPr>
        <p:spPr>
          <a:xfrm>
            <a:off x="808792" y="6798945"/>
            <a:ext cx="5993011" cy="28205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تسمح للمكونات بالعمل في وقت واحد.</a:t>
            </a:r>
            <a:endParaRPr dirty="0" sz="135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0"/>
          <p:cNvSpPr/>
          <p:nvPr/>
        </p:nvSpPr>
        <p:spPr>
          <a:xfrm>
            <a:off x="9223534" y="311825"/>
            <a:ext cx="5010031" cy="3543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750"/>
              </a:lnSpc>
              <a:buNone/>
            </a:pPr>
            <a:r>
              <a:rPr b="1" dirty="0" sz="220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تطور النظم الموزعة: من المركزية إلى اللامركزية</a:t>
            </a:r>
            <a:endParaRPr dirty="0" sz="2200" lang="en-US"/>
          </a:p>
        </p:txBody>
      </p:sp>
      <p:sp>
        <p:nvSpPr>
          <p:cNvPr id="1048609" name="Text 1"/>
          <p:cNvSpPr/>
          <p:nvPr/>
        </p:nvSpPr>
        <p:spPr>
          <a:xfrm>
            <a:off x="396835" y="892969"/>
            <a:ext cx="13836729" cy="181451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400"/>
              </a:lnSpc>
              <a:buNone/>
            </a:pPr>
            <a:r>
              <a:rPr dirty="0" sz="8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شهدت بنية الأنظمة الحاسوبية تحولًا جذريًا من النماذج المركزية التقليدية إلى النظم الموزعة واللامركزية، مدفوعة بالحاجة إلى المرونة والقدرة على التوسع.</a:t>
            </a:r>
            <a:endParaRPr dirty="0" sz="850" lang="en-US"/>
          </a:p>
        </p:txBody>
      </p:sp>
      <p:sp>
        <p:nvSpPr>
          <p:cNvPr id="1048610" name="Shape 2"/>
          <p:cNvSpPr/>
          <p:nvPr/>
        </p:nvSpPr>
        <p:spPr>
          <a:xfrm>
            <a:off x="396835" y="6739652"/>
            <a:ext cx="13836729" cy="1524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</p:spPr>
      </p:sp>
      <p:sp>
        <p:nvSpPr>
          <p:cNvPr id="1048611" name="Shape 3"/>
          <p:cNvSpPr/>
          <p:nvPr/>
        </p:nvSpPr>
        <p:spPr>
          <a:xfrm>
            <a:off x="10802303" y="6399550"/>
            <a:ext cx="15240" cy="34016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</p:spPr>
      </p:sp>
      <p:sp>
        <p:nvSpPr>
          <p:cNvPr id="1048612" name="Shape 4"/>
          <p:cNvSpPr/>
          <p:nvPr/>
        </p:nvSpPr>
        <p:spPr>
          <a:xfrm>
            <a:off x="10682288" y="6612076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48613" name="Text 5"/>
          <p:cNvSpPr/>
          <p:nvPr/>
        </p:nvSpPr>
        <p:spPr>
          <a:xfrm>
            <a:off x="10724793" y="6633270"/>
            <a:ext cx="170021" cy="212646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300"/>
              </a:lnSpc>
              <a:buNone/>
            </a:pPr>
            <a:r>
              <a:rPr b="1" dirty="0" sz="13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dirty="0" sz="1300" lang="en-US"/>
          </a:p>
        </p:txBody>
      </p:sp>
      <p:sp>
        <p:nvSpPr>
          <p:cNvPr id="1048614" name="Text 6"/>
          <p:cNvSpPr/>
          <p:nvPr/>
        </p:nvSpPr>
        <p:spPr>
          <a:xfrm>
            <a:off x="10092809" y="1201936"/>
            <a:ext cx="1434108" cy="177165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350"/>
              </a:lnSpc>
              <a:buNone/>
            </a:pPr>
            <a:r>
              <a:rPr b="1" dirty="0" sz="11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الأنظمة المركزية (الماضي)</a:t>
            </a:r>
            <a:endParaRPr dirty="0" sz="1100" lang="en-US"/>
          </a:p>
        </p:txBody>
      </p:sp>
      <p:sp>
        <p:nvSpPr>
          <p:cNvPr id="1048615" name="Text 7"/>
          <p:cNvSpPr/>
          <p:nvPr/>
        </p:nvSpPr>
        <p:spPr>
          <a:xfrm>
            <a:off x="7499390" y="1447086"/>
            <a:ext cx="6620828" cy="181451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400"/>
              </a:lnSpc>
              <a:buNone/>
            </a:pPr>
            <a:r>
              <a:rPr dirty="0" sz="8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خادم واحد يدير جميع العمليات، نقطة فشل واحدة، صعوبة في التوسع.</a:t>
            </a:r>
            <a:endParaRPr dirty="0" sz="850" lang="en-US"/>
          </a:p>
        </p:txBody>
      </p:sp>
      <p:sp>
        <p:nvSpPr>
          <p:cNvPr id="1048616" name="Shape 8"/>
          <p:cNvSpPr/>
          <p:nvPr/>
        </p:nvSpPr>
        <p:spPr>
          <a:xfrm>
            <a:off x="7307699" y="6739592"/>
            <a:ext cx="15240" cy="34016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</p:spPr>
      </p:sp>
      <p:sp>
        <p:nvSpPr>
          <p:cNvPr id="1048617" name="Shape 9"/>
          <p:cNvSpPr/>
          <p:nvPr/>
        </p:nvSpPr>
        <p:spPr>
          <a:xfrm>
            <a:off x="7187684" y="6612076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48618" name="Text 10"/>
          <p:cNvSpPr/>
          <p:nvPr/>
        </p:nvSpPr>
        <p:spPr>
          <a:xfrm>
            <a:off x="7230189" y="6633270"/>
            <a:ext cx="170021" cy="212646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300"/>
              </a:lnSpc>
              <a:buNone/>
            </a:pPr>
            <a:r>
              <a:rPr b="1" dirty="0" sz="13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dirty="0" sz="1300" lang="en-US"/>
          </a:p>
        </p:txBody>
      </p:sp>
      <p:sp>
        <p:nvSpPr>
          <p:cNvPr id="1048619" name="Text 11"/>
          <p:cNvSpPr/>
          <p:nvPr/>
        </p:nvSpPr>
        <p:spPr>
          <a:xfrm>
            <a:off x="6504623" y="7193280"/>
            <a:ext cx="1621274" cy="177165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350"/>
              </a:lnSpc>
              <a:buNone/>
            </a:pPr>
            <a:r>
              <a:rPr b="1" dirty="0" sz="11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أنظمة الخادم-العميل (التقدم)</a:t>
            </a:r>
            <a:endParaRPr dirty="0" sz="1100" lang="en-US"/>
          </a:p>
        </p:txBody>
      </p:sp>
      <p:sp>
        <p:nvSpPr>
          <p:cNvPr id="1048620" name="Text 12"/>
          <p:cNvSpPr/>
          <p:nvPr/>
        </p:nvSpPr>
        <p:spPr>
          <a:xfrm>
            <a:off x="4004786" y="7438430"/>
            <a:ext cx="6620828" cy="181451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400"/>
              </a:lnSpc>
              <a:buNone/>
            </a:pPr>
            <a:r>
              <a:rPr dirty="0" sz="8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فصل المهام بين العملاء والخوادم، تحسين الأداء والتوسع المحدود.</a:t>
            </a:r>
            <a:endParaRPr dirty="0" sz="850" lang="en-US"/>
          </a:p>
        </p:txBody>
      </p:sp>
      <p:sp>
        <p:nvSpPr>
          <p:cNvPr id="1048621" name="Shape 13"/>
          <p:cNvSpPr/>
          <p:nvPr/>
        </p:nvSpPr>
        <p:spPr>
          <a:xfrm>
            <a:off x="3813096" y="6399550"/>
            <a:ext cx="15240" cy="34016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</p:spPr>
      </p:sp>
      <p:sp>
        <p:nvSpPr>
          <p:cNvPr id="1048622" name="Shape 14"/>
          <p:cNvSpPr/>
          <p:nvPr/>
        </p:nvSpPr>
        <p:spPr>
          <a:xfrm>
            <a:off x="3693081" y="6612076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48623" name="Text 15"/>
          <p:cNvSpPr/>
          <p:nvPr/>
        </p:nvSpPr>
        <p:spPr>
          <a:xfrm>
            <a:off x="3735586" y="6633270"/>
            <a:ext cx="170021" cy="212646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300"/>
              </a:lnSpc>
              <a:buNone/>
            </a:pPr>
            <a:r>
              <a:rPr b="1" dirty="0" sz="13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dirty="0" sz="1300" lang="en-US"/>
          </a:p>
        </p:txBody>
      </p:sp>
      <p:sp>
        <p:nvSpPr>
          <p:cNvPr id="1048624" name="Text 16"/>
          <p:cNvSpPr/>
          <p:nvPr/>
        </p:nvSpPr>
        <p:spPr>
          <a:xfrm>
            <a:off x="3111818" y="1201936"/>
            <a:ext cx="1417558" cy="177165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350"/>
              </a:lnSpc>
              <a:buNone/>
            </a:pPr>
            <a:r>
              <a:rPr b="1" dirty="0" sz="11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النظم الموزعة (الحاضر)</a:t>
            </a:r>
            <a:endParaRPr dirty="0" sz="1100" lang="en-US"/>
          </a:p>
        </p:txBody>
      </p:sp>
      <p:sp>
        <p:nvSpPr>
          <p:cNvPr id="1048625" name="Text 17"/>
          <p:cNvSpPr/>
          <p:nvPr/>
        </p:nvSpPr>
        <p:spPr>
          <a:xfrm>
            <a:off x="510183" y="1447086"/>
            <a:ext cx="6620828" cy="181451"/>
          </a:xfrm>
          <a:prstGeom prst="rect"/>
          <a:noFill/>
        </p:spPr>
        <p:txBody>
          <a:bodyPr anchor="t" bIns="0" lIns="0" rIns="0" rtlCol="0" tIns="0" wrap="none"/>
          <a:p>
            <a:pPr algn="ctr" indent="0" marL="0" rtl="1">
              <a:lnSpc>
                <a:spcPts val="1400"/>
              </a:lnSpc>
              <a:buNone/>
            </a:pPr>
            <a:r>
              <a:rPr dirty="0" sz="8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مكونات مستقلة تعمل معًا، مرونة عالية، قدرة هائلة على التوسع.</a:t>
            </a:r>
            <a:endParaRPr dirty="0" sz="85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 0"/>
          <p:cNvSpPr/>
          <p:nvPr/>
        </p:nvSpPr>
        <p:spPr>
          <a:xfrm>
            <a:off x="6185297" y="570667"/>
            <a:ext cx="7746206" cy="1248013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4900"/>
              </a:lnSpc>
              <a:buNone/>
            </a:pPr>
            <a:r>
              <a:rPr b="1" dirty="0" sz="390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البنية التحتية للنظم الموزعة في المؤسسات الحديثة</a:t>
            </a:r>
            <a:endParaRPr dirty="0" sz="3900" lang="en-US"/>
          </a:p>
        </p:txBody>
      </p:sp>
      <p:sp>
        <p:nvSpPr>
          <p:cNvPr id="1048632" name="Text 1"/>
          <p:cNvSpPr/>
          <p:nvPr/>
        </p:nvSpPr>
        <p:spPr>
          <a:xfrm>
            <a:off x="6185297" y="2118241"/>
            <a:ext cx="7746206" cy="638889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2500"/>
              </a:lnSpc>
              <a:buNone/>
            </a:pPr>
            <a:r>
              <a:rPr dirty="0" sz="15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تعتمد المؤسسات اليوم على بنى تحتية معقدة لتمكين النظم الموزعة، مما يضمن التشغيل السلس والفعالية العالية.</a:t>
            </a:r>
            <a:endParaRPr dirty="0" sz="1550" lang="en-US"/>
          </a:p>
        </p:txBody>
      </p:sp>
      <p:pic>
        <p:nvPicPr>
          <p:cNvPr id="2097156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432274" y="2981801"/>
            <a:ext cx="499229" cy="499229"/>
          </a:xfrm>
          <a:prstGeom prst="rect"/>
        </p:spPr>
      </p:pic>
      <p:sp>
        <p:nvSpPr>
          <p:cNvPr id="1048633" name="Text 2"/>
          <p:cNvSpPr/>
          <p:nvPr/>
        </p:nvSpPr>
        <p:spPr>
          <a:xfrm>
            <a:off x="10686455" y="3100268"/>
            <a:ext cx="2496264" cy="312063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450"/>
              </a:lnSpc>
              <a:buNone/>
            </a:pPr>
            <a:r>
              <a:rPr b="1" dirty="0" sz="195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الحوسبة السحابية</a:t>
            </a:r>
            <a:endParaRPr dirty="0" sz="1950" lang="en-US"/>
          </a:p>
        </p:txBody>
      </p:sp>
      <p:sp>
        <p:nvSpPr>
          <p:cNvPr id="1048634" name="Text 3"/>
          <p:cNvSpPr/>
          <p:nvPr/>
        </p:nvSpPr>
        <p:spPr>
          <a:xfrm>
            <a:off x="6185297" y="3532108"/>
            <a:ext cx="6997422" cy="319445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500"/>
              </a:lnSpc>
              <a:buNone/>
            </a:pPr>
            <a:r>
              <a:rPr dirty="0" sz="15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استخدام البنى التحتية السحابية العامة والخاصة لاستضافة التطبيقات والبيانات.</a:t>
            </a:r>
            <a:endParaRPr dirty="0" sz="1550" lang="en-US"/>
          </a:p>
        </p:txBody>
      </p:sp>
      <p:pic>
        <p:nvPicPr>
          <p:cNvPr id="2097157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432274" y="4250888"/>
            <a:ext cx="499229" cy="499229"/>
          </a:xfrm>
          <a:prstGeom prst="rect"/>
        </p:spPr>
      </p:pic>
      <p:sp>
        <p:nvSpPr>
          <p:cNvPr id="1048635" name="Text 4"/>
          <p:cNvSpPr/>
          <p:nvPr/>
        </p:nvSpPr>
        <p:spPr>
          <a:xfrm>
            <a:off x="10686455" y="4369356"/>
            <a:ext cx="2496264" cy="312063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450"/>
              </a:lnSpc>
              <a:buNone/>
            </a:pPr>
            <a:r>
              <a:rPr b="1" dirty="0" sz="195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الحاويات (Containers)</a:t>
            </a:r>
            <a:endParaRPr dirty="0" sz="1950" lang="en-US"/>
          </a:p>
        </p:txBody>
      </p:sp>
      <p:sp>
        <p:nvSpPr>
          <p:cNvPr id="1048636" name="Text 5"/>
          <p:cNvSpPr/>
          <p:nvPr/>
        </p:nvSpPr>
        <p:spPr>
          <a:xfrm>
            <a:off x="6185297" y="4801195"/>
            <a:ext cx="6997422" cy="319445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500"/>
              </a:lnSpc>
              <a:buNone/>
            </a:pPr>
            <a:r>
              <a:rPr dirty="0" sz="15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تقنيات مثل Docker وKubernetes لإدارة ونشر التطبيقات الموزعة بكفاءة.</a:t>
            </a:r>
            <a:endParaRPr dirty="0" sz="1550" lang="en-US"/>
          </a:p>
        </p:txBody>
      </p:sp>
      <p:pic>
        <p:nvPicPr>
          <p:cNvPr id="2097158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3432274" y="5519976"/>
            <a:ext cx="499229" cy="499229"/>
          </a:xfrm>
          <a:prstGeom prst="rect"/>
        </p:spPr>
      </p:pic>
      <p:sp>
        <p:nvSpPr>
          <p:cNvPr id="1048637" name="Text 6"/>
          <p:cNvSpPr/>
          <p:nvPr/>
        </p:nvSpPr>
        <p:spPr>
          <a:xfrm>
            <a:off x="9441418" y="5638443"/>
            <a:ext cx="3741301" cy="312063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450"/>
              </a:lnSpc>
              <a:buNone/>
            </a:pPr>
            <a:r>
              <a:rPr b="1" dirty="0" sz="195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الخدمات المصغرة (Microservices)</a:t>
            </a:r>
            <a:endParaRPr dirty="0" sz="1950" lang="en-US"/>
          </a:p>
        </p:txBody>
      </p:sp>
      <p:sp>
        <p:nvSpPr>
          <p:cNvPr id="1048638" name="Text 7"/>
          <p:cNvSpPr/>
          <p:nvPr/>
        </p:nvSpPr>
        <p:spPr>
          <a:xfrm>
            <a:off x="6185297" y="6070283"/>
            <a:ext cx="6997422" cy="319445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500"/>
              </a:lnSpc>
              <a:buNone/>
            </a:pPr>
            <a:r>
              <a:rPr dirty="0" sz="15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بناء التطبيقات كوحدات صغيرة مستقلة، مما يسهل التطوير والنشر.</a:t>
            </a:r>
            <a:endParaRPr dirty="0" sz="1550" lang="en-US"/>
          </a:p>
        </p:txBody>
      </p:sp>
      <p:pic>
        <p:nvPicPr>
          <p:cNvPr id="2097159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3432274" y="6789063"/>
            <a:ext cx="499229" cy="499229"/>
          </a:xfrm>
          <a:prstGeom prst="rect"/>
        </p:spPr>
      </p:pic>
      <p:sp>
        <p:nvSpPr>
          <p:cNvPr id="1048639" name="Text 8"/>
          <p:cNvSpPr/>
          <p:nvPr/>
        </p:nvSpPr>
        <p:spPr>
          <a:xfrm>
            <a:off x="10686455" y="6907530"/>
            <a:ext cx="2496264" cy="312063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450"/>
              </a:lnSpc>
              <a:buNone/>
            </a:pPr>
            <a:r>
              <a:rPr b="1" dirty="0" sz="195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قواعد البيانات الموزعة</a:t>
            </a:r>
            <a:endParaRPr dirty="0" sz="1950" lang="en-US"/>
          </a:p>
        </p:txBody>
      </p:sp>
      <p:sp>
        <p:nvSpPr>
          <p:cNvPr id="1048640" name="Text 9"/>
          <p:cNvSpPr/>
          <p:nvPr/>
        </p:nvSpPr>
        <p:spPr>
          <a:xfrm>
            <a:off x="6185297" y="7339370"/>
            <a:ext cx="6997422" cy="319445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500"/>
              </a:lnSpc>
              <a:buNone/>
            </a:pPr>
            <a:r>
              <a:rPr dirty="0" sz="15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أنظمة قواعد بيانات مصممة للتعامل مع البيانات على نطاق واسع في بيئة موزعة.</a:t>
            </a:r>
            <a:endParaRPr dirty="0" sz="155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 0"/>
          <p:cNvSpPr/>
          <p:nvPr/>
        </p:nvSpPr>
        <p:spPr>
          <a:xfrm>
            <a:off x="4711184" y="2678192"/>
            <a:ext cx="9304615" cy="548878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4300"/>
              </a:lnSpc>
              <a:buNone/>
            </a:pPr>
            <a:r>
              <a:rPr b="1" dirty="0" sz="34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تحسين كفاءة العمليات التجارية من خلال النظم الموزعة</a:t>
            </a:r>
            <a:endParaRPr dirty="0" sz="3450" lang="en-US"/>
          </a:p>
        </p:txBody>
      </p:sp>
      <p:sp>
        <p:nvSpPr>
          <p:cNvPr id="1048647" name="Text 1"/>
          <p:cNvSpPr/>
          <p:nvPr/>
        </p:nvSpPr>
        <p:spPr>
          <a:xfrm>
            <a:off x="614601" y="3490436"/>
            <a:ext cx="13401199" cy="280988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تسهم النظم الموزعة بشكل مباشر في رفع كفاءة العمليات التشغيلية وتحقيق قيمة مضافة للمؤسسات.</a:t>
            </a:r>
            <a:endParaRPr dirty="0" sz="1350" lang="en-US"/>
          </a:p>
        </p:txBody>
      </p:sp>
      <p:pic>
        <p:nvPicPr>
          <p:cNvPr id="2097161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03068" y="4232315"/>
            <a:ext cx="6612731" cy="1143000"/>
          </a:xfrm>
          <a:prstGeom prst="rect"/>
        </p:spPr>
      </p:pic>
      <p:sp>
        <p:nvSpPr>
          <p:cNvPr id="1048648" name="Text 2"/>
          <p:cNvSpPr/>
          <p:nvPr/>
        </p:nvSpPr>
        <p:spPr>
          <a:xfrm>
            <a:off x="11644908" y="4934783"/>
            <a:ext cx="2195274" cy="27443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تحسين الأداء</a:t>
            </a:r>
            <a:endParaRPr dirty="0" sz="1700" lang="en-US"/>
          </a:p>
        </p:txBody>
      </p:sp>
      <p:sp>
        <p:nvSpPr>
          <p:cNvPr id="1048649" name="Text 3"/>
          <p:cNvSpPr/>
          <p:nvPr/>
        </p:nvSpPr>
        <p:spPr>
          <a:xfrm>
            <a:off x="7578685" y="5314593"/>
            <a:ext cx="6261497" cy="280988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توزيع المهام عبر عدة خوادم يقلل من زمن الاستجابة ويحسن تجربة المستخدم.</a:t>
            </a:r>
            <a:endParaRPr dirty="0" sz="1350" lang="en-US"/>
          </a:p>
        </p:txBody>
      </p:sp>
      <p:pic>
        <p:nvPicPr>
          <p:cNvPr id="2097162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4601" y="3968948"/>
            <a:ext cx="6612850" cy="1143000"/>
          </a:xfrm>
          <a:prstGeom prst="rect"/>
        </p:spPr>
      </p:pic>
      <p:sp>
        <p:nvSpPr>
          <p:cNvPr id="1048650" name="Text 4"/>
          <p:cNvSpPr/>
          <p:nvPr/>
        </p:nvSpPr>
        <p:spPr>
          <a:xfrm>
            <a:off x="4856559" y="4671417"/>
            <a:ext cx="2195274" cy="27443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زيادة الموثوقية</a:t>
            </a:r>
            <a:endParaRPr dirty="0" sz="1700" lang="en-US"/>
          </a:p>
        </p:txBody>
      </p:sp>
      <p:sp>
        <p:nvSpPr>
          <p:cNvPr id="1048651" name="Text 5"/>
          <p:cNvSpPr/>
          <p:nvPr/>
        </p:nvSpPr>
        <p:spPr>
          <a:xfrm>
            <a:off x="790218" y="5051227"/>
            <a:ext cx="6261616" cy="280988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استمرارية العمليات حتى عند فشل أحد المكونات، بفضل التكرار وتوزيع الحمل.</a:t>
            </a:r>
            <a:endParaRPr dirty="0" sz="1350" lang="en-US"/>
          </a:p>
        </p:txBody>
      </p:sp>
      <p:pic>
        <p:nvPicPr>
          <p:cNvPr id="2097163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403068" y="6210181"/>
            <a:ext cx="6612731" cy="1143000"/>
          </a:xfrm>
          <a:prstGeom prst="rect"/>
        </p:spPr>
      </p:pic>
      <p:sp>
        <p:nvSpPr>
          <p:cNvPr id="1048652" name="Text 6"/>
          <p:cNvSpPr/>
          <p:nvPr/>
        </p:nvSpPr>
        <p:spPr>
          <a:xfrm>
            <a:off x="11644908" y="6912650"/>
            <a:ext cx="2195274" cy="27443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قابلية التوسع المرنة</a:t>
            </a:r>
            <a:endParaRPr dirty="0" sz="1700" lang="en-US"/>
          </a:p>
        </p:txBody>
      </p:sp>
      <p:sp>
        <p:nvSpPr>
          <p:cNvPr id="1048653" name="Text 7"/>
          <p:cNvSpPr/>
          <p:nvPr/>
        </p:nvSpPr>
        <p:spPr>
          <a:xfrm>
            <a:off x="7578685" y="7292459"/>
            <a:ext cx="6261497" cy="280988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إمكانية إضافة موارد جديدة بسهولة لمواجهة الزيادة في الطلب دون توقف الخدمة.</a:t>
            </a:r>
            <a:endParaRPr dirty="0" sz="1350" lang="en-US"/>
          </a:p>
        </p:txBody>
      </p:sp>
      <p:pic>
        <p:nvPicPr>
          <p:cNvPr id="2097164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14601" y="5946815"/>
            <a:ext cx="6612850" cy="1143000"/>
          </a:xfrm>
          <a:prstGeom prst="rect"/>
        </p:spPr>
      </p:pic>
      <p:sp>
        <p:nvSpPr>
          <p:cNvPr id="1048654" name="Text 8"/>
          <p:cNvSpPr/>
          <p:nvPr/>
        </p:nvSpPr>
        <p:spPr>
          <a:xfrm>
            <a:off x="4856559" y="6649283"/>
            <a:ext cx="2195274" cy="27443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الابتكار السريع</a:t>
            </a:r>
            <a:endParaRPr dirty="0" sz="1700" lang="en-US"/>
          </a:p>
        </p:txBody>
      </p:sp>
      <p:sp>
        <p:nvSpPr>
          <p:cNvPr id="1048655" name="Text 9"/>
          <p:cNvSpPr/>
          <p:nvPr/>
        </p:nvSpPr>
        <p:spPr>
          <a:xfrm>
            <a:off x="790218" y="7029093"/>
            <a:ext cx="6261616" cy="280988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20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القدرة على تطوير ونشر ميزات جديدة بشكل أسرع بفضل بنية الخدمات المصغرة.</a:t>
            </a:r>
            <a:endParaRPr dirty="0" sz="135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 0"/>
          <p:cNvSpPr/>
          <p:nvPr/>
        </p:nvSpPr>
        <p:spPr>
          <a:xfrm>
            <a:off x="7453908" y="373261"/>
            <a:ext cx="6701433" cy="424101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3300"/>
              </a:lnSpc>
              <a:buNone/>
            </a:pPr>
            <a:r>
              <a:rPr b="1" dirty="0" sz="26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تحديات الأمن والخصوصية في بيئات النظم الموزعة</a:t>
            </a:r>
            <a:endParaRPr dirty="0" sz="2650" lang="en-US"/>
          </a:p>
        </p:txBody>
      </p:sp>
      <p:sp>
        <p:nvSpPr>
          <p:cNvPr id="1048662" name="Text 1"/>
          <p:cNvSpPr/>
          <p:nvPr/>
        </p:nvSpPr>
        <p:spPr>
          <a:xfrm>
            <a:off x="475059" y="1221462"/>
            <a:ext cx="13476684" cy="21717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700"/>
              </a:lnSpc>
              <a:buNone/>
            </a:pPr>
            <a:r>
              <a:rPr dirty="0" sz="10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مع انتشار المكونات والبيانات عبر شبكة واسعة، تبرز تحديات أمنية معقدة تتطلب حلولًا مبتكرة ومتقدمة.</a:t>
            </a:r>
            <a:endParaRPr dirty="0" sz="1050" lang="en-US"/>
          </a:p>
        </p:txBody>
      </p:sp>
      <p:sp>
        <p:nvSpPr>
          <p:cNvPr id="1048663" name="Shape 2"/>
          <p:cNvSpPr/>
          <p:nvPr/>
        </p:nvSpPr>
        <p:spPr>
          <a:xfrm>
            <a:off x="14140101" y="1068824"/>
            <a:ext cx="15240" cy="522446"/>
          </a:xfrm>
          <a:prstGeom prst="rect"/>
          <a:solidFill>
            <a:srgbClr val="4950BC"/>
          </a:solidFill>
        </p:spPr>
      </p:sp>
      <p:sp>
        <p:nvSpPr>
          <p:cNvPr id="1048664" name="Shape 3"/>
          <p:cNvSpPr/>
          <p:nvPr/>
        </p:nvSpPr>
        <p:spPr>
          <a:xfrm>
            <a:off x="7480697" y="1896547"/>
            <a:ext cx="6674644" cy="1002625"/>
          </a:xfrm>
          <a:prstGeom prst="roundRect">
            <a:avLst>
              <a:gd name="adj" fmla="val 5686"/>
            </a:avLst>
          </a:prstGeom>
          <a:solidFill>
            <a:srgbClr val="FFFFFF"/>
          </a:solidFill>
          <a:ln w="15240">
            <a:solidFill>
              <a:srgbClr val="C0C1D7"/>
            </a:solidFill>
            <a:prstDash val="solid"/>
          </a:ln>
        </p:spPr>
      </p:sp>
      <p:pic>
        <p:nvPicPr>
          <p:cNvPr id="209716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058662" y="1830348"/>
            <a:ext cx="162878" cy="162878"/>
          </a:xfrm>
          <a:prstGeom prst="rect"/>
        </p:spPr>
      </p:pic>
      <p:pic>
        <p:nvPicPr>
          <p:cNvPr id="2097167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414498" y="2802493"/>
            <a:ext cx="162878" cy="162878"/>
          </a:xfrm>
          <a:prstGeom prst="rect"/>
        </p:spPr>
      </p:pic>
      <p:sp>
        <p:nvSpPr>
          <p:cNvPr id="1048665" name="Text 4"/>
          <p:cNvSpPr/>
          <p:nvPr/>
        </p:nvSpPr>
        <p:spPr>
          <a:xfrm>
            <a:off x="12239863" y="2115383"/>
            <a:ext cx="1696641" cy="21205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650"/>
              </a:lnSpc>
              <a:buNone/>
            </a:pPr>
            <a:r>
              <a:rPr b="1" dirty="0" sz="13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نطاق الهجوم الواسع</a:t>
            </a:r>
            <a:endParaRPr dirty="0" sz="1300" lang="en-US"/>
          </a:p>
        </p:txBody>
      </p:sp>
      <p:sp>
        <p:nvSpPr>
          <p:cNvPr id="1048666" name="Text 5"/>
          <p:cNvSpPr/>
          <p:nvPr/>
        </p:nvSpPr>
        <p:spPr>
          <a:xfrm>
            <a:off x="7699534" y="2463165"/>
            <a:ext cx="6236970" cy="21717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700"/>
              </a:lnSpc>
              <a:buNone/>
            </a:pPr>
            <a:r>
              <a:rPr dirty="0" sz="10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تعدد نقاط الدخول المحتملة للمخترقين.</a:t>
            </a:r>
            <a:endParaRPr dirty="0" sz="1050" lang="en-US"/>
          </a:p>
        </p:txBody>
      </p:sp>
      <p:sp>
        <p:nvSpPr>
          <p:cNvPr id="1048667" name="Shape 6"/>
          <p:cNvSpPr/>
          <p:nvPr/>
        </p:nvSpPr>
        <p:spPr>
          <a:xfrm>
            <a:off x="7480697" y="3034903"/>
            <a:ext cx="6674644" cy="1002625"/>
          </a:xfrm>
          <a:prstGeom prst="roundRect">
            <a:avLst>
              <a:gd name="adj" fmla="val 5686"/>
            </a:avLst>
          </a:prstGeom>
          <a:solidFill>
            <a:srgbClr val="FFFFFF"/>
          </a:solidFill>
          <a:ln w="15240">
            <a:solidFill>
              <a:srgbClr val="C0C1D7"/>
            </a:solidFill>
            <a:prstDash val="solid"/>
          </a:ln>
        </p:spPr>
      </p:sp>
      <p:pic>
        <p:nvPicPr>
          <p:cNvPr id="2097168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4058662" y="2968704"/>
            <a:ext cx="162878" cy="162878"/>
          </a:xfrm>
          <a:prstGeom prst="rect"/>
        </p:spPr>
      </p:pic>
      <p:pic>
        <p:nvPicPr>
          <p:cNvPr id="2097169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414498" y="3940850"/>
            <a:ext cx="162878" cy="162878"/>
          </a:xfrm>
          <a:prstGeom prst="rect"/>
        </p:spPr>
      </p:pic>
      <p:sp>
        <p:nvSpPr>
          <p:cNvPr id="1048668" name="Text 7"/>
          <p:cNvSpPr/>
          <p:nvPr/>
        </p:nvSpPr>
        <p:spPr>
          <a:xfrm>
            <a:off x="12239863" y="3253740"/>
            <a:ext cx="1696641" cy="21205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650"/>
              </a:lnSpc>
              <a:buNone/>
            </a:pPr>
            <a:r>
              <a:rPr b="1" dirty="0" sz="13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إدارة الهوية والوصول</a:t>
            </a:r>
            <a:endParaRPr dirty="0" sz="1300" lang="en-US"/>
          </a:p>
        </p:txBody>
      </p:sp>
      <p:sp>
        <p:nvSpPr>
          <p:cNvPr id="1048669" name="Text 8"/>
          <p:cNvSpPr/>
          <p:nvPr/>
        </p:nvSpPr>
        <p:spPr>
          <a:xfrm>
            <a:off x="7699534" y="3601522"/>
            <a:ext cx="6236970" cy="21717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700"/>
              </a:lnSpc>
              <a:buNone/>
            </a:pPr>
            <a:r>
              <a:rPr dirty="0" sz="10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صعوبة التحكم في أذونات الوصول عبر الأنظمة المتباينة.</a:t>
            </a:r>
            <a:endParaRPr dirty="0" sz="1050" lang="en-US"/>
          </a:p>
        </p:txBody>
      </p:sp>
      <p:sp>
        <p:nvSpPr>
          <p:cNvPr id="1048670" name="Shape 9"/>
          <p:cNvSpPr/>
          <p:nvPr/>
        </p:nvSpPr>
        <p:spPr>
          <a:xfrm>
            <a:off x="7480697" y="4173260"/>
            <a:ext cx="6674644" cy="1002625"/>
          </a:xfrm>
          <a:prstGeom prst="roundRect">
            <a:avLst>
              <a:gd name="adj" fmla="val 5686"/>
            </a:avLst>
          </a:prstGeom>
          <a:solidFill>
            <a:srgbClr val="FFFFFF"/>
          </a:solidFill>
          <a:ln w="15240">
            <a:solidFill>
              <a:srgbClr val="C0C1D7"/>
            </a:solidFill>
            <a:prstDash val="solid"/>
          </a:ln>
        </p:spPr>
      </p:sp>
      <p:pic>
        <p:nvPicPr>
          <p:cNvPr id="2097170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14058662" y="4107061"/>
            <a:ext cx="162878" cy="162878"/>
          </a:xfrm>
          <a:prstGeom prst="rect"/>
        </p:spPr>
      </p:pic>
      <p:pic>
        <p:nvPicPr>
          <p:cNvPr id="2097171" name="Image 5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7414498" y="5079206"/>
            <a:ext cx="162878" cy="162878"/>
          </a:xfrm>
          <a:prstGeom prst="rect"/>
        </p:spPr>
      </p:pic>
      <p:sp>
        <p:nvSpPr>
          <p:cNvPr id="1048671" name="Text 10"/>
          <p:cNvSpPr/>
          <p:nvPr/>
        </p:nvSpPr>
        <p:spPr>
          <a:xfrm>
            <a:off x="12239863" y="4392097"/>
            <a:ext cx="1696641" cy="21205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650"/>
              </a:lnSpc>
              <a:buNone/>
            </a:pPr>
            <a:r>
              <a:rPr b="1" dirty="0" sz="13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أمن البيانات المتنقلة</a:t>
            </a:r>
            <a:endParaRPr dirty="0" sz="1300" lang="en-US"/>
          </a:p>
        </p:txBody>
      </p:sp>
      <p:sp>
        <p:nvSpPr>
          <p:cNvPr id="1048672" name="Text 11"/>
          <p:cNvSpPr/>
          <p:nvPr/>
        </p:nvSpPr>
        <p:spPr>
          <a:xfrm>
            <a:off x="7699534" y="4739878"/>
            <a:ext cx="6236970" cy="21717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700"/>
              </a:lnSpc>
              <a:buNone/>
            </a:pPr>
            <a:r>
              <a:rPr dirty="0" sz="10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حماية البيانات أثناء انتقالها بين المكونات المختلفة.</a:t>
            </a:r>
            <a:endParaRPr dirty="0" sz="1050" lang="en-US"/>
          </a:p>
        </p:txBody>
      </p:sp>
      <p:sp>
        <p:nvSpPr>
          <p:cNvPr id="1048673" name="Shape 12"/>
          <p:cNvSpPr/>
          <p:nvPr/>
        </p:nvSpPr>
        <p:spPr>
          <a:xfrm>
            <a:off x="7480697" y="5311616"/>
            <a:ext cx="6674644" cy="1002625"/>
          </a:xfrm>
          <a:prstGeom prst="roundRect">
            <a:avLst>
              <a:gd name="adj" fmla="val 5686"/>
            </a:avLst>
          </a:prstGeom>
          <a:solidFill>
            <a:srgbClr val="FFFFFF"/>
          </a:solidFill>
          <a:ln w="15240">
            <a:solidFill>
              <a:srgbClr val="C0C1D7"/>
            </a:solidFill>
            <a:prstDash val="solid"/>
          </a:ln>
        </p:spPr>
      </p:sp>
      <p:pic>
        <p:nvPicPr>
          <p:cNvPr id="2097172" name="Image 6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14058662" y="5245418"/>
            <a:ext cx="162878" cy="162878"/>
          </a:xfrm>
          <a:prstGeom prst="rect"/>
        </p:spPr>
      </p:pic>
      <p:pic>
        <p:nvPicPr>
          <p:cNvPr id="2097173" name="Image 7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7414498" y="6217563"/>
            <a:ext cx="162878" cy="162878"/>
          </a:xfrm>
          <a:prstGeom prst="rect"/>
        </p:spPr>
      </p:pic>
      <p:sp>
        <p:nvSpPr>
          <p:cNvPr id="1048674" name="Text 13"/>
          <p:cNvSpPr/>
          <p:nvPr/>
        </p:nvSpPr>
        <p:spPr>
          <a:xfrm>
            <a:off x="12239863" y="5530453"/>
            <a:ext cx="1696641" cy="21205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650"/>
              </a:lnSpc>
              <a:buNone/>
            </a:pPr>
            <a:r>
              <a:rPr b="1" dirty="0" sz="13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امتثال الخصوصية</a:t>
            </a:r>
            <a:endParaRPr dirty="0" sz="1300" lang="en-US"/>
          </a:p>
        </p:txBody>
      </p:sp>
      <p:sp>
        <p:nvSpPr>
          <p:cNvPr id="1048675" name="Text 14"/>
          <p:cNvSpPr/>
          <p:nvPr/>
        </p:nvSpPr>
        <p:spPr>
          <a:xfrm>
            <a:off x="7699534" y="5878235"/>
            <a:ext cx="6236970" cy="21717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700"/>
              </a:lnSpc>
              <a:buNone/>
            </a:pPr>
            <a:r>
              <a:rPr dirty="0" sz="10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ضمان الالتزام بلوائح حماية البيانات مثل GDPR.</a:t>
            </a:r>
            <a:endParaRPr dirty="0" sz="1050" lang="en-US"/>
          </a:p>
        </p:txBody>
      </p:sp>
      <p:sp>
        <p:nvSpPr>
          <p:cNvPr id="1048676" name="Shape 15"/>
          <p:cNvSpPr/>
          <p:nvPr/>
        </p:nvSpPr>
        <p:spPr>
          <a:xfrm>
            <a:off x="475059" y="8876467"/>
            <a:ext cx="13680281" cy="576858"/>
          </a:xfrm>
          <a:prstGeom prst="roundRect">
            <a:avLst>
              <a:gd name="adj" fmla="val 9883"/>
            </a:avLst>
          </a:prstGeom>
          <a:solidFill>
            <a:srgbClr val="FFB3B4"/>
          </a:solidFill>
        </p:spPr>
      </p:sp>
      <p:pic>
        <p:nvPicPr>
          <p:cNvPr id="2097174" name="Image 9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>
            <a:off x="13849945" y="9079706"/>
            <a:ext cx="169664" cy="135731"/>
          </a:xfrm>
          <a:prstGeom prst="rect"/>
        </p:spPr>
      </p:pic>
      <p:sp>
        <p:nvSpPr>
          <p:cNvPr id="1048677" name="Text 16"/>
          <p:cNvSpPr/>
          <p:nvPr/>
        </p:nvSpPr>
        <p:spPr>
          <a:xfrm>
            <a:off x="610791" y="9046131"/>
            <a:ext cx="13103423" cy="21717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700"/>
              </a:lnSpc>
              <a:buNone/>
            </a:pPr>
            <a:r>
              <a:rPr dirty="0" sz="1050" lang="en-US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يتطلب الأمن في النظم الموزعة نهجًا شاملًا يغطي كل طبقة من طبقات البنية التحتية، من الشبكة إلى التطبيقات والبيانات.</a:t>
            </a:r>
            <a:endParaRPr dirty="0" sz="105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 0"/>
          <p:cNvSpPr/>
          <p:nvPr/>
        </p:nvSpPr>
        <p:spPr>
          <a:xfrm>
            <a:off x="3530441" y="1611273"/>
            <a:ext cx="10412016" cy="614363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4800"/>
              </a:lnSpc>
              <a:buNone/>
            </a:pPr>
            <a:r>
              <a:rPr b="1" dirty="0" sz="38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دراسات حالة: مؤسسات نجحت في تبني النظم الموزعة</a:t>
            </a:r>
            <a:endParaRPr dirty="0" sz="3850" lang="en-US"/>
          </a:p>
        </p:txBody>
      </p:sp>
      <p:sp>
        <p:nvSpPr>
          <p:cNvPr id="1048684" name="Text 1"/>
          <p:cNvSpPr/>
          <p:nvPr/>
        </p:nvSpPr>
        <p:spPr>
          <a:xfrm>
            <a:off x="687943" y="2618780"/>
            <a:ext cx="13254514" cy="314444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450"/>
              </a:lnSpc>
              <a:buNone/>
            </a:pPr>
            <a:r>
              <a:rPr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لقد أحدثت النظم الموزعة ثورة في طريقة عمل العديد من الشركات الرائدة عالميًا، مما مكنها من تحقيق مستويات غير مسبوقة من الكفاءة والابتكار.</a:t>
            </a:r>
            <a:endParaRPr dirty="0" sz="1500" lang="en-US"/>
          </a:p>
        </p:txBody>
      </p:sp>
      <p:sp>
        <p:nvSpPr>
          <p:cNvPr id="1048685" name="Text 2"/>
          <p:cNvSpPr/>
          <p:nvPr/>
        </p:nvSpPr>
        <p:spPr>
          <a:xfrm>
            <a:off x="687943" y="5989439"/>
            <a:ext cx="13254514" cy="628888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2450"/>
              </a:lnSpc>
              <a:buNone/>
            </a:pPr>
            <a:r>
              <a:rPr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من </a:t>
            </a:r>
            <a:r>
              <a:rPr b="1"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Netflix</a:t>
            </a:r>
            <a:r>
              <a:rPr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التي تعتمد على الخدمات المصغرة لتقديم تجربة بث سلسة، إلى </a:t>
            </a:r>
            <a:r>
              <a:rPr b="1"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</a:t>
            </a:r>
            <a:r>
              <a:rPr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التي تدير عمليات التجارة الإلكترونية الضخمة عبر أنظمة موزعة، و</a:t>
            </a:r>
            <a:r>
              <a:rPr b="1"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Uber</a:t>
            </a:r>
            <a:r>
              <a:rPr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في خدمات النقل، و</a:t>
            </a:r>
            <a:r>
              <a:rPr b="1"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</a:t>
            </a:r>
            <a:r>
              <a:rPr dirty="0" sz="15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في محرك البحث ومنتجاتها السحابية. هذه الشركات هي أمثلة ساطعة على كيف يمكن للنظم الموزعة أن تكون المحرك الأساسي للنمو والنجاح.</a:t>
            </a:r>
            <a:endParaRPr dirty="0" sz="15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ext 0"/>
          <p:cNvSpPr/>
          <p:nvPr/>
        </p:nvSpPr>
        <p:spPr>
          <a:xfrm>
            <a:off x="7299722" y="364808"/>
            <a:ext cx="6866334" cy="414576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3250"/>
              </a:lnSpc>
              <a:buNone/>
            </a:pPr>
            <a:r>
              <a:rPr b="1" dirty="0" sz="260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تأثير التقنيات الناشئة: البلوكتشين والحوسبة السحابية</a:t>
            </a:r>
            <a:endParaRPr dirty="0" sz="2600" lang="en-US"/>
          </a:p>
        </p:txBody>
      </p:sp>
      <p:sp>
        <p:nvSpPr>
          <p:cNvPr id="1048692" name="Text 1"/>
          <p:cNvSpPr/>
          <p:nvPr/>
        </p:nvSpPr>
        <p:spPr>
          <a:xfrm>
            <a:off x="464344" y="1044654"/>
            <a:ext cx="13701713" cy="21216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650"/>
              </a:lnSpc>
              <a:buNone/>
            </a:pPr>
            <a:r>
              <a:rPr dirty="0" sz="10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تُعيد التقنيات الناشئة تشكيل مشهد النظم الموزعة، مما يوفر فرصًا جديدة للابتكار والكفاءة.</a:t>
            </a:r>
            <a:endParaRPr dirty="0" sz="1000" lang="en-US"/>
          </a:p>
        </p:txBody>
      </p:sp>
      <p:sp>
        <p:nvSpPr>
          <p:cNvPr id="1048693" name="Text 2"/>
          <p:cNvSpPr/>
          <p:nvPr/>
        </p:nvSpPr>
        <p:spPr>
          <a:xfrm>
            <a:off x="12033409" y="8393430"/>
            <a:ext cx="2132648" cy="248841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950"/>
              </a:lnSpc>
              <a:buNone/>
            </a:pPr>
            <a:r>
              <a:rPr b="1" dirty="0" sz="15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البلوكتشين (Blockchain)</a:t>
            </a:r>
            <a:endParaRPr dirty="0" sz="1550" lang="en-US"/>
          </a:p>
        </p:txBody>
      </p:sp>
      <p:sp>
        <p:nvSpPr>
          <p:cNvPr id="1048694" name="Text 3"/>
          <p:cNvSpPr/>
          <p:nvPr/>
        </p:nvSpPr>
        <p:spPr>
          <a:xfrm>
            <a:off x="7477006" y="8774906"/>
            <a:ext cx="6689050" cy="424339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1650"/>
              </a:lnSpc>
              <a:buNone/>
            </a:pPr>
            <a:r>
              <a:rPr dirty="0" sz="10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توفر البلوكتشين دفتر أستاذ موزعًا وغير قابل للتغيير، مما يعزز الشفافية والثقة في المعاملات اللامركزية. لها تطبيقات واسعة في الأمن وسلاسل الإمداد والخدمات المالية.</a:t>
            </a:r>
            <a:endParaRPr dirty="0" sz="1000" lang="en-US"/>
          </a:p>
        </p:txBody>
      </p:sp>
      <p:sp>
        <p:nvSpPr>
          <p:cNvPr id="1048695" name="Text 4"/>
          <p:cNvSpPr/>
          <p:nvPr/>
        </p:nvSpPr>
        <p:spPr>
          <a:xfrm>
            <a:off x="3887629" y="8393430"/>
            <a:ext cx="3258145" cy="248841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950"/>
              </a:lnSpc>
              <a:buNone/>
            </a:pPr>
            <a:r>
              <a:rPr b="1" dirty="0" sz="155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الحوسبة السحابية (Cloud Computing)</a:t>
            </a:r>
            <a:endParaRPr dirty="0" sz="1550" lang="en-US"/>
          </a:p>
        </p:txBody>
      </p:sp>
      <p:sp>
        <p:nvSpPr>
          <p:cNvPr id="1048696" name="Text 5"/>
          <p:cNvSpPr/>
          <p:nvPr/>
        </p:nvSpPr>
        <p:spPr>
          <a:xfrm>
            <a:off x="456724" y="8774906"/>
            <a:ext cx="6689050" cy="424339"/>
          </a:xfrm>
          <a:prstGeom prst="rect"/>
          <a:noFill/>
        </p:spPr>
        <p:txBody>
          <a:bodyPr anchor="t" bIns="0" lIns="0" rIns="0" rtlCol="0" tIns="0" wrap="square"/>
          <a:p>
            <a:pPr algn="r" indent="0" marL="0" rtl="1">
              <a:lnSpc>
                <a:spcPts val="1650"/>
              </a:lnSpc>
              <a:buNone/>
            </a:pPr>
            <a:r>
              <a:rPr dirty="0" sz="10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تعد الحوسبة السحابية أساس النظم الموزعة الحديثة، حيث توفر موارد حوسبة مرنة وقابلة للتوسع عند الطلب، مما يقلل التكاليف ويسرع وقت الوصول إلى السوق.</a:t>
            </a:r>
            <a:endParaRPr dirty="0" sz="1000" lang="en-US"/>
          </a:p>
        </p:txBody>
      </p:sp>
      <p:sp>
        <p:nvSpPr>
          <p:cNvPr id="1048697" name="Text 6"/>
          <p:cNvSpPr/>
          <p:nvPr/>
        </p:nvSpPr>
        <p:spPr>
          <a:xfrm>
            <a:off x="464344" y="9467731"/>
            <a:ext cx="13701713" cy="212169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1650"/>
              </a:lnSpc>
              <a:buNone/>
            </a:pPr>
            <a:r>
              <a:rPr dirty="0" sz="100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هاتان التقنيتان، جنبًا إلى جنب مع تقنيات أخرى كالذكاء الاصطناعي والحوسبة الطرفية، تدفع حدود ما يمكن تحقيقه في عالم النظم الموزعة.</a:t>
            </a:r>
            <a:endParaRPr dirty="0" sz="1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ext 0"/>
          <p:cNvSpPr/>
          <p:nvPr/>
        </p:nvSpPr>
        <p:spPr>
          <a:xfrm>
            <a:off x="4603075" y="478036"/>
            <a:ext cx="9419034" cy="543163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4250"/>
              </a:lnSpc>
              <a:buNone/>
            </a:pPr>
            <a:r>
              <a:rPr b="1" dirty="0" sz="3400" lang="en-US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استراتيجيات ناجحة لتنفيذ النظم الموزعة في المؤسسات</a:t>
            </a:r>
            <a:endParaRPr dirty="0" sz="3400" lang="en-US"/>
          </a:p>
        </p:txBody>
      </p:sp>
      <p:sp>
        <p:nvSpPr>
          <p:cNvPr id="1048704" name="Text 1"/>
          <p:cNvSpPr/>
          <p:nvPr/>
        </p:nvSpPr>
        <p:spPr>
          <a:xfrm>
            <a:off x="608290" y="1368743"/>
            <a:ext cx="13413819" cy="2781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يتطلب الانتقال إلى النظم الموزعة تخطيطًا دقيقًا وتنفيذًا استراتيجيًا لضمان النجاح وتجنب التحديات.</a:t>
            </a:r>
            <a:endParaRPr dirty="0" sz="1350" lang="en-US"/>
          </a:p>
        </p:txBody>
      </p:sp>
      <p:sp>
        <p:nvSpPr>
          <p:cNvPr id="1048705" name="Shape 2"/>
          <p:cNvSpPr/>
          <p:nvPr/>
        </p:nvSpPr>
        <p:spPr>
          <a:xfrm>
            <a:off x="13326904" y="1842373"/>
            <a:ext cx="695206" cy="1042868"/>
          </a:xfrm>
          <a:prstGeom prst="roundRect">
            <a:avLst>
              <a:gd name="adj" fmla="val 3600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097178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544193" y="2200870"/>
            <a:ext cx="260628" cy="325874"/>
          </a:xfrm>
          <a:prstGeom prst="rect"/>
        </p:spPr>
      </p:pic>
      <p:sp>
        <p:nvSpPr>
          <p:cNvPr id="1048706" name="Text 3"/>
          <p:cNvSpPr/>
          <p:nvPr/>
        </p:nvSpPr>
        <p:spPr>
          <a:xfrm>
            <a:off x="10980539" y="2016085"/>
            <a:ext cx="2172653" cy="271582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0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التخطيط الشامل</a:t>
            </a:r>
            <a:endParaRPr dirty="0" sz="1700" lang="en-US"/>
          </a:p>
        </p:txBody>
      </p:sp>
      <p:sp>
        <p:nvSpPr>
          <p:cNvPr id="1048707" name="Text 4"/>
          <p:cNvSpPr/>
          <p:nvPr/>
        </p:nvSpPr>
        <p:spPr>
          <a:xfrm>
            <a:off x="608290" y="2391847"/>
            <a:ext cx="12544901" cy="2781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تحديد الأهداف بوضوح، وتقييم البنية التحتية الحالية، ووضع خارطة طريق مفصلة.</a:t>
            </a:r>
            <a:endParaRPr dirty="0" sz="1350" lang="en-US"/>
          </a:p>
        </p:txBody>
      </p:sp>
      <p:sp>
        <p:nvSpPr>
          <p:cNvPr id="1048708" name="Shape 5"/>
          <p:cNvSpPr/>
          <p:nvPr/>
        </p:nvSpPr>
        <p:spPr>
          <a:xfrm>
            <a:off x="13326904" y="3058954"/>
            <a:ext cx="695206" cy="1042868"/>
          </a:xfrm>
          <a:prstGeom prst="roundRect">
            <a:avLst>
              <a:gd name="adj" fmla="val 3600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097179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544193" y="3417451"/>
            <a:ext cx="260628" cy="325874"/>
          </a:xfrm>
          <a:prstGeom prst="rect"/>
        </p:spPr>
      </p:pic>
      <p:sp>
        <p:nvSpPr>
          <p:cNvPr id="1048709" name="Text 6"/>
          <p:cNvSpPr/>
          <p:nvPr/>
        </p:nvSpPr>
        <p:spPr>
          <a:xfrm>
            <a:off x="10980539" y="3232666"/>
            <a:ext cx="2172653" cy="271582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0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فريق عمل متخصص</a:t>
            </a:r>
            <a:endParaRPr dirty="0" sz="1700" lang="en-US"/>
          </a:p>
        </p:txBody>
      </p:sp>
      <p:sp>
        <p:nvSpPr>
          <p:cNvPr id="1048710" name="Text 7"/>
          <p:cNvSpPr/>
          <p:nvPr/>
        </p:nvSpPr>
        <p:spPr>
          <a:xfrm>
            <a:off x="608290" y="3608427"/>
            <a:ext cx="12544901" cy="2781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تأهيل وتدريب فرق الهندسة والتشغيل على مفاهيم وتقنيات النظم الموزعة.</a:t>
            </a:r>
            <a:endParaRPr dirty="0" sz="1350" lang="en-US"/>
          </a:p>
        </p:txBody>
      </p:sp>
      <p:sp>
        <p:nvSpPr>
          <p:cNvPr id="1048711" name="Shape 8"/>
          <p:cNvSpPr/>
          <p:nvPr/>
        </p:nvSpPr>
        <p:spPr>
          <a:xfrm>
            <a:off x="13326904" y="4275534"/>
            <a:ext cx="695206" cy="1042868"/>
          </a:xfrm>
          <a:prstGeom prst="roundRect">
            <a:avLst>
              <a:gd name="adj" fmla="val 3600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097180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3544193" y="4634032"/>
            <a:ext cx="260628" cy="325874"/>
          </a:xfrm>
          <a:prstGeom prst="rect"/>
        </p:spPr>
      </p:pic>
      <p:sp>
        <p:nvSpPr>
          <p:cNvPr id="1048712" name="Text 9"/>
          <p:cNvSpPr/>
          <p:nvPr/>
        </p:nvSpPr>
        <p:spPr>
          <a:xfrm>
            <a:off x="10980539" y="4449247"/>
            <a:ext cx="2172653" cy="271582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0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التنفيذ التدريجي</a:t>
            </a:r>
            <a:endParaRPr dirty="0" sz="1700" lang="en-US"/>
          </a:p>
        </p:txBody>
      </p:sp>
      <p:sp>
        <p:nvSpPr>
          <p:cNvPr id="1048713" name="Text 10"/>
          <p:cNvSpPr/>
          <p:nvPr/>
        </p:nvSpPr>
        <p:spPr>
          <a:xfrm>
            <a:off x="608290" y="4825008"/>
            <a:ext cx="12544901" cy="2781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بدءًا بمشاريع صغيرة، ثم التوسع تدريجيًا لتقليل المخاطر واكتساب الخبرة.</a:t>
            </a:r>
            <a:endParaRPr dirty="0" sz="1350" lang="en-US"/>
          </a:p>
        </p:txBody>
      </p:sp>
      <p:sp>
        <p:nvSpPr>
          <p:cNvPr id="1048714" name="Shape 11"/>
          <p:cNvSpPr/>
          <p:nvPr/>
        </p:nvSpPr>
        <p:spPr>
          <a:xfrm>
            <a:off x="13326904" y="5492115"/>
            <a:ext cx="695206" cy="1042868"/>
          </a:xfrm>
          <a:prstGeom prst="roundRect">
            <a:avLst>
              <a:gd name="adj" fmla="val 3600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097181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3544193" y="5850612"/>
            <a:ext cx="260628" cy="325874"/>
          </a:xfrm>
          <a:prstGeom prst="rect"/>
        </p:spPr>
      </p:pic>
      <p:sp>
        <p:nvSpPr>
          <p:cNvPr id="1048715" name="Text 12"/>
          <p:cNvSpPr/>
          <p:nvPr/>
        </p:nvSpPr>
        <p:spPr>
          <a:xfrm>
            <a:off x="10980539" y="5665827"/>
            <a:ext cx="2172653" cy="271582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0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الأمن أولًا</a:t>
            </a:r>
            <a:endParaRPr dirty="0" sz="1700" lang="en-US"/>
          </a:p>
        </p:txBody>
      </p:sp>
      <p:sp>
        <p:nvSpPr>
          <p:cNvPr id="1048716" name="Text 13"/>
          <p:cNvSpPr/>
          <p:nvPr/>
        </p:nvSpPr>
        <p:spPr>
          <a:xfrm>
            <a:off x="608290" y="6041588"/>
            <a:ext cx="12544901" cy="2781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دمج ممارسات الأمن السيبراني في كل مرحلة من مراحل التصميم والتنفيذ.</a:t>
            </a:r>
            <a:endParaRPr dirty="0" sz="1350" lang="en-US"/>
          </a:p>
        </p:txBody>
      </p:sp>
      <p:sp>
        <p:nvSpPr>
          <p:cNvPr id="1048717" name="Shape 14"/>
          <p:cNvSpPr/>
          <p:nvPr/>
        </p:nvSpPr>
        <p:spPr>
          <a:xfrm>
            <a:off x="13326904" y="6708696"/>
            <a:ext cx="695206" cy="1042868"/>
          </a:xfrm>
          <a:prstGeom prst="roundRect">
            <a:avLst>
              <a:gd name="adj" fmla="val 3600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097182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13544193" y="7067193"/>
            <a:ext cx="260628" cy="325874"/>
          </a:xfrm>
          <a:prstGeom prst="rect"/>
        </p:spPr>
      </p:pic>
      <p:sp>
        <p:nvSpPr>
          <p:cNvPr id="1048718" name="Text 15"/>
          <p:cNvSpPr/>
          <p:nvPr/>
        </p:nvSpPr>
        <p:spPr>
          <a:xfrm>
            <a:off x="10847784" y="6882408"/>
            <a:ext cx="2305407" cy="271582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00"/>
              </a:lnSpc>
              <a:buNone/>
            </a:pPr>
            <a:r>
              <a:rPr b="1" dirty="0" sz="1700" lang="en-US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المراقبة والتحسين المستمر</a:t>
            </a:r>
            <a:endParaRPr dirty="0" sz="1700" lang="en-US"/>
          </a:p>
        </p:txBody>
      </p:sp>
      <p:sp>
        <p:nvSpPr>
          <p:cNvPr id="1048719" name="Text 16"/>
          <p:cNvSpPr/>
          <p:nvPr/>
        </p:nvSpPr>
        <p:spPr>
          <a:xfrm>
            <a:off x="608290" y="7258169"/>
            <a:ext cx="12544901" cy="278130"/>
          </a:xfrm>
          <a:prstGeom prst="rect"/>
          <a:noFill/>
        </p:spPr>
        <p:txBody>
          <a:bodyPr anchor="t" bIns="0" lIns="0" rIns="0" rtlCol="0" tIns="0" wrap="none"/>
          <a:p>
            <a:pPr algn="r" indent="0" marL="0" rtl="1">
              <a:lnSpc>
                <a:spcPts val="2150"/>
              </a:lnSpc>
              <a:buNone/>
            </a:pPr>
            <a:r>
              <a:rPr dirty="0" sz="1350"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إنشاء آليات قوية للمراقبة والأداء، والتحسين المستمر بناءً على البيانات.</a:t>
            </a:r>
            <a:endParaRPr dirty="0" sz="135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23028RNCAG</dc:creator>
  <dcterms:created xsi:type="dcterms:W3CDTF">٢٠٢٥-٠٩-٠٥T٠٥:٢٦:١٠Z</dcterms:created>
  <dcterms:modified xsi:type="dcterms:W3CDTF">٢٠٢٥-٠٩-١٦T٠٨:٣٩:١٧Z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f6b47385a37f4527b1fe82ea3126d0fc</vt:lpwstr>
  </property>
</Properties>
</file>