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D43FA-3193-1740-B4B1-F9FC64924282}" type="doc">
      <dgm:prSet loTypeId="urn:microsoft.com/office/officeart/2005/8/layout/process5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B9870-BF4D-0D40-B8EB-27D32ACE3D86}">
      <dgm:prSet phldrT="[Text]"/>
      <dgm:spPr/>
      <dgm:t>
        <a:bodyPr/>
        <a:lstStyle/>
        <a:p>
          <a:r>
            <a:rPr lang="en-US" dirty="0" smtClean="0"/>
            <a:t>1. Quality control of the reads</a:t>
          </a:r>
          <a:endParaRPr lang="en-US" dirty="0"/>
        </a:p>
      </dgm:t>
    </dgm:pt>
    <dgm:pt modelId="{0E42D5AF-12A5-4447-85E6-7C4AAA171816}" type="parTrans" cxnId="{0B952D4E-3059-6D40-A2AB-1BC202D1CE12}">
      <dgm:prSet/>
      <dgm:spPr/>
      <dgm:t>
        <a:bodyPr/>
        <a:lstStyle/>
        <a:p>
          <a:endParaRPr lang="en-US"/>
        </a:p>
      </dgm:t>
    </dgm:pt>
    <dgm:pt modelId="{A2A1EDA4-9CB7-DC4A-B8F3-C82B49F8B26D}" type="sibTrans" cxnId="{0B952D4E-3059-6D40-A2AB-1BC202D1CE12}">
      <dgm:prSet/>
      <dgm:spPr/>
      <dgm:t>
        <a:bodyPr/>
        <a:lstStyle/>
        <a:p>
          <a:endParaRPr lang="en-US"/>
        </a:p>
      </dgm:t>
    </dgm:pt>
    <dgm:pt modelId="{49154769-A0B7-7E42-8933-0DD5B06D4B96}">
      <dgm:prSet phldrT="[Text]"/>
      <dgm:spPr/>
      <dgm:t>
        <a:bodyPr/>
        <a:lstStyle/>
        <a:p>
          <a:r>
            <a:rPr lang="en-US" dirty="0" smtClean="0"/>
            <a:t>2. Split reads by chromosome</a:t>
          </a:r>
          <a:endParaRPr lang="en-US" dirty="0"/>
        </a:p>
      </dgm:t>
    </dgm:pt>
    <dgm:pt modelId="{532E9232-1018-7C47-B39B-A783CE303C6B}" type="parTrans" cxnId="{063358E5-CBF4-404B-8624-51B1ADD160FB}">
      <dgm:prSet/>
      <dgm:spPr/>
      <dgm:t>
        <a:bodyPr/>
        <a:lstStyle/>
        <a:p>
          <a:endParaRPr lang="en-US"/>
        </a:p>
      </dgm:t>
    </dgm:pt>
    <dgm:pt modelId="{0CE21C87-7AAB-F04C-B907-5862D67A85BA}" type="sibTrans" cxnId="{063358E5-CBF4-404B-8624-51B1ADD160FB}">
      <dgm:prSet/>
      <dgm:spPr/>
      <dgm:t>
        <a:bodyPr/>
        <a:lstStyle/>
        <a:p>
          <a:endParaRPr lang="en-US"/>
        </a:p>
      </dgm:t>
    </dgm:pt>
    <dgm:pt modelId="{7999F86E-C42E-614F-A0F9-1F5D63B811A1}">
      <dgm:prSet phldrT="[Text]"/>
      <dgm:spPr/>
      <dgm:t>
        <a:bodyPr/>
        <a:lstStyle/>
        <a:p>
          <a:r>
            <a:rPr lang="en-US" dirty="0" smtClean="0"/>
            <a:t>3. Call SNVs using </a:t>
          </a:r>
          <a:r>
            <a:rPr lang="en-US" dirty="0" err="1" smtClean="0"/>
            <a:t>freebayes</a:t>
          </a:r>
          <a:endParaRPr lang="en-US" dirty="0"/>
        </a:p>
      </dgm:t>
    </dgm:pt>
    <dgm:pt modelId="{D8538A27-EB13-B94B-952E-19DFE04C9A7A}" type="parTrans" cxnId="{FDA9C9BB-7EB0-4549-B177-16674652AC7B}">
      <dgm:prSet/>
      <dgm:spPr/>
      <dgm:t>
        <a:bodyPr/>
        <a:lstStyle/>
        <a:p>
          <a:endParaRPr lang="en-US"/>
        </a:p>
      </dgm:t>
    </dgm:pt>
    <dgm:pt modelId="{D3771C2A-254D-F546-83B4-5C9ED32E1041}" type="sibTrans" cxnId="{FDA9C9BB-7EB0-4549-B177-16674652AC7B}">
      <dgm:prSet/>
      <dgm:spPr/>
      <dgm:t>
        <a:bodyPr/>
        <a:lstStyle/>
        <a:p>
          <a:endParaRPr lang="en-US"/>
        </a:p>
      </dgm:t>
    </dgm:pt>
    <dgm:pt modelId="{A6F6CEF7-EB11-5247-9C9B-389C82351869}">
      <dgm:prSet phldrT="[Text]"/>
      <dgm:spPr/>
      <dgm:t>
        <a:bodyPr/>
        <a:lstStyle/>
        <a:p>
          <a:r>
            <a:rPr lang="en-US" dirty="0" smtClean="0"/>
            <a:t>4. Build SNV/barcode matrices (ref/alt)</a:t>
          </a:r>
          <a:endParaRPr lang="en-US" dirty="0"/>
        </a:p>
      </dgm:t>
    </dgm:pt>
    <dgm:pt modelId="{90B4E85D-106B-D241-890A-49E51AB2C9B6}" type="parTrans" cxnId="{3CC94CA5-D526-6240-A0CA-2CA2C70577BB}">
      <dgm:prSet/>
      <dgm:spPr/>
      <dgm:t>
        <a:bodyPr/>
        <a:lstStyle/>
        <a:p>
          <a:endParaRPr lang="en-US"/>
        </a:p>
      </dgm:t>
    </dgm:pt>
    <dgm:pt modelId="{850BAA6E-879E-8840-A7DE-0671B06034FF}" type="sibTrans" cxnId="{3CC94CA5-D526-6240-A0CA-2CA2C70577BB}">
      <dgm:prSet/>
      <dgm:spPr/>
      <dgm:t>
        <a:bodyPr/>
        <a:lstStyle/>
        <a:p>
          <a:endParaRPr lang="en-US"/>
        </a:p>
      </dgm:t>
    </dgm:pt>
    <dgm:pt modelId="{A154E504-45C9-A545-BC54-77CC0243389E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Initialise</a:t>
          </a:r>
          <a:r>
            <a:rPr lang="en-US" dirty="0" smtClean="0"/>
            <a:t> the model and E-M iterations till convergence</a:t>
          </a:r>
          <a:endParaRPr lang="en-US" dirty="0"/>
        </a:p>
      </dgm:t>
    </dgm:pt>
    <dgm:pt modelId="{EC984F86-0945-7640-A817-E33D7099B6F0}" type="parTrans" cxnId="{4732C632-2646-4C49-9CC8-CBCFA972847E}">
      <dgm:prSet/>
      <dgm:spPr/>
      <dgm:t>
        <a:bodyPr/>
        <a:lstStyle/>
        <a:p>
          <a:endParaRPr lang="en-US"/>
        </a:p>
      </dgm:t>
    </dgm:pt>
    <dgm:pt modelId="{18861E06-28EB-5B40-A1BF-F31EF9F167B1}" type="sibTrans" cxnId="{4732C632-2646-4C49-9CC8-CBCFA972847E}">
      <dgm:prSet/>
      <dgm:spPr/>
      <dgm:t>
        <a:bodyPr/>
        <a:lstStyle/>
        <a:p>
          <a:endParaRPr lang="en-US"/>
        </a:p>
      </dgm:t>
    </dgm:pt>
    <dgm:pt modelId="{0C08C2A2-1A80-3844-B417-8FA247BAB1A3}" type="pres">
      <dgm:prSet presAssocID="{DD0D43FA-3193-1740-B4B1-F9FC649242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030E2-A3E2-BC4F-8552-E1F97BF0317D}" type="pres">
      <dgm:prSet presAssocID="{6C6B9870-BF4D-0D40-B8EB-27D32ACE3D8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BCD71-7966-6C40-8734-EFEA73036D1A}" type="pres">
      <dgm:prSet presAssocID="{A2A1EDA4-9CB7-DC4A-B8F3-C82B49F8B26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B985E59-F23E-8A42-AD71-6B9C8C764F7E}" type="pres">
      <dgm:prSet presAssocID="{A2A1EDA4-9CB7-DC4A-B8F3-C82B49F8B26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C9DE67B-FA41-1141-83BA-9FE984E39D78}" type="pres">
      <dgm:prSet presAssocID="{49154769-A0B7-7E42-8933-0DD5B06D4B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8B096-05E3-234B-9FD7-3C17B42250A7}" type="pres">
      <dgm:prSet presAssocID="{0CE21C87-7AAB-F04C-B907-5862D67A85B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7BA9421-D452-1343-BAF5-518D5A056313}" type="pres">
      <dgm:prSet presAssocID="{0CE21C87-7AAB-F04C-B907-5862D67A85B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C629633-68C3-954B-84BD-C978A3A5494E}" type="pres">
      <dgm:prSet presAssocID="{7999F86E-C42E-614F-A0F9-1F5D63B811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36F92-EF1D-0742-9E6F-99EBA0D142DD}" type="pres">
      <dgm:prSet presAssocID="{D3771C2A-254D-F546-83B4-5C9ED32E104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9268235-FF17-CA47-B855-EEC244E26317}" type="pres">
      <dgm:prSet presAssocID="{D3771C2A-254D-F546-83B4-5C9ED32E104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D3C7128-E635-F445-9CE5-130161F22619}" type="pres">
      <dgm:prSet presAssocID="{A6F6CEF7-EB11-5247-9C9B-389C8235186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A2404-0B81-C841-BDD7-1F13D01282D4}" type="pres">
      <dgm:prSet presAssocID="{850BAA6E-879E-8840-A7DE-0671B06034F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68B80FB-FE1D-9F4F-9F4F-346A1DDDE750}" type="pres">
      <dgm:prSet presAssocID="{850BAA6E-879E-8840-A7DE-0671B06034F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9C26EF1-53AD-8F49-AEB1-E8E36538C10E}" type="pres">
      <dgm:prSet presAssocID="{A154E504-45C9-A545-BC54-77CC0243389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2F76E7-EE51-9646-913B-84AA5CE2B3BE}" type="presOf" srcId="{850BAA6E-879E-8840-A7DE-0671B06034FF}" destId="{868B80FB-FE1D-9F4F-9F4F-346A1DDDE750}" srcOrd="1" destOrd="0" presId="urn:microsoft.com/office/officeart/2005/8/layout/process5"/>
    <dgm:cxn modelId="{3CC94CA5-D526-6240-A0CA-2CA2C70577BB}" srcId="{DD0D43FA-3193-1740-B4B1-F9FC64924282}" destId="{A6F6CEF7-EB11-5247-9C9B-389C82351869}" srcOrd="3" destOrd="0" parTransId="{90B4E85D-106B-D241-890A-49E51AB2C9B6}" sibTransId="{850BAA6E-879E-8840-A7DE-0671B06034FF}"/>
    <dgm:cxn modelId="{4732C632-2646-4C49-9CC8-CBCFA972847E}" srcId="{DD0D43FA-3193-1740-B4B1-F9FC64924282}" destId="{A154E504-45C9-A545-BC54-77CC0243389E}" srcOrd="4" destOrd="0" parTransId="{EC984F86-0945-7640-A817-E33D7099B6F0}" sibTransId="{18861E06-28EB-5B40-A1BF-F31EF9F167B1}"/>
    <dgm:cxn modelId="{0B952D4E-3059-6D40-A2AB-1BC202D1CE12}" srcId="{DD0D43FA-3193-1740-B4B1-F9FC64924282}" destId="{6C6B9870-BF4D-0D40-B8EB-27D32ACE3D86}" srcOrd="0" destOrd="0" parTransId="{0E42D5AF-12A5-4447-85E6-7C4AAA171816}" sibTransId="{A2A1EDA4-9CB7-DC4A-B8F3-C82B49F8B26D}"/>
    <dgm:cxn modelId="{3DCA11EE-A3F4-7E4A-9B14-EDBA959A862B}" type="presOf" srcId="{6C6B9870-BF4D-0D40-B8EB-27D32ACE3D86}" destId="{323030E2-A3E2-BC4F-8552-E1F97BF0317D}" srcOrd="0" destOrd="0" presId="urn:microsoft.com/office/officeart/2005/8/layout/process5"/>
    <dgm:cxn modelId="{A912817A-AD4D-DE46-AEAD-271193097CBD}" type="presOf" srcId="{DD0D43FA-3193-1740-B4B1-F9FC64924282}" destId="{0C08C2A2-1A80-3844-B417-8FA247BAB1A3}" srcOrd="0" destOrd="0" presId="urn:microsoft.com/office/officeart/2005/8/layout/process5"/>
    <dgm:cxn modelId="{467BED51-1FFD-1B4B-A345-DD49890EEE41}" type="presOf" srcId="{D3771C2A-254D-F546-83B4-5C9ED32E1041}" destId="{49268235-FF17-CA47-B855-EEC244E26317}" srcOrd="1" destOrd="0" presId="urn:microsoft.com/office/officeart/2005/8/layout/process5"/>
    <dgm:cxn modelId="{FF6165FF-E9B2-6D4F-9BDB-54660290BA7C}" type="presOf" srcId="{0CE21C87-7AAB-F04C-B907-5862D67A85BA}" destId="{A7BA9421-D452-1343-BAF5-518D5A056313}" srcOrd="1" destOrd="0" presId="urn:microsoft.com/office/officeart/2005/8/layout/process5"/>
    <dgm:cxn modelId="{F0B0DD3D-C97D-3B43-B104-69CD8C2EE77F}" type="presOf" srcId="{A6F6CEF7-EB11-5247-9C9B-389C82351869}" destId="{8D3C7128-E635-F445-9CE5-130161F22619}" srcOrd="0" destOrd="0" presId="urn:microsoft.com/office/officeart/2005/8/layout/process5"/>
    <dgm:cxn modelId="{EC5D3D2F-9736-8E46-A0D8-00308CCA45DB}" type="presOf" srcId="{0CE21C87-7AAB-F04C-B907-5862D67A85BA}" destId="{1798B096-05E3-234B-9FD7-3C17B42250A7}" srcOrd="0" destOrd="0" presId="urn:microsoft.com/office/officeart/2005/8/layout/process5"/>
    <dgm:cxn modelId="{C0C5612D-D806-8D4D-9020-E415147A9533}" type="presOf" srcId="{A154E504-45C9-A545-BC54-77CC0243389E}" destId="{99C26EF1-53AD-8F49-AEB1-E8E36538C10E}" srcOrd="0" destOrd="0" presId="urn:microsoft.com/office/officeart/2005/8/layout/process5"/>
    <dgm:cxn modelId="{1E190281-8FBB-2241-A5ED-1E30E39B93FF}" type="presOf" srcId="{A2A1EDA4-9CB7-DC4A-B8F3-C82B49F8B26D}" destId="{AB985E59-F23E-8A42-AD71-6B9C8C764F7E}" srcOrd="1" destOrd="0" presId="urn:microsoft.com/office/officeart/2005/8/layout/process5"/>
    <dgm:cxn modelId="{5421E763-DD85-C04F-B31E-6702E733D14B}" type="presOf" srcId="{850BAA6E-879E-8840-A7DE-0671B06034FF}" destId="{87AA2404-0B81-C841-BDD7-1F13D01282D4}" srcOrd="0" destOrd="0" presId="urn:microsoft.com/office/officeart/2005/8/layout/process5"/>
    <dgm:cxn modelId="{FDA9C9BB-7EB0-4549-B177-16674652AC7B}" srcId="{DD0D43FA-3193-1740-B4B1-F9FC64924282}" destId="{7999F86E-C42E-614F-A0F9-1F5D63B811A1}" srcOrd="2" destOrd="0" parTransId="{D8538A27-EB13-B94B-952E-19DFE04C9A7A}" sibTransId="{D3771C2A-254D-F546-83B4-5C9ED32E1041}"/>
    <dgm:cxn modelId="{64C1EB0A-FAE6-CF4F-81D2-B5A6B68911F4}" type="presOf" srcId="{A2A1EDA4-9CB7-DC4A-B8F3-C82B49F8B26D}" destId="{873BCD71-7966-6C40-8734-EFEA73036D1A}" srcOrd="0" destOrd="0" presId="urn:microsoft.com/office/officeart/2005/8/layout/process5"/>
    <dgm:cxn modelId="{057A819F-594D-AF47-AED2-B8BAF2A53E26}" type="presOf" srcId="{7999F86E-C42E-614F-A0F9-1F5D63B811A1}" destId="{BC629633-68C3-954B-84BD-C978A3A5494E}" srcOrd="0" destOrd="0" presId="urn:microsoft.com/office/officeart/2005/8/layout/process5"/>
    <dgm:cxn modelId="{063358E5-CBF4-404B-8624-51B1ADD160FB}" srcId="{DD0D43FA-3193-1740-B4B1-F9FC64924282}" destId="{49154769-A0B7-7E42-8933-0DD5B06D4B96}" srcOrd="1" destOrd="0" parTransId="{532E9232-1018-7C47-B39B-A783CE303C6B}" sibTransId="{0CE21C87-7AAB-F04C-B907-5862D67A85BA}"/>
    <dgm:cxn modelId="{81044C33-4C8A-E041-AA92-B425608A2C54}" type="presOf" srcId="{D3771C2A-254D-F546-83B4-5C9ED32E1041}" destId="{FFB36F92-EF1D-0742-9E6F-99EBA0D142DD}" srcOrd="0" destOrd="0" presId="urn:microsoft.com/office/officeart/2005/8/layout/process5"/>
    <dgm:cxn modelId="{9A389EAE-2E03-4B42-B634-19C4851F09B4}" type="presOf" srcId="{49154769-A0B7-7E42-8933-0DD5B06D4B96}" destId="{FC9DE67B-FA41-1141-83BA-9FE984E39D78}" srcOrd="0" destOrd="0" presId="urn:microsoft.com/office/officeart/2005/8/layout/process5"/>
    <dgm:cxn modelId="{1157EA0B-7A08-D841-AF8F-9ECF6BF94E50}" type="presParOf" srcId="{0C08C2A2-1A80-3844-B417-8FA247BAB1A3}" destId="{323030E2-A3E2-BC4F-8552-E1F97BF0317D}" srcOrd="0" destOrd="0" presId="urn:microsoft.com/office/officeart/2005/8/layout/process5"/>
    <dgm:cxn modelId="{25EDDD26-2201-2F4D-9787-4E823F5C1025}" type="presParOf" srcId="{0C08C2A2-1A80-3844-B417-8FA247BAB1A3}" destId="{873BCD71-7966-6C40-8734-EFEA73036D1A}" srcOrd="1" destOrd="0" presId="urn:microsoft.com/office/officeart/2005/8/layout/process5"/>
    <dgm:cxn modelId="{39DEE2A5-5B32-D94F-8663-BB52505D002A}" type="presParOf" srcId="{873BCD71-7966-6C40-8734-EFEA73036D1A}" destId="{AB985E59-F23E-8A42-AD71-6B9C8C764F7E}" srcOrd="0" destOrd="0" presId="urn:microsoft.com/office/officeart/2005/8/layout/process5"/>
    <dgm:cxn modelId="{257A89EB-707A-F049-A45D-0F7742C5FDDE}" type="presParOf" srcId="{0C08C2A2-1A80-3844-B417-8FA247BAB1A3}" destId="{FC9DE67B-FA41-1141-83BA-9FE984E39D78}" srcOrd="2" destOrd="0" presId="urn:microsoft.com/office/officeart/2005/8/layout/process5"/>
    <dgm:cxn modelId="{5EBE2DEC-A20A-B34C-B65D-8FF2BEFF2366}" type="presParOf" srcId="{0C08C2A2-1A80-3844-B417-8FA247BAB1A3}" destId="{1798B096-05E3-234B-9FD7-3C17B42250A7}" srcOrd="3" destOrd="0" presId="urn:microsoft.com/office/officeart/2005/8/layout/process5"/>
    <dgm:cxn modelId="{A6271F3D-B464-924F-8B5D-0AFE11D6F2A5}" type="presParOf" srcId="{1798B096-05E3-234B-9FD7-3C17B42250A7}" destId="{A7BA9421-D452-1343-BAF5-518D5A056313}" srcOrd="0" destOrd="0" presId="urn:microsoft.com/office/officeart/2005/8/layout/process5"/>
    <dgm:cxn modelId="{49EF75E6-AD6A-9E40-9874-8AB89F300EE7}" type="presParOf" srcId="{0C08C2A2-1A80-3844-B417-8FA247BAB1A3}" destId="{BC629633-68C3-954B-84BD-C978A3A5494E}" srcOrd="4" destOrd="0" presId="urn:microsoft.com/office/officeart/2005/8/layout/process5"/>
    <dgm:cxn modelId="{FA49B3CA-82C8-7549-B8E3-63A7CCF38AF5}" type="presParOf" srcId="{0C08C2A2-1A80-3844-B417-8FA247BAB1A3}" destId="{FFB36F92-EF1D-0742-9E6F-99EBA0D142DD}" srcOrd="5" destOrd="0" presId="urn:microsoft.com/office/officeart/2005/8/layout/process5"/>
    <dgm:cxn modelId="{A200BE00-3F50-964C-AF5F-E2D8FE5E68B8}" type="presParOf" srcId="{FFB36F92-EF1D-0742-9E6F-99EBA0D142DD}" destId="{49268235-FF17-CA47-B855-EEC244E26317}" srcOrd="0" destOrd="0" presId="urn:microsoft.com/office/officeart/2005/8/layout/process5"/>
    <dgm:cxn modelId="{4C376143-C9E6-FE49-955B-898420D08C1F}" type="presParOf" srcId="{0C08C2A2-1A80-3844-B417-8FA247BAB1A3}" destId="{8D3C7128-E635-F445-9CE5-130161F22619}" srcOrd="6" destOrd="0" presId="urn:microsoft.com/office/officeart/2005/8/layout/process5"/>
    <dgm:cxn modelId="{9091B990-1811-4744-9ADB-0E69572C6144}" type="presParOf" srcId="{0C08C2A2-1A80-3844-B417-8FA247BAB1A3}" destId="{87AA2404-0B81-C841-BDD7-1F13D01282D4}" srcOrd="7" destOrd="0" presId="urn:microsoft.com/office/officeart/2005/8/layout/process5"/>
    <dgm:cxn modelId="{D35F934F-EDC1-B94C-A2E4-FDFE85720274}" type="presParOf" srcId="{87AA2404-0B81-C841-BDD7-1F13D01282D4}" destId="{868B80FB-FE1D-9F4F-9F4F-346A1DDDE750}" srcOrd="0" destOrd="0" presId="urn:microsoft.com/office/officeart/2005/8/layout/process5"/>
    <dgm:cxn modelId="{6B73AB57-E792-3E47-BC35-302268E4BA1E}" type="presParOf" srcId="{0C08C2A2-1A80-3844-B417-8FA247BAB1A3}" destId="{99C26EF1-53AD-8F49-AEB1-E8E36538C10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30E2-A3E2-BC4F-8552-E1F97BF0317D}">
      <dsp:nvSpPr>
        <dsp:cNvPr id="0" name=""/>
        <dsp:cNvSpPr/>
      </dsp:nvSpPr>
      <dsp:spPr>
        <a:xfrm>
          <a:off x="7233" y="72226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 Quality control of the reads</a:t>
          </a:r>
          <a:endParaRPr lang="en-US" sz="1900" kern="1200" dirty="0"/>
        </a:p>
      </dsp:txBody>
      <dsp:txXfrm>
        <a:off x="45225" y="760257"/>
        <a:ext cx="2085893" cy="1221142"/>
      </dsp:txXfrm>
    </dsp:sp>
    <dsp:sp modelId="{873BCD71-7966-6C40-8734-EFEA73036D1A}">
      <dsp:nvSpPr>
        <dsp:cNvPr id="0" name=""/>
        <dsp:cNvSpPr/>
      </dsp:nvSpPr>
      <dsp:spPr>
        <a:xfrm>
          <a:off x="2359355" y="110275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59355" y="1209984"/>
        <a:ext cx="320822" cy="321687"/>
      </dsp:txXfrm>
    </dsp:sp>
    <dsp:sp modelId="{FC9DE67B-FA41-1141-83BA-9FE984E39D78}">
      <dsp:nvSpPr>
        <dsp:cNvPr id="0" name=""/>
        <dsp:cNvSpPr/>
      </dsp:nvSpPr>
      <dsp:spPr>
        <a:xfrm>
          <a:off x="3033861" y="72226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2. Split reads by chromosome</a:t>
          </a:r>
          <a:endParaRPr lang="en-US" sz="1900" kern="1200" dirty="0"/>
        </a:p>
      </dsp:txBody>
      <dsp:txXfrm>
        <a:off x="3071853" y="760257"/>
        <a:ext cx="2085893" cy="1221142"/>
      </dsp:txXfrm>
    </dsp:sp>
    <dsp:sp modelId="{1798B096-05E3-234B-9FD7-3C17B42250A7}">
      <dsp:nvSpPr>
        <dsp:cNvPr id="0" name=""/>
        <dsp:cNvSpPr/>
      </dsp:nvSpPr>
      <dsp:spPr>
        <a:xfrm>
          <a:off x="5385983" y="1102755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85983" y="1209984"/>
        <a:ext cx="320822" cy="321687"/>
      </dsp:txXfrm>
    </dsp:sp>
    <dsp:sp modelId="{BC629633-68C3-954B-84BD-C978A3A5494E}">
      <dsp:nvSpPr>
        <dsp:cNvPr id="0" name=""/>
        <dsp:cNvSpPr/>
      </dsp:nvSpPr>
      <dsp:spPr>
        <a:xfrm>
          <a:off x="6060489" y="72226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3. Call SNVs using </a:t>
          </a:r>
          <a:r>
            <a:rPr lang="en-US" sz="1900" kern="1200" dirty="0" err="1" smtClean="0"/>
            <a:t>freebayes</a:t>
          </a:r>
          <a:endParaRPr lang="en-US" sz="1900" kern="1200" dirty="0"/>
        </a:p>
      </dsp:txBody>
      <dsp:txXfrm>
        <a:off x="6098481" y="760257"/>
        <a:ext cx="2085893" cy="1221142"/>
      </dsp:txXfrm>
    </dsp:sp>
    <dsp:sp modelId="{FFB36F92-EF1D-0742-9E6F-99EBA0D142DD}">
      <dsp:nvSpPr>
        <dsp:cNvPr id="0" name=""/>
        <dsp:cNvSpPr/>
      </dsp:nvSpPr>
      <dsp:spPr>
        <a:xfrm rot="5400000">
          <a:off x="6912269" y="2170722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980585" y="2209636"/>
        <a:ext cx="321687" cy="320822"/>
      </dsp:txXfrm>
    </dsp:sp>
    <dsp:sp modelId="{8D3C7128-E635-F445-9CE5-130161F22619}">
      <dsp:nvSpPr>
        <dsp:cNvPr id="0" name=""/>
        <dsp:cNvSpPr/>
      </dsp:nvSpPr>
      <dsp:spPr>
        <a:xfrm>
          <a:off x="6060489" y="288414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4. Build SNV/barcode matrices (ref/alt)</a:t>
          </a:r>
          <a:endParaRPr lang="en-US" sz="1900" kern="1200" dirty="0"/>
        </a:p>
      </dsp:txBody>
      <dsp:txXfrm>
        <a:off x="6098481" y="2922134"/>
        <a:ext cx="2085893" cy="1221142"/>
      </dsp:txXfrm>
    </dsp:sp>
    <dsp:sp modelId="{87AA2404-0B81-C841-BDD7-1F13D01282D4}">
      <dsp:nvSpPr>
        <dsp:cNvPr id="0" name=""/>
        <dsp:cNvSpPr/>
      </dsp:nvSpPr>
      <dsp:spPr>
        <a:xfrm rot="10800000">
          <a:off x="5411926" y="3264632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549421" y="3371861"/>
        <a:ext cx="320822" cy="321687"/>
      </dsp:txXfrm>
    </dsp:sp>
    <dsp:sp modelId="{99C26EF1-53AD-8F49-AEB1-E8E36538C10E}">
      <dsp:nvSpPr>
        <dsp:cNvPr id="0" name=""/>
        <dsp:cNvSpPr/>
      </dsp:nvSpPr>
      <dsp:spPr>
        <a:xfrm>
          <a:off x="3033861" y="288414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5. </a:t>
          </a:r>
          <a:r>
            <a:rPr lang="en-US" sz="1900" kern="1200" dirty="0" err="1" smtClean="0"/>
            <a:t>Initialise</a:t>
          </a:r>
          <a:r>
            <a:rPr lang="en-US" sz="1900" kern="1200" dirty="0" smtClean="0"/>
            <a:t> the model and E-M iterations till convergence</a:t>
          </a:r>
          <a:endParaRPr lang="en-US" sz="1900" kern="1200" dirty="0"/>
        </a:p>
      </dsp:txBody>
      <dsp:txXfrm>
        <a:off x="3071853" y="2922134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630"/>
            <a:ext cx="8229600" cy="490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4FA3-DD4A-8140-8138-CCC42C1529B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F3E4-486F-144C-B43E-6ABA3379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Demultiplexing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scRNA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Jun Xu</a:t>
            </a:r>
          </a:p>
          <a:p>
            <a:r>
              <a:rPr lang="en-US" sz="2400" dirty="0" smtClean="0"/>
              <a:t>Coin Group</a:t>
            </a:r>
          </a:p>
          <a:p>
            <a:r>
              <a:rPr lang="en-US" sz="2400" dirty="0" smtClean="0"/>
              <a:t>Genome Innovation Hub, UQ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5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Split mixed samples using the genotype similarity between each cell and sample models</a:t>
            </a:r>
          </a:p>
          <a:p>
            <a:endParaRPr lang="en-US" dirty="0"/>
          </a:p>
          <a:p>
            <a:r>
              <a:rPr lang="en-US" sz="2400" dirty="0" smtClean="0"/>
              <a:t>This document </a:t>
            </a:r>
            <a:r>
              <a:rPr lang="en-US" dirty="0" smtClean="0"/>
              <a:t>introduces the overall pipeline of the splitting process, and the algorithm used in identifying cell-model assignments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9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Overall pipeline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074252"/>
              </p:ext>
            </p:extLst>
          </p:nvPr>
        </p:nvGraphicFramePr>
        <p:xfrm>
          <a:off x="457200" y="1222630"/>
          <a:ext cx="8229600" cy="490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5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Quality control of the reads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r>
              <a:rPr lang="en-US" dirty="0"/>
              <a:t> view -S -b -q 10 -F </a:t>
            </a:r>
            <a:r>
              <a:rPr lang="en-US" dirty="0" smtClean="0"/>
              <a:t>3844</a:t>
            </a:r>
          </a:p>
          <a:p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sort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SNV calling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freebayes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f hg19a.fa -</a:t>
            </a:r>
            <a:r>
              <a:rPr lang="en-US" dirty="0" err="1"/>
              <a:t>iXu</a:t>
            </a:r>
            <a:r>
              <a:rPr lang="en-US" dirty="0"/>
              <a:t> -C 2 -q 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freebayes</a:t>
            </a:r>
            <a:r>
              <a:rPr lang="en-US" dirty="0" smtClean="0"/>
              <a:t> version 1.2.0</a:t>
            </a:r>
          </a:p>
          <a:p>
            <a:r>
              <a:rPr lang="en-US" dirty="0" err="1"/>
              <a:t>awk</a:t>
            </a:r>
            <a:r>
              <a:rPr lang="en-US" dirty="0"/>
              <a:t> '$6&gt;</a:t>
            </a:r>
            <a:r>
              <a:rPr lang="en-US" dirty="0" smtClean="0"/>
              <a:t>30’ (SNV calling quality control)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Build matrices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Pysam</a:t>
            </a:r>
            <a:r>
              <a:rPr lang="en-US" dirty="0" err="1"/>
              <a:t>.</a:t>
            </a:r>
            <a:r>
              <a:rPr lang="en-US" dirty="0" err="1" smtClean="0"/>
              <a:t>fetch</a:t>
            </a:r>
            <a:r>
              <a:rPr lang="en-US" dirty="0" smtClean="0"/>
              <a:t> is used  rather than </a:t>
            </a:r>
            <a:r>
              <a:rPr lang="en-US" dirty="0" err="1" smtClean="0"/>
              <a:t>pysam.pileup</a:t>
            </a:r>
            <a:r>
              <a:rPr lang="en-US" dirty="0" smtClean="0"/>
              <a:t>, as pileup does not provide cell barcode information in the reads, and fetching each from external file could be very slow</a:t>
            </a:r>
          </a:p>
          <a:p>
            <a:r>
              <a:rPr lang="en-AU" dirty="0" smtClean="0"/>
              <a:t>Reads with flag &lt; 256 are taken</a:t>
            </a:r>
          </a:p>
          <a:p>
            <a:r>
              <a:rPr lang="en-AU" dirty="0" smtClean="0"/>
              <a:t>Barcode information from CB tag</a:t>
            </a:r>
          </a:p>
          <a:p>
            <a:r>
              <a:rPr lang="en-AU" dirty="0" smtClean="0"/>
              <a:t>SNV only (single base)</a:t>
            </a:r>
          </a:p>
          <a:p>
            <a:r>
              <a:rPr lang="en-AU" dirty="0" smtClean="0"/>
              <a:t>Filter out those SNVs which have L(RR) or L(AA) more than log10(1-epsilon), where epsilon=0.01, which are regarded as giving less information in regards to the </a:t>
            </a:r>
            <a:r>
              <a:rPr lang="en-AU" smtClean="0"/>
              <a:t>sample difference</a:t>
            </a:r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5-1. </a:t>
            </a:r>
            <a:r>
              <a:rPr lang="en-US" sz="2400" b="1" dirty="0" err="1"/>
              <a:t>Initialise</a:t>
            </a:r>
            <a:r>
              <a:rPr lang="en-US" sz="2400" b="1" dirty="0"/>
              <a:t> the model and E-M iterations </a:t>
            </a:r>
            <a:r>
              <a:rPr lang="en-US" sz="2400" b="1" dirty="0" smtClean="0"/>
              <a:t>till convergence </a:t>
            </a:r>
            <a:r>
              <a:rPr lang="en-US" sz="2400" b="1" dirty="0" smtClean="0"/>
              <a:t>(MAF model, with 2 mixed samples for illustration)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9564"/>
            <a:ext cx="8229600" cy="54496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Let: </a:t>
            </a:r>
          </a:p>
          <a:p>
            <a:pPr lvl="1"/>
            <a:r>
              <a:rPr lang="en-US" dirty="0" smtClean="0"/>
              <a:t>c be cell droplet</a:t>
            </a:r>
          </a:p>
          <a:p>
            <a:pPr lvl="1"/>
            <a:r>
              <a:rPr lang="en-US" dirty="0" smtClean="0"/>
              <a:t>S be sample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/>
              <a:t>c,v</a:t>
            </a:r>
            <a:r>
              <a:rPr lang="en-US" dirty="0"/>
              <a:t> </a:t>
            </a:r>
            <a:r>
              <a:rPr lang="en-US" dirty="0" smtClean="0"/>
              <a:t>be counts of reads with alt/ref alleles at the SNV, while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AU" dirty="0" smtClean="0"/>
              <a:t>Simulate the </a:t>
            </a:r>
            <a:r>
              <a:rPr lang="en-AU" dirty="0" smtClean="0"/>
              <a:t>model allele frequency P(A</a:t>
            </a:r>
            <a:r>
              <a:rPr lang="en-US" baseline="-25000" dirty="0" smtClean="0"/>
              <a:t>v</a:t>
            </a:r>
            <a:r>
              <a:rPr lang="en-AU" dirty="0" smtClean="0"/>
              <a:t>|S) using the beta distribution based on the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</a:t>
            </a:r>
            <a:r>
              <a:rPr lang="en-US" dirty="0" smtClean="0"/>
              <a:t>against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c,v</a:t>
            </a:r>
            <a:r>
              <a:rPr lang="en-AU" dirty="0" smtClean="0"/>
              <a:t> ,individually for each SNV)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the likelihood of c is from S</a:t>
            </a:r>
            <a:r>
              <a:rPr lang="en-US" baseline="-25000" dirty="0" smtClean="0"/>
              <a:t>1</a:t>
            </a:r>
            <a:r>
              <a:rPr lang="en-US" dirty="0" smtClean="0"/>
              <a:t> can be calculated (E-step):</a:t>
            </a:r>
          </a:p>
          <a:p>
            <a:pPr lvl="1"/>
            <a:r>
              <a:rPr lang="en-US" dirty="0" smtClean="0"/>
              <a:t>P(c|S</a:t>
            </a:r>
            <a:r>
              <a:rPr lang="en-US" baseline="-25000" dirty="0" smtClean="0"/>
              <a:t>1</a:t>
            </a:r>
            <a:r>
              <a:rPr lang="en-US" dirty="0" smtClean="0"/>
              <a:t>)  α 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, R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1v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)^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endParaRPr lang="en-US" baseline="-25000" dirty="0" smtClean="0"/>
          </a:p>
          <a:p>
            <a:pPr lvl="1"/>
            <a:r>
              <a:rPr lang="en-AU" dirty="0" smtClean="0"/>
              <a:t>P(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|c) = </a:t>
            </a:r>
            <a:r>
              <a:rPr lang="en-US" dirty="0"/>
              <a:t>P(c|S</a:t>
            </a:r>
            <a:r>
              <a:rPr lang="en-US" baseline="-25000" dirty="0"/>
              <a:t>1</a:t>
            </a:r>
            <a:r>
              <a:rPr lang="en-US" dirty="0" smtClean="0"/>
              <a:t>) / [</a:t>
            </a:r>
            <a:r>
              <a:rPr lang="en-US" dirty="0"/>
              <a:t>P(c|S</a:t>
            </a:r>
            <a:r>
              <a:rPr lang="en-US" baseline="-25000" dirty="0"/>
              <a:t>1</a:t>
            </a:r>
            <a:r>
              <a:rPr lang="en-US" dirty="0" smtClean="0"/>
              <a:t>) + P(c|S</a:t>
            </a:r>
            <a:r>
              <a:rPr lang="en-US" baseline="-25000" dirty="0" smtClean="0"/>
              <a:t>2</a:t>
            </a:r>
            <a:r>
              <a:rPr lang="en-US" dirty="0" smtClean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|c</a:t>
            </a:r>
            <a:r>
              <a:rPr lang="en-US" dirty="0"/>
              <a:t>) = </a:t>
            </a:r>
            <a:r>
              <a:rPr lang="en-US" dirty="0" smtClean="0"/>
              <a:t>P(c|S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 smtClean="0"/>
              <a:t>)]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Distribute </a:t>
            </a:r>
            <a:r>
              <a:rPr lang="en-US" dirty="0" smtClean="0"/>
              <a:t>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</a:t>
            </a:r>
            <a:r>
              <a:rPr lang="en-US" baseline="-25000" dirty="0" smtClean="0"/>
              <a:t>1 </a:t>
            </a:r>
            <a:r>
              <a:rPr lang="en-US" dirty="0" smtClean="0"/>
              <a:t>and S</a:t>
            </a:r>
            <a:r>
              <a:rPr lang="en-US" baseline="-25000" dirty="0" smtClean="0"/>
              <a:t>2 </a:t>
            </a:r>
            <a:r>
              <a:rPr lang="en-US" dirty="0" smtClean="0"/>
              <a:t>according to the P(</a:t>
            </a:r>
            <a:r>
              <a:rPr lang="en-US" dirty="0" err="1" smtClean="0"/>
              <a:t>S|c</a:t>
            </a:r>
            <a:r>
              <a:rPr lang="en-US" dirty="0" smtClean="0"/>
              <a:t>) and generate the </a:t>
            </a:r>
            <a:r>
              <a:rPr lang="en-AU" dirty="0"/>
              <a:t>P(A</a:t>
            </a:r>
            <a:r>
              <a:rPr lang="en-US" baseline="-25000" dirty="0"/>
              <a:t>v</a:t>
            </a:r>
            <a:r>
              <a:rPr lang="en-AU" dirty="0"/>
              <a:t>|S</a:t>
            </a:r>
            <a:r>
              <a:rPr lang="en-AU" dirty="0" smtClean="0"/>
              <a:t>) for the new round</a:t>
            </a:r>
            <a:r>
              <a:rPr lang="en-US" dirty="0" smtClean="0"/>
              <a:t> (M-step</a:t>
            </a:r>
            <a:r>
              <a:rPr lang="en-US" dirty="0" smtClean="0"/>
              <a:t>)</a:t>
            </a:r>
          </a:p>
          <a:p>
            <a:endParaRPr lang="en-AU" dirty="0"/>
          </a:p>
          <a:p>
            <a:r>
              <a:rPr lang="en-AU" dirty="0" smtClean="0"/>
              <a:t>Reset </a:t>
            </a:r>
            <a:r>
              <a:rPr lang="en-AU" dirty="0"/>
              <a:t>the P(A</a:t>
            </a:r>
            <a:r>
              <a:rPr lang="en-US" baseline="-25000" dirty="0"/>
              <a:t>v</a:t>
            </a:r>
            <a:r>
              <a:rPr lang="en-AU" dirty="0" smtClean="0"/>
              <a:t>|S</a:t>
            </a:r>
            <a:r>
              <a:rPr lang="en-US" baseline="-25000" dirty="0"/>
              <a:t>0</a:t>
            </a:r>
            <a:r>
              <a:rPr lang="en-AU" dirty="0" smtClean="0"/>
              <a:t>) to mean of all other </a:t>
            </a:r>
            <a:r>
              <a:rPr lang="en-AU" dirty="0"/>
              <a:t>P(A</a:t>
            </a:r>
            <a:r>
              <a:rPr lang="en-US" baseline="-25000" dirty="0"/>
              <a:t>v</a:t>
            </a:r>
            <a:r>
              <a:rPr lang="en-AU" dirty="0" smtClean="0"/>
              <a:t>|S</a:t>
            </a:r>
            <a:r>
              <a:rPr lang="en-US" baseline="-25000" dirty="0" smtClean="0"/>
              <a:t>n</a:t>
            </a:r>
            <a:r>
              <a:rPr lang="en-AU" dirty="0" smtClean="0"/>
              <a:t>) to simulate the background average for doublets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b="1" dirty="0" smtClean="0"/>
              <a:t>5-2. </a:t>
            </a:r>
            <a:r>
              <a:rPr lang="en-US" sz="2400" b="1" dirty="0" err="1"/>
              <a:t>Initialise</a:t>
            </a:r>
            <a:r>
              <a:rPr lang="en-US" sz="2400" b="1" dirty="0"/>
              <a:t> the model and E-M iterations till convergence</a:t>
            </a:r>
            <a:r>
              <a:rPr lang="en-US" sz="2400" b="1" dirty="0" smtClean="0"/>
              <a:t> (genotype </a:t>
            </a:r>
            <a:r>
              <a:rPr lang="en-US" sz="2400" b="1" dirty="0" smtClean="0"/>
              <a:t>model, </a:t>
            </a:r>
            <a:r>
              <a:rPr lang="en-US" sz="2400" b="1" dirty="0"/>
              <a:t>with 2 mixed </a:t>
            </a:r>
            <a:r>
              <a:rPr lang="en-US" sz="2400" b="1" dirty="0" smtClean="0"/>
              <a:t>samples for illustration)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29949"/>
            <a:ext cx="8229600" cy="47861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Let: </a:t>
            </a:r>
          </a:p>
          <a:p>
            <a:pPr lvl="1"/>
            <a:r>
              <a:rPr lang="en-US" dirty="0" smtClean="0"/>
              <a:t>c be cell droplet with genotype = {RR, RA, AA}</a:t>
            </a:r>
          </a:p>
          <a:p>
            <a:pPr lvl="1"/>
            <a:r>
              <a:rPr lang="en-US" dirty="0" smtClean="0"/>
              <a:t>S be sample with variant v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 and </a:t>
            </a:r>
            <a:r>
              <a:rPr lang="en-US" dirty="0" err="1" smtClean="0"/>
              <a:t>R</a:t>
            </a:r>
            <a:r>
              <a:rPr lang="en-US" baseline="-25000" dirty="0" err="1"/>
              <a:t>c,v</a:t>
            </a:r>
            <a:r>
              <a:rPr lang="en-US" dirty="0"/>
              <a:t> </a:t>
            </a:r>
            <a:r>
              <a:rPr lang="en-US" dirty="0" smtClean="0"/>
              <a:t>be counts of reads with alt/ref alleles at the </a:t>
            </a:r>
            <a:r>
              <a:rPr lang="en-US" dirty="0" err="1" smtClean="0"/>
              <a:t>SNV</a:t>
            </a:r>
            <a:r>
              <a:rPr lang="en-US" baseline="-25000" dirty="0" err="1" smtClean="0"/>
              <a:t>v</a:t>
            </a:r>
            <a:r>
              <a:rPr lang="en-US" dirty="0" smtClean="0"/>
              <a:t>, while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</a:t>
            </a:r>
            <a:r>
              <a:rPr lang="en-US" baseline="-25000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-25000" dirty="0" err="1"/>
              <a:t>,v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AU" dirty="0" smtClean="0"/>
              <a:t>Initialise </a:t>
            </a:r>
            <a:r>
              <a:rPr lang="en-AU" dirty="0"/>
              <a:t>the model genotypes </a:t>
            </a:r>
            <a:r>
              <a:rPr lang="en-US" dirty="0" smtClean="0"/>
              <a:t>P(g</a:t>
            </a:r>
            <a:r>
              <a:rPr lang="en-US" baseline="-25000" dirty="0" smtClean="0"/>
              <a:t>s,v</a:t>
            </a:r>
            <a:r>
              <a:rPr lang="en-US" dirty="0" smtClean="0"/>
              <a:t>|S</a:t>
            </a:r>
            <a:r>
              <a:rPr lang="en-US" baseline="-25000" dirty="0" smtClean="0"/>
              <a:t>0</a:t>
            </a:r>
            <a:r>
              <a:rPr lang="en-US" dirty="0" smtClean="0"/>
              <a:t>) to fixed </a:t>
            </a:r>
            <a:r>
              <a:rPr lang="en-US" dirty="0"/>
              <a:t>value of (0.25, 0.5, 0.25) to represent doublet genotypes </a:t>
            </a:r>
            <a:endParaRPr lang="en-US" dirty="0" smtClean="0"/>
          </a:p>
          <a:p>
            <a:r>
              <a:rPr lang="en-AU" dirty="0" smtClean="0"/>
              <a:t>Simulate </a:t>
            </a:r>
            <a:r>
              <a:rPr lang="en-AU" dirty="0"/>
              <a:t>the </a:t>
            </a:r>
            <a:r>
              <a:rPr lang="en-AU" dirty="0" smtClean="0"/>
              <a:t>model genotypes </a:t>
            </a:r>
            <a:r>
              <a:rPr lang="en-US" dirty="0" smtClean="0"/>
              <a:t>P(g</a:t>
            </a:r>
            <a:r>
              <a:rPr lang="en-US" baseline="-25000" dirty="0" smtClean="0"/>
              <a:t>s,v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using </a:t>
            </a:r>
            <a:r>
              <a:rPr lang="en-US" dirty="0" err="1" smtClean="0"/>
              <a:t>dirichlet</a:t>
            </a:r>
            <a:r>
              <a:rPr lang="en-US" dirty="0" smtClean="0"/>
              <a:t> distribution (0.25</a:t>
            </a:r>
            <a:r>
              <a:rPr lang="en-US" dirty="0" smtClean="0"/>
              <a:t>, 0.5, 0.25</a:t>
            </a:r>
            <a:r>
              <a:rPr lang="en-US" dirty="0" smtClean="0"/>
              <a:t>),10</a:t>
            </a:r>
          </a:p>
          <a:p>
            <a:r>
              <a:rPr lang="en-AU" dirty="0" smtClean="0"/>
              <a:t>Initialise </a:t>
            </a:r>
            <a:r>
              <a:rPr lang="en-AU" dirty="0" smtClean="0"/>
              <a:t>the P(A</a:t>
            </a:r>
            <a:r>
              <a:rPr lang="en-US" baseline="-25000" dirty="0" err="1" smtClean="0"/>
              <a:t>c,v</a:t>
            </a:r>
            <a:r>
              <a:rPr lang="en-AU" dirty="0" smtClean="0"/>
              <a:t>|g</a:t>
            </a:r>
            <a:r>
              <a:rPr lang="en-US" baseline="-25000" dirty="0" err="1" smtClean="0"/>
              <a:t>s,v</a:t>
            </a:r>
            <a:r>
              <a:rPr lang="en-AU" dirty="0" smtClean="0"/>
              <a:t>) </a:t>
            </a:r>
            <a:r>
              <a:rPr lang="en-AU" dirty="0"/>
              <a:t>using the </a:t>
            </a:r>
            <a:r>
              <a:rPr lang="en-AU" dirty="0" smtClean="0"/>
              <a:t>binomial </a:t>
            </a:r>
            <a:r>
              <a:rPr lang="en-AU" dirty="0"/>
              <a:t>distribution based on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c,v</a:t>
            </a:r>
            <a:endParaRPr lang="en-US" baseline="-25000" dirty="0" smtClean="0"/>
          </a:p>
          <a:p>
            <a:endParaRPr lang="en-US" dirty="0"/>
          </a:p>
          <a:p>
            <a:r>
              <a:rPr lang="en-US" dirty="0" smtClean="0"/>
              <a:t>Thus, the likelihood of c is from S</a:t>
            </a:r>
            <a:r>
              <a:rPr lang="en-US" baseline="-25000" dirty="0" smtClean="0"/>
              <a:t>1</a:t>
            </a:r>
            <a:r>
              <a:rPr lang="en-US" dirty="0" smtClean="0"/>
              <a:t> can be calculated (E-step):</a:t>
            </a:r>
          </a:p>
          <a:p>
            <a:pPr lvl="1"/>
            <a:r>
              <a:rPr lang="en-US" dirty="0" smtClean="0"/>
              <a:t>P(c|S</a:t>
            </a:r>
            <a:r>
              <a:rPr lang="en-US" baseline="-25000" dirty="0" smtClean="0"/>
              <a:t>1</a:t>
            </a:r>
            <a:r>
              <a:rPr lang="en-US" dirty="0" smtClean="0"/>
              <a:t>)  α 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smtClean="0"/>
              <a:t>, R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P</a:t>
            </a:r>
            <a:r>
              <a:rPr lang="en-US" dirty="0" smtClean="0"/>
              <a:t>(A</a:t>
            </a:r>
            <a:r>
              <a:rPr lang="en-US" baseline="-25000" dirty="0" smtClean="0"/>
              <a:t>c,v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g</a:t>
            </a:r>
            <a:r>
              <a:rPr lang="en-US" dirty="0" err="1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err="1" smtClean="0"/>
              <a:t>|g</a:t>
            </a:r>
            <a:r>
              <a:rPr lang="en-US" baseline="-25000" dirty="0" err="1" smtClean="0"/>
              <a:t>s,v</a:t>
            </a:r>
            <a:r>
              <a:rPr lang="en-US" baseline="-25000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v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g</a:t>
            </a:r>
            <a:r>
              <a:rPr lang="en-US" dirty="0" smtClean="0"/>
              <a:t>[P(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c,v</a:t>
            </a:r>
            <a:r>
              <a:rPr lang="en-US" dirty="0" err="1" smtClean="0"/>
              <a:t>|g</a:t>
            </a:r>
            <a:r>
              <a:rPr lang="en-US" baseline="-25000" dirty="0" err="1" smtClean="0"/>
              <a:t>s,v</a:t>
            </a:r>
            <a:r>
              <a:rPr lang="en-US" dirty="0" smtClean="0"/>
              <a:t>)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P(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s,v</a:t>
            </a:r>
            <a:r>
              <a:rPr lang="en-US" baseline="-25000" dirty="0" smtClean="0"/>
              <a:t> </a:t>
            </a:r>
            <a:r>
              <a:rPr lang="en-US" dirty="0" smtClean="0"/>
              <a:t>|S</a:t>
            </a:r>
            <a:r>
              <a:rPr lang="en-US" baseline="-25000" dirty="0" smtClean="0"/>
              <a:t>1</a:t>
            </a:r>
            <a:r>
              <a:rPr lang="en-US" dirty="0" smtClean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|c) = P(c|S</a:t>
            </a:r>
            <a:r>
              <a:rPr lang="en-US" baseline="-25000" dirty="0"/>
              <a:t>1</a:t>
            </a:r>
            <a:r>
              <a:rPr lang="en-US" dirty="0"/>
              <a:t>) 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/>
              <a:t>)]</a:t>
            </a:r>
          </a:p>
          <a:p>
            <a:pPr lvl="1"/>
            <a:r>
              <a:rPr lang="en-AU" dirty="0"/>
              <a:t>P(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|c) = P(c|S</a:t>
            </a:r>
            <a:r>
              <a:rPr lang="en-US" baseline="-25000" dirty="0"/>
              <a:t>2</a:t>
            </a:r>
            <a:r>
              <a:rPr lang="en-US" dirty="0"/>
              <a:t>) / [P(c|S</a:t>
            </a:r>
            <a:r>
              <a:rPr lang="en-US" baseline="-25000" dirty="0"/>
              <a:t>1</a:t>
            </a:r>
            <a:r>
              <a:rPr lang="en-US" dirty="0"/>
              <a:t>) + P(c|S</a:t>
            </a:r>
            <a:r>
              <a:rPr lang="en-US" baseline="-25000" dirty="0"/>
              <a:t>2</a:t>
            </a:r>
            <a:r>
              <a:rPr lang="en-US" dirty="0" smtClean="0"/>
              <a:t>)]</a:t>
            </a:r>
          </a:p>
          <a:p>
            <a:endParaRPr lang="en-US" dirty="0" smtClean="0"/>
          </a:p>
          <a:p>
            <a:r>
              <a:rPr lang="en-AU" dirty="0" smtClean="0"/>
              <a:t>Calculate </a:t>
            </a:r>
            <a:r>
              <a:rPr lang="en-US" dirty="0" smtClean="0"/>
              <a:t>the genotypes </a:t>
            </a:r>
            <a:r>
              <a:rPr lang="en-AU" dirty="0" smtClean="0"/>
              <a:t>for </a:t>
            </a:r>
            <a:r>
              <a:rPr lang="en-AU" dirty="0"/>
              <a:t>the new </a:t>
            </a:r>
            <a:r>
              <a:rPr lang="en-AU" dirty="0" smtClean="0"/>
              <a:t>round: </a:t>
            </a:r>
            <a:r>
              <a:rPr lang="en-US" dirty="0" smtClean="0"/>
              <a:t> </a:t>
            </a:r>
            <a:r>
              <a:rPr lang="en-US" dirty="0"/>
              <a:t>(M-step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Let sum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RR|A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+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RA|A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+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[P(</a:t>
            </a:r>
            <a:r>
              <a:rPr lang="en-US" dirty="0" err="1"/>
              <a:t>AA|A</a:t>
            </a:r>
            <a:r>
              <a:rPr lang="en-US" baseline="-25000" dirty="0" err="1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v</a:t>
            </a:r>
            <a:r>
              <a:rPr lang="en-US" dirty="0" err="1" smtClean="0"/>
              <a:t>|S</a:t>
            </a:r>
            <a:r>
              <a:rPr lang="en-US" dirty="0" smtClean="0"/>
              <a:t>) =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RR|A</a:t>
            </a:r>
            <a:r>
              <a:rPr lang="en-US" baseline="-25000" dirty="0" err="1" smtClean="0"/>
              <a:t>c,v</a:t>
            </a:r>
            <a:r>
              <a:rPr lang="en-US" dirty="0" smtClean="0"/>
              <a:t>)*P(</a:t>
            </a:r>
            <a:r>
              <a:rPr lang="en-US" dirty="0" err="1" smtClean="0"/>
              <a:t>S|c</a:t>
            </a:r>
            <a:r>
              <a:rPr lang="en-US" dirty="0" smtClean="0"/>
              <a:t>)] / sum,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</a:t>
            </a:r>
            <a:r>
              <a:rPr lang="en-US" dirty="0" smtClean="0"/>
              <a:t>[P(</a:t>
            </a:r>
            <a:r>
              <a:rPr lang="en-US" dirty="0" err="1" smtClean="0"/>
              <a:t>RA|A</a:t>
            </a:r>
            <a:r>
              <a:rPr lang="en-US" baseline="-25000" dirty="0" err="1" smtClean="0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/ </a:t>
            </a:r>
            <a:r>
              <a:rPr lang="en-US" dirty="0" smtClean="0"/>
              <a:t>sum,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[P(</a:t>
            </a:r>
            <a:r>
              <a:rPr lang="en-US" dirty="0" err="1"/>
              <a:t>AA|A</a:t>
            </a:r>
            <a:r>
              <a:rPr lang="en-US" baseline="-25000" dirty="0" err="1"/>
              <a:t>c,v</a:t>
            </a:r>
            <a:r>
              <a:rPr lang="en-US" dirty="0"/>
              <a:t>)*P(</a:t>
            </a:r>
            <a:r>
              <a:rPr lang="en-US" dirty="0" err="1"/>
              <a:t>S|c</a:t>
            </a:r>
            <a:r>
              <a:rPr lang="en-US" dirty="0"/>
              <a:t>)] / </a:t>
            </a:r>
            <a:r>
              <a:rPr lang="en-US" dirty="0" smtClean="0"/>
              <a:t>sum</a:t>
            </a:r>
            <a:r>
              <a:rPr lang="en-US" dirty="0" smtClean="0"/>
              <a:t>)</a:t>
            </a:r>
          </a:p>
          <a:p>
            <a:pPr lvl="1"/>
            <a:r>
              <a:rPr lang="en-AU" dirty="0" smtClean="0"/>
              <a:t>Reset </a:t>
            </a:r>
            <a:r>
              <a:rPr lang="en-US" dirty="0" smtClean="0"/>
              <a:t>P(g</a:t>
            </a:r>
            <a:r>
              <a:rPr lang="en-US" baseline="-25000" dirty="0" smtClean="0"/>
              <a:t>v</a:t>
            </a:r>
            <a:r>
              <a:rPr lang="en-US" dirty="0" smtClean="0"/>
              <a:t>|S</a:t>
            </a:r>
            <a:r>
              <a:rPr lang="en-US" baseline="-25000" dirty="0" smtClean="0"/>
              <a:t>0</a:t>
            </a:r>
            <a:r>
              <a:rPr lang="en-US" dirty="0" smtClean="0"/>
              <a:t>) to initial fixed value of (0.25, 0.5, 0.25) to represent doublet genotypes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16276</TotalTime>
  <Words>656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Demultiplexing on scRNA reads</vt:lpstr>
      <vt:lpstr>Introduction</vt:lpstr>
      <vt:lpstr>Overall pipeline</vt:lpstr>
      <vt:lpstr>1. Quality control of the reads</vt:lpstr>
      <vt:lpstr>3. SNV calling</vt:lpstr>
      <vt:lpstr>4. Build matrices</vt:lpstr>
      <vt:lpstr>5-1. Initialise the model and E-M iterations till convergence (MAF model, with 2 mixed samples for illustration)</vt:lpstr>
      <vt:lpstr>5-2. Initialise the model and E-M iterations till convergence (genotype model, with 2 mixed samples for illustration)</vt:lpstr>
    </vt:vector>
  </TitlesOfParts>
  <Company>Xunique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Demultiplexing on scRNA reads</dc:title>
  <dc:creator>Xu Jon</dc:creator>
  <cp:lastModifiedBy>Jun Xu</cp:lastModifiedBy>
  <cp:revision>85</cp:revision>
  <dcterms:created xsi:type="dcterms:W3CDTF">2018-08-09T10:03:21Z</dcterms:created>
  <dcterms:modified xsi:type="dcterms:W3CDTF">2018-09-11T02:08:53Z</dcterms:modified>
</cp:coreProperties>
</file>