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D43FA-3193-1740-B4B1-F9FC64924282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C6B9870-BF4D-0D40-B8EB-27D32ACE3D86}">
      <dgm:prSet phldrT="[Text]"/>
      <dgm:spPr/>
      <dgm:t>
        <a:bodyPr/>
        <a:lstStyle/>
        <a:p>
          <a:r>
            <a:rPr lang="en-US" dirty="0" smtClean="0"/>
            <a:t>1. Data Quality control and filtering</a:t>
          </a:r>
          <a:endParaRPr lang="en-US" dirty="0"/>
        </a:p>
      </dgm:t>
    </dgm:pt>
    <dgm:pt modelId="{0E42D5AF-12A5-4447-85E6-7C4AAA171816}" type="parTrans" cxnId="{0B952D4E-3059-6D40-A2AB-1BC202D1CE12}">
      <dgm:prSet/>
      <dgm:spPr/>
      <dgm:t>
        <a:bodyPr/>
        <a:lstStyle/>
        <a:p>
          <a:endParaRPr lang="en-US"/>
        </a:p>
      </dgm:t>
    </dgm:pt>
    <dgm:pt modelId="{A2A1EDA4-9CB7-DC4A-B8F3-C82B49F8B26D}" type="sibTrans" cxnId="{0B952D4E-3059-6D40-A2AB-1BC202D1CE12}">
      <dgm:prSet/>
      <dgm:spPr/>
      <dgm:t>
        <a:bodyPr/>
        <a:lstStyle/>
        <a:p>
          <a:endParaRPr lang="en-US"/>
        </a:p>
      </dgm:t>
    </dgm:pt>
    <dgm:pt modelId="{49154769-A0B7-7E42-8933-0DD5B06D4B96}">
      <dgm:prSet phldrT="[Text]"/>
      <dgm:spPr/>
      <dgm:t>
        <a:bodyPr/>
        <a:lstStyle/>
        <a:p>
          <a:r>
            <a:rPr lang="en-US" dirty="0" smtClean="0"/>
            <a:t>2. Call SNVs from the mixed sample using </a:t>
          </a:r>
          <a:r>
            <a:rPr lang="en-US" dirty="0" err="1" smtClean="0"/>
            <a:t>freebayes</a:t>
          </a:r>
          <a:endParaRPr lang="en-US" dirty="0"/>
        </a:p>
      </dgm:t>
    </dgm:pt>
    <dgm:pt modelId="{532E9232-1018-7C47-B39B-A783CE303C6B}" type="parTrans" cxnId="{063358E5-CBF4-404B-8624-51B1ADD160FB}">
      <dgm:prSet/>
      <dgm:spPr/>
      <dgm:t>
        <a:bodyPr/>
        <a:lstStyle/>
        <a:p>
          <a:endParaRPr lang="en-US"/>
        </a:p>
      </dgm:t>
    </dgm:pt>
    <dgm:pt modelId="{0CE21C87-7AAB-F04C-B907-5862D67A85BA}" type="sibTrans" cxnId="{063358E5-CBF4-404B-8624-51B1ADD160FB}">
      <dgm:prSet/>
      <dgm:spPr/>
      <dgm:t>
        <a:bodyPr/>
        <a:lstStyle/>
        <a:p>
          <a:endParaRPr lang="en-US"/>
        </a:p>
      </dgm:t>
    </dgm:pt>
    <dgm:pt modelId="{7999F86E-C42E-614F-A0F9-1F5D63B811A1}">
      <dgm:prSet phldrT="[Text]"/>
      <dgm:spPr/>
      <dgm:t>
        <a:bodyPr/>
        <a:lstStyle/>
        <a:p>
          <a:r>
            <a:rPr lang="en-US" dirty="0" smtClean="0"/>
            <a:t>3. Build allele count matrices</a:t>
          </a:r>
        </a:p>
        <a:p>
          <a:r>
            <a:rPr lang="en-US" dirty="0" smtClean="0"/>
            <a:t>(SNV x barcode)</a:t>
          </a:r>
          <a:endParaRPr lang="en-US" dirty="0"/>
        </a:p>
      </dgm:t>
    </dgm:pt>
    <dgm:pt modelId="{D8538A27-EB13-B94B-952E-19DFE04C9A7A}" type="parTrans" cxnId="{FDA9C9BB-7EB0-4549-B177-16674652AC7B}">
      <dgm:prSet/>
      <dgm:spPr/>
      <dgm:t>
        <a:bodyPr/>
        <a:lstStyle/>
        <a:p>
          <a:endParaRPr lang="en-US"/>
        </a:p>
      </dgm:t>
    </dgm:pt>
    <dgm:pt modelId="{D3771C2A-254D-F546-83B4-5C9ED32E1041}" type="sibTrans" cxnId="{FDA9C9BB-7EB0-4549-B177-16674652AC7B}">
      <dgm:prSet/>
      <dgm:spPr/>
      <dgm:t>
        <a:bodyPr/>
        <a:lstStyle/>
        <a:p>
          <a:endParaRPr lang="en-US"/>
        </a:p>
      </dgm:t>
    </dgm:pt>
    <dgm:pt modelId="{A6F6CEF7-EB11-5247-9C9B-389C82351869}">
      <dgm:prSet phldrT="[Text]"/>
      <dgm:spPr/>
      <dgm:t>
        <a:bodyPr/>
        <a:lstStyle/>
        <a:p>
          <a:r>
            <a:rPr lang="en-US" dirty="0" smtClean="0"/>
            <a:t>4. Model initialization </a:t>
          </a:r>
          <a:r>
            <a:rPr lang="en-US" dirty="0" smtClean="0"/>
            <a:t>and     E-M </a:t>
          </a:r>
          <a:r>
            <a:rPr lang="en-US" dirty="0" smtClean="0"/>
            <a:t>iterations till convergence</a:t>
          </a:r>
          <a:endParaRPr lang="en-US" dirty="0"/>
        </a:p>
      </dgm:t>
    </dgm:pt>
    <dgm:pt modelId="{90B4E85D-106B-D241-890A-49E51AB2C9B6}" type="parTrans" cxnId="{3CC94CA5-D526-6240-A0CA-2CA2C70577BB}">
      <dgm:prSet/>
      <dgm:spPr/>
      <dgm:t>
        <a:bodyPr/>
        <a:lstStyle/>
        <a:p>
          <a:endParaRPr lang="en-US"/>
        </a:p>
      </dgm:t>
    </dgm:pt>
    <dgm:pt modelId="{850BAA6E-879E-8840-A7DE-0671B06034FF}" type="sibTrans" cxnId="{3CC94CA5-D526-6240-A0CA-2CA2C70577BB}">
      <dgm:prSet/>
      <dgm:spPr/>
      <dgm:t>
        <a:bodyPr/>
        <a:lstStyle/>
        <a:p>
          <a:endParaRPr lang="en-US"/>
        </a:p>
      </dgm:t>
    </dgm:pt>
    <dgm:pt modelId="{A154E504-45C9-A545-BC54-77CC0243389E}">
      <dgm:prSet phldrT="[Text]"/>
      <dgm:spPr/>
      <dgm:t>
        <a:bodyPr/>
        <a:lstStyle/>
        <a:p>
          <a:r>
            <a:rPr lang="en-US" dirty="0" smtClean="0"/>
            <a:t>5. Generate genotype likelihoods for models</a:t>
          </a:r>
          <a:endParaRPr lang="en-US" dirty="0"/>
        </a:p>
      </dgm:t>
    </dgm:pt>
    <dgm:pt modelId="{EC984F86-0945-7640-A817-E33D7099B6F0}" type="parTrans" cxnId="{4732C632-2646-4C49-9CC8-CBCFA972847E}">
      <dgm:prSet/>
      <dgm:spPr/>
      <dgm:t>
        <a:bodyPr/>
        <a:lstStyle/>
        <a:p>
          <a:endParaRPr lang="en-US"/>
        </a:p>
      </dgm:t>
    </dgm:pt>
    <dgm:pt modelId="{18861E06-28EB-5B40-A1BF-F31EF9F167B1}" type="sibTrans" cxnId="{4732C632-2646-4C49-9CC8-CBCFA972847E}">
      <dgm:prSet/>
      <dgm:spPr/>
      <dgm:t>
        <a:bodyPr/>
        <a:lstStyle/>
        <a:p>
          <a:endParaRPr lang="en-US"/>
        </a:p>
      </dgm:t>
    </dgm:pt>
    <dgm:pt modelId="{A0FFC8F9-3A51-459E-80CB-F919958CE457}" type="pres">
      <dgm:prSet presAssocID="{DD0D43FA-3193-1740-B4B1-F9FC64924282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92A0C1-7B19-4629-8476-EAE43144FE35}" type="pres">
      <dgm:prSet presAssocID="{6C6B9870-BF4D-0D40-B8EB-27D32ACE3D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BD5C8-F8DE-4A4D-9D04-B6C303307718}" type="pres">
      <dgm:prSet presAssocID="{A2A1EDA4-9CB7-DC4A-B8F3-C82B49F8B26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2308CA6-08FE-4F28-975D-5FCCF28A5238}" type="pres">
      <dgm:prSet presAssocID="{A2A1EDA4-9CB7-DC4A-B8F3-C82B49F8B26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415D361-FF3E-41D9-90EE-1F3A41B43E01}" type="pres">
      <dgm:prSet presAssocID="{49154769-A0B7-7E42-8933-0DD5B06D4B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29B3A-41C9-4796-A0D6-284D5717B1AE}" type="pres">
      <dgm:prSet presAssocID="{0CE21C87-7AAB-F04C-B907-5862D67A85B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49930A7-B25C-4C1A-A863-0CBA75966FDD}" type="pres">
      <dgm:prSet presAssocID="{0CE21C87-7AAB-F04C-B907-5862D67A85B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6C6FE23-9D62-4B98-AED9-BE7CC6644C63}" type="pres">
      <dgm:prSet presAssocID="{7999F86E-C42E-614F-A0F9-1F5D63B811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9C5ED-1CAC-44E7-BE14-EA59F21E91AE}" type="pres">
      <dgm:prSet presAssocID="{D3771C2A-254D-F546-83B4-5C9ED32E104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B671056-F8FC-4C7A-9D74-5EADDA4B8879}" type="pres">
      <dgm:prSet presAssocID="{D3771C2A-254D-F546-83B4-5C9ED32E104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ADF5D73-A226-416F-9FE8-CC74E72A2993}" type="pres">
      <dgm:prSet presAssocID="{A6F6CEF7-EB11-5247-9C9B-389C8235186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025F6-3F61-419C-B275-3546EE56EE5A}" type="pres">
      <dgm:prSet presAssocID="{850BAA6E-879E-8840-A7DE-0671B06034F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3671B6A-1EE2-42FA-8C18-0ABBB9D72BA0}" type="pres">
      <dgm:prSet presAssocID="{850BAA6E-879E-8840-A7DE-0671B06034F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01DC4BA-B1A2-44DA-99D6-D982889F3399}" type="pres">
      <dgm:prSet presAssocID="{A154E504-45C9-A545-BC54-77CC02433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458CA-8646-4F13-9F35-CF8F34BB6805}" type="presOf" srcId="{49154769-A0B7-7E42-8933-0DD5B06D4B96}" destId="{B415D361-FF3E-41D9-90EE-1F3A41B43E01}" srcOrd="0" destOrd="0" presId="urn:microsoft.com/office/officeart/2005/8/layout/process2"/>
    <dgm:cxn modelId="{FF912A56-9824-492A-869F-2AF5895CE426}" type="presOf" srcId="{A2A1EDA4-9CB7-DC4A-B8F3-C82B49F8B26D}" destId="{C01BD5C8-F8DE-4A4D-9D04-B6C303307718}" srcOrd="0" destOrd="0" presId="urn:microsoft.com/office/officeart/2005/8/layout/process2"/>
    <dgm:cxn modelId="{131B190F-5CD5-40BC-9B33-6DE5AE905B4B}" type="presOf" srcId="{D3771C2A-254D-F546-83B4-5C9ED32E1041}" destId="{EB671056-F8FC-4C7A-9D74-5EADDA4B8879}" srcOrd="1" destOrd="0" presId="urn:microsoft.com/office/officeart/2005/8/layout/process2"/>
    <dgm:cxn modelId="{A183E6A1-2930-44F1-B63E-6C723482C80F}" type="presOf" srcId="{A2A1EDA4-9CB7-DC4A-B8F3-C82B49F8B26D}" destId="{72308CA6-08FE-4F28-975D-5FCCF28A5238}" srcOrd="1" destOrd="0" presId="urn:microsoft.com/office/officeart/2005/8/layout/process2"/>
    <dgm:cxn modelId="{C4527F83-72A1-4BE0-9869-2B6B6FE36624}" type="presOf" srcId="{0CE21C87-7AAB-F04C-B907-5862D67A85BA}" destId="{749930A7-B25C-4C1A-A863-0CBA75966FDD}" srcOrd="1" destOrd="0" presId="urn:microsoft.com/office/officeart/2005/8/layout/process2"/>
    <dgm:cxn modelId="{590795E1-D344-4CF2-ACFA-609F1B3CC6F7}" type="presOf" srcId="{DD0D43FA-3193-1740-B4B1-F9FC64924282}" destId="{A0FFC8F9-3A51-459E-80CB-F919958CE457}" srcOrd="0" destOrd="0" presId="urn:microsoft.com/office/officeart/2005/8/layout/process2"/>
    <dgm:cxn modelId="{4732C632-2646-4C49-9CC8-CBCFA972847E}" srcId="{DD0D43FA-3193-1740-B4B1-F9FC64924282}" destId="{A154E504-45C9-A545-BC54-77CC0243389E}" srcOrd="4" destOrd="0" parTransId="{EC984F86-0945-7640-A817-E33D7099B6F0}" sibTransId="{18861E06-28EB-5B40-A1BF-F31EF9F167B1}"/>
    <dgm:cxn modelId="{22A8D0F9-4C74-4DCD-8128-5460175BEC14}" type="presOf" srcId="{D3771C2A-254D-F546-83B4-5C9ED32E1041}" destId="{2929C5ED-1CAC-44E7-BE14-EA59F21E91AE}" srcOrd="0" destOrd="0" presId="urn:microsoft.com/office/officeart/2005/8/layout/process2"/>
    <dgm:cxn modelId="{468A3CBF-97BF-4E57-AE36-BE8A4D330E08}" type="presOf" srcId="{7999F86E-C42E-614F-A0F9-1F5D63B811A1}" destId="{F6C6FE23-9D62-4B98-AED9-BE7CC6644C63}" srcOrd="0" destOrd="0" presId="urn:microsoft.com/office/officeart/2005/8/layout/process2"/>
    <dgm:cxn modelId="{0B952D4E-3059-6D40-A2AB-1BC202D1CE12}" srcId="{DD0D43FA-3193-1740-B4B1-F9FC64924282}" destId="{6C6B9870-BF4D-0D40-B8EB-27D32ACE3D86}" srcOrd="0" destOrd="0" parTransId="{0E42D5AF-12A5-4447-85E6-7C4AAA171816}" sibTransId="{A2A1EDA4-9CB7-DC4A-B8F3-C82B49F8B26D}"/>
    <dgm:cxn modelId="{64A7D59A-9CB5-4450-A3B9-3A082FD27C94}" type="presOf" srcId="{A154E504-45C9-A545-BC54-77CC0243389E}" destId="{C01DC4BA-B1A2-44DA-99D6-D982889F3399}" srcOrd="0" destOrd="0" presId="urn:microsoft.com/office/officeart/2005/8/layout/process2"/>
    <dgm:cxn modelId="{FDA9C9BB-7EB0-4549-B177-16674652AC7B}" srcId="{DD0D43FA-3193-1740-B4B1-F9FC64924282}" destId="{7999F86E-C42E-614F-A0F9-1F5D63B811A1}" srcOrd="2" destOrd="0" parTransId="{D8538A27-EB13-B94B-952E-19DFE04C9A7A}" sibTransId="{D3771C2A-254D-F546-83B4-5C9ED32E1041}"/>
    <dgm:cxn modelId="{D348C669-9D27-4CE7-9B64-226086033698}" type="presOf" srcId="{850BAA6E-879E-8840-A7DE-0671B06034FF}" destId="{43671B6A-1EE2-42FA-8C18-0ABBB9D72BA0}" srcOrd="1" destOrd="0" presId="urn:microsoft.com/office/officeart/2005/8/layout/process2"/>
    <dgm:cxn modelId="{01982496-D49F-481A-9E12-B0C68E199967}" type="presOf" srcId="{850BAA6E-879E-8840-A7DE-0671B06034FF}" destId="{8D4025F6-3F61-419C-B275-3546EE56EE5A}" srcOrd="0" destOrd="0" presId="urn:microsoft.com/office/officeart/2005/8/layout/process2"/>
    <dgm:cxn modelId="{924660D3-4153-4002-9A88-E783A29080CD}" type="presOf" srcId="{A6F6CEF7-EB11-5247-9C9B-389C82351869}" destId="{5ADF5D73-A226-416F-9FE8-CC74E72A2993}" srcOrd="0" destOrd="0" presId="urn:microsoft.com/office/officeart/2005/8/layout/process2"/>
    <dgm:cxn modelId="{3CC94CA5-D526-6240-A0CA-2CA2C70577BB}" srcId="{DD0D43FA-3193-1740-B4B1-F9FC64924282}" destId="{A6F6CEF7-EB11-5247-9C9B-389C82351869}" srcOrd="3" destOrd="0" parTransId="{90B4E85D-106B-D241-890A-49E51AB2C9B6}" sibTransId="{850BAA6E-879E-8840-A7DE-0671B06034FF}"/>
    <dgm:cxn modelId="{7041F27C-F21B-4A22-98B6-79B0F4B86F42}" type="presOf" srcId="{6C6B9870-BF4D-0D40-B8EB-27D32ACE3D86}" destId="{3192A0C1-7B19-4629-8476-EAE43144FE35}" srcOrd="0" destOrd="0" presId="urn:microsoft.com/office/officeart/2005/8/layout/process2"/>
    <dgm:cxn modelId="{063358E5-CBF4-404B-8624-51B1ADD160FB}" srcId="{DD0D43FA-3193-1740-B4B1-F9FC64924282}" destId="{49154769-A0B7-7E42-8933-0DD5B06D4B96}" srcOrd="1" destOrd="0" parTransId="{532E9232-1018-7C47-B39B-A783CE303C6B}" sibTransId="{0CE21C87-7AAB-F04C-B907-5862D67A85BA}"/>
    <dgm:cxn modelId="{64EAFD6C-2042-4C0C-A1A5-6D788CB41EC9}" type="presOf" srcId="{0CE21C87-7AAB-F04C-B907-5862D67A85BA}" destId="{B9329B3A-41C9-4796-A0D6-284D5717B1AE}" srcOrd="0" destOrd="0" presId="urn:microsoft.com/office/officeart/2005/8/layout/process2"/>
    <dgm:cxn modelId="{75FB60C5-237E-4836-9530-9776246888B4}" type="presParOf" srcId="{A0FFC8F9-3A51-459E-80CB-F919958CE457}" destId="{3192A0C1-7B19-4629-8476-EAE43144FE35}" srcOrd="0" destOrd="0" presId="urn:microsoft.com/office/officeart/2005/8/layout/process2"/>
    <dgm:cxn modelId="{50F5DB8A-0796-4A8C-8707-863F3D97A022}" type="presParOf" srcId="{A0FFC8F9-3A51-459E-80CB-F919958CE457}" destId="{C01BD5C8-F8DE-4A4D-9D04-B6C303307718}" srcOrd="1" destOrd="0" presId="urn:microsoft.com/office/officeart/2005/8/layout/process2"/>
    <dgm:cxn modelId="{EA4E6AD6-3C35-43DB-A5C0-F826039C5D11}" type="presParOf" srcId="{C01BD5C8-F8DE-4A4D-9D04-B6C303307718}" destId="{72308CA6-08FE-4F28-975D-5FCCF28A5238}" srcOrd="0" destOrd="0" presId="urn:microsoft.com/office/officeart/2005/8/layout/process2"/>
    <dgm:cxn modelId="{2680E661-7251-41B0-BCAD-538867D16D0F}" type="presParOf" srcId="{A0FFC8F9-3A51-459E-80CB-F919958CE457}" destId="{B415D361-FF3E-41D9-90EE-1F3A41B43E01}" srcOrd="2" destOrd="0" presId="urn:microsoft.com/office/officeart/2005/8/layout/process2"/>
    <dgm:cxn modelId="{A5A44877-5828-4C76-ACE1-DCC1827B8AE0}" type="presParOf" srcId="{A0FFC8F9-3A51-459E-80CB-F919958CE457}" destId="{B9329B3A-41C9-4796-A0D6-284D5717B1AE}" srcOrd="3" destOrd="0" presId="urn:microsoft.com/office/officeart/2005/8/layout/process2"/>
    <dgm:cxn modelId="{0CF82012-EB64-4454-BE54-E2CCB6906C14}" type="presParOf" srcId="{B9329B3A-41C9-4796-A0D6-284D5717B1AE}" destId="{749930A7-B25C-4C1A-A863-0CBA75966FDD}" srcOrd="0" destOrd="0" presId="urn:microsoft.com/office/officeart/2005/8/layout/process2"/>
    <dgm:cxn modelId="{5E61CDBE-CEC1-4D44-AD7D-CE400FFE5E00}" type="presParOf" srcId="{A0FFC8F9-3A51-459E-80CB-F919958CE457}" destId="{F6C6FE23-9D62-4B98-AED9-BE7CC6644C63}" srcOrd="4" destOrd="0" presId="urn:microsoft.com/office/officeart/2005/8/layout/process2"/>
    <dgm:cxn modelId="{2D4BA0B0-CCEF-477A-B298-AAD0DF3621B8}" type="presParOf" srcId="{A0FFC8F9-3A51-459E-80CB-F919958CE457}" destId="{2929C5ED-1CAC-44E7-BE14-EA59F21E91AE}" srcOrd="5" destOrd="0" presId="urn:microsoft.com/office/officeart/2005/8/layout/process2"/>
    <dgm:cxn modelId="{CBEC09A7-F737-45BE-960A-54466DA0672E}" type="presParOf" srcId="{2929C5ED-1CAC-44E7-BE14-EA59F21E91AE}" destId="{EB671056-F8FC-4C7A-9D74-5EADDA4B8879}" srcOrd="0" destOrd="0" presId="urn:microsoft.com/office/officeart/2005/8/layout/process2"/>
    <dgm:cxn modelId="{333A24B9-2782-4168-811F-72D5C38C2AD1}" type="presParOf" srcId="{A0FFC8F9-3A51-459E-80CB-F919958CE457}" destId="{5ADF5D73-A226-416F-9FE8-CC74E72A2993}" srcOrd="6" destOrd="0" presId="urn:microsoft.com/office/officeart/2005/8/layout/process2"/>
    <dgm:cxn modelId="{41036E95-F097-45F1-A122-0A44D78A3500}" type="presParOf" srcId="{A0FFC8F9-3A51-459E-80CB-F919958CE457}" destId="{8D4025F6-3F61-419C-B275-3546EE56EE5A}" srcOrd="7" destOrd="0" presId="urn:microsoft.com/office/officeart/2005/8/layout/process2"/>
    <dgm:cxn modelId="{AB0B7319-4D14-4760-A630-0BFAEB6673B0}" type="presParOf" srcId="{8D4025F6-3F61-419C-B275-3546EE56EE5A}" destId="{43671B6A-1EE2-42FA-8C18-0ABBB9D72BA0}" srcOrd="0" destOrd="0" presId="urn:microsoft.com/office/officeart/2005/8/layout/process2"/>
    <dgm:cxn modelId="{708CF691-A5C0-4C18-9A83-6C16C8C8D121}" type="presParOf" srcId="{A0FFC8F9-3A51-459E-80CB-F919958CE457}" destId="{C01DC4BA-B1A2-44DA-99D6-D982889F339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A0C1-7B19-4629-8476-EAE43144FE35}">
      <dsp:nvSpPr>
        <dsp:cNvPr id="0" name=""/>
        <dsp:cNvSpPr/>
      </dsp:nvSpPr>
      <dsp:spPr>
        <a:xfrm>
          <a:off x="2779019" y="598"/>
          <a:ext cx="2671561" cy="700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Data Quality control and filtering</a:t>
          </a:r>
          <a:endParaRPr lang="en-US" sz="1600" kern="1200" dirty="0"/>
        </a:p>
      </dsp:txBody>
      <dsp:txXfrm>
        <a:off x="2799531" y="21110"/>
        <a:ext cx="2630537" cy="659309"/>
      </dsp:txXfrm>
    </dsp:sp>
    <dsp:sp modelId="{C01BD5C8-F8DE-4A4D-9D04-B6C303307718}">
      <dsp:nvSpPr>
        <dsp:cNvPr id="0" name=""/>
        <dsp:cNvSpPr/>
      </dsp:nvSpPr>
      <dsp:spPr>
        <a:xfrm rot="5400000">
          <a:off x="3983487" y="718440"/>
          <a:ext cx="262625" cy="315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20255" y="744703"/>
        <a:ext cx="189090" cy="183838"/>
      </dsp:txXfrm>
    </dsp:sp>
    <dsp:sp modelId="{B415D361-FF3E-41D9-90EE-1F3A41B43E01}">
      <dsp:nvSpPr>
        <dsp:cNvPr id="0" name=""/>
        <dsp:cNvSpPr/>
      </dsp:nvSpPr>
      <dsp:spPr>
        <a:xfrm>
          <a:off x="2779019" y="1051099"/>
          <a:ext cx="2671561" cy="700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Call SNVs from the mixed sample using </a:t>
          </a:r>
          <a:r>
            <a:rPr lang="en-US" sz="1600" kern="1200" dirty="0" err="1" smtClean="0"/>
            <a:t>freebayes</a:t>
          </a:r>
          <a:endParaRPr lang="en-US" sz="1600" kern="1200" dirty="0"/>
        </a:p>
      </dsp:txBody>
      <dsp:txXfrm>
        <a:off x="2799531" y="1071611"/>
        <a:ext cx="2630537" cy="659309"/>
      </dsp:txXfrm>
    </dsp:sp>
    <dsp:sp modelId="{B9329B3A-41C9-4796-A0D6-284D5717B1AE}">
      <dsp:nvSpPr>
        <dsp:cNvPr id="0" name=""/>
        <dsp:cNvSpPr/>
      </dsp:nvSpPr>
      <dsp:spPr>
        <a:xfrm rot="5400000">
          <a:off x="3983487" y="1768941"/>
          <a:ext cx="262625" cy="315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20255" y="1795204"/>
        <a:ext cx="189090" cy="183838"/>
      </dsp:txXfrm>
    </dsp:sp>
    <dsp:sp modelId="{F6C6FE23-9D62-4B98-AED9-BE7CC6644C63}">
      <dsp:nvSpPr>
        <dsp:cNvPr id="0" name=""/>
        <dsp:cNvSpPr/>
      </dsp:nvSpPr>
      <dsp:spPr>
        <a:xfrm>
          <a:off x="2779019" y="2101600"/>
          <a:ext cx="2671561" cy="700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Build allele count matrices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(SNV x barcode)</a:t>
          </a:r>
          <a:endParaRPr lang="en-US" sz="1600" kern="1200" dirty="0"/>
        </a:p>
      </dsp:txBody>
      <dsp:txXfrm>
        <a:off x="2799531" y="2122112"/>
        <a:ext cx="2630537" cy="659309"/>
      </dsp:txXfrm>
    </dsp:sp>
    <dsp:sp modelId="{2929C5ED-1CAC-44E7-BE14-EA59F21E91AE}">
      <dsp:nvSpPr>
        <dsp:cNvPr id="0" name=""/>
        <dsp:cNvSpPr/>
      </dsp:nvSpPr>
      <dsp:spPr>
        <a:xfrm rot="5400000">
          <a:off x="3983487" y="2819442"/>
          <a:ext cx="262625" cy="315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20255" y="2845705"/>
        <a:ext cx="189090" cy="183838"/>
      </dsp:txXfrm>
    </dsp:sp>
    <dsp:sp modelId="{5ADF5D73-A226-416F-9FE8-CC74E72A2993}">
      <dsp:nvSpPr>
        <dsp:cNvPr id="0" name=""/>
        <dsp:cNvSpPr/>
      </dsp:nvSpPr>
      <dsp:spPr>
        <a:xfrm>
          <a:off x="2779019" y="3152100"/>
          <a:ext cx="2671561" cy="700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Model initialization </a:t>
          </a:r>
          <a:r>
            <a:rPr lang="en-US" sz="1600" kern="1200" dirty="0" smtClean="0"/>
            <a:t>and     E-M </a:t>
          </a:r>
          <a:r>
            <a:rPr lang="en-US" sz="1600" kern="1200" dirty="0" smtClean="0"/>
            <a:t>iterations till convergence</a:t>
          </a:r>
          <a:endParaRPr lang="en-US" sz="1600" kern="1200" dirty="0"/>
        </a:p>
      </dsp:txBody>
      <dsp:txXfrm>
        <a:off x="2799531" y="3172612"/>
        <a:ext cx="2630537" cy="659309"/>
      </dsp:txXfrm>
    </dsp:sp>
    <dsp:sp modelId="{8D4025F6-3F61-419C-B275-3546EE56EE5A}">
      <dsp:nvSpPr>
        <dsp:cNvPr id="0" name=""/>
        <dsp:cNvSpPr/>
      </dsp:nvSpPr>
      <dsp:spPr>
        <a:xfrm rot="5400000">
          <a:off x="3983487" y="3869943"/>
          <a:ext cx="262625" cy="315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20255" y="3896206"/>
        <a:ext cx="189090" cy="183838"/>
      </dsp:txXfrm>
    </dsp:sp>
    <dsp:sp modelId="{C01DC4BA-B1A2-44DA-99D6-D982889F3399}">
      <dsp:nvSpPr>
        <dsp:cNvPr id="0" name=""/>
        <dsp:cNvSpPr/>
      </dsp:nvSpPr>
      <dsp:spPr>
        <a:xfrm>
          <a:off x="2779019" y="4202601"/>
          <a:ext cx="2671561" cy="700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Generate genotype likelihoods for models</a:t>
          </a:r>
          <a:endParaRPr lang="en-US" sz="1600" kern="1200" dirty="0"/>
        </a:p>
      </dsp:txBody>
      <dsp:txXfrm>
        <a:off x="2799531" y="4223113"/>
        <a:ext cx="2630537" cy="65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630"/>
            <a:ext cx="8229600" cy="490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4FA3-DD4A-8140-8138-CCC42C1529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Demultiplexing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scRNA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Jun Xu</a:t>
            </a:r>
          </a:p>
          <a:p>
            <a:r>
              <a:rPr lang="en-US" sz="2400" dirty="0" smtClean="0"/>
              <a:t>Coin Group</a:t>
            </a:r>
          </a:p>
          <a:p>
            <a:r>
              <a:rPr lang="en-US" sz="2400" dirty="0" smtClean="0"/>
              <a:t>Genome Innovation Hub, UQ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5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Split mixed single cell RNA samples by identifying the </a:t>
            </a:r>
            <a:r>
              <a:rPr lang="en-US" dirty="0" smtClean="0"/>
              <a:t>allele frequency/</a:t>
            </a:r>
            <a:r>
              <a:rPr lang="en-US" sz="2400" dirty="0" smtClean="0"/>
              <a:t>genotype similarity between each cell and sample </a:t>
            </a:r>
            <a:r>
              <a:rPr lang="en-US" dirty="0"/>
              <a:t>models, using machine learning </a:t>
            </a:r>
            <a:r>
              <a:rPr lang="en-US" dirty="0" smtClean="0"/>
              <a:t>approach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This document </a:t>
            </a:r>
            <a:r>
              <a:rPr lang="en-US" dirty="0" smtClean="0"/>
              <a:t>introduces the overall pipeline of the splitting process, and the algorithm used in identifying cell-model assignments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9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pipeline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00519"/>
              </p:ext>
            </p:extLst>
          </p:nvPr>
        </p:nvGraphicFramePr>
        <p:xfrm>
          <a:off x="457200" y="1222630"/>
          <a:ext cx="8229600" cy="490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5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Quality control of the reads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view -S -b -q 10 -F </a:t>
            </a:r>
            <a:r>
              <a:rPr lang="en-US" dirty="0" smtClean="0"/>
              <a:t>3844</a:t>
            </a:r>
          </a:p>
          <a:p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sort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SNV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freebayes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f hg19a.fa -</a:t>
            </a:r>
            <a:r>
              <a:rPr lang="en-US" dirty="0" err="1"/>
              <a:t>iXu</a:t>
            </a:r>
            <a:r>
              <a:rPr lang="en-US" dirty="0"/>
              <a:t> -C 2 -q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freebayes</a:t>
            </a:r>
            <a:r>
              <a:rPr lang="en-US" dirty="0" smtClean="0"/>
              <a:t> version 1.2.0</a:t>
            </a:r>
          </a:p>
          <a:p>
            <a:r>
              <a:rPr lang="en-US" dirty="0" err="1"/>
              <a:t>awk</a:t>
            </a:r>
            <a:r>
              <a:rPr lang="en-US" dirty="0"/>
              <a:t> '$6&gt;</a:t>
            </a:r>
            <a:r>
              <a:rPr lang="en-US" dirty="0" smtClean="0"/>
              <a:t>30’ (SNV calling quality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Build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Pysam</a:t>
            </a:r>
            <a:r>
              <a:rPr lang="en-US" dirty="0" err="1"/>
              <a:t>.</a:t>
            </a:r>
            <a:r>
              <a:rPr lang="en-US" dirty="0" err="1" smtClean="0"/>
              <a:t>fetch</a:t>
            </a:r>
            <a:r>
              <a:rPr lang="en-US" dirty="0" smtClean="0"/>
              <a:t> is used  rather than </a:t>
            </a:r>
            <a:r>
              <a:rPr lang="en-US" dirty="0" err="1" smtClean="0"/>
              <a:t>pysam.pileup</a:t>
            </a:r>
            <a:r>
              <a:rPr lang="en-US" dirty="0" smtClean="0"/>
              <a:t>, as pileup does not provide cell barcode information in the reads, and fetching each from external file could be very slow</a:t>
            </a:r>
          </a:p>
          <a:p>
            <a:r>
              <a:rPr lang="en-AU" dirty="0" smtClean="0"/>
              <a:t>Reads with flag &lt; 256 are taken</a:t>
            </a:r>
          </a:p>
          <a:p>
            <a:r>
              <a:rPr lang="en-AU" dirty="0" smtClean="0"/>
              <a:t>Barcode information from CB tag</a:t>
            </a:r>
          </a:p>
          <a:p>
            <a:r>
              <a:rPr lang="en-AU" dirty="0" smtClean="0"/>
              <a:t>Single base SNV only</a:t>
            </a:r>
          </a:p>
          <a:p>
            <a:r>
              <a:rPr lang="en-AU" dirty="0" smtClean="0"/>
              <a:t>Only keep those heterozygous SNVs which have L(RA) larger than log10(1-epsilon), where epsilon=0.01, which are regarded as containing key information of sample difference</a:t>
            </a:r>
          </a:p>
          <a:p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5-1.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</a:t>
            </a:r>
            <a:r>
              <a:rPr lang="en-US" sz="2400" b="1" dirty="0" smtClean="0"/>
              <a:t>till convergence (MAF model, using 2 mixed 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9564"/>
            <a:ext cx="8229600" cy="54496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</a:t>
            </a:r>
          </a:p>
          <a:p>
            <a:pPr lvl="1"/>
            <a:r>
              <a:rPr lang="en-US" dirty="0" smtClean="0"/>
              <a:t>S be sample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SNV,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Simulate the model allele frequency P(A</a:t>
            </a:r>
            <a:r>
              <a:rPr lang="en-US" baseline="-25000" dirty="0" smtClean="0"/>
              <a:t>v</a:t>
            </a:r>
            <a:r>
              <a:rPr lang="en-AU" dirty="0" smtClean="0"/>
              <a:t>|S) using the beta distribution based on the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against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r>
              <a:rPr lang="en-AU" dirty="0" smtClean="0"/>
              <a:t> ,individually for each SNV)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1v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)^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pPr lvl="1"/>
            <a:r>
              <a:rPr lang="en-AU" dirty="0" smtClean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|c) = 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/ [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+ P(c|S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|c</a:t>
            </a:r>
            <a:r>
              <a:rPr lang="en-US" dirty="0"/>
              <a:t>) = </a:t>
            </a:r>
            <a:r>
              <a:rPr lang="en-US" dirty="0" smtClean="0"/>
              <a:t>P(c|S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Distribute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and S</a:t>
            </a:r>
            <a:r>
              <a:rPr lang="en-US" baseline="-25000" dirty="0" smtClean="0"/>
              <a:t>2 </a:t>
            </a:r>
            <a:r>
              <a:rPr lang="en-US" dirty="0" smtClean="0"/>
              <a:t>according to the P(</a:t>
            </a:r>
            <a:r>
              <a:rPr lang="en-US" dirty="0" err="1" smtClean="0"/>
              <a:t>S|c</a:t>
            </a:r>
            <a:r>
              <a:rPr lang="en-US" dirty="0" smtClean="0"/>
              <a:t>) and generate the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/>
              <a:t>|S</a:t>
            </a:r>
            <a:r>
              <a:rPr lang="en-AU" dirty="0" smtClean="0"/>
              <a:t>) for the new round</a:t>
            </a:r>
            <a:r>
              <a:rPr lang="en-US" dirty="0" smtClean="0"/>
              <a:t> (M-step)</a:t>
            </a:r>
          </a:p>
          <a:p>
            <a:endParaRPr lang="en-AU" dirty="0"/>
          </a:p>
          <a:p>
            <a:r>
              <a:rPr lang="en-AU" dirty="0" smtClean="0"/>
              <a:t>Reset </a:t>
            </a:r>
            <a:r>
              <a:rPr lang="en-AU" dirty="0"/>
              <a:t>the 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/>
              <a:t>0</a:t>
            </a:r>
            <a:r>
              <a:rPr lang="en-AU" dirty="0" smtClean="0"/>
              <a:t>) to mean of all other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 smtClean="0"/>
              <a:t>n</a:t>
            </a:r>
            <a:r>
              <a:rPr lang="en-AU" dirty="0" smtClean="0"/>
              <a:t>) to simulate the background average for doublets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 smtClean="0"/>
              <a:t>5-2.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till convergence</a:t>
            </a:r>
            <a:r>
              <a:rPr lang="en-US" sz="2400" b="1" dirty="0" smtClean="0"/>
              <a:t> (genotype model, using </a:t>
            </a:r>
            <a:r>
              <a:rPr lang="en-US" sz="2400" b="1" dirty="0"/>
              <a:t>2 mixed </a:t>
            </a:r>
            <a:r>
              <a:rPr lang="en-US" sz="2400" b="1" dirty="0" smtClean="0"/>
              <a:t>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9949"/>
            <a:ext cx="8229600" cy="47861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 with genotype = {RR, RA, AA}</a:t>
            </a:r>
          </a:p>
          <a:p>
            <a:pPr lvl="1"/>
            <a:r>
              <a:rPr lang="en-US" dirty="0" smtClean="0"/>
              <a:t>S be sample with variant v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</a:t>
            </a:r>
            <a:r>
              <a:rPr lang="en-US" dirty="0" err="1" smtClean="0"/>
              <a:t>SNV</a:t>
            </a:r>
            <a:r>
              <a:rPr lang="en-US" baseline="-25000" dirty="0" err="1" smtClean="0"/>
              <a:t>v</a:t>
            </a:r>
            <a:r>
              <a:rPr lang="en-US" dirty="0" smtClean="0"/>
              <a:t>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Initialise </a:t>
            </a:r>
            <a:r>
              <a:rPr lang="en-AU" dirty="0"/>
              <a:t>the 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fixed </a:t>
            </a:r>
            <a:r>
              <a:rPr lang="en-US" dirty="0"/>
              <a:t>value of (0.25, 0.5, 0.25) to represent doublet genotypes </a:t>
            </a:r>
            <a:endParaRPr lang="en-US" dirty="0" smtClean="0"/>
          </a:p>
          <a:p>
            <a:r>
              <a:rPr lang="en-AU" dirty="0" smtClean="0"/>
              <a:t>Simulate </a:t>
            </a:r>
            <a:r>
              <a:rPr lang="en-AU" dirty="0"/>
              <a:t>the </a:t>
            </a:r>
            <a:r>
              <a:rPr lang="en-AU" dirty="0" smtClean="0"/>
              <a:t>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using </a:t>
            </a:r>
            <a:r>
              <a:rPr lang="en-US" dirty="0" err="1" smtClean="0"/>
              <a:t>dirichlet</a:t>
            </a:r>
            <a:r>
              <a:rPr lang="en-US" dirty="0" smtClean="0"/>
              <a:t> distribution (0.25, 0.5, 0.25),10</a:t>
            </a:r>
          </a:p>
          <a:p>
            <a:r>
              <a:rPr lang="en-AU" dirty="0" smtClean="0"/>
              <a:t>Initialise the P(A</a:t>
            </a:r>
            <a:r>
              <a:rPr lang="en-US" baseline="-25000" dirty="0" err="1" smtClean="0"/>
              <a:t>c,v</a:t>
            </a:r>
            <a:r>
              <a:rPr lang="en-AU" dirty="0" smtClean="0"/>
              <a:t>|g</a:t>
            </a:r>
            <a:r>
              <a:rPr lang="en-US" baseline="-25000" dirty="0" err="1" smtClean="0"/>
              <a:t>s,v</a:t>
            </a:r>
            <a:r>
              <a:rPr lang="en-AU" dirty="0" smtClean="0"/>
              <a:t>) </a:t>
            </a:r>
            <a:r>
              <a:rPr lang="en-AU" dirty="0"/>
              <a:t>using the </a:t>
            </a:r>
            <a:r>
              <a:rPr lang="en-AU" dirty="0" smtClean="0"/>
              <a:t>binomial </a:t>
            </a:r>
            <a:r>
              <a:rPr lang="en-AU" dirty="0"/>
              <a:t>distribution based on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baseline="-25000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smtClean="0"/>
              <a:t>[P(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dirty="0" smtClean="0"/>
              <a:t>)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s,v</a:t>
            </a:r>
            <a:r>
              <a:rPr lang="en-US" baseline="-25000" dirty="0" smtClean="0"/>
              <a:t> 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|c) = P(c|S</a:t>
            </a:r>
            <a:r>
              <a:rPr lang="en-US" baseline="-25000" dirty="0"/>
              <a:t>1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|c) = P(c|S</a:t>
            </a:r>
            <a:r>
              <a:rPr lang="en-US" baseline="-25000" dirty="0"/>
              <a:t>2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endParaRPr lang="en-US" dirty="0" smtClean="0"/>
          </a:p>
          <a:p>
            <a:r>
              <a:rPr lang="en-AU" dirty="0" smtClean="0"/>
              <a:t>Calculate </a:t>
            </a:r>
            <a:r>
              <a:rPr lang="en-US" dirty="0" smtClean="0"/>
              <a:t>the genotypes </a:t>
            </a:r>
            <a:r>
              <a:rPr lang="en-AU" dirty="0" smtClean="0"/>
              <a:t>for </a:t>
            </a:r>
            <a:r>
              <a:rPr lang="en-AU" dirty="0"/>
              <a:t>the new </a:t>
            </a:r>
            <a:r>
              <a:rPr lang="en-AU" dirty="0" smtClean="0"/>
              <a:t>round: </a:t>
            </a:r>
            <a:r>
              <a:rPr lang="en-US" dirty="0" smtClean="0"/>
              <a:t> </a:t>
            </a:r>
            <a:r>
              <a:rPr lang="en-US" dirty="0"/>
              <a:t>(M-step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Let sum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</a:t>
            </a:r>
            <a:r>
              <a:rPr lang="en-US" dirty="0" err="1" smtClean="0"/>
              <a:t>|S</a:t>
            </a:r>
            <a:r>
              <a:rPr lang="en-US" dirty="0" smtClean="0"/>
              <a:t>) =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 smtClean="0"/>
              <a:t>)*P(</a:t>
            </a:r>
            <a:r>
              <a:rPr lang="en-US" dirty="0" err="1" smtClean="0"/>
              <a:t>S|c</a:t>
            </a:r>
            <a:r>
              <a:rPr lang="en-US" dirty="0" smtClean="0"/>
              <a:t>)] / sum,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sum,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sum)</a:t>
            </a:r>
          </a:p>
          <a:p>
            <a:pPr lvl="1"/>
            <a:r>
              <a:rPr lang="en-AU" dirty="0" smtClean="0"/>
              <a:t>Reset </a:t>
            </a:r>
            <a:r>
              <a:rPr lang="en-US" dirty="0" smtClean="0"/>
              <a:t>P(g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initial fixed value of (0.25, 0.5, 0.25) to represent doublet genotypes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16292</TotalTime>
  <Words>666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Demultiplexing on scRNA reads</vt:lpstr>
      <vt:lpstr>Introduction</vt:lpstr>
      <vt:lpstr>Overall pipeline</vt:lpstr>
      <vt:lpstr>1. Quality control of the reads</vt:lpstr>
      <vt:lpstr>3. SNV calling</vt:lpstr>
      <vt:lpstr>4. Build matrices</vt:lpstr>
      <vt:lpstr>5-1. Initialise the model and E-M iterations till convergence (MAF model, using 2 mixed samples for illustration)</vt:lpstr>
      <vt:lpstr>5-2. Initialise the model and E-M iterations till convergence (genotype model, using 2 mixed samples for illustration)</vt:lpstr>
    </vt:vector>
  </TitlesOfParts>
  <Company>Xunique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Demultiplexing on scRNA reads</dc:title>
  <dc:creator>Xu Jon</dc:creator>
  <cp:lastModifiedBy>Jun Xu</cp:lastModifiedBy>
  <cp:revision>91</cp:revision>
  <dcterms:created xsi:type="dcterms:W3CDTF">2018-08-09T10:03:21Z</dcterms:created>
  <dcterms:modified xsi:type="dcterms:W3CDTF">2018-10-04T06:20:18Z</dcterms:modified>
</cp:coreProperties>
</file>