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83" r:id="rId2"/>
    <p:sldId id="306" r:id="rId3"/>
    <p:sldId id="386" r:id="rId4"/>
    <p:sldId id="470" r:id="rId5"/>
    <p:sldId id="471" r:id="rId6"/>
    <p:sldId id="472" r:id="rId7"/>
    <p:sldId id="490" r:id="rId8"/>
    <p:sldId id="473" r:id="rId9"/>
    <p:sldId id="474" r:id="rId10"/>
    <p:sldId id="491" r:id="rId11"/>
    <p:sldId id="493" r:id="rId12"/>
    <p:sldId id="492" r:id="rId13"/>
    <p:sldId id="466" r:id="rId14"/>
    <p:sldId id="431" r:id="rId15"/>
    <p:sldId id="476" r:id="rId16"/>
    <p:sldId id="477" r:id="rId17"/>
    <p:sldId id="478" r:id="rId18"/>
    <p:sldId id="479" r:id="rId19"/>
    <p:sldId id="496" r:id="rId20"/>
    <p:sldId id="497" r:id="rId21"/>
    <p:sldId id="498" r:id="rId22"/>
    <p:sldId id="499" r:id="rId23"/>
    <p:sldId id="501" r:id="rId24"/>
    <p:sldId id="502" r:id="rId25"/>
    <p:sldId id="503" r:id="rId26"/>
    <p:sldId id="504" r:id="rId27"/>
    <p:sldId id="505" r:id="rId28"/>
    <p:sldId id="506" r:id="rId29"/>
    <p:sldId id="507" r:id="rId30"/>
    <p:sldId id="487" r:id="rId31"/>
    <p:sldId id="447" r:id="rId32"/>
    <p:sldId id="508" r:id="rId33"/>
    <p:sldId id="480" r:id="rId34"/>
    <p:sldId id="481" r:id="rId35"/>
    <p:sldId id="482" r:id="rId36"/>
    <p:sldId id="483" r:id="rId37"/>
    <p:sldId id="484" r:id="rId38"/>
    <p:sldId id="485" r:id="rId39"/>
    <p:sldId id="509" r:id="rId40"/>
    <p:sldId id="510" r:id="rId41"/>
    <p:sldId id="511" r:id="rId42"/>
    <p:sldId id="467" r:id="rId43"/>
    <p:sldId id="488" r:id="rId44"/>
    <p:sldId id="514" r:id="rId45"/>
    <p:sldId id="512" r:id="rId46"/>
    <p:sldId id="515" r:id="rId47"/>
    <p:sldId id="516" r:id="rId48"/>
    <p:sldId id="517" r:id="rId49"/>
  </p:sldIdLst>
  <p:sldSz cx="9144000" cy="6858000" type="screen4x3"/>
  <p:notesSz cx="6858000" cy="9144000"/>
  <p:custDataLst>
    <p:tags r:id="rId5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D6"/>
    <a:srgbClr val="D5F2FF"/>
    <a:srgbClr val="FFFF00"/>
    <a:srgbClr val="3BCCFF"/>
    <a:srgbClr val="D5F4FF"/>
    <a:srgbClr val="EAEAEA"/>
    <a:srgbClr val="A3D3FF"/>
    <a:srgbClr val="D5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870" autoAdjust="0"/>
  </p:normalViewPr>
  <p:slideViewPr>
    <p:cSldViewPr snapToGrid="0" snapToObjects="1">
      <p:cViewPr>
        <p:scale>
          <a:sx n="150" d="100"/>
          <a:sy n="150" d="100"/>
        </p:scale>
        <p:origin x="-836" y="84"/>
      </p:cViewPr>
      <p:guideLst>
        <p:guide orient="horz" pos="2113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04"/>
    </p:cViewPr>
  </p:sorterViewPr>
  <p:notesViewPr>
    <p:cSldViewPr snapToGrid="0" snapToObjects="1">
      <p:cViewPr varScale="1">
        <p:scale>
          <a:sx n="51" d="100"/>
          <a:sy n="51" d="100"/>
        </p:scale>
        <p:origin x="2692" y="56"/>
      </p:cViewPr>
      <p:guideLst/>
    </p:cSldViewPr>
  </p:notes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DA87340-2AF8-4B8E-8255-7FEC97560D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7833E3-D0E5-42E9-9A94-66671DF37B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9FE09-68BA-4C1E-AC14-4F0CF95107A1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8BE09A-14F4-4270-84C1-D3207BFB46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BF9C35-6553-4F85-8A47-0604556160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286B8-C8B8-425B-9908-234A1FAB5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295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CA35E61-DEFB-44A7-90C6-2D5B1243039C}" type="datetimeFigureOut">
              <a:rPr lang="zh-CN" altLang="en-US"/>
              <a:pPr>
                <a:defRPr/>
              </a:pPr>
              <a:t>2018/10/16</a:t>
            </a:fld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99479CD-D95B-4631-9A63-04C266923D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195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1282A34A-A2C8-427C-847D-078E83D606D8}" type="slidenum">
              <a:rPr lang="zh-CN" altLang="en-US" smtClean="0"/>
              <a:pPr>
                <a:buFont typeface="Arial" pitchFamily="34" charset="0"/>
                <a:buNone/>
              </a:pPr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08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3065D449-1858-40E1-B380-ADC6B75D8768}" type="slidenum">
              <a:rPr lang="zh-CN" altLang="en-US" smtClean="0"/>
              <a:pPr>
                <a:buFont typeface="Arial" pitchFamily="34" charset="0"/>
                <a:buNone/>
              </a:pPr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2378"/>
            <a:ext cx="9144000" cy="716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463803"/>
            <a:ext cx="7772400" cy="939799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6400800" cy="1058333"/>
          </a:xfrm>
          <a:prstGeom prst="rect">
            <a:avLst/>
          </a:prstGeom>
        </p:spPr>
        <p:txBody>
          <a:bodyPr/>
          <a:lstStyle>
            <a:lvl1pPr marL="457200" indent="-457200" algn="l">
              <a:buFont typeface="Arial" panose="020B0604020202020204" pitchFamily="34" charset="0"/>
              <a:buChar char="•"/>
              <a:defRPr sz="2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1220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022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  <a:prstGeom prst="rect">
            <a:avLst/>
          </a:prstGeom>
        </p:spPr>
        <p:txBody>
          <a:bodyPr/>
          <a:lstStyle>
            <a:lvl1pPr algn="l">
              <a:defRPr sz="3600" b="1" spc="3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04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 userDrawn="1"/>
        </p:nvSpPr>
        <p:spPr bwMode="auto">
          <a:xfrm>
            <a:off x="174625" y="10160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600" b="1" spc="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 </a:t>
            </a:r>
            <a:r>
              <a:rPr lang="zh-CN" altLang="en-US" sz="3600" b="1" spc="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本章小结</a:t>
            </a:r>
            <a:endParaRPr lang="zh-CN" altLang="en-US" sz="3600" b="1" spc="3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0731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853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内容背景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5100"/>
            <a:ext cx="9144000" cy="702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3" r:id="rId3"/>
    <p:sldLayoutId id="2147483726" r:id="rId4"/>
    <p:sldLayoutId id="2147483727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7/7-2.doc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7/7-3.doc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chapter07/7-4.doc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7/7-5.doc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7/7-6.doc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7/7-7.doc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7/7-8.doc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chapter07/7-9.doc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7/7-10.doc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chapter07/7-11.doc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7/7-12.doc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7/7-13.doc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7/7-14.doc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7/7-15.doc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7/7-16.doc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7/7-17.doc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7/7-18.doc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7/7-19.doc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7/7-20.doc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chapter07/7-21.doc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7/7-1.doc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5145088"/>
            <a:ext cx="2211388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标题 2"/>
          <p:cNvSpPr>
            <a:spLocks noGrp="1"/>
          </p:cNvSpPr>
          <p:nvPr>
            <p:ph type="ctrTitle"/>
          </p:nvPr>
        </p:nvSpPr>
        <p:spPr bwMode="auto">
          <a:xfrm>
            <a:off x="159654" y="2696024"/>
            <a:ext cx="9144000" cy="1422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600" dirty="0">
                <a:sym typeface="微软雅黑" pitchFamily="34" charset="-122"/>
              </a:rPr>
              <a:t>第七章  </a:t>
            </a:r>
            <a:r>
              <a:rPr lang="zh-CN" altLang="en-US" sz="4400" dirty="0"/>
              <a:t>表单的应用</a:t>
            </a:r>
            <a:endParaRPr lang="zh-CN" altLang="en-US" sz="4600" dirty="0"/>
          </a:p>
        </p:txBody>
      </p:sp>
      <p:sp>
        <p:nvSpPr>
          <p:cNvPr id="5125" name="副标题 3"/>
          <p:cNvSpPr>
            <a:spLocks noGrp="1"/>
          </p:cNvSpPr>
          <p:nvPr>
            <p:ph type="subTitle" idx="1"/>
          </p:nvPr>
        </p:nvSpPr>
        <p:spPr bwMode="auto">
          <a:xfrm>
            <a:off x="3618758" y="3639462"/>
            <a:ext cx="6973888" cy="1058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zh-CN" altLang="zh-CN" dirty="0"/>
              <a:t>表单的构成</a:t>
            </a:r>
            <a:endParaRPr lang="en-US" altLang="zh-CN" dirty="0"/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zh-CN" altLang="zh-CN" dirty="0"/>
              <a:t>表单样式的控制</a:t>
            </a:r>
            <a:endParaRPr lang="zh-CN" altLang="en-US" dirty="0">
              <a:sym typeface="微软雅黑" pitchFamily="34" charset="-122"/>
            </a:endParaRPr>
          </a:p>
        </p:txBody>
      </p:sp>
      <p:sp>
        <p:nvSpPr>
          <p:cNvPr id="5126" name="副标题 3"/>
          <p:cNvSpPr txBox="1">
            <a:spLocks/>
          </p:cNvSpPr>
          <p:nvPr/>
        </p:nvSpPr>
        <p:spPr bwMode="auto">
          <a:xfrm>
            <a:off x="6490546" y="3653976"/>
            <a:ext cx="66452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表单相关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7.2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15444"/>
            <a:ext cx="8229600" cy="465060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name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</a:p>
          <a:p>
            <a:pPr marL="0" indent="457200">
              <a:buNone/>
            </a:pPr>
            <a:r>
              <a:rPr lang="en-US" altLang="zh-CN" sz="1800" dirty="0">
                <a:solidFill>
                  <a:srgbClr val="009ED6"/>
                </a:solidFill>
              </a:rPr>
              <a:t>name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用于指定表单的</a:t>
            </a:r>
            <a:r>
              <a:rPr lang="zh-CN" altLang="zh-CN" sz="1800" dirty="0">
                <a:solidFill>
                  <a:srgbClr val="009ED6"/>
                </a:solidFill>
              </a:rPr>
              <a:t>名称</a:t>
            </a:r>
            <a:r>
              <a:rPr lang="zh-CN" altLang="zh-CN" sz="1800" dirty="0"/>
              <a:t>，以区分同一个页面中的多个表单。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>
                <a:solidFill>
                  <a:srgbClr val="009ED6"/>
                </a:solidFill>
              </a:rPr>
              <a:t>、表单属性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0789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7.2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15444"/>
            <a:ext cx="8229600" cy="465060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autocomplete</a:t>
            </a:r>
            <a:r>
              <a:rPr lang="zh-CN" altLang="en-US" sz="1800" dirty="0">
                <a:solidFill>
                  <a:srgbClr val="009ED6"/>
                </a:solidFill>
              </a:rPr>
              <a:t>属性</a:t>
            </a:r>
            <a:endParaRPr lang="zh-CN" altLang="zh-CN" sz="1800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en-US" altLang="zh-CN" sz="1800" dirty="0">
                <a:solidFill>
                  <a:srgbClr val="009ED6"/>
                </a:solidFill>
              </a:rPr>
              <a:t>autocomplete</a:t>
            </a:r>
            <a:r>
              <a:rPr lang="zh-CN" altLang="en-US" sz="1800" dirty="0">
                <a:solidFill>
                  <a:srgbClr val="009ED6"/>
                </a:solidFill>
              </a:rPr>
              <a:t>属性</a:t>
            </a:r>
            <a:r>
              <a:rPr lang="zh-CN" altLang="en-US" sz="1800" dirty="0"/>
              <a:t>用于指定表单</a:t>
            </a:r>
            <a:r>
              <a:rPr lang="zh-CN" altLang="en-US" sz="1800" dirty="0">
                <a:solidFill>
                  <a:srgbClr val="009ED6"/>
                </a:solidFill>
              </a:rPr>
              <a:t>是否有自动完成功能</a:t>
            </a:r>
            <a:r>
              <a:rPr lang="zh-CN" altLang="en-US" sz="1800" dirty="0"/>
              <a:t>，所谓“自动完成”是指将表单控件输入的内容记录下来，当再次输入时，会将输入的历史记录显示在一个</a:t>
            </a:r>
            <a:r>
              <a:rPr lang="zh-CN" altLang="en-US" sz="1800" dirty="0">
                <a:solidFill>
                  <a:srgbClr val="009ED6"/>
                </a:solidFill>
              </a:rPr>
              <a:t>下拉列表</a:t>
            </a:r>
            <a:r>
              <a:rPr lang="zh-CN" altLang="en-US" sz="1800" dirty="0"/>
              <a:t>里，以实现自动完成输入。</a:t>
            </a:r>
          </a:p>
          <a:p>
            <a:pPr marL="0" indent="457200">
              <a:buNone/>
            </a:pPr>
            <a:r>
              <a:rPr lang="en-US" altLang="zh-CN" sz="1800" dirty="0"/>
              <a:t>autocomplete</a:t>
            </a:r>
            <a:r>
              <a:rPr lang="zh-CN" altLang="en-US" sz="1800" dirty="0"/>
              <a:t>属性有</a:t>
            </a:r>
            <a:r>
              <a:rPr lang="en-US" altLang="zh-CN" sz="1800" dirty="0"/>
              <a:t>2</a:t>
            </a:r>
            <a:r>
              <a:rPr lang="zh-CN" altLang="en-US" sz="1800" dirty="0"/>
              <a:t>个值，对它们的解释如下：</a:t>
            </a:r>
            <a:endParaRPr lang="en-US" altLang="zh-CN" sz="1800" dirty="0"/>
          </a:p>
          <a:p>
            <a:pPr marL="914400" lvl="0"/>
            <a:r>
              <a:rPr lang="en-US" altLang="zh-CN" sz="1800" dirty="0">
                <a:solidFill>
                  <a:srgbClr val="009ED6"/>
                </a:solidFill>
              </a:rPr>
              <a:t>on</a:t>
            </a:r>
            <a:r>
              <a:rPr lang="zh-CN" altLang="zh-CN" sz="1800" dirty="0"/>
              <a:t>：表单</a:t>
            </a:r>
            <a:r>
              <a:rPr lang="zh-CN" altLang="zh-CN" sz="1800" dirty="0">
                <a:solidFill>
                  <a:srgbClr val="009ED6"/>
                </a:solidFill>
              </a:rPr>
              <a:t>有</a:t>
            </a:r>
            <a:r>
              <a:rPr lang="zh-CN" altLang="zh-CN" sz="1800" dirty="0"/>
              <a:t>自动完成功能</a:t>
            </a:r>
          </a:p>
          <a:p>
            <a:pPr marL="914400"/>
            <a:r>
              <a:rPr lang="en-US" altLang="zh-CN" sz="1800" dirty="0">
                <a:solidFill>
                  <a:srgbClr val="009ED6"/>
                </a:solidFill>
              </a:rPr>
              <a:t>off</a:t>
            </a:r>
            <a:r>
              <a:rPr lang="zh-CN" altLang="zh-CN" sz="1800" dirty="0"/>
              <a:t>：表单</a:t>
            </a:r>
            <a:r>
              <a:rPr lang="zh-CN" altLang="zh-CN" sz="1800" dirty="0">
                <a:solidFill>
                  <a:srgbClr val="009ED6"/>
                </a:solidFill>
              </a:rPr>
              <a:t>无</a:t>
            </a:r>
            <a:r>
              <a:rPr lang="zh-CN" altLang="zh-CN" sz="1800" dirty="0"/>
              <a:t>自动完成功能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>
                <a:solidFill>
                  <a:srgbClr val="009ED6"/>
                </a:solidFill>
              </a:rPr>
              <a:t>、表单属性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609" y="4780173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2871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7.2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15444"/>
            <a:ext cx="8229600" cy="465060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indent="-285750"/>
            <a:r>
              <a:rPr lang="en-US" altLang="zh-CN" sz="1800" dirty="0" err="1">
                <a:solidFill>
                  <a:srgbClr val="009ED6"/>
                </a:solidFill>
              </a:rPr>
              <a:t>novalidate</a:t>
            </a:r>
            <a:r>
              <a:rPr lang="zh-CN" altLang="en-US" sz="1800" dirty="0">
                <a:solidFill>
                  <a:srgbClr val="009ED6"/>
                </a:solidFill>
              </a:rPr>
              <a:t>属性</a:t>
            </a:r>
            <a:endParaRPr lang="zh-CN" altLang="zh-CN" sz="1800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en-US" altLang="zh-CN" sz="1800" dirty="0" err="1">
                <a:solidFill>
                  <a:srgbClr val="009ED6"/>
                </a:solidFill>
              </a:rPr>
              <a:t>novalidate</a:t>
            </a:r>
            <a:r>
              <a:rPr lang="zh-CN" altLang="en-US" sz="1800" dirty="0">
                <a:solidFill>
                  <a:srgbClr val="009ED6"/>
                </a:solidFill>
              </a:rPr>
              <a:t>属性</a:t>
            </a:r>
            <a:r>
              <a:rPr lang="zh-CN" altLang="en-US" sz="1800" dirty="0"/>
              <a:t>指定在提交表单时取消对表单进行有效的检查。为表单设置该属性时，可以</a:t>
            </a:r>
            <a:r>
              <a:rPr lang="zh-CN" altLang="en-US" sz="1800" dirty="0">
                <a:solidFill>
                  <a:srgbClr val="009ED6"/>
                </a:solidFill>
              </a:rPr>
              <a:t>关闭</a:t>
            </a:r>
            <a:r>
              <a:rPr lang="zh-CN" altLang="en-US" sz="1800" dirty="0"/>
              <a:t>整个</a:t>
            </a:r>
            <a:r>
              <a:rPr lang="zh-CN" altLang="en-US" sz="1800" dirty="0">
                <a:solidFill>
                  <a:srgbClr val="009ED6"/>
                </a:solidFill>
              </a:rPr>
              <a:t>表单的验证</a:t>
            </a:r>
            <a:r>
              <a:rPr lang="zh-CN" altLang="en-US" sz="1800" dirty="0"/>
              <a:t>，这样可以使</a:t>
            </a:r>
            <a:r>
              <a:rPr lang="en-US" altLang="zh-CN" sz="1800" dirty="0"/>
              <a:t>form</a:t>
            </a:r>
            <a:r>
              <a:rPr lang="zh-CN" altLang="en-US" sz="1800" dirty="0"/>
              <a:t>内的所有表单控件不被验证。</a:t>
            </a: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>
                <a:solidFill>
                  <a:srgbClr val="009ED6"/>
                </a:solidFill>
              </a:rPr>
              <a:t>、表单属性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50843" y="3593730"/>
            <a:ext cx="835078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>
              <a:lnSpc>
                <a:spcPct val="150000"/>
              </a:lnSpc>
              <a:buNone/>
            </a:pPr>
            <a:r>
              <a:rPr lang="zh-CN" altLang="zh-CN" b="1" dirty="0">
                <a:solidFill>
                  <a:srgbClr val="FF0000"/>
                </a:solidFill>
              </a:rPr>
              <a:t>注意：</a:t>
            </a:r>
          </a:p>
          <a:p>
            <a:pPr marL="0" indent="457200" eaLnBrk="1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&lt;form&gt;</a:t>
            </a:r>
            <a:r>
              <a:rPr lang="zh-CN" altLang="zh-CN" dirty="0">
                <a:solidFill>
                  <a:srgbClr val="FF0000"/>
                </a:solidFill>
              </a:rPr>
              <a:t>标记的属性并不会直接影响表单的显示效果。要想让一个表单有意义，就必须在</a:t>
            </a:r>
            <a:r>
              <a:rPr lang="en-US" altLang="zh-CN" dirty="0">
                <a:solidFill>
                  <a:srgbClr val="FF0000"/>
                </a:solidFill>
              </a:rPr>
              <a:t>&lt;form&gt;</a:t>
            </a:r>
            <a:r>
              <a:rPr lang="zh-CN" altLang="zh-CN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&lt;/form&gt;</a:t>
            </a:r>
            <a:r>
              <a:rPr lang="zh-CN" altLang="zh-CN" dirty="0">
                <a:solidFill>
                  <a:srgbClr val="FF0000"/>
                </a:solidFill>
              </a:rPr>
              <a:t>之间添加相应的表单控件。</a:t>
            </a:r>
            <a:endParaRPr lang="zh-CN" altLang="en-US" dirty="0"/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11" y="5055595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2167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7.3 Input</a:t>
            </a:r>
            <a:r>
              <a:rPr lang="zh-CN" altLang="en-US" sz="2400" dirty="0"/>
              <a:t>元素及属性</a:t>
            </a:r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2367436"/>
            <a:ext cx="4273228" cy="507813"/>
            <a:chOff x="1710670" y="1252383"/>
            <a:chExt cx="5435501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823293" y="1252383"/>
              <a:ext cx="4322878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en-US" altLang="zh-CN" sz="2000" b="1" dirty="0">
                  <a:solidFill>
                    <a:srgbClr val="009ED6"/>
                  </a:solidFill>
                </a:rPr>
                <a:t>Input</a:t>
              </a:r>
              <a:r>
                <a:rPr lang="zh-CN" altLang="en-US" sz="2000" b="1" dirty="0">
                  <a:solidFill>
                    <a:srgbClr val="009ED6"/>
                  </a:solidFill>
                </a:rPr>
                <a:t>元素的</a:t>
              </a:r>
              <a:r>
                <a:rPr lang="en-US" altLang="zh-CN" sz="2000" b="1" dirty="0">
                  <a:solidFill>
                    <a:srgbClr val="009ED6"/>
                  </a:solidFill>
                </a:rPr>
                <a:t>type</a:t>
              </a:r>
              <a:r>
                <a:rPr lang="zh-CN" altLang="en-US" sz="2000" b="1" dirty="0">
                  <a:solidFill>
                    <a:srgbClr val="009ED6"/>
                  </a:solidFill>
                </a:rPr>
                <a:t>属性</a:t>
              </a:r>
              <a:endParaRPr lang="zh-CN" altLang="zh-CN" sz="2000" b="1" dirty="0">
                <a:solidFill>
                  <a:srgbClr val="009ED6"/>
                </a:solidFill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1310466"/>
            <a:ext cx="4280664" cy="4468033"/>
          </a:xfrm>
          <a:prstGeom prst="rect">
            <a:avLst/>
          </a:prstGeom>
        </p:spPr>
      </p:pic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02231" y="3313060"/>
            <a:ext cx="4273228" cy="507813"/>
            <a:chOff x="1710670" y="1252383"/>
            <a:chExt cx="5435501" cy="611808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823293" y="1252383"/>
              <a:ext cx="4322878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en-US" altLang="zh-CN" sz="2000" b="1" dirty="0">
                  <a:solidFill>
                    <a:srgbClr val="009ED6"/>
                  </a:solidFill>
                </a:rPr>
                <a:t>Input</a:t>
              </a:r>
              <a:r>
                <a:rPr lang="zh-CN" altLang="en-US" sz="2000" b="1" dirty="0">
                  <a:solidFill>
                    <a:srgbClr val="009ED6"/>
                  </a:solidFill>
                </a:rPr>
                <a:t>元素的其他属性</a:t>
              </a:r>
              <a:endParaRPr lang="zh-CN" altLang="zh-CN" sz="2000" b="1" dirty="0">
                <a:solidFill>
                  <a:srgbClr val="009ED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666866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7.3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dirty="0"/>
              <a:t>浏览网页时经常会看到单行文本输入框、单选按钮、复选框、提交按钮、重置按钮等，要想定义这些元素就需要使用</a:t>
            </a:r>
            <a:r>
              <a:rPr lang="en-US" altLang="zh-CN" sz="1800" dirty="0">
                <a:solidFill>
                  <a:srgbClr val="009ED6"/>
                </a:solidFill>
              </a:rPr>
              <a:t>input</a:t>
            </a:r>
            <a:r>
              <a:rPr lang="zh-CN" altLang="zh-CN" sz="1800" dirty="0">
                <a:solidFill>
                  <a:srgbClr val="009ED6"/>
                </a:solidFill>
              </a:rPr>
              <a:t>控件</a:t>
            </a:r>
            <a:r>
              <a:rPr lang="zh-CN" altLang="zh-CN" sz="1800" dirty="0"/>
              <a:t>，其</a:t>
            </a:r>
            <a:r>
              <a:rPr lang="zh-CN" altLang="zh-CN" sz="1800" dirty="0">
                <a:solidFill>
                  <a:srgbClr val="00B0F0"/>
                </a:solidFill>
              </a:rPr>
              <a:t>基本语法格式</a:t>
            </a:r>
            <a:r>
              <a:rPr lang="zh-CN" altLang="zh-CN" sz="1800" dirty="0"/>
              <a:t>如下：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Input</a:t>
            </a:r>
            <a:r>
              <a:rPr lang="zh-CN" altLang="en-US" sz="2400" b="1" dirty="0">
                <a:solidFill>
                  <a:srgbClr val="009ED6"/>
                </a:solidFill>
              </a:rPr>
              <a:t>元素的</a:t>
            </a:r>
            <a:r>
              <a:rPr lang="en-US" altLang="zh-CN" sz="2400" b="1" dirty="0">
                <a:solidFill>
                  <a:srgbClr val="009ED6"/>
                </a:solidFill>
              </a:rPr>
              <a:t>type</a:t>
            </a:r>
            <a:r>
              <a:rPr lang="zh-CN" altLang="en-US" sz="2400" b="1" dirty="0">
                <a:solidFill>
                  <a:srgbClr val="009ED6"/>
                </a:solidFill>
              </a:rPr>
              <a:t>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88923" y="2978016"/>
            <a:ext cx="6637338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&lt;input type="</a:t>
            </a:r>
            <a:r>
              <a:rPr lang="zh-CN" altLang="zh-CN" dirty="0"/>
              <a:t>控件类型</a:t>
            </a:r>
            <a:r>
              <a:rPr lang="en-US" altLang="zh-CN" dirty="0"/>
              <a:t>"/&gt;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9662461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7.3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为了使初学者更好地理解不同的</a:t>
            </a:r>
            <a:r>
              <a:rPr lang="en-US" altLang="zh-CN" sz="1800" dirty="0">
                <a:solidFill>
                  <a:srgbClr val="00B0F0"/>
                </a:solidFill>
              </a:rPr>
              <a:t>input</a:t>
            </a:r>
            <a:r>
              <a:rPr lang="zh-CN" altLang="zh-CN" sz="1800" dirty="0">
                <a:solidFill>
                  <a:srgbClr val="00B0F0"/>
                </a:solidFill>
              </a:rPr>
              <a:t>控件</a:t>
            </a:r>
            <a:r>
              <a:rPr lang="zh-CN" altLang="zh-CN" sz="1800" dirty="0"/>
              <a:t>类型，下面对它们做一个简单的介绍。</a:t>
            </a:r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1</a:t>
            </a:r>
            <a:r>
              <a:rPr lang="zh-CN" altLang="en-US" sz="1800" b="1" dirty="0">
                <a:solidFill>
                  <a:srgbClr val="009ED6"/>
                </a:solidFill>
              </a:rPr>
              <a:t>）</a:t>
            </a:r>
            <a:r>
              <a:rPr lang="zh-CN" altLang="zh-CN" sz="1800" b="1" dirty="0">
                <a:solidFill>
                  <a:srgbClr val="009ED6"/>
                </a:solidFill>
              </a:rPr>
              <a:t>单行文本输入框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type="text" /&gt;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单行文本输入框常用来输入简短的信息，如用户名、账号、证件号码等，常用的属性有</a:t>
            </a:r>
            <a:r>
              <a:rPr lang="en-US" altLang="zh-CN" sz="1800" dirty="0">
                <a:solidFill>
                  <a:srgbClr val="009ED6"/>
                </a:solidFill>
              </a:rPr>
              <a:t>name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009ED6"/>
                </a:solidFill>
              </a:rPr>
              <a:t>value</a:t>
            </a:r>
            <a:r>
              <a:rPr lang="zh-CN" altLang="zh-CN" sz="1800" dirty="0"/>
              <a:t>、</a:t>
            </a:r>
            <a:r>
              <a:rPr lang="en-US" altLang="zh-CN" sz="1800" dirty="0" err="1">
                <a:solidFill>
                  <a:srgbClr val="009ED6"/>
                </a:solidFill>
              </a:rPr>
              <a:t>maxlength</a:t>
            </a:r>
            <a:r>
              <a:rPr lang="zh-CN" altLang="zh-CN" sz="1800" dirty="0"/>
              <a:t>。</a:t>
            </a:r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2</a:t>
            </a:r>
            <a:r>
              <a:rPr lang="zh-CN" altLang="en-US" sz="1800" b="1" dirty="0">
                <a:solidFill>
                  <a:srgbClr val="009ED6"/>
                </a:solidFill>
              </a:rPr>
              <a:t>）</a:t>
            </a:r>
            <a:r>
              <a:rPr lang="zh-CN" altLang="zh-CN" sz="1800" b="1" dirty="0">
                <a:solidFill>
                  <a:srgbClr val="009ED6"/>
                </a:solidFill>
              </a:rPr>
              <a:t>密码输入框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type="password" /&gt;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密码输入框用来输入密码，其内容将以</a:t>
            </a:r>
            <a:r>
              <a:rPr lang="zh-CN" altLang="zh-CN" sz="1800" dirty="0">
                <a:solidFill>
                  <a:srgbClr val="009ED6"/>
                </a:solidFill>
              </a:rPr>
              <a:t>圆点</a:t>
            </a:r>
            <a:r>
              <a:rPr lang="zh-CN" altLang="zh-CN" sz="1800" dirty="0"/>
              <a:t>的形式显示。</a:t>
            </a:r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3</a:t>
            </a:r>
            <a:r>
              <a:rPr lang="zh-CN" altLang="en-US" sz="1800" b="1" dirty="0">
                <a:solidFill>
                  <a:srgbClr val="009ED6"/>
                </a:solidFill>
              </a:rPr>
              <a:t>）</a:t>
            </a:r>
            <a:r>
              <a:rPr lang="zh-CN" altLang="zh-CN" sz="1800" b="1" dirty="0">
                <a:solidFill>
                  <a:srgbClr val="009ED6"/>
                </a:solidFill>
              </a:rPr>
              <a:t>单选按钮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type="radio" /&gt;</a:t>
            </a:r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zh-CN" sz="1800" dirty="0"/>
              <a:t>单选按钮用于单项选择，在定义单选按钮时，必须为同一组中的选项指定相同的</a:t>
            </a:r>
            <a:r>
              <a:rPr lang="en-US" altLang="zh-CN" sz="1800" dirty="0">
                <a:solidFill>
                  <a:srgbClr val="009ED6"/>
                </a:solidFill>
              </a:rPr>
              <a:t>name</a:t>
            </a:r>
            <a:r>
              <a:rPr lang="zh-CN" altLang="zh-CN" sz="1800" dirty="0"/>
              <a:t>值，这样“单选”才会生效。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Input</a:t>
            </a:r>
            <a:r>
              <a:rPr lang="zh-CN" altLang="en-US" sz="2400" b="1" dirty="0">
                <a:solidFill>
                  <a:srgbClr val="009ED6"/>
                </a:solidFill>
              </a:rPr>
              <a:t>元素的</a:t>
            </a:r>
            <a:r>
              <a:rPr lang="en-US" altLang="zh-CN" sz="2400" b="1" dirty="0">
                <a:solidFill>
                  <a:srgbClr val="009ED6"/>
                </a:solidFill>
              </a:rPr>
              <a:t>type</a:t>
            </a:r>
            <a:r>
              <a:rPr lang="zh-CN" altLang="en-US" sz="2400" b="1" dirty="0">
                <a:solidFill>
                  <a:srgbClr val="009ED6"/>
                </a:solidFill>
              </a:rPr>
              <a:t>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6351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7.3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4</a:t>
            </a:r>
            <a:r>
              <a:rPr lang="zh-CN" altLang="en-US" sz="1800" b="1" dirty="0">
                <a:solidFill>
                  <a:srgbClr val="009ED6"/>
                </a:solidFill>
              </a:rPr>
              <a:t>）</a:t>
            </a:r>
            <a:r>
              <a:rPr lang="zh-CN" altLang="zh-CN" sz="1800" b="1" dirty="0">
                <a:solidFill>
                  <a:srgbClr val="009ED6"/>
                </a:solidFill>
              </a:rPr>
              <a:t>复选框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type="checkbox" /&gt;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zh-CN" sz="1800" dirty="0"/>
              <a:t>复选框常用于多项选择，如选择兴趣、爱好等，可对其应用</a:t>
            </a:r>
            <a:r>
              <a:rPr lang="en-US" altLang="zh-CN" sz="1800" dirty="0">
                <a:solidFill>
                  <a:srgbClr val="009ED6"/>
                </a:solidFill>
              </a:rPr>
              <a:t>checked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，指定</a:t>
            </a:r>
            <a:r>
              <a:rPr lang="zh-CN" altLang="zh-CN" sz="1800" dirty="0">
                <a:solidFill>
                  <a:srgbClr val="009ED6"/>
                </a:solidFill>
              </a:rPr>
              <a:t>默认选中项</a:t>
            </a:r>
            <a:r>
              <a:rPr lang="zh-CN" altLang="zh-CN" sz="1800" dirty="0"/>
              <a:t>。</a:t>
            </a:r>
          </a:p>
          <a:p>
            <a:pPr marL="0" lvl="0" indent="457200"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5</a:t>
            </a:r>
            <a:r>
              <a:rPr lang="zh-CN" altLang="en-US" sz="1800" b="1" dirty="0">
                <a:solidFill>
                  <a:srgbClr val="009ED6"/>
                </a:solidFill>
              </a:rPr>
              <a:t>）</a:t>
            </a:r>
            <a:r>
              <a:rPr lang="zh-CN" altLang="zh-CN" sz="1800" b="1" dirty="0">
                <a:solidFill>
                  <a:srgbClr val="009ED6"/>
                </a:solidFill>
              </a:rPr>
              <a:t>普通按钮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type="button" /&gt;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zh-CN" sz="1800" dirty="0"/>
              <a:t>普通按钮常常配合</a:t>
            </a:r>
            <a:r>
              <a:rPr lang="en-US" altLang="zh-CN" sz="1800" dirty="0" err="1">
                <a:solidFill>
                  <a:srgbClr val="009ED6"/>
                </a:solidFill>
              </a:rPr>
              <a:t>javaScript</a:t>
            </a:r>
            <a:r>
              <a:rPr lang="zh-CN" altLang="zh-CN" sz="1800" dirty="0">
                <a:solidFill>
                  <a:srgbClr val="009ED6"/>
                </a:solidFill>
              </a:rPr>
              <a:t>脚本</a:t>
            </a:r>
            <a:r>
              <a:rPr lang="zh-CN" altLang="zh-CN" sz="1800" dirty="0"/>
              <a:t>语言使用，初学者了解即可。</a:t>
            </a:r>
          </a:p>
          <a:p>
            <a:pPr marL="0" lvl="0" indent="457200"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6</a:t>
            </a:r>
            <a:r>
              <a:rPr lang="zh-CN" altLang="en-US" sz="1800" b="1" dirty="0">
                <a:solidFill>
                  <a:srgbClr val="009ED6"/>
                </a:solidFill>
              </a:rPr>
              <a:t>）</a:t>
            </a:r>
            <a:r>
              <a:rPr lang="zh-CN" altLang="zh-CN" sz="1800" b="1" dirty="0">
                <a:solidFill>
                  <a:srgbClr val="009ED6"/>
                </a:solidFill>
              </a:rPr>
              <a:t>提交按钮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type="submit" /&gt;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zh-CN" sz="1800" dirty="0"/>
              <a:t>提交按钮是表单中的核心控件，用户完成信息的输入后，一般都需要单击提交按钮才能完成表单数据的提交。可以对其应用</a:t>
            </a:r>
            <a:r>
              <a:rPr lang="en-US" altLang="zh-CN" sz="1800" dirty="0">
                <a:solidFill>
                  <a:srgbClr val="009ED6"/>
                </a:solidFill>
              </a:rPr>
              <a:t>value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，改变提交按钮上的</a:t>
            </a:r>
            <a:r>
              <a:rPr lang="zh-CN" altLang="zh-CN" sz="1800" dirty="0">
                <a:solidFill>
                  <a:srgbClr val="009ED6"/>
                </a:solidFill>
              </a:rPr>
              <a:t>默认文本</a:t>
            </a:r>
            <a:r>
              <a:rPr lang="zh-CN" altLang="zh-CN" sz="1800" dirty="0"/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Input</a:t>
            </a:r>
            <a:r>
              <a:rPr lang="zh-CN" altLang="en-US" sz="2400" b="1" dirty="0">
                <a:solidFill>
                  <a:srgbClr val="009ED6"/>
                </a:solidFill>
              </a:rPr>
              <a:t>元素的</a:t>
            </a:r>
            <a:r>
              <a:rPr lang="en-US" altLang="zh-CN" sz="2400" b="1" dirty="0">
                <a:solidFill>
                  <a:srgbClr val="009ED6"/>
                </a:solidFill>
              </a:rPr>
              <a:t>type</a:t>
            </a:r>
            <a:r>
              <a:rPr lang="zh-CN" altLang="en-US" sz="2400" b="1" dirty="0">
                <a:solidFill>
                  <a:srgbClr val="009ED6"/>
                </a:solidFill>
              </a:rPr>
              <a:t>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76961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7.3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124767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7</a:t>
            </a:r>
            <a:r>
              <a:rPr lang="zh-CN" altLang="en-US" sz="1800" b="1" dirty="0">
                <a:solidFill>
                  <a:srgbClr val="009ED6"/>
                </a:solidFill>
              </a:rPr>
              <a:t>）</a:t>
            </a:r>
            <a:r>
              <a:rPr lang="zh-CN" altLang="zh-CN" sz="1800" b="1" dirty="0">
                <a:solidFill>
                  <a:srgbClr val="009ED6"/>
                </a:solidFill>
              </a:rPr>
              <a:t>重置按钮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type="reset" /&gt;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当用户输入的信息有误时，可单击重置按钮取消已输入的所有表单信息。可以对其应用</a:t>
            </a:r>
            <a:r>
              <a:rPr lang="en-US" altLang="zh-CN" sz="1800" dirty="0">
                <a:solidFill>
                  <a:srgbClr val="009ED6"/>
                </a:solidFill>
              </a:rPr>
              <a:t>value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，改变</a:t>
            </a:r>
            <a:r>
              <a:rPr lang="zh-CN" altLang="zh-CN" sz="1800" dirty="0">
                <a:solidFill>
                  <a:srgbClr val="009ED6"/>
                </a:solidFill>
              </a:rPr>
              <a:t>重置按钮</a:t>
            </a:r>
            <a:r>
              <a:rPr lang="zh-CN" altLang="zh-CN" sz="1800" dirty="0"/>
              <a:t>上的</a:t>
            </a:r>
            <a:r>
              <a:rPr lang="zh-CN" altLang="zh-CN" sz="1800" dirty="0">
                <a:solidFill>
                  <a:srgbClr val="009ED6"/>
                </a:solidFill>
              </a:rPr>
              <a:t>默认文本</a:t>
            </a:r>
            <a:r>
              <a:rPr lang="zh-CN" altLang="zh-CN" sz="1800" dirty="0"/>
              <a:t>。</a:t>
            </a:r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8</a:t>
            </a:r>
            <a:r>
              <a:rPr lang="zh-CN" altLang="en-US" sz="1800" b="1" dirty="0">
                <a:solidFill>
                  <a:srgbClr val="009ED6"/>
                </a:solidFill>
              </a:rPr>
              <a:t>）</a:t>
            </a:r>
            <a:r>
              <a:rPr lang="zh-CN" altLang="zh-CN" sz="1800" b="1" dirty="0">
                <a:solidFill>
                  <a:srgbClr val="009ED6"/>
                </a:solidFill>
              </a:rPr>
              <a:t>图像形式的提交按钮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type="image" /&gt;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图像形式的提交按钮用图像替代了默认的按钮，外观上更加美观。需要注意的是，必须为其定义</a:t>
            </a:r>
            <a:r>
              <a:rPr lang="en-US" altLang="zh-CN" sz="1800" dirty="0" err="1">
                <a:solidFill>
                  <a:srgbClr val="009ED6"/>
                </a:solidFill>
              </a:rPr>
              <a:t>src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指定图像的</a:t>
            </a:r>
            <a:r>
              <a:rPr lang="en-US" altLang="zh-CN" sz="1800" dirty="0" err="1">
                <a:solidFill>
                  <a:srgbClr val="009ED6"/>
                </a:solidFill>
              </a:rPr>
              <a:t>url</a:t>
            </a:r>
            <a:r>
              <a:rPr lang="zh-CN" altLang="zh-CN" sz="1800" dirty="0">
                <a:solidFill>
                  <a:srgbClr val="009ED6"/>
                </a:solidFill>
              </a:rPr>
              <a:t>地址</a:t>
            </a:r>
            <a:r>
              <a:rPr lang="zh-CN" altLang="zh-CN" sz="1800" dirty="0"/>
              <a:t>。 </a:t>
            </a:r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9</a:t>
            </a:r>
            <a:r>
              <a:rPr lang="zh-CN" altLang="en-US" sz="1800" b="1" dirty="0">
                <a:solidFill>
                  <a:srgbClr val="009ED6"/>
                </a:solidFill>
              </a:rPr>
              <a:t>）</a:t>
            </a:r>
            <a:r>
              <a:rPr lang="zh-CN" altLang="zh-CN" sz="1800" b="1" dirty="0">
                <a:solidFill>
                  <a:srgbClr val="009ED6"/>
                </a:solidFill>
              </a:rPr>
              <a:t>隐藏域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 hidden" /&gt;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隐藏域对于用户是不可见的，通常用于后台的程序，初学者了解即可。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Input</a:t>
            </a:r>
            <a:r>
              <a:rPr lang="zh-CN" altLang="en-US" sz="2400" b="1" dirty="0">
                <a:solidFill>
                  <a:srgbClr val="009ED6"/>
                </a:solidFill>
              </a:rPr>
              <a:t>元素的</a:t>
            </a:r>
            <a:r>
              <a:rPr lang="en-US" altLang="zh-CN" sz="2400" b="1" dirty="0">
                <a:solidFill>
                  <a:srgbClr val="009ED6"/>
                </a:solidFill>
              </a:rPr>
              <a:t>type</a:t>
            </a:r>
            <a:r>
              <a:rPr lang="zh-CN" altLang="en-US" sz="2400" b="1" dirty="0">
                <a:solidFill>
                  <a:srgbClr val="009ED6"/>
                </a:solidFill>
              </a:rPr>
              <a:t>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28661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7.3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179852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10</a:t>
            </a:r>
            <a:r>
              <a:rPr lang="zh-CN" altLang="en-US" sz="1800" b="1" dirty="0">
                <a:solidFill>
                  <a:srgbClr val="009ED6"/>
                </a:solidFill>
              </a:rPr>
              <a:t>）</a:t>
            </a:r>
            <a:r>
              <a:rPr lang="zh-CN" altLang="zh-CN" sz="1800" b="1" dirty="0">
                <a:solidFill>
                  <a:srgbClr val="009ED6"/>
                </a:solidFill>
              </a:rPr>
              <a:t>文件域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type="file" /&gt;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当定义文件域时，页面中将出现一个文本框和一个“浏览</a:t>
            </a:r>
            <a:r>
              <a:rPr lang="en-US" altLang="zh-CN" sz="1800" dirty="0"/>
              <a:t>...</a:t>
            </a:r>
            <a:r>
              <a:rPr lang="zh-CN" altLang="zh-CN" sz="1800" dirty="0"/>
              <a:t>”按钮，用户可以通过填写</a:t>
            </a:r>
            <a:r>
              <a:rPr lang="zh-CN" altLang="zh-CN" sz="1800" dirty="0">
                <a:solidFill>
                  <a:srgbClr val="009ED6"/>
                </a:solidFill>
              </a:rPr>
              <a:t>文件路径</a:t>
            </a:r>
            <a:r>
              <a:rPr lang="zh-CN" altLang="zh-CN" sz="1800" dirty="0"/>
              <a:t>或直接</a:t>
            </a:r>
            <a:r>
              <a:rPr lang="zh-CN" altLang="zh-CN" sz="1800" dirty="0">
                <a:solidFill>
                  <a:srgbClr val="009ED6"/>
                </a:solidFill>
              </a:rPr>
              <a:t>选择文件</a:t>
            </a:r>
            <a:r>
              <a:rPr lang="zh-CN" altLang="zh-CN" sz="1800" dirty="0"/>
              <a:t>的方式，将文件提交给后台服务器。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Input</a:t>
            </a:r>
            <a:r>
              <a:rPr lang="zh-CN" altLang="en-US" sz="2400" b="1" dirty="0">
                <a:solidFill>
                  <a:srgbClr val="009ED6"/>
                </a:solidFill>
              </a:rPr>
              <a:t>元素的</a:t>
            </a:r>
            <a:r>
              <a:rPr lang="en-US" altLang="zh-CN" sz="2400" b="1" dirty="0">
                <a:solidFill>
                  <a:srgbClr val="009ED6"/>
                </a:solidFill>
              </a:rPr>
              <a:t>type</a:t>
            </a:r>
            <a:r>
              <a:rPr lang="zh-CN" altLang="en-US" sz="2400" b="1" dirty="0">
                <a:solidFill>
                  <a:srgbClr val="009ED6"/>
                </a:solidFill>
              </a:rPr>
              <a:t>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2" name="图片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296" y="3472842"/>
            <a:ext cx="2121233" cy="38788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353094"/>
              </p:ext>
            </p:extLst>
          </p:nvPr>
        </p:nvGraphicFramePr>
        <p:xfrm>
          <a:off x="1112704" y="3384706"/>
          <a:ext cx="4105275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Visio" r:id="rId5" imgW="6273990" imgH="4805183" progId="Visio.Drawing.11">
                  <p:embed/>
                </p:oleObj>
              </mc:Choice>
              <mc:Fallback>
                <p:oleObj name="Visio" r:id="rId5" imgW="6273990" imgH="480518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04" y="3384706"/>
                        <a:ext cx="4105275" cy="314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844935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7.3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124767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11</a:t>
            </a:r>
            <a:r>
              <a:rPr lang="zh-CN" altLang="en-US" sz="1800" b="1" dirty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email</a:t>
            </a:r>
            <a:r>
              <a:rPr lang="zh-CN" altLang="en-US" sz="1800" b="1" dirty="0">
                <a:solidFill>
                  <a:srgbClr val="009ED6"/>
                </a:solidFill>
              </a:rPr>
              <a:t>类型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type="email" /&gt;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sz="1800" dirty="0"/>
              <a:t>email</a:t>
            </a:r>
            <a:r>
              <a:rPr lang="zh-CN" altLang="zh-CN" sz="1800" dirty="0"/>
              <a:t>类型的</a:t>
            </a:r>
            <a:r>
              <a:rPr lang="en-US" altLang="zh-CN" sz="1800" dirty="0"/>
              <a:t>input</a:t>
            </a:r>
            <a:r>
              <a:rPr lang="zh-CN" altLang="zh-CN" sz="1800" dirty="0"/>
              <a:t>元素是一种专门用于输入</a:t>
            </a:r>
            <a:r>
              <a:rPr lang="en-US" altLang="zh-CN" sz="1800" dirty="0">
                <a:solidFill>
                  <a:srgbClr val="009ED6"/>
                </a:solidFill>
              </a:rPr>
              <a:t>E-mail</a:t>
            </a:r>
            <a:r>
              <a:rPr lang="zh-CN" altLang="zh-CN" sz="1800" dirty="0">
                <a:solidFill>
                  <a:srgbClr val="009ED6"/>
                </a:solidFill>
              </a:rPr>
              <a:t>地址</a:t>
            </a:r>
            <a:r>
              <a:rPr lang="zh-CN" altLang="zh-CN" sz="1800" dirty="0"/>
              <a:t>的文本输入框，用来验证</a:t>
            </a:r>
            <a:r>
              <a:rPr lang="en-US" altLang="zh-CN" sz="1800" dirty="0"/>
              <a:t>email</a:t>
            </a:r>
            <a:r>
              <a:rPr lang="zh-CN" altLang="zh-CN" sz="1800" dirty="0"/>
              <a:t>输入框的内容是否符合</a:t>
            </a:r>
            <a:r>
              <a:rPr lang="en-US" altLang="zh-CN" sz="1800" dirty="0"/>
              <a:t>Email</a:t>
            </a:r>
            <a:r>
              <a:rPr lang="zh-CN" altLang="zh-CN" sz="1800" dirty="0"/>
              <a:t>邮件地址格式；如果不符合，将提示相应的错误信息。</a:t>
            </a:r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12</a:t>
            </a:r>
            <a:r>
              <a:rPr lang="zh-CN" altLang="en-US" sz="1800" b="1" dirty="0">
                <a:solidFill>
                  <a:srgbClr val="009ED6"/>
                </a:solidFill>
              </a:rPr>
              <a:t>）</a:t>
            </a:r>
            <a:r>
              <a:rPr lang="en-US" altLang="zh-CN" sz="1800" b="1" dirty="0" err="1">
                <a:solidFill>
                  <a:srgbClr val="009ED6"/>
                </a:solidFill>
              </a:rPr>
              <a:t>url</a:t>
            </a:r>
            <a:r>
              <a:rPr lang="zh-CN" altLang="zh-CN" sz="1800" b="1" dirty="0">
                <a:solidFill>
                  <a:srgbClr val="009ED6"/>
                </a:solidFill>
              </a:rPr>
              <a:t>类型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</a:t>
            </a:r>
            <a:r>
              <a:rPr lang="en-US" altLang="zh-CN" sz="1800" b="1" dirty="0" err="1">
                <a:solidFill>
                  <a:srgbClr val="009ED6"/>
                </a:solidFill>
              </a:rPr>
              <a:t>url</a:t>
            </a:r>
            <a:r>
              <a:rPr lang="en-US" altLang="zh-CN" sz="1800" b="1" dirty="0">
                <a:solidFill>
                  <a:srgbClr val="009ED6"/>
                </a:solidFill>
              </a:rPr>
              <a:t>" /&gt;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sz="1800" dirty="0" err="1"/>
              <a:t>url</a:t>
            </a:r>
            <a:r>
              <a:rPr lang="zh-CN" altLang="zh-CN" sz="1800" dirty="0"/>
              <a:t>类型的</a:t>
            </a:r>
            <a:r>
              <a:rPr lang="en-US" altLang="zh-CN" sz="1800" dirty="0"/>
              <a:t>input</a:t>
            </a:r>
            <a:r>
              <a:rPr lang="zh-CN" altLang="zh-CN" sz="1800" dirty="0"/>
              <a:t>元素是一种用于输入</a:t>
            </a:r>
            <a:r>
              <a:rPr lang="en-US" altLang="zh-CN" sz="1800" dirty="0">
                <a:solidFill>
                  <a:srgbClr val="009ED6"/>
                </a:solidFill>
              </a:rPr>
              <a:t>URL</a:t>
            </a:r>
            <a:r>
              <a:rPr lang="zh-CN" altLang="zh-CN" sz="1800" dirty="0">
                <a:solidFill>
                  <a:srgbClr val="009ED6"/>
                </a:solidFill>
              </a:rPr>
              <a:t>地址</a:t>
            </a:r>
            <a:r>
              <a:rPr lang="zh-CN" altLang="zh-CN" sz="1800" dirty="0"/>
              <a:t>的文本框。如果所输入的内容是</a:t>
            </a:r>
            <a:r>
              <a:rPr lang="en-US" altLang="zh-CN" sz="1800" dirty="0"/>
              <a:t>URL</a:t>
            </a:r>
            <a:r>
              <a:rPr lang="zh-CN" altLang="zh-CN" sz="1800" dirty="0"/>
              <a:t>地址格式的文本，则会提交数据到服务器；如果输入的值</a:t>
            </a:r>
            <a:r>
              <a:rPr lang="zh-CN" altLang="zh-CN" sz="1800" dirty="0">
                <a:solidFill>
                  <a:srgbClr val="009ED6"/>
                </a:solidFill>
              </a:rPr>
              <a:t>不符合</a:t>
            </a:r>
            <a:r>
              <a:rPr lang="en-US" altLang="zh-CN" sz="1800" dirty="0"/>
              <a:t>URL</a:t>
            </a:r>
            <a:r>
              <a:rPr lang="zh-CN" altLang="zh-CN" sz="1800" dirty="0"/>
              <a:t>地址格式，则不允许提交，并且会有</a:t>
            </a:r>
            <a:r>
              <a:rPr lang="zh-CN" altLang="zh-CN" sz="1800" dirty="0">
                <a:solidFill>
                  <a:srgbClr val="009ED6"/>
                </a:solidFill>
              </a:rPr>
              <a:t>提示信息</a:t>
            </a:r>
            <a:r>
              <a:rPr lang="zh-CN" altLang="zh-CN" sz="1800" dirty="0"/>
              <a:t>。 </a:t>
            </a:r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13</a:t>
            </a:r>
            <a:r>
              <a:rPr lang="zh-CN" altLang="en-US" sz="1800" b="1" dirty="0">
                <a:solidFill>
                  <a:srgbClr val="009ED6"/>
                </a:solidFill>
              </a:rPr>
              <a:t>）</a:t>
            </a:r>
            <a:r>
              <a:rPr lang="en-US" altLang="zh-CN" sz="1800" b="1" dirty="0" err="1">
                <a:solidFill>
                  <a:srgbClr val="009ED6"/>
                </a:solidFill>
              </a:rPr>
              <a:t>tel</a:t>
            </a:r>
            <a:r>
              <a:rPr lang="zh-CN" altLang="zh-CN" sz="1800" b="1" dirty="0">
                <a:solidFill>
                  <a:srgbClr val="009ED6"/>
                </a:solidFill>
              </a:rPr>
              <a:t>类型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</a:t>
            </a:r>
            <a:r>
              <a:rPr lang="en-US" altLang="zh-CN" sz="1800" b="1" dirty="0" err="1">
                <a:solidFill>
                  <a:srgbClr val="009ED6"/>
                </a:solidFill>
              </a:rPr>
              <a:t>tel</a:t>
            </a:r>
            <a:r>
              <a:rPr lang="en-US" altLang="zh-CN" sz="1800" b="1" dirty="0">
                <a:solidFill>
                  <a:srgbClr val="009ED6"/>
                </a:solidFill>
              </a:rPr>
              <a:t>" /&gt;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sz="1800" dirty="0" err="1"/>
              <a:t>tel</a:t>
            </a:r>
            <a:r>
              <a:rPr lang="zh-CN" altLang="zh-CN" sz="1800" dirty="0"/>
              <a:t>类型用于提供输入</a:t>
            </a:r>
            <a:r>
              <a:rPr lang="zh-CN" altLang="zh-CN" sz="1800" dirty="0">
                <a:solidFill>
                  <a:srgbClr val="009ED6"/>
                </a:solidFill>
              </a:rPr>
              <a:t>电话号码</a:t>
            </a:r>
            <a:r>
              <a:rPr lang="zh-CN" altLang="zh-CN" sz="1800" dirty="0"/>
              <a:t>的文本框，由于电话号码的格式千差万别，很难实现一个通用的格式。因此，</a:t>
            </a:r>
            <a:r>
              <a:rPr lang="en-US" altLang="zh-CN" sz="1800" dirty="0" err="1"/>
              <a:t>tel</a:t>
            </a:r>
            <a:r>
              <a:rPr lang="zh-CN" altLang="zh-CN" sz="1800" dirty="0"/>
              <a:t>类型通常会和</a:t>
            </a:r>
            <a:r>
              <a:rPr lang="en-US" altLang="zh-CN" sz="1800" dirty="0"/>
              <a:t>pattern</a:t>
            </a:r>
            <a:r>
              <a:rPr lang="zh-CN" altLang="zh-CN" sz="1800" dirty="0"/>
              <a:t>属性配合使用。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Input</a:t>
            </a:r>
            <a:r>
              <a:rPr lang="zh-CN" altLang="en-US" sz="2400" b="1" dirty="0">
                <a:solidFill>
                  <a:srgbClr val="009ED6"/>
                </a:solidFill>
              </a:rPr>
              <a:t>元素的</a:t>
            </a:r>
            <a:r>
              <a:rPr lang="en-US" altLang="zh-CN" sz="2400" b="1" dirty="0">
                <a:solidFill>
                  <a:srgbClr val="009ED6"/>
                </a:solidFill>
              </a:rPr>
              <a:t>type</a:t>
            </a:r>
            <a:r>
              <a:rPr lang="zh-CN" altLang="en-US" sz="2400" b="1" dirty="0">
                <a:solidFill>
                  <a:srgbClr val="009ED6"/>
                </a:solidFill>
              </a:rPr>
              <a:t>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90036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195"/>
          <p:cNvGrpSpPr>
            <a:grpSpLocks/>
          </p:cNvGrpSpPr>
          <p:nvPr/>
        </p:nvGrpSpPr>
        <p:grpSpPr bwMode="auto">
          <a:xfrm>
            <a:off x="2809875" y="2228230"/>
            <a:ext cx="4786313" cy="592138"/>
            <a:chOff x="1710657" y="1263652"/>
            <a:chExt cx="4787104" cy="592608"/>
          </a:xfrm>
        </p:grpSpPr>
        <p:grpSp>
          <p:nvGrpSpPr>
            <p:cNvPr id="6156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59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17" name="圆角矩形 216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7.2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20" name="圆角矩形 219"/>
                <p:cNvSpPr/>
                <p:nvPr/>
              </p:nvSpPr>
              <p:spPr>
                <a:xfrm>
                  <a:off x="1961224" y="1349737"/>
                  <a:ext cx="1189063" cy="1579929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13" name="圆角矩形 5"/>
              <p:cNvSpPr/>
              <p:nvPr/>
            </p:nvSpPr>
            <p:spPr>
              <a:xfrm>
                <a:off x="1931236" y="2063207"/>
                <a:ext cx="1293777" cy="935910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03" name="直接连接符 202"/>
            <p:cNvCxnSpPr/>
            <p:nvPr/>
          </p:nvCxnSpPr>
          <p:spPr bwMode="auto">
            <a:xfrm>
              <a:off x="2809389" y="1760934"/>
              <a:ext cx="3688372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8" name="矩形 35"/>
            <p:cNvSpPr>
              <a:spLocks noChangeArrowheads="1"/>
            </p:cNvSpPr>
            <p:nvPr/>
          </p:nvSpPr>
          <p:spPr bwMode="auto">
            <a:xfrm>
              <a:off x="2836056" y="1286814"/>
              <a:ext cx="1416006" cy="46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表单属性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46" name="组合 1"/>
          <p:cNvGrpSpPr>
            <a:grpSpLocks/>
          </p:cNvGrpSpPr>
          <p:nvPr/>
        </p:nvGrpSpPr>
        <p:grpSpPr bwMode="auto">
          <a:xfrm>
            <a:off x="1711325" y="1429359"/>
            <a:ext cx="4989513" cy="593725"/>
            <a:chOff x="1710657" y="1263652"/>
            <a:chExt cx="4990340" cy="592608"/>
          </a:xfrm>
        </p:grpSpPr>
        <p:grpSp>
          <p:nvGrpSpPr>
            <p:cNvPr id="6163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66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7.1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3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 bwMode="auto">
            <a:xfrm>
              <a:off x="2809389" y="1761189"/>
              <a:ext cx="3891608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5" name="矩形 35"/>
            <p:cNvSpPr>
              <a:spLocks noChangeArrowheads="1"/>
            </p:cNvSpPr>
            <p:nvPr/>
          </p:nvSpPr>
          <p:spPr bwMode="auto">
            <a:xfrm>
              <a:off x="2685931" y="1286814"/>
              <a:ext cx="1416007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认识表单</a:t>
              </a:r>
              <a:endParaRPr lang="zh-CN" altLang="en-US" sz="24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48" name="组合 221"/>
          <p:cNvGrpSpPr>
            <a:grpSpLocks/>
          </p:cNvGrpSpPr>
          <p:nvPr/>
        </p:nvGrpSpPr>
        <p:grpSpPr bwMode="auto">
          <a:xfrm>
            <a:off x="1708150" y="3074535"/>
            <a:ext cx="4497389" cy="593725"/>
            <a:chOff x="1710657" y="1263652"/>
            <a:chExt cx="4498132" cy="592608"/>
          </a:xfrm>
        </p:grpSpPr>
        <p:grpSp>
          <p:nvGrpSpPr>
            <p:cNvPr id="6149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52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33" name="圆角矩形 232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7.3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34" name="圆角矩形 23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32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29" name="直接连接符 228"/>
            <p:cNvCxnSpPr/>
            <p:nvPr/>
          </p:nvCxnSpPr>
          <p:spPr bwMode="auto">
            <a:xfrm>
              <a:off x="2809389" y="1761189"/>
              <a:ext cx="33994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1" name="矩形 35"/>
            <p:cNvSpPr>
              <a:spLocks noChangeArrowheads="1"/>
            </p:cNvSpPr>
            <p:nvPr/>
          </p:nvSpPr>
          <p:spPr bwMode="auto">
            <a:xfrm>
              <a:off x="2836056" y="1286814"/>
              <a:ext cx="2504626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>
                  <a:latin typeface="微软雅黑" pitchFamily="34" charset="-122"/>
                  <a:ea typeface="微软雅黑" pitchFamily="34" charset="-122"/>
                </a:rPr>
                <a:t>Input</a:t>
              </a: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元素及属性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174625" y="35498"/>
            <a:ext cx="86096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4000" b="1" spc="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endParaRPr lang="zh-CN" altLang="en-US" sz="2800" b="1" spc="3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5586" y="143218"/>
            <a:ext cx="180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28" name="组合 221"/>
          <p:cNvGrpSpPr>
            <a:grpSpLocks/>
          </p:cNvGrpSpPr>
          <p:nvPr/>
        </p:nvGrpSpPr>
        <p:grpSpPr bwMode="auto">
          <a:xfrm>
            <a:off x="2825750" y="3909059"/>
            <a:ext cx="4479926" cy="593725"/>
            <a:chOff x="1710657" y="1263652"/>
            <a:chExt cx="4480666" cy="592608"/>
          </a:xfrm>
        </p:grpSpPr>
        <p:grpSp>
          <p:nvGrpSpPr>
            <p:cNvPr id="29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32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7" name="圆角矩形 36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7.4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6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0" name="直接连接符 29"/>
            <p:cNvCxnSpPr/>
            <p:nvPr/>
          </p:nvCxnSpPr>
          <p:spPr bwMode="auto">
            <a:xfrm>
              <a:off x="2809389" y="1761189"/>
              <a:ext cx="3381934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1" name="矩形 35"/>
            <p:cNvSpPr>
              <a:spLocks noChangeArrowheads="1"/>
            </p:cNvSpPr>
            <p:nvPr/>
          </p:nvSpPr>
          <p:spPr bwMode="auto">
            <a:xfrm>
              <a:off x="2836056" y="1286814"/>
              <a:ext cx="2031661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其他表单元素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组合 221"/>
          <p:cNvGrpSpPr>
            <a:grpSpLocks/>
          </p:cNvGrpSpPr>
          <p:nvPr/>
        </p:nvGrpSpPr>
        <p:grpSpPr bwMode="auto">
          <a:xfrm>
            <a:off x="1695295" y="4747281"/>
            <a:ext cx="4497389" cy="593725"/>
            <a:chOff x="1710657" y="1263652"/>
            <a:chExt cx="4498132" cy="592608"/>
          </a:xfrm>
        </p:grpSpPr>
        <p:grpSp>
          <p:nvGrpSpPr>
            <p:cNvPr id="40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43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45" name="圆角矩形 44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7.5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6" name="圆角矩形 45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4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1" name="直接连接符 40"/>
            <p:cNvCxnSpPr/>
            <p:nvPr/>
          </p:nvCxnSpPr>
          <p:spPr bwMode="auto">
            <a:xfrm>
              <a:off x="2809389" y="1761189"/>
              <a:ext cx="33994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2" name="矩形 35"/>
            <p:cNvSpPr>
              <a:spLocks noChangeArrowheads="1"/>
            </p:cNvSpPr>
            <p:nvPr/>
          </p:nvSpPr>
          <p:spPr bwMode="auto">
            <a:xfrm>
              <a:off x="2836056" y="1286814"/>
              <a:ext cx="2592804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>
                  <a:latin typeface="微软雅黑" pitchFamily="34" charset="-122"/>
                  <a:ea typeface="微软雅黑" pitchFamily="34" charset="-122"/>
                </a:rPr>
                <a:t>CSS</a:t>
              </a: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控制表单样式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组合 221"/>
          <p:cNvGrpSpPr>
            <a:grpSpLocks/>
          </p:cNvGrpSpPr>
          <p:nvPr/>
        </p:nvGrpSpPr>
        <p:grpSpPr bwMode="auto">
          <a:xfrm>
            <a:off x="2812895" y="5570788"/>
            <a:ext cx="4479926" cy="593725"/>
            <a:chOff x="1710657" y="1263652"/>
            <a:chExt cx="4480666" cy="592608"/>
          </a:xfrm>
        </p:grpSpPr>
        <p:grpSp>
          <p:nvGrpSpPr>
            <p:cNvPr id="48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51" name="组合 50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53" name="圆角矩形 52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7.6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4" name="圆角矩形 5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52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9" name="直接连接符 48"/>
            <p:cNvCxnSpPr/>
            <p:nvPr/>
          </p:nvCxnSpPr>
          <p:spPr bwMode="auto">
            <a:xfrm>
              <a:off x="2809389" y="1761189"/>
              <a:ext cx="3381934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50" name="矩形 35"/>
            <p:cNvSpPr>
              <a:spLocks noChangeArrowheads="1"/>
            </p:cNvSpPr>
            <p:nvPr/>
          </p:nvSpPr>
          <p:spPr bwMode="auto">
            <a:xfrm>
              <a:off x="2836056" y="1286814"/>
              <a:ext cx="2339488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制作信息登记表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7.3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124767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14</a:t>
            </a:r>
            <a:r>
              <a:rPr lang="zh-CN" altLang="en-US" sz="1800" b="1" dirty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search </a:t>
            </a:r>
            <a:r>
              <a:rPr lang="zh-CN" altLang="zh-CN" sz="1800" b="1" dirty="0">
                <a:solidFill>
                  <a:srgbClr val="009ED6"/>
                </a:solidFill>
              </a:rPr>
              <a:t>类型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type="search" /&gt;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sz="1800" dirty="0"/>
              <a:t>search </a:t>
            </a:r>
            <a:r>
              <a:rPr lang="zh-CN" altLang="zh-CN" sz="1800" dirty="0"/>
              <a:t>类型是一种专门用于输入</a:t>
            </a:r>
            <a:r>
              <a:rPr lang="zh-CN" altLang="zh-CN" sz="1800" dirty="0">
                <a:solidFill>
                  <a:srgbClr val="009ED6"/>
                </a:solidFill>
              </a:rPr>
              <a:t>搜索关键词</a:t>
            </a:r>
            <a:r>
              <a:rPr lang="zh-CN" altLang="zh-CN" sz="1800" dirty="0"/>
              <a:t>的文本框，它能自动记录一些字符，例如站点搜索或者</a:t>
            </a:r>
            <a:r>
              <a:rPr lang="en-US" altLang="zh-CN" sz="1800" dirty="0"/>
              <a:t>Google</a:t>
            </a:r>
            <a:r>
              <a:rPr lang="zh-CN" altLang="zh-CN" sz="1800" dirty="0"/>
              <a:t>搜索。在用户输入内容后，其右侧会附带一个</a:t>
            </a:r>
            <a:r>
              <a:rPr lang="zh-CN" altLang="zh-CN" sz="1800" dirty="0">
                <a:solidFill>
                  <a:srgbClr val="009ED6"/>
                </a:solidFill>
              </a:rPr>
              <a:t>删除图标</a:t>
            </a:r>
            <a:r>
              <a:rPr lang="zh-CN" altLang="zh-CN" sz="1800" dirty="0"/>
              <a:t>，单击这个图标按钮可以</a:t>
            </a:r>
            <a:r>
              <a:rPr lang="zh-CN" altLang="zh-CN" sz="1800" dirty="0">
                <a:solidFill>
                  <a:srgbClr val="009ED6"/>
                </a:solidFill>
              </a:rPr>
              <a:t>快速清除内容</a:t>
            </a:r>
            <a:r>
              <a:rPr lang="zh-CN" altLang="zh-CN" sz="1800" dirty="0"/>
              <a:t>。</a:t>
            </a:r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15</a:t>
            </a:r>
            <a:r>
              <a:rPr lang="zh-CN" altLang="en-US" sz="1800" b="1" dirty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color</a:t>
            </a:r>
            <a:r>
              <a:rPr lang="zh-CN" altLang="zh-CN" sz="1800" b="1" dirty="0">
                <a:solidFill>
                  <a:srgbClr val="009ED6"/>
                </a:solidFill>
              </a:rPr>
              <a:t>类型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type="color" /&gt;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sz="1800" dirty="0"/>
              <a:t>color</a:t>
            </a:r>
            <a:r>
              <a:rPr lang="zh-CN" altLang="zh-CN" sz="1800" dirty="0"/>
              <a:t>类型用于提供设置颜色的文本框，实现一个</a:t>
            </a:r>
            <a:r>
              <a:rPr lang="en-US" altLang="zh-CN" sz="1800" dirty="0">
                <a:solidFill>
                  <a:srgbClr val="009ED6"/>
                </a:solidFill>
              </a:rPr>
              <a:t>RGB</a:t>
            </a:r>
            <a:r>
              <a:rPr lang="zh-CN" altLang="zh-CN" sz="1800" dirty="0">
                <a:solidFill>
                  <a:srgbClr val="009ED6"/>
                </a:solidFill>
              </a:rPr>
              <a:t>颜色输入</a:t>
            </a:r>
            <a:r>
              <a:rPr lang="zh-CN" altLang="zh-CN" sz="1800" dirty="0"/>
              <a:t>。其基本形式是</a:t>
            </a:r>
            <a:r>
              <a:rPr lang="en-US" altLang="zh-CN" sz="1800" dirty="0"/>
              <a:t>#RRGGBB</a:t>
            </a:r>
            <a:r>
              <a:rPr lang="zh-CN" altLang="zh-CN" sz="1800" dirty="0"/>
              <a:t>，默认值为</a:t>
            </a:r>
            <a:r>
              <a:rPr lang="en-US" altLang="zh-CN" sz="1800" dirty="0"/>
              <a:t>#000000</a:t>
            </a:r>
            <a:r>
              <a:rPr lang="zh-CN" altLang="zh-CN" sz="1800" dirty="0"/>
              <a:t>，通过</a:t>
            </a:r>
            <a:r>
              <a:rPr lang="en-US" altLang="zh-CN" sz="1800" dirty="0">
                <a:solidFill>
                  <a:srgbClr val="009ED6"/>
                </a:solidFill>
              </a:rPr>
              <a:t>value</a:t>
            </a:r>
            <a:r>
              <a:rPr lang="zh-CN" altLang="zh-CN" sz="1800" dirty="0">
                <a:solidFill>
                  <a:srgbClr val="009ED6"/>
                </a:solidFill>
              </a:rPr>
              <a:t>属性值</a:t>
            </a:r>
            <a:r>
              <a:rPr lang="zh-CN" altLang="zh-CN" sz="1800" dirty="0"/>
              <a:t>可以</a:t>
            </a:r>
            <a:r>
              <a:rPr lang="zh-CN" altLang="zh-CN" sz="1800" dirty="0">
                <a:solidFill>
                  <a:srgbClr val="009ED6"/>
                </a:solidFill>
              </a:rPr>
              <a:t>更改默认颜色</a:t>
            </a:r>
            <a:r>
              <a:rPr lang="zh-CN" altLang="zh-CN" sz="1800" dirty="0"/>
              <a:t>。单击</a:t>
            </a:r>
            <a:r>
              <a:rPr lang="en-US" altLang="zh-CN" sz="1800" dirty="0">
                <a:solidFill>
                  <a:srgbClr val="009ED6"/>
                </a:solidFill>
              </a:rPr>
              <a:t>color</a:t>
            </a:r>
            <a:r>
              <a:rPr lang="zh-CN" altLang="zh-CN" sz="1800" dirty="0">
                <a:solidFill>
                  <a:srgbClr val="009ED6"/>
                </a:solidFill>
              </a:rPr>
              <a:t>类型文本框</a:t>
            </a:r>
            <a:r>
              <a:rPr lang="zh-CN" altLang="zh-CN" sz="1800" dirty="0"/>
              <a:t>，可以快速打开拾色器面板，方便用户可视化选取一种颜色。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Input</a:t>
            </a:r>
            <a:r>
              <a:rPr lang="zh-CN" altLang="en-US" sz="2400" b="1" dirty="0">
                <a:solidFill>
                  <a:srgbClr val="009ED6"/>
                </a:solidFill>
              </a:rPr>
              <a:t>元素的</a:t>
            </a:r>
            <a:r>
              <a:rPr lang="en-US" altLang="zh-CN" sz="2400" b="1" dirty="0">
                <a:solidFill>
                  <a:srgbClr val="009ED6"/>
                </a:solidFill>
              </a:rPr>
              <a:t>type</a:t>
            </a:r>
            <a:r>
              <a:rPr lang="zh-CN" altLang="en-US" sz="2400" b="1" dirty="0">
                <a:solidFill>
                  <a:srgbClr val="009ED6"/>
                </a:solidFill>
              </a:rPr>
              <a:t>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98" y="5345709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3439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7.3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124767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16</a:t>
            </a:r>
            <a:r>
              <a:rPr lang="zh-CN" altLang="en-US" sz="1800" b="1" dirty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number</a:t>
            </a:r>
            <a:r>
              <a:rPr lang="zh-CN" altLang="zh-CN" sz="1800" b="1" dirty="0">
                <a:solidFill>
                  <a:srgbClr val="009ED6"/>
                </a:solidFill>
              </a:rPr>
              <a:t>类型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type="number" /&gt;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sz="1800" dirty="0"/>
              <a:t>number</a:t>
            </a:r>
            <a:r>
              <a:rPr lang="zh-CN" altLang="zh-CN" sz="1800" dirty="0"/>
              <a:t>类型的</a:t>
            </a:r>
            <a:r>
              <a:rPr lang="en-US" altLang="zh-CN" sz="1800" dirty="0"/>
              <a:t>input</a:t>
            </a:r>
            <a:r>
              <a:rPr lang="zh-CN" altLang="zh-CN" sz="1800" dirty="0"/>
              <a:t>元素用于提供</a:t>
            </a:r>
            <a:r>
              <a:rPr lang="zh-CN" altLang="zh-CN" sz="1800" dirty="0">
                <a:solidFill>
                  <a:srgbClr val="009ED6"/>
                </a:solidFill>
              </a:rPr>
              <a:t>输入数值</a:t>
            </a:r>
            <a:r>
              <a:rPr lang="zh-CN" altLang="zh-CN" sz="1800" dirty="0"/>
              <a:t>的文本框。在提交表单时，会自动检查该输入框中的内容是否为数字。如果输入的内容不是数字或者数字不在限定范围内，则会出现错误提示。</a:t>
            </a:r>
            <a:endParaRPr lang="en-US" altLang="zh-CN" sz="1800" dirty="0"/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sz="1800" dirty="0"/>
              <a:t>number</a:t>
            </a:r>
            <a:r>
              <a:rPr lang="zh-CN" altLang="zh-CN" sz="1800" dirty="0"/>
              <a:t>类型的输入框可以对输入的数字进行限制，规定允许的</a:t>
            </a:r>
            <a:r>
              <a:rPr lang="zh-CN" altLang="zh-CN" sz="1800" dirty="0">
                <a:solidFill>
                  <a:srgbClr val="009ED6"/>
                </a:solidFill>
              </a:rPr>
              <a:t>最大值</a:t>
            </a:r>
            <a:r>
              <a:rPr lang="zh-CN" altLang="zh-CN" sz="1800" dirty="0"/>
              <a:t>和</a:t>
            </a:r>
            <a:r>
              <a:rPr lang="zh-CN" altLang="zh-CN" sz="1800" dirty="0">
                <a:solidFill>
                  <a:srgbClr val="009ED6"/>
                </a:solidFill>
              </a:rPr>
              <a:t>最小值</a:t>
            </a:r>
            <a:r>
              <a:rPr lang="zh-CN" altLang="zh-CN" sz="1800" dirty="0"/>
              <a:t>、</a:t>
            </a:r>
            <a:r>
              <a:rPr lang="zh-CN" altLang="zh-CN" sz="1800" dirty="0">
                <a:solidFill>
                  <a:srgbClr val="009ED6"/>
                </a:solidFill>
              </a:rPr>
              <a:t>合法的数字间隔</a:t>
            </a:r>
            <a:r>
              <a:rPr lang="zh-CN" altLang="zh-CN" sz="1800" dirty="0"/>
              <a:t>或</a:t>
            </a:r>
            <a:r>
              <a:rPr lang="zh-CN" altLang="zh-CN" sz="1800" dirty="0">
                <a:solidFill>
                  <a:srgbClr val="009ED6"/>
                </a:solidFill>
              </a:rPr>
              <a:t>默认值</a:t>
            </a:r>
            <a:r>
              <a:rPr lang="zh-CN" altLang="zh-CN" sz="1800" dirty="0"/>
              <a:t>等。具体属性说明如下：</a:t>
            </a:r>
          </a:p>
          <a:p>
            <a:pPr lvl="0"/>
            <a:r>
              <a:rPr lang="en-US" altLang="zh-CN" sz="1800" dirty="0">
                <a:solidFill>
                  <a:srgbClr val="009ED6"/>
                </a:solidFill>
              </a:rPr>
              <a:t>value</a:t>
            </a:r>
            <a:r>
              <a:rPr lang="zh-CN" altLang="zh-CN" sz="1800" dirty="0"/>
              <a:t>：指定输入框的默认值。</a:t>
            </a:r>
          </a:p>
          <a:p>
            <a:pPr lvl="0"/>
            <a:r>
              <a:rPr lang="en-US" altLang="zh-CN" sz="1800" dirty="0">
                <a:solidFill>
                  <a:srgbClr val="009ED6"/>
                </a:solidFill>
              </a:rPr>
              <a:t>max</a:t>
            </a:r>
            <a:r>
              <a:rPr lang="zh-CN" altLang="zh-CN" sz="1800" dirty="0"/>
              <a:t>：指定输入框可以接受的最大的输入值。</a:t>
            </a:r>
          </a:p>
          <a:p>
            <a:pPr lvl="0"/>
            <a:r>
              <a:rPr lang="en-US" altLang="zh-CN" sz="1800" dirty="0">
                <a:solidFill>
                  <a:srgbClr val="009ED6"/>
                </a:solidFill>
              </a:rPr>
              <a:t>min</a:t>
            </a:r>
            <a:r>
              <a:rPr lang="zh-CN" altLang="zh-CN" sz="1800" dirty="0"/>
              <a:t>：指定输入框可以接受的最小的输入值。</a:t>
            </a:r>
          </a:p>
          <a:p>
            <a:r>
              <a:rPr lang="en-US" altLang="zh-CN" sz="1800" dirty="0">
                <a:solidFill>
                  <a:srgbClr val="009ED6"/>
                </a:solidFill>
              </a:rPr>
              <a:t>step</a:t>
            </a:r>
            <a:r>
              <a:rPr lang="zh-CN" altLang="zh-CN" sz="1800" dirty="0"/>
              <a:t>：输入域合法的间隔，如果不设置，默认值是</a:t>
            </a:r>
            <a:r>
              <a:rPr lang="en-US" altLang="zh-CN" sz="1800" dirty="0"/>
              <a:t>1</a:t>
            </a:r>
            <a:r>
              <a:rPr lang="zh-CN" altLang="zh-CN" sz="1800" dirty="0"/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Input</a:t>
            </a:r>
            <a:r>
              <a:rPr lang="zh-CN" altLang="en-US" sz="2400" b="1" dirty="0">
                <a:solidFill>
                  <a:srgbClr val="009ED6"/>
                </a:solidFill>
              </a:rPr>
              <a:t>元素的</a:t>
            </a:r>
            <a:r>
              <a:rPr lang="en-US" altLang="zh-CN" sz="2400" b="1" dirty="0">
                <a:solidFill>
                  <a:srgbClr val="009ED6"/>
                </a:solidFill>
              </a:rPr>
              <a:t>type</a:t>
            </a:r>
            <a:r>
              <a:rPr lang="zh-CN" altLang="en-US" sz="2400" b="1" dirty="0">
                <a:solidFill>
                  <a:srgbClr val="009ED6"/>
                </a:solidFill>
              </a:rPr>
              <a:t>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77" y="5964026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9729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7.3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124767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17</a:t>
            </a:r>
            <a:r>
              <a:rPr lang="zh-CN" altLang="en-US" sz="1800" b="1" dirty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range</a:t>
            </a:r>
            <a:r>
              <a:rPr lang="zh-CN" altLang="zh-CN" sz="1800" b="1" dirty="0">
                <a:solidFill>
                  <a:srgbClr val="009ED6"/>
                </a:solidFill>
              </a:rPr>
              <a:t>类型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type="range" /&gt;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sz="1800" dirty="0"/>
              <a:t>range</a:t>
            </a:r>
            <a:r>
              <a:rPr lang="zh-CN" altLang="zh-CN" sz="1800" dirty="0"/>
              <a:t>类型的</a:t>
            </a:r>
            <a:r>
              <a:rPr lang="en-US" altLang="zh-CN" sz="1800" dirty="0"/>
              <a:t>input</a:t>
            </a:r>
            <a:r>
              <a:rPr lang="zh-CN" altLang="zh-CN" sz="1800" dirty="0"/>
              <a:t>元素用于提供一定范围内</a:t>
            </a:r>
            <a:r>
              <a:rPr lang="zh-CN" altLang="zh-CN" sz="1800" dirty="0">
                <a:solidFill>
                  <a:srgbClr val="009ED6"/>
                </a:solidFill>
              </a:rPr>
              <a:t>数值的输入范围</a:t>
            </a:r>
            <a:r>
              <a:rPr lang="zh-CN" altLang="zh-CN" sz="1800" dirty="0"/>
              <a:t>，在网页中显示为滑动条。它的常用属性与</a:t>
            </a:r>
            <a:r>
              <a:rPr lang="en-US" altLang="zh-CN" sz="1800" dirty="0"/>
              <a:t>number</a:t>
            </a:r>
            <a:r>
              <a:rPr lang="zh-CN" altLang="zh-CN" sz="1800" dirty="0"/>
              <a:t>类型一样，通过</a:t>
            </a:r>
            <a:r>
              <a:rPr lang="en-US" altLang="zh-CN" sz="1800" dirty="0">
                <a:solidFill>
                  <a:srgbClr val="009ED6"/>
                </a:solidFill>
              </a:rPr>
              <a:t>min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和</a:t>
            </a:r>
            <a:r>
              <a:rPr lang="en-US" altLang="zh-CN" sz="1800" dirty="0">
                <a:solidFill>
                  <a:srgbClr val="009ED6"/>
                </a:solidFill>
              </a:rPr>
              <a:t>max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，可以设置最小值与最大值，通过</a:t>
            </a:r>
            <a:r>
              <a:rPr lang="en-US" altLang="zh-CN" sz="1800" dirty="0"/>
              <a:t>step</a:t>
            </a:r>
            <a:r>
              <a:rPr lang="zh-CN" altLang="zh-CN" sz="1800" dirty="0"/>
              <a:t>属性指定每次滑动的步幅。</a:t>
            </a:r>
            <a:endParaRPr lang="en-US" altLang="zh-CN" sz="1800" dirty="0"/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18</a:t>
            </a:r>
            <a:r>
              <a:rPr lang="zh-CN" altLang="en-US" sz="1800" b="1" dirty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Date pickers</a:t>
            </a:r>
            <a:r>
              <a:rPr lang="zh-CN" altLang="zh-CN" sz="1800" b="1" dirty="0">
                <a:solidFill>
                  <a:srgbClr val="009ED6"/>
                </a:solidFill>
              </a:rPr>
              <a:t>类型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 date, month, week…" /&gt;</a:t>
            </a:r>
            <a:r>
              <a:rPr lang="zh-CN" altLang="zh-CN" sz="1800" b="1" dirty="0">
                <a:solidFill>
                  <a:srgbClr val="009ED6"/>
                </a:solidFill>
              </a:rPr>
              <a:t> </a:t>
            </a:r>
            <a:endParaRPr lang="en-US" altLang="zh-CN" sz="1800" b="1" dirty="0">
              <a:solidFill>
                <a:srgbClr val="009ED6"/>
              </a:solidFill>
            </a:endParaRPr>
          </a:p>
          <a:p>
            <a:pPr marL="0" lvl="0" indent="457200">
              <a:lnSpc>
                <a:spcPct val="135000"/>
              </a:lnSpc>
              <a:buNone/>
            </a:pPr>
            <a:r>
              <a:rPr lang="en-US" altLang="zh-CN" sz="1800" dirty="0"/>
              <a:t>Date pickers</a:t>
            </a:r>
            <a:r>
              <a:rPr lang="zh-CN" altLang="zh-CN" sz="1800" dirty="0"/>
              <a:t>类型是指时间日期类型，</a:t>
            </a:r>
            <a:r>
              <a:rPr lang="en-US" altLang="zh-CN" sz="1800" dirty="0"/>
              <a:t>HTML5</a:t>
            </a:r>
            <a:r>
              <a:rPr lang="zh-CN" altLang="zh-CN" sz="1800" dirty="0"/>
              <a:t>中提供了多个可供选取日期和时间的输入类型，用于验证输入的日期，具体如</a:t>
            </a:r>
            <a:r>
              <a:rPr lang="zh-CN" altLang="en-US" sz="1800" dirty="0"/>
              <a:t>下表</a:t>
            </a:r>
            <a:r>
              <a:rPr lang="zh-CN" altLang="zh-CN" sz="1800" dirty="0"/>
              <a:t>所示</a:t>
            </a:r>
            <a:r>
              <a:rPr lang="zh-CN" altLang="en-US" sz="1800" dirty="0"/>
              <a:t>。</a:t>
            </a: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Input</a:t>
            </a:r>
            <a:r>
              <a:rPr lang="zh-CN" altLang="en-US" sz="2400" b="1" dirty="0">
                <a:solidFill>
                  <a:srgbClr val="009ED6"/>
                </a:solidFill>
              </a:rPr>
              <a:t>元素的</a:t>
            </a:r>
            <a:r>
              <a:rPr lang="en-US" altLang="zh-CN" sz="2400" b="1" dirty="0">
                <a:solidFill>
                  <a:srgbClr val="009ED6"/>
                </a:solidFill>
              </a:rPr>
              <a:t>type</a:t>
            </a:r>
            <a:r>
              <a:rPr lang="zh-CN" altLang="en-US" sz="2400" b="1" dirty="0">
                <a:solidFill>
                  <a:srgbClr val="009ED6"/>
                </a:solidFill>
              </a:rPr>
              <a:t>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342" y="4552495"/>
            <a:ext cx="2121233" cy="387882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752573"/>
              </p:ext>
            </p:extLst>
          </p:nvPr>
        </p:nvGraphicFramePr>
        <p:xfrm>
          <a:off x="1216331" y="5012676"/>
          <a:ext cx="5543550" cy="12889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2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i="0" kern="100" dirty="0">
                          <a:solidFill>
                            <a:schemeClr val="tx1"/>
                          </a:solidFill>
                          <a:effectLst/>
                        </a:rPr>
                        <a:t>时间和日期类型</a:t>
                      </a:r>
                      <a:endParaRPr lang="zh-CN" sz="1050" b="0" i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i="0" kern="100" dirty="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1050" b="0" i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i="0" kern="100" dirty="0"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  <a:endParaRPr lang="zh-CN" sz="1050" b="0" i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i="0" kern="100">
                          <a:solidFill>
                            <a:schemeClr val="tx1"/>
                          </a:solidFill>
                          <a:effectLst/>
                        </a:rPr>
                        <a:t>选取日、月、年</a:t>
                      </a:r>
                      <a:endParaRPr lang="zh-CN" sz="1050" b="0" i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i="0" kern="100" dirty="0">
                          <a:solidFill>
                            <a:schemeClr val="tx1"/>
                          </a:solidFill>
                          <a:effectLst/>
                        </a:rPr>
                        <a:t> month</a:t>
                      </a:r>
                      <a:endParaRPr lang="zh-CN" sz="1050" b="0" i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i="0" kern="100">
                          <a:solidFill>
                            <a:schemeClr val="tx1"/>
                          </a:solidFill>
                          <a:effectLst/>
                        </a:rPr>
                        <a:t>选取月、年</a:t>
                      </a:r>
                      <a:endParaRPr lang="zh-CN" sz="1050" b="0" i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i="0" kern="100" dirty="0">
                          <a:solidFill>
                            <a:schemeClr val="tx1"/>
                          </a:solidFill>
                          <a:effectLst/>
                        </a:rPr>
                        <a:t>week</a:t>
                      </a:r>
                      <a:endParaRPr lang="zh-CN" sz="1050" b="0" i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i="0" kern="100" dirty="0">
                          <a:solidFill>
                            <a:schemeClr val="tx1"/>
                          </a:solidFill>
                          <a:effectLst/>
                        </a:rPr>
                        <a:t>选取周和年</a:t>
                      </a:r>
                      <a:endParaRPr lang="zh-CN" sz="1050" b="0" i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i="0" kern="100" dirty="0">
                          <a:solidFill>
                            <a:schemeClr val="tx1"/>
                          </a:solidFill>
                          <a:effectLst/>
                        </a:rPr>
                        <a:t>time</a:t>
                      </a:r>
                      <a:endParaRPr lang="zh-CN" sz="1050" b="0" i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i="0" kern="100" dirty="0">
                          <a:solidFill>
                            <a:schemeClr val="tx1"/>
                          </a:solidFill>
                          <a:effectLst/>
                        </a:rPr>
                        <a:t>选取时间（小时和分钟）</a:t>
                      </a:r>
                      <a:endParaRPr lang="zh-CN" sz="1050" b="0" i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i="0" kern="100" dirty="0" err="1">
                          <a:solidFill>
                            <a:schemeClr val="tx1"/>
                          </a:solidFill>
                          <a:effectLst/>
                        </a:rPr>
                        <a:t>datetime</a:t>
                      </a:r>
                      <a:endParaRPr lang="zh-CN" sz="1050" b="0" i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i="0" kern="100" dirty="0">
                          <a:solidFill>
                            <a:schemeClr val="tx1"/>
                          </a:solidFill>
                          <a:effectLst/>
                        </a:rPr>
                        <a:t>选取时间、日、月、年（</a:t>
                      </a:r>
                      <a:r>
                        <a:rPr lang="en-US" sz="1050" b="0" i="0" kern="100" dirty="0">
                          <a:solidFill>
                            <a:schemeClr val="tx1"/>
                          </a:solidFill>
                          <a:effectLst/>
                        </a:rPr>
                        <a:t>UTC</a:t>
                      </a:r>
                      <a:r>
                        <a:rPr lang="zh-CN" sz="1050" b="0" i="0" kern="100" dirty="0">
                          <a:solidFill>
                            <a:schemeClr val="tx1"/>
                          </a:solidFill>
                          <a:effectLst/>
                        </a:rPr>
                        <a:t>时间）</a:t>
                      </a:r>
                      <a:endParaRPr lang="zh-CN" sz="1050" b="0" i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9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i="0" kern="100" dirty="0" err="1">
                          <a:solidFill>
                            <a:schemeClr val="tx1"/>
                          </a:solidFill>
                          <a:effectLst/>
                        </a:rPr>
                        <a:t>datetime</a:t>
                      </a:r>
                      <a:r>
                        <a:rPr lang="en-US" sz="1050" b="0" i="0" kern="100" dirty="0">
                          <a:solidFill>
                            <a:schemeClr val="tx1"/>
                          </a:solidFill>
                          <a:effectLst/>
                        </a:rPr>
                        <a:t>-local</a:t>
                      </a:r>
                      <a:endParaRPr lang="zh-CN" sz="1050" b="0" i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i="0" kern="100" dirty="0">
                          <a:solidFill>
                            <a:schemeClr val="tx1"/>
                          </a:solidFill>
                          <a:effectLst/>
                        </a:rPr>
                        <a:t>选取时间、日、月、年（本地时间）</a:t>
                      </a:r>
                      <a:endParaRPr lang="zh-CN" sz="1050" b="0" i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13980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7.3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除了</a:t>
            </a:r>
            <a:r>
              <a:rPr lang="en-US" altLang="zh-CN" sz="1800" dirty="0"/>
              <a:t>type</a:t>
            </a:r>
            <a:r>
              <a:rPr lang="zh-CN" altLang="zh-CN" sz="1800" dirty="0"/>
              <a:t>属性之外，</a:t>
            </a:r>
            <a:r>
              <a:rPr lang="en-US" altLang="zh-CN" sz="1800" dirty="0"/>
              <a:t>&lt;input /&gt;</a:t>
            </a:r>
            <a:r>
              <a:rPr lang="zh-CN" altLang="zh-CN" sz="1800" dirty="0"/>
              <a:t>标记还可以定义很多其他的属性，以实现不同的功能。</a:t>
            </a:r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1</a:t>
            </a:r>
            <a:r>
              <a:rPr lang="zh-CN" altLang="en-US" sz="1800" b="1" dirty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autofocus</a:t>
            </a:r>
            <a:r>
              <a:rPr lang="zh-CN" altLang="en-US" sz="1800" b="1" dirty="0">
                <a:solidFill>
                  <a:srgbClr val="009ED6"/>
                </a:solidFill>
              </a:rPr>
              <a:t>属性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在</a:t>
            </a:r>
            <a:r>
              <a:rPr lang="en-US" altLang="zh-CN" sz="1800" dirty="0"/>
              <a:t>HTML5</a:t>
            </a:r>
            <a:r>
              <a:rPr lang="zh-CN" altLang="zh-CN" sz="1800" dirty="0"/>
              <a:t>中，</a:t>
            </a:r>
            <a:r>
              <a:rPr lang="en-US" altLang="zh-CN" sz="1800" dirty="0"/>
              <a:t>autofocus</a:t>
            </a:r>
            <a:r>
              <a:rPr lang="zh-CN" altLang="zh-CN" sz="1800" dirty="0"/>
              <a:t>属性用于指定页面加载后</a:t>
            </a:r>
            <a:r>
              <a:rPr lang="zh-CN" altLang="zh-CN" sz="1800" dirty="0">
                <a:solidFill>
                  <a:srgbClr val="009ED6"/>
                </a:solidFill>
              </a:rPr>
              <a:t>是否自动获取焦点</a:t>
            </a:r>
            <a:r>
              <a:rPr lang="zh-CN" altLang="zh-CN" sz="1800" dirty="0"/>
              <a:t>，将标记的属性值指定为</a:t>
            </a:r>
            <a:r>
              <a:rPr lang="en-US" altLang="zh-CN" sz="1800" dirty="0"/>
              <a:t>true</a:t>
            </a:r>
            <a:r>
              <a:rPr lang="zh-CN" altLang="zh-CN" sz="1800" dirty="0"/>
              <a:t>时，表示页面加载完毕后会自动获取该焦点。</a:t>
            </a:r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2</a:t>
            </a:r>
            <a:r>
              <a:rPr lang="zh-CN" altLang="en-US" sz="1800" b="1" dirty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form</a:t>
            </a:r>
            <a:r>
              <a:rPr lang="zh-CN" altLang="en-US" sz="1800" b="1" dirty="0">
                <a:solidFill>
                  <a:srgbClr val="009ED6"/>
                </a:solidFill>
              </a:rPr>
              <a:t>属性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zh-CN" altLang="zh-CN" sz="1800" dirty="0"/>
              <a:t>在</a:t>
            </a:r>
            <a:r>
              <a:rPr lang="en-US" altLang="zh-CN" sz="1800" dirty="0"/>
              <a:t>HTML5</a:t>
            </a:r>
            <a:r>
              <a:rPr lang="zh-CN" altLang="zh-CN" sz="1800" dirty="0"/>
              <a:t>之前，如果用户要提交一个表单，必须把相关的控件元素都放在表单内部，即</a:t>
            </a:r>
            <a:r>
              <a:rPr lang="en-US" altLang="zh-CN" sz="1800" dirty="0"/>
              <a:t>&lt;form&gt;</a:t>
            </a:r>
            <a:r>
              <a:rPr lang="zh-CN" altLang="zh-CN" sz="1800" dirty="0"/>
              <a:t>和</a:t>
            </a:r>
            <a:r>
              <a:rPr lang="en-US" altLang="zh-CN" sz="1800" dirty="0"/>
              <a:t>&lt;/form&gt;</a:t>
            </a:r>
            <a:r>
              <a:rPr lang="zh-CN" altLang="zh-CN" sz="1800" dirty="0"/>
              <a:t>标签之间。在</a:t>
            </a:r>
            <a:r>
              <a:rPr lang="zh-CN" altLang="zh-CN" sz="1800" dirty="0">
                <a:solidFill>
                  <a:srgbClr val="009ED6"/>
                </a:solidFill>
              </a:rPr>
              <a:t>提交表单</a:t>
            </a:r>
            <a:r>
              <a:rPr lang="zh-CN" altLang="zh-CN" sz="1800" dirty="0"/>
              <a:t>时，会将页面中不是表单子元素的控件直接忽略掉。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Input</a:t>
            </a:r>
            <a:r>
              <a:rPr lang="zh-CN" altLang="en-US" sz="2400" b="1" dirty="0">
                <a:solidFill>
                  <a:srgbClr val="009ED6"/>
                </a:solidFill>
              </a:rPr>
              <a:t>元素的其他属性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162" y="2897674"/>
            <a:ext cx="2121233" cy="387882"/>
          </a:xfrm>
          <a:prstGeom prst="rect">
            <a:avLst/>
          </a:prstGeom>
        </p:spPr>
      </p:pic>
      <p:pic>
        <p:nvPicPr>
          <p:cNvPr id="7" name="图片 6">
            <a:hlinkClick r:id="rId4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125" y="4129726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3336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7.3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3</a:t>
            </a:r>
            <a:r>
              <a:rPr lang="zh-CN" altLang="en-US" sz="1800" b="1" dirty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list</a:t>
            </a:r>
            <a:r>
              <a:rPr lang="zh-CN" altLang="en-US" sz="1800" b="1" dirty="0">
                <a:solidFill>
                  <a:srgbClr val="009ED6"/>
                </a:solidFill>
              </a:rPr>
              <a:t>属性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通过</a:t>
            </a:r>
            <a:r>
              <a:rPr lang="en-US" altLang="zh-CN" sz="1800" dirty="0" err="1">
                <a:solidFill>
                  <a:srgbClr val="009ED6"/>
                </a:solidFill>
              </a:rPr>
              <a:t>datalist</a:t>
            </a:r>
            <a:r>
              <a:rPr lang="zh-CN" altLang="zh-CN" sz="1800" dirty="0">
                <a:solidFill>
                  <a:srgbClr val="009ED6"/>
                </a:solidFill>
              </a:rPr>
              <a:t>元</a:t>
            </a:r>
            <a:r>
              <a:rPr lang="zh-CN" altLang="zh-CN" sz="1800" dirty="0"/>
              <a:t>素实现数据列表的</a:t>
            </a:r>
            <a:r>
              <a:rPr lang="zh-CN" altLang="zh-CN" sz="1800" dirty="0">
                <a:solidFill>
                  <a:srgbClr val="009ED6"/>
                </a:solidFill>
              </a:rPr>
              <a:t>下拉效果</a:t>
            </a:r>
            <a:r>
              <a:rPr lang="zh-CN" altLang="zh-CN" sz="1800" dirty="0"/>
              <a:t>。而</a:t>
            </a:r>
            <a:r>
              <a:rPr lang="en-US" altLang="zh-CN" sz="1800" dirty="0"/>
              <a:t>list</a:t>
            </a:r>
            <a:r>
              <a:rPr lang="zh-CN" altLang="zh-CN" sz="1800" dirty="0"/>
              <a:t>属性用于指定输入框所绑定的</a:t>
            </a:r>
            <a:r>
              <a:rPr lang="en-US" altLang="zh-CN" sz="1800" dirty="0" err="1"/>
              <a:t>datalist</a:t>
            </a:r>
            <a:r>
              <a:rPr lang="zh-CN" altLang="zh-CN" sz="1800" dirty="0"/>
              <a:t>元素，其值是某个</a:t>
            </a:r>
            <a:r>
              <a:rPr lang="en-US" altLang="zh-CN" sz="1800" dirty="0" err="1"/>
              <a:t>datalist</a:t>
            </a:r>
            <a:r>
              <a:rPr lang="zh-CN" altLang="zh-CN" sz="1800" dirty="0"/>
              <a:t>元素的</a:t>
            </a:r>
            <a:r>
              <a:rPr lang="en-US" altLang="zh-CN" sz="1800" dirty="0">
                <a:solidFill>
                  <a:srgbClr val="009ED6"/>
                </a:solidFill>
              </a:rPr>
              <a:t>id</a:t>
            </a:r>
            <a:r>
              <a:rPr lang="zh-CN" altLang="zh-CN" sz="1800" dirty="0"/>
              <a:t>。</a:t>
            </a:r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4</a:t>
            </a:r>
            <a:r>
              <a:rPr lang="zh-CN" altLang="en-US" sz="1800" b="1" dirty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multiple</a:t>
            </a:r>
            <a:r>
              <a:rPr lang="zh-CN" altLang="en-US" sz="1800" b="1" dirty="0">
                <a:solidFill>
                  <a:srgbClr val="009ED6"/>
                </a:solidFill>
              </a:rPr>
              <a:t>属性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      multiple</a:t>
            </a:r>
            <a:r>
              <a:rPr lang="zh-CN" altLang="zh-CN" sz="1800" dirty="0"/>
              <a:t>属性指定输入框可以选择多个值，该属性适用于</a:t>
            </a:r>
            <a:r>
              <a:rPr lang="en-US" altLang="zh-CN" sz="1800" dirty="0">
                <a:solidFill>
                  <a:srgbClr val="009ED6"/>
                </a:solidFill>
              </a:rPr>
              <a:t>email</a:t>
            </a:r>
            <a:r>
              <a:rPr lang="zh-CN" altLang="zh-CN" sz="1800" dirty="0"/>
              <a:t>和</a:t>
            </a:r>
            <a:r>
              <a:rPr lang="en-US" altLang="zh-CN" sz="1800" dirty="0">
                <a:solidFill>
                  <a:srgbClr val="009ED6"/>
                </a:solidFill>
              </a:rPr>
              <a:t>file</a:t>
            </a:r>
            <a:r>
              <a:rPr lang="zh-CN" altLang="zh-CN" sz="1800" dirty="0"/>
              <a:t>类型的</a:t>
            </a:r>
            <a:r>
              <a:rPr lang="en-US" altLang="zh-CN" sz="1800" dirty="0"/>
              <a:t>input</a:t>
            </a:r>
            <a:r>
              <a:rPr lang="zh-CN" altLang="zh-CN" sz="1800" dirty="0"/>
              <a:t>元素。</a:t>
            </a:r>
            <a:r>
              <a:rPr lang="en-US" altLang="zh-CN" sz="1800" dirty="0"/>
              <a:t>multiple</a:t>
            </a:r>
            <a:r>
              <a:rPr lang="zh-CN" altLang="zh-CN" sz="1800" dirty="0"/>
              <a:t>属性用于</a:t>
            </a:r>
            <a:r>
              <a:rPr lang="en-US" altLang="zh-CN" sz="1800" dirty="0"/>
              <a:t>email</a:t>
            </a:r>
            <a:r>
              <a:rPr lang="zh-CN" altLang="zh-CN" sz="1800" dirty="0"/>
              <a:t>类型的</a:t>
            </a:r>
            <a:r>
              <a:rPr lang="en-US" altLang="zh-CN" sz="1800" dirty="0"/>
              <a:t>input</a:t>
            </a:r>
            <a:r>
              <a:rPr lang="zh-CN" altLang="zh-CN" sz="1800" dirty="0"/>
              <a:t>元素时，表示可以向文本框中输入多个</a:t>
            </a:r>
            <a:r>
              <a:rPr lang="en-US" altLang="zh-CN" sz="1800" dirty="0">
                <a:solidFill>
                  <a:srgbClr val="009ED6"/>
                </a:solidFill>
              </a:rPr>
              <a:t>E-mail</a:t>
            </a:r>
            <a:r>
              <a:rPr lang="zh-CN" altLang="zh-CN" sz="1800" dirty="0">
                <a:solidFill>
                  <a:srgbClr val="009ED6"/>
                </a:solidFill>
              </a:rPr>
              <a:t>地址</a:t>
            </a:r>
            <a:r>
              <a:rPr lang="zh-CN" altLang="zh-CN" sz="1800" dirty="0"/>
              <a:t>，多个地址之间通过</a:t>
            </a:r>
            <a:r>
              <a:rPr lang="zh-CN" altLang="zh-CN" sz="1800" dirty="0">
                <a:solidFill>
                  <a:srgbClr val="009ED6"/>
                </a:solidFill>
              </a:rPr>
              <a:t>逗号</a:t>
            </a:r>
            <a:r>
              <a:rPr lang="zh-CN" altLang="zh-CN" sz="1800" dirty="0"/>
              <a:t>隔开；</a:t>
            </a:r>
            <a:r>
              <a:rPr lang="en-US" altLang="zh-CN" sz="1800" dirty="0"/>
              <a:t>multiple</a:t>
            </a:r>
            <a:r>
              <a:rPr lang="zh-CN" altLang="zh-CN" sz="1800" dirty="0"/>
              <a:t>属性用于</a:t>
            </a:r>
            <a:r>
              <a:rPr lang="en-US" altLang="zh-CN" sz="1800" dirty="0"/>
              <a:t>file</a:t>
            </a:r>
            <a:r>
              <a:rPr lang="zh-CN" altLang="zh-CN" sz="1800" dirty="0"/>
              <a:t>类型的</a:t>
            </a:r>
            <a:r>
              <a:rPr lang="en-US" altLang="zh-CN" sz="1800" dirty="0"/>
              <a:t>input</a:t>
            </a:r>
            <a:r>
              <a:rPr lang="zh-CN" altLang="zh-CN" sz="1800" dirty="0"/>
              <a:t>元素时，表示可以选择</a:t>
            </a:r>
            <a:r>
              <a:rPr lang="zh-CN" altLang="zh-CN" sz="1800" dirty="0">
                <a:solidFill>
                  <a:srgbClr val="009ED6"/>
                </a:solidFill>
              </a:rPr>
              <a:t>多个</a:t>
            </a:r>
            <a:r>
              <a:rPr lang="zh-CN" altLang="zh-CN" sz="1800" dirty="0"/>
              <a:t>文件。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Input</a:t>
            </a:r>
            <a:r>
              <a:rPr lang="zh-CN" altLang="en-US" sz="2400" b="1" dirty="0">
                <a:solidFill>
                  <a:srgbClr val="009ED6"/>
                </a:solidFill>
              </a:rPr>
              <a:t>元素的其他属性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98" y="2082425"/>
            <a:ext cx="2121233" cy="387882"/>
          </a:xfrm>
          <a:prstGeom prst="rect">
            <a:avLst/>
          </a:prstGeom>
        </p:spPr>
      </p:pic>
      <p:pic>
        <p:nvPicPr>
          <p:cNvPr id="7" name="图片 6">
            <a:hlinkClick r:id="rId4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41" y="3340638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7762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7.3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5</a:t>
            </a:r>
            <a:r>
              <a:rPr lang="zh-CN" altLang="en-US" sz="1800" b="1" dirty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min</a:t>
            </a:r>
            <a:r>
              <a:rPr lang="zh-CN" altLang="en-US" sz="1800" b="1" dirty="0">
                <a:solidFill>
                  <a:srgbClr val="009ED6"/>
                </a:solidFill>
              </a:rPr>
              <a:t>、</a:t>
            </a:r>
            <a:r>
              <a:rPr lang="en-US" altLang="zh-CN" sz="1800" b="1" dirty="0">
                <a:solidFill>
                  <a:srgbClr val="009ED6"/>
                </a:solidFill>
              </a:rPr>
              <a:t>max</a:t>
            </a:r>
            <a:r>
              <a:rPr lang="zh-CN" altLang="en-US" sz="1800" b="1" dirty="0">
                <a:solidFill>
                  <a:srgbClr val="009ED6"/>
                </a:solidFill>
              </a:rPr>
              <a:t>和</a:t>
            </a:r>
            <a:r>
              <a:rPr lang="en-US" altLang="zh-CN" sz="1800" b="1" dirty="0">
                <a:solidFill>
                  <a:srgbClr val="009ED6"/>
                </a:solidFill>
              </a:rPr>
              <a:t>step</a:t>
            </a:r>
            <a:r>
              <a:rPr lang="zh-CN" altLang="en-US" sz="1800" b="1" dirty="0">
                <a:solidFill>
                  <a:srgbClr val="009ED6"/>
                </a:solidFill>
              </a:rPr>
              <a:t>属性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sz="1800" dirty="0"/>
              <a:t>HTML5</a:t>
            </a:r>
            <a:r>
              <a:rPr lang="zh-CN" altLang="zh-CN" sz="1800" dirty="0"/>
              <a:t>中的</a:t>
            </a:r>
            <a:r>
              <a:rPr lang="en-US" altLang="zh-CN" sz="1800" dirty="0"/>
              <a:t>min</a:t>
            </a:r>
            <a:r>
              <a:rPr lang="zh-CN" altLang="zh-CN" sz="1800" dirty="0"/>
              <a:t>、</a:t>
            </a:r>
            <a:r>
              <a:rPr lang="en-US" altLang="zh-CN" sz="1800" dirty="0"/>
              <a:t>max</a:t>
            </a:r>
            <a:r>
              <a:rPr lang="zh-CN" altLang="zh-CN" sz="1800" dirty="0"/>
              <a:t>和</a:t>
            </a:r>
            <a:r>
              <a:rPr lang="en-US" altLang="zh-CN" sz="1800" dirty="0"/>
              <a:t>step</a:t>
            </a:r>
            <a:r>
              <a:rPr lang="zh-CN" altLang="zh-CN" sz="1800" dirty="0"/>
              <a:t>属性用于为包含数字或日期的</a:t>
            </a:r>
            <a:r>
              <a:rPr lang="en-US" altLang="zh-CN" sz="1800" dirty="0"/>
              <a:t>input</a:t>
            </a:r>
            <a:r>
              <a:rPr lang="zh-CN" altLang="zh-CN" sz="1800" dirty="0"/>
              <a:t>输入类型</a:t>
            </a:r>
            <a:r>
              <a:rPr lang="zh-CN" altLang="zh-CN" sz="1800" dirty="0">
                <a:solidFill>
                  <a:srgbClr val="009ED6"/>
                </a:solidFill>
              </a:rPr>
              <a:t>规定限值</a:t>
            </a:r>
            <a:r>
              <a:rPr lang="zh-CN" altLang="zh-CN" sz="1800" dirty="0"/>
              <a:t>，也就是给这些类型的输入框加一个数值的约束，适用于</a:t>
            </a:r>
            <a:r>
              <a:rPr lang="en-US" altLang="zh-CN" sz="1800" dirty="0">
                <a:solidFill>
                  <a:srgbClr val="009ED6"/>
                </a:solidFill>
              </a:rPr>
              <a:t>date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009ED6"/>
                </a:solidFill>
              </a:rPr>
              <a:t>pickers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009ED6"/>
                </a:solidFill>
              </a:rPr>
              <a:t>number</a:t>
            </a:r>
            <a:r>
              <a:rPr lang="zh-CN" altLang="zh-CN" sz="1800" dirty="0"/>
              <a:t>和</a:t>
            </a:r>
            <a:r>
              <a:rPr lang="en-US" altLang="zh-CN" sz="1800" dirty="0">
                <a:solidFill>
                  <a:srgbClr val="009ED6"/>
                </a:solidFill>
              </a:rPr>
              <a:t>range</a:t>
            </a:r>
            <a:r>
              <a:rPr lang="zh-CN" altLang="zh-CN" sz="1800" dirty="0"/>
              <a:t>标签。具体属性说明如下：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Input</a:t>
            </a:r>
            <a:r>
              <a:rPr lang="zh-CN" altLang="en-US" sz="2400" b="1" dirty="0">
                <a:solidFill>
                  <a:srgbClr val="009ED6"/>
                </a:solidFill>
              </a:rPr>
              <a:t>元素的其他属性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6776" y="3644081"/>
            <a:ext cx="814678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9ED6"/>
                </a:solidFill>
              </a:rPr>
              <a:t>max</a:t>
            </a:r>
            <a:r>
              <a:rPr lang="zh-CN" altLang="zh-CN" dirty="0"/>
              <a:t>：规定输入框所允许的最大输入值。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9ED6"/>
                </a:solidFill>
              </a:rPr>
              <a:t>min</a:t>
            </a:r>
            <a:r>
              <a:rPr lang="zh-CN" altLang="zh-CN" dirty="0"/>
              <a:t>：规定输入框所允许的最小输入值。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9ED6"/>
                </a:solidFill>
              </a:rPr>
              <a:t>step</a:t>
            </a:r>
            <a:r>
              <a:rPr lang="zh-CN" altLang="zh-CN" dirty="0"/>
              <a:t>：为输入框规定合法的数字间隔，如果不设置，默认值是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14637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7.3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6</a:t>
            </a:r>
            <a:r>
              <a:rPr lang="zh-CN" altLang="en-US" sz="1800" b="1" dirty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pattern</a:t>
            </a:r>
            <a:r>
              <a:rPr lang="zh-CN" altLang="en-US" sz="1800" b="1" dirty="0">
                <a:solidFill>
                  <a:srgbClr val="009ED6"/>
                </a:solidFill>
              </a:rPr>
              <a:t>属性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sz="1800" dirty="0"/>
              <a:t>pattern</a:t>
            </a:r>
            <a:r>
              <a:rPr lang="zh-CN" altLang="zh-CN" sz="1800" dirty="0"/>
              <a:t>属性用于</a:t>
            </a:r>
            <a:r>
              <a:rPr lang="zh-CN" altLang="zh-CN" sz="1800" dirty="0">
                <a:solidFill>
                  <a:srgbClr val="009ED6"/>
                </a:solidFill>
              </a:rPr>
              <a:t>验证</a:t>
            </a:r>
            <a:r>
              <a:rPr lang="en-US" altLang="zh-CN" sz="1800" dirty="0"/>
              <a:t>input</a:t>
            </a:r>
            <a:r>
              <a:rPr lang="zh-CN" altLang="zh-CN" sz="1800" dirty="0"/>
              <a:t>类型输入框中，用户输入的内容是否与所定义的</a:t>
            </a:r>
            <a:r>
              <a:rPr lang="zh-CN" altLang="zh-CN" sz="1800" dirty="0">
                <a:solidFill>
                  <a:srgbClr val="009ED6"/>
                </a:solidFill>
              </a:rPr>
              <a:t>正则表达式</a:t>
            </a:r>
            <a:r>
              <a:rPr lang="zh-CN" altLang="zh-CN" sz="1800" dirty="0"/>
              <a:t>相</a:t>
            </a:r>
            <a:r>
              <a:rPr lang="zh-CN" altLang="zh-CN" sz="1800" dirty="0">
                <a:solidFill>
                  <a:srgbClr val="009ED6"/>
                </a:solidFill>
              </a:rPr>
              <a:t>匹配</a:t>
            </a:r>
            <a:r>
              <a:rPr lang="zh-CN" altLang="zh-CN" sz="1800" dirty="0"/>
              <a:t>。</a:t>
            </a:r>
            <a:r>
              <a:rPr lang="en-US" altLang="zh-CN" sz="1800" dirty="0"/>
              <a:t>pattern</a:t>
            </a:r>
            <a:r>
              <a:rPr lang="zh-CN" altLang="zh-CN" sz="1800" dirty="0"/>
              <a:t>属性适用于的类型是：</a:t>
            </a:r>
            <a:r>
              <a:rPr lang="en-US" altLang="zh-CN" sz="1800" dirty="0"/>
              <a:t>text</a:t>
            </a:r>
            <a:r>
              <a:rPr lang="zh-CN" altLang="zh-CN" sz="1800" dirty="0"/>
              <a:t>、</a:t>
            </a:r>
            <a:r>
              <a:rPr lang="en-US" altLang="zh-CN" sz="1800" dirty="0"/>
              <a:t>search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url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tel</a:t>
            </a:r>
            <a:r>
              <a:rPr lang="zh-CN" altLang="zh-CN" sz="1800" dirty="0"/>
              <a:t>、</a:t>
            </a:r>
            <a:r>
              <a:rPr lang="en-US" altLang="zh-CN" sz="1800" dirty="0"/>
              <a:t>email</a:t>
            </a:r>
            <a:r>
              <a:rPr lang="zh-CN" altLang="zh-CN" sz="1800" dirty="0"/>
              <a:t>和</a:t>
            </a:r>
            <a:r>
              <a:rPr lang="en-US" altLang="zh-CN" sz="1800" dirty="0"/>
              <a:t>password</a:t>
            </a:r>
            <a:r>
              <a:rPr lang="zh-CN" altLang="zh-CN" sz="1800" dirty="0"/>
              <a:t>的</a:t>
            </a:r>
            <a:r>
              <a:rPr lang="en-US" altLang="zh-CN" sz="1800" dirty="0"/>
              <a:t>&lt;input/&gt;</a:t>
            </a:r>
            <a:r>
              <a:rPr lang="zh-CN" altLang="zh-CN" sz="1800" dirty="0"/>
              <a:t>标记。常用的正则表达式如</a:t>
            </a:r>
            <a:r>
              <a:rPr lang="zh-CN" altLang="en-US" sz="1800" dirty="0"/>
              <a:t>下表</a:t>
            </a:r>
            <a:r>
              <a:rPr lang="zh-CN" altLang="zh-CN" sz="1800" dirty="0"/>
              <a:t>所示。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Input</a:t>
            </a:r>
            <a:r>
              <a:rPr lang="zh-CN" altLang="en-US" sz="2400" b="1" dirty="0">
                <a:solidFill>
                  <a:srgbClr val="009ED6"/>
                </a:solidFill>
              </a:rPr>
              <a:t>元素的其他属性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8" name="图片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719" y="2102733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4227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7.3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Input</a:t>
            </a:r>
            <a:r>
              <a:rPr lang="zh-CN" altLang="en-US" sz="2400" b="1" dirty="0">
                <a:solidFill>
                  <a:srgbClr val="009ED6"/>
                </a:solidFill>
              </a:rPr>
              <a:t>元素的其他属性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097677"/>
              </p:ext>
            </p:extLst>
          </p:nvPr>
        </p:nvGraphicFramePr>
        <p:xfrm>
          <a:off x="1436664" y="1846129"/>
          <a:ext cx="6065823" cy="4280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2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2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1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正则表达式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^[0-9]*$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数字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^\d{n}$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zh-CN" sz="1050" b="0">
                          <a:solidFill>
                            <a:schemeClr val="tx1"/>
                          </a:solidFill>
                          <a:effectLst/>
                        </a:rPr>
                        <a:t>位的数字</a:t>
                      </a:r>
                      <a:endParaRPr lang="zh-CN" sz="1000" b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^\d{n,}$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至少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位的数字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4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^\d{</a:t>
                      </a:r>
                      <a:r>
                        <a:rPr lang="en-US" sz="1050" b="0" kern="100" dirty="0" err="1">
                          <a:solidFill>
                            <a:schemeClr val="tx1"/>
                          </a:solidFill>
                          <a:effectLst/>
                        </a:rPr>
                        <a:t>m,n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}$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m-n</a:t>
                      </a:r>
                      <a:r>
                        <a:rPr lang="zh-CN" sz="1050" b="0">
                          <a:solidFill>
                            <a:schemeClr val="tx1"/>
                          </a:solidFill>
                          <a:effectLst/>
                        </a:rPr>
                        <a:t>位的数字</a:t>
                      </a:r>
                      <a:endParaRPr lang="zh-CN" sz="1000" b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^(0|[1-9][0-9]*)$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零和非零开头的数字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^([1-9][0-9]*)+(.[0-9]{1,2})?$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非零开头的最多带两位小数的数字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^(\-|\+)?\d+(\.\d+)?$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正数、负数、和小数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^\d+$ 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或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 ^[1-9]\d*|0$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非负整数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^-[1-9]\d*|0$ </a:t>
                      </a: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或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 ^((-\d+)|(0+))$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非正整数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^[\u4e00-\u9fa5]{0,}$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汉字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^[A-Za-z0-9]+$ </a:t>
                      </a: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或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 ^[A-Za-z0-9]{4,40}$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英文和数字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^[A-</a:t>
                      </a:r>
                      <a:r>
                        <a:rPr lang="en-US" sz="1050" b="0" kern="100" dirty="0" err="1">
                          <a:solidFill>
                            <a:schemeClr val="tx1"/>
                          </a:solidFill>
                          <a:effectLst/>
                        </a:rPr>
                        <a:t>Za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-z]+$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由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个英文字母组成的字符串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^[A-Za-z0-9]+$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由数字和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个英文字母组成的字符串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^\w+$ 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或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 ^\w{3,20}$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由数字、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个英文字母或者下划线组成的字符串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^[\u4E00-\u9FA5A-Za-z0-9_]+$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中文、英文、数字包括下划线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^\w+([-+.]\w+)*@\w+([-.]\w+)*\.\w+([-.]\w+)*$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Email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地址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[a-zA-z]+://[^\s]* </a:t>
                      </a: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或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 ^http://([\w-]+\.)+[\w-]+(/[\w-./?%&amp;=]*)?$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URL</a:t>
                      </a:r>
                      <a:r>
                        <a:rPr lang="zh-CN" sz="1000" b="0" dirty="0">
                          <a:solidFill>
                            <a:schemeClr val="tx1"/>
                          </a:solidFill>
                          <a:effectLst/>
                        </a:rPr>
                        <a:t>地址</a:t>
                      </a:r>
                      <a:endParaRPr lang="zh-CN" sz="1000" b="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^\d{15}|\d{18}$</a:t>
                      </a:r>
                      <a:endParaRPr lang="zh-CN" sz="1000" b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050" b="0" dirty="0">
                          <a:solidFill>
                            <a:schemeClr val="tx1"/>
                          </a:solidFill>
                          <a:effectLst/>
                        </a:rPr>
                        <a:t>身份证号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(15</a:t>
                      </a:r>
                      <a:r>
                        <a:rPr lang="zh-CN" sz="1050" b="0" dirty="0">
                          <a:solidFill>
                            <a:schemeClr val="tx1"/>
                          </a:solidFill>
                          <a:effectLst/>
                        </a:rPr>
                        <a:t>位、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r>
                        <a:rPr lang="zh-CN" sz="1050" b="0" dirty="0">
                          <a:solidFill>
                            <a:schemeClr val="tx1"/>
                          </a:solidFill>
                          <a:effectLst/>
                        </a:rPr>
                        <a:t>位数字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1000" b="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^([0-9]){7,18}(x|X)?$ </a:t>
                      </a:r>
                      <a:r>
                        <a:rPr lang="zh-CN" sz="1050" b="0">
                          <a:solidFill>
                            <a:schemeClr val="tx1"/>
                          </a:solidFill>
                          <a:effectLst/>
                        </a:rPr>
                        <a:t>或</a:t>
                      </a: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 ^\d{8,18}|[0-9x]{8,18}|[0-9X]{8,18}?$</a:t>
                      </a:r>
                      <a:endParaRPr lang="zh-CN" sz="1000" b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以数字、字母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结尾的短身份证号码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20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^[a-zA-Z][a-zA-Z0-9_]{4,15}$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帐号是否合法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字母开头，允许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5-16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字节，允许字母数字下划线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^[a-zA-Z]\w{5,17}$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密码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以字母开头，长度在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6~18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之间，只能包含字母、数字和下划线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65202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7.3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7</a:t>
            </a:r>
            <a:r>
              <a:rPr lang="zh-CN" altLang="en-US" sz="1800" b="1" dirty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placeholder</a:t>
            </a:r>
            <a:r>
              <a:rPr lang="zh-CN" altLang="en-US" sz="1800" b="1" dirty="0">
                <a:solidFill>
                  <a:srgbClr val="009ED6"/>
                </a:solidFill>
              </a:rPr>
              <a:t>属性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sz="1800" dirty="0"/>
              <a:t>placeholder</a:t>
            </a:r>
            <a:r>
              <a:rPr lang="zh-CN" altLang="zh-CN" sz="1800" dirty="0"/>
              <a:t>属性用于为</a:t>
            </a:r>
            <a:r>
              <a:rPr lang="en-US" altLang="zh-CN" sz="1800" dirty="0"/>
              <a:t>input</a:t>
            </a:r>
            <a:r>
              <a:rPr lang="zh-CN" altLang="zh-CN" sz="1800" dirty="0"/>
              <a:t>类型的输入框提供</a:t>
            </a:r>
            <a:r>
              <a:rPr lang="zh-CN" altLang="zh-CN" sz="1800" dirty="0">
                <a:solidFill>
                  <a:srgbClr val="009ED6"/>
                </a:solidFill>
              </a:rPr>
              <a:t>相关提示信息</a:t>
            </a:r>
            <a:r>
              <a:rPr lang="zh-CN" altLang="zh-CN" sz="1800" dirty="0"/>
              <a:t>，以描述输入框期待用户输入何种内容。在输入框为空时显式出现，而当输入框获得</a:t>
            </a:r>
            <a:r>
              <a:rPr lang="zh-CN" altLang="zh-CN" sz="1800" dirty="0">
                <a:solidFill>
                  <a:srgbClr val="009ED6"/>
                </a:solidFill>
              </a:rPr>
              <a:t>焦点</a:t>
            </a:r>
            <a:r>
              <a:rPr lang="zh-CN" altLang="zh-CN" sz="1800" dirty="0"/>
              <a:t>时则会消失。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Input</a:t>
            </a:r>
            <a:r>
              <a:rPr lang="zh-CN" altLang="en-US" sz="2400" b="1" dirty="0">
                <a:solidFill>
                  <a:srgbClr val="009ED6"/>
                </a:solidFill>
              </a:rPr>
              <a:t>元素的其他属性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8" name="图片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06" y="3340638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995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7.3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8</a:t>
            </a:r>
            <a:r>
              <a:rPr lang="zh-CN" altLang="en-US" sz="1800" b="1" dirty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required</a:t>
            </a:r>
            <a:r>
              <a:rPr lang="zh-CN" altLang="en-US" sz="1800" b="1" dirty="0">
                <a:solidFill>
                  <a:srgbClr val="009ED6"/>
                </a:solidFill>
              </a:rPr>
              <a:t>属性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sz="1800" dirty="0"/>
              <a:t>HTML5</a:t>
            </a:r>
            <a:r>
              <a:rPr lang="zh-CN" altLang="zh-CN" sz="1800" dirty="0"/>
              <a:t>中的输入类型，</a:t>
            </a:r>
            <a:r>
              <a:rPr lang="zh-CN" altLang="zh-CN" sz="1800" dirty="0">
                <a:solidFill>
                  <a:srgbClr val="009ED6"/>
                </a:solidFill>
              </a:rPr>
              <a:t>不会自动判断</a:t>
            </a:r>
            <a:r>
              <a:rPr lang="zh-CN" altLang="zh-CN" sz="1800" dirty="0"/>
              <a:t>用户是否在输入框中输入了内容，如果开发者要求输入框中的内容是</a:t>
            </a:r>
            <a:r>
              <a:rPr lang="zh-CN" altLang="zh-CN" sz="1800" dirty="0">
                <a:solidFill>
                  <a:srgbClr val="009ED6"/>
                </a:solidFill>
              </a:rPr>
              <a:t>必须填写</a:t>
            </a:r>
            <a:r>
              <a:rPr lang="zh-CN" altLang="zh-CN" sz="1800" dirty="0"/>
              <a:t>的，那么需要为</a:t>
            </a:r>
            <a:r>
              <a:rPr lang="en-US" altLang="zh-CN" sz="1800" dirty="0"/>
              <a:t>input</a:t>
            </a:r>
            <a:r>
              <a:rPr lang="zh-CN" altLang="zh-CN" sz="1800" dirty="0"/>
              <a:t>元素指定</a:t>
            </a:r>
            <a:r>
              <a:rPr lang="en-US" altLang="zh-CN" sz="1800" dirty="0">
                <a:solidFill>
                  <a:srgbClr val="009ED6"/>
                </a:solidFill>
              </a:rPr>
              <a:t>required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。</a:t>
            </a:r>
            <a:r>
              <a:rPr lang="en-US" altLang="zh-CN" sz="1800" dirty="0"/>
              <a:t>required</a:t>
            </a:r>
            <a:r>
              <a:rPr lang="zh-CN" altLang="zh-CN" sz="1800" dirty="0"/>
              <a:t>属性用于规定输入框填写的</a:t>
            </a:r>
            <a:r>
              <a:rPr lang="zh-CN" altLang="zh-CN" sz="1800" dirty="0">
                <a:solidFill>
                  <a:srgbClr val="009ED6"/>
                </a:solidFill>
              </a:rPr>
              <a:t>内容不能为空</a:t>
            </a:r>
            <a:r>
              <a:rPr lang="zh-CN" altLang="zh-CN" sz="1800" dirty="0"/>
              <a:t>，否则</a:t>
            </a:r>
            <a:r>
              <a:rPr lang="zh-CN" altLang="zh-CN" sz="1800" dirty="0">
                <a:solidFill>
                  <a:srgbClr val="009ED6"/>
                </a:solidFill>
              </a:rPr>
              <a:t>不允许</a:t>
            </a:r>
            <a:r>
              <a:rPr lang="zh-CN" altLang="zh-CN" sz="1800" dirty="0"/>
              <a:t>用户提交表单。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Input</a:t>
            </a:r>
            <a:r>
              <a:rPr lang="zh-CN" altLang="en-US" sz="2400" b="1" dirty="0">
                <a:solidFill>
                  <a:srgbClr val="009ED6"/>
                </a:solidFill>
              </a:rPr>
              <a:t>元素的其他属性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8" name="图片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38" y="3696399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963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7.1 </a:t>
            </a:r>
            <a:r>
              <a:rPr lang="zh-CN" altLang="en-US" sz="2400" dirty="0">
                <a:sym typeface="宋体" charset="-122"/>
              </a:rPr>
              <a:t>认识表单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2345402"/>
            <a:ext cx="3827937" cy="507813"/>
            <a:chOff x="1710670" y="1252383"/>
            <a:chExt cx="4869094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zh-CN" altLang="en-US" sz="2400" b="1" dirty="0">
                  <a:solidFill>
                    <a:srgbClr val="009ED6"/>
                  </a:solidFill>
                </a:rPr>
                <a:t>表单的构成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3297902"/>
            <a:ext cx="3827937" cy="507813"/>
            <a:chOff x="1710670" y="1252383"/>
            <a:chExt cx="4869094" cy="611808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zh-CN" altLang="en-US" sz="2400" b="1" dirty="0">
                  <a:solidFill>
                    <a:srgbClr val="009ED6"/>
                  </a:solidFill>
                </a:rPr>
                <a:t>创建表单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1310466"/>
            <a:ext cx="4280664" cy="446803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7.4 </a:t>
            </a:r>
            <a:r>
              <a:rPr lang="zh-CN" altLang="en-US" sz="2400" dirty="0">
                <a:sym typeface="宋体" charset="-122"/>
              </a:rPr>
              <a:t>其他表单元素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1684382"/>
            <a:ext cx="4273228" cy="507813"/>
            <a:chOff x="1710670" y="1252383"/>
            <a:chExt cx="5435501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823293" y="1252383"/>
              <a:ext cx="4322878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en-US" altLang="zh-CN" sz="2000" b="1" dirty="0" err="1">
                  <a:solidFill>
                    <a:srgbClr val="009ED6"/>
                  </a:solidFill>
                </a:rPr>
                <a:t>textarea</a:t>
              </a:r>
              <a:r>
                <a:rPr lang="zh-CN" altLang="en-US" sz="2000" b="1" dirty="0">
                  <a:solidFill>
                    <a:srgbClr val="009ED6"/>
                  </a:solidFill>
                </a:rPr>
                <a:t>元素</a:t>
              </a:r>
              <a:endParaRPr lang="zh-CN" altLang="zh-CN" sz="20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2547079"/>
            <a:ext cx="3827937" cy="498464"/>
            <a:chOff x="1710670" y="1263647"/>
            <a:chExt cx="4869094" cy="600544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871757" y="1267684"/>
              <a:ext cx="3667022" cy="48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en-US" altLang="zh-CN" sz="2000" b="1" dirty="0">
                  <a:solidFill>
                    <a:srgbClr val="009ED6"/>
                  </a:solidFill>
                </a:rPr>
                <a:t>select</a:t>
              </a:r>
              <a:r>
                <a:rPr lang="zh-CN" altLang="en-US" sz="2000" b="1" dirty="0">
                  <a:solidFill>
                    <a:srgbClr val="009ED6"/>
                  </a:solidFill>
                </a:rPr>
                <a:t>元素</a:t>
              </a:r>
              <a:endParaRPr lang="en-US" altLang="zh-CN" sz="2000" b="1" dirty="0">
                <a:solidFill>
                  <a:srgbClr val="009ED6"/>
                </a:solidFill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1310466"/>
            <a:ext cx="4280664" cy="4468033"/>
          </a:xfrm>
          <a:prstGeom prst="rect">
            <a:avLst/>
          </a:prstGeom>
        </p:spPr>
      </p:pic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4624265" y="3368145"/>
            <a:ext cx="4273228" cy="507813"/>
            <a:chOff x="1710670" y="1252383"/>
            <a:chExt cx="5435501" cy="611808"/>
          </a:xfrm>
        </p:grpSpPr>
        <p:grpSp>
          <p:nvGrpSpPr>
            <p:cNvPr id="27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30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1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8" name="直接连接符 27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9" name="矩形 35"/>
            <p:cNvSpPr>
              <a:spLocks noChangeArrowheads="1"/>
            </p:cNvSpPr>
            <p:nvPr/>
          </p:nvSpPr>
          <p:spPr bwMode="auto">
            <a:xfrm>
              <a:off x="2823293" y="1252383"/>
              <a:ext cx="4322878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en-US" altLang="zh-CN" sz="2000" b="1" dirty="0" err="1">
                  <a:solidFill>
                    <a:srgbClr val="009ED6"/>
                  </a:solidFill>
                </a:rPr>
                <a:t>datalist</a:t>
              </a:r>
              <a:r>
                <a:rPr lang="zh-CN" altLang="en-US" sz="2000" b="1" dirty="0">
                  <a:solidFill>
                    <a:srgbClr val="009ED6"/>
                  </a:solidFill>
                </a:rPr>
                <a:t>元素</a:t>
              </a:r>
              <a:endParaRPr lang="zh-CN" altLang="zh-CN" sz="20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34" name="组合 1"/>
          <p:cNvGrpSpPr>
            <a:grpSpLocks/>
          </p:cNvGrpSpPr>
          <p:nvPr/>
        </p:nvGrpSpPr>
        <p:grpSpPr bwMode="auto">
          <a:xfrm>
            <a:off x="4649665" y="4208808"/>
            <a:ext cx="3827937" cy="498464"/>
            <a:chOff x="1710670" y="1263647"/>
            <a:chExt cx="4869094" cy="600544"/>
          </a:xfrm>
        </p:grpSpPr>
        <p:grpSp>
          <p:nvGrpSpPr>
            <p:cNvPr id="35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38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40" name="圆角矩形 39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4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1" name="圆角矩形 40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9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7" name="矩形 35"/>
            <p:cNvSpPr>
              <a:spLocks noChangeArrowheads="1"/>
            </p:cNvSpPr>
            <p:nvPr/>
          </p:nvSpPr>
          <p:spPr bwMode="auto">
            <a:xfrm>
              <a:off x="2871757" y="1267684"/>
              <a:ext cx="3667022" cy="48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en-US" altLang="zh-CN" sz="2000" b="1" dirty="0" err="1">
                  <a:solidFill>
                    <a:srgbClr val="009ED6"/>
                  </a:solidFill>
                </a:rPr>
                <a:t>keygen</a:t>
              </a:r>
              <a:r>
                <a:rPr lang="zh-CN" altLang="en-US" sz="2000" b="1" dirty="0">
                  <a:solidFill>
                    <a:srgbClr val="009ED6"/>
                  </a:solidFill>
                </a:rPr>
                <a:t>元素</a:t>
              </a:r>
              <a:endParaRPr lang="en-US" altLang="zh-CN" sz="20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42" name="组合 1"/>
          <p:cNvGrpSpPr>
            <a:grpSpLocks/>
          </p:cNvGrpSpPr>
          <p:nvPr/>
        </p:nvGrpSpPr>
        <p:grpSpPr bwMode="auto">
          <a:xfrm>
            <a:off x="4658844" y="5000194"/>
            <a:ext cx="3827937" cy="498464"/>
            <a:chOff x="1710670" y="1263647"/>
            <a:chExt cx="4869094" cy="600544"/>
          </a:xfrm>
        </p:grpSpPr>
        <p:grpSp>
          <p:nvGrpSpPr>
            <p:cNvPr id="43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46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48" name="圆角矩形 47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9" name="圆角矩形 48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7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4" name="直接连接符 43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5" name="矩形 35"/>
            <p:cNvSpPr>
              <a:spLocks noChangeArrowheads="1"/>
            </p:cNvSpPr>
            <p:nvPr/>
          </p:nvSpPr>
          <p:spPr bwMode="auto">
            <a:xfrm>
              <a:off x="2871757" y="1267684"/>
              <a:ext cx="3667022" cy="48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en-US" altLang="zh-CN" sz="2000" b="1" dirty="0">
                  <a:solidFill>
                    <a:srgbClr val="009ED6"/>
                  </a:solidFill>
                </a:rPr>
                <a:t>output</a:t>
              </a:r>
              <a:r>
                <a:rPr lang="zh-CN" altLang="en-US" sz="2000" b="1" dirty="0">
                  <a:solidFill>
                    <a:srgbClr val="009ED6"/>
                  </a:solidFill>
                </a:rPr>
                <a:t>元素</a:t>
              </a:r>
              <a:endParaRPr lang="en-US" altLang="zh-CN" sz="2000" b="1" dirty="0">
                <a:solidFill>
                  <a:srgbClr val="009ED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28053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7.4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459552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dirty="0"/>
              <a:t>当定义</a:t>
            </a:r>
            <a:r>
              <a:rPr lang="en-US" altLang="zh-CN" sz="1800" dirty="0">
                <a:solidFill>
                  <a:srgbClr val="009ED6"/>
                </a:solidFill>
              </a:rPr>
              <a:t>input</a:t>
            </a:r>
            <a:r>
              <a:rPr lang="zh-CN" altLang="zh-CN" sz="1800" dirty="0"/>
              <a:t>控件的</a:t>
            </a:r>
            <a:r>
              <a:rPr lang="en-US" altLang="zh-CN" sz="1800" dirty="0">
                <a:solidFill>
                  <a:srgbClr val="009ED6"/>
                </a:solidFill>
              </a:rPr>
              <a:t>type</a:t>
            </a:r>
            <a:r>
              <a:rPr lang="zh-CN" altLang="zh-CN" sz="1800" dirty="0"/>
              <a:t>属性值为</a:t>
            </a:r>
            <a:r>
              <a:rPr lang="en-US" altLang="zh-CN" sz="1800" dirty="0">
                <a:solidFill>
                  <a:srgbClr val="009ED6"/>
                </a:solidFill>
              </a:rPr>
              <a:t>text</a:t>
            </a:r>
            <a:r>
              <a:rPr lang="zh-CN" altLang="zh-CN" sz="1800" dirty="0"/>
              <a:t>时，可以创建一个单行文本输入框。但是，如果需要输入大量的信息，单行文本输入框就不再适用，为此</a:t>
            </a:r>
            <a:r>
              <a:rPr lang="en-US" altLang="zh-CN" sz="1800" dirty="0"/>
              <a:t>HTML</a:t>
            </a:r>
            <a:r>
              <a:rPr lang="zh-CN" altLang="zh-CN" sz="1800" dirty="0"/>
              <a:t>语言提供了</a:t>
            </a:r>
            <a:r>
              <a:rPr lang="en-US" altLang="zh-CN" sz="1800" dirty="0">
                <a:solidFill>
                  <a:srgbClr val="009ED6"/>
                </a:solidFill>
              </a:rPr>
              <a:t>&lt;</a:t>
            </a:r>
            <a:r>
              <a:rPr lang="en-US" altLang="zh-CN" sz="1800" dirty="0" err="1">
                <a:solidFill>
                  <a:srgbClr val="009ED6"/>
                </a:solidFill>
              </a:rPr>
              <a:t>textarea</a:t>
            </a:r>
            <a:r>
              <a:rPr lang="en-US" altLang="zh-CN" sz="1800" dirty="0">
                <a:solidFill>
                  <a:srgbClr val="009ED6"/>
                </a:solidFill>
              </a:rPr>
              <a:t>&gt;&lt;/</a:t>
            </a:r>
            <a:r>
              <a:rPr lang="en-US" altLang="zh-CN" sz="1800" dirty="0" err="1">
                <a:solidFill>
                  <a:srgbClr val="009ED6"/>
                </a:solidFill>
              </a:rPr>
              <a:t>textarea</a:t>
            </a:r>
            <a:r>
              <a:rPr lang="en-US" altLang="zh-CN" sz="1800" dirty="0">
                <a:solidFill>
                  <a:srgbClr val="009ED6"/>
                </a:solidFill>
              </a:rPr>
              <a:t>&gt;</a:t>
            </a:r>
            <a:r>
              <a:rPr lang="zh-CN" altLang="zh-CN" sz="1800" dirty="0"/>
              <a:t>标记。通过</a:t>
            </a:r>
            <a:r>
              <a:rPr lang="en-US" altLang="zh-CN" sz="1800" dirty="0" err="1"/>
              <a:t>textarea</a:t>
            </a:r>
            <a:r>
              <a:rPr lang="zh-CN" altLang="zh-CN" sz="1800" dirty="0"/>
              <a:t>控件可以轻松地创建多行文本输入框，其</a:t>
            </a:r>
            <a:r>
              <a:rPr lang="zh-CN" altLang="zh-CN" sz="1800" dirty="0">
                <a:solidFill>
                  <a:srgbClr val="00B0F0"/>
                </a:solidFill>
              </a:rPr>
              <a:t>基本语法格式</a:t>
            </a:r>
            <a:r>
              <a:rPr lang="zh-CN" altLang="zh-CN" sz="1800" dirty="0"/>
              <a:t>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 err="1">
                <a:solidFill>
                  <a:srgbClr val="009ED6"/>
                </a:solidFill>
              </a:rPr>
              <a:t>textarea</a:t>
            </a:r>
            <a:r>
              <a:rPr lang="zh-CN" altLang="en-US" sz="2400" b="1" dirty="0">
                <a:solidFill>
                  <a:srgbClr val="009ED6"/>
                </a:solidFill>
              </a:rPr>
              <a:t>元素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963894" y="3807228"/>
            <a:ext cx="6637338" cy="923330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&lt;</a:t>
            </a:r>
            <a:r>
              <a:rPr lang="en-US" altLang="zh-CN" dirty="0" err="1"/>
              <a:t>textarea</a:t>
            </a:r>
            <a:r>
              <a:rPr lang="en-US" altLang="zh-CN" dirty="0"/>
              <a:t> cols="</a:t>
            </a:r>
            <a:r>
              <a:rPr lang="zh-CN" altLang="zh-CN" dirty="0"/>
              <a:t>每行中的字符数</a:t>
            </a:r>
            <a:r>
              <a:rPr lang="en-US" altLang="zh-CN" dirty="0"/>
              <a:t>" rows="</a:t>
            </a:r>
            <a:r>
              <a:rPr lang="zh-CN" altLang="zh-CN" dirty="0"/>
              <a:t>显示的行数</a:t>
            </a:r>
            <a:r>
              <a:rPr lang="en-US" altLang="zh-CN" dirty="0"/>
              <a:t>"&gt;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文本内容</a:t>
            </a:r>
          </a:p>
          <a:p>
            <a:r>
              <a:rPr lang="en-US" altLang="zh-CN" dirty="0"/>
              <a:t>&lt;/</a:t>
            </a:r>
            <a:r>
              <a:rPr lang="en-US" altLang="zh-CN" dirty="0" err="1"/>
              <a:t>textarea</a:t>
            </a:r>
            <a:r>
              <a:rPr lang="en-US" altLang="zh-CN" dirty="0"/>
              <a:t>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3924776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7.4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459552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textarea</a:t>
            </a:r>
            <a:r>
              <a:rPr lang="en-US" altLang="zh-CN" sz="1800" dirty="0"/>
              <a:t>&gt;</a:t>
            </a:r>
            <a:r>
              <a:rPr lang="zh-CN" altLang="zh-CN" sz="1800" dirty="0"/>
              <a:t>元素除了</a:t>
            </a:r>
            <a:r>
              <a:rPr lang="en-US" altLang="zh-CN" sz="1800" dirty="0">
                <a:solidFill>
                  <a:srgbClr val="009ED6"/>
                </a:solidFill>
              </a:rPr>
              <a:t>cols</a:t>
            </a:r>
            <a:r>
              <a:rPr lang="zh-CN" altLang="zh-CN" sz="1800" dirty="0"/>
              <a:t>和</a:t>
            </a:r>
            <a:r>
              <a:rPr lang="en-US" altLang="zh-CN" sz="1800" dirty="0">
                <a:solidFill>
                  <a:srgbClr val="009ED6"/>
                </a:solidFill>
              </a:rPr>
              <a:t>rows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外，还拥有几个可选属性，分别为</a:t>
            </a:r>
            <a:r>
              <a:rPr lang="en-US" altLang="zh-CN" sz="1800" dirty="0">
                <a:solidFill>
                  <a:srgbClr val="009ED6"/>
                </a:solidFill>
              </a:rPr>
              <a:t>disabled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009ED6"/>
                </a:solidFill>
              </a:rPr>
              <a:t>name</a:t>
            </a:r>
            <a:r>
              <a:rPr lang="zh-CN" altLang="zh-CN" sz="1800" dirty="0"/>
              <a:t>和</a:t>
            </a:r>
            <a:r>
              <a:rPr lang="en-US" altLang="zh-CN" sz="1800" dirty="0" err="1">
                <a:solidFill>
                  <a:srgbClr val="009ED6"/>
                </a:solidFill>
              </a:rPr>
              <a:t>readonly</a:t>
            </a:r>
            <a:r>
              <a:rPr lang="zh-CN" altLang="zh-CN" sz="1800" dirty="0"/>
              <a:t>，详见</a:t>
            </a:r>
            <a:r>
              <a:rPr lang="zh-CN" altLang="en-US" sz="1800" dirty="0"/>
              <a:t>下表</a:t>
            </a:r>
            <a:r>
              <a:rPr lang="zh-CN" altLang="zh-CN" sz="1800" dirty="0"/>
              <a:t>所示</a:t>
            </a:r>
            <a:r>
              <a:rPr lang="zh-CN" altLang="en-US" sz="1800" dirty="0"/>
              <a:t>。</a:t>
            </a: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 err="1">
                <a:solidFill>
                  <a:srgbClr val="009ED6"/>
                </a:solidFill>
              </a:rPr>
              <a:t>textarea</a:t>
            </a:r>
            <a:r>
              <a:rPr lang="zh-CN" altLang="en-US" sz="2400" b="1" dirty="0">
                <a:solidFill>
                  <a:srgbClr val="009ED6"/>
                </a:solidFill>
              </a:rPr>
              <a:t>元素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10" y="5332162"/>
            <a:ext cx="2121233" cy="387882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440043"/>
              </p:ext>
            </p:extLst>
          </p:nvPr>
        </p:nvGraphicFramePr>
        <p:xfrm>
          <a:off x="1113161" y="2942838"/>
          <a:ext cx="6256655" cy="2235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5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属性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属性值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05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100" dirty="0">
                          <a:effectLst/>
                        </a:rPr>
                        <a:t>描述</a:t>
                      </a:r>
                      <a:endParaRPr lang="zh-CN" altLang="zh-CN" sz="1050" kern="100" dirty="0">
                        <a:effectLst/>
                        <a:latin typeface="Times New Roman"/>
                        <a:ea typeface="+mn-ea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8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name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由用户自定义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05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控件的名称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9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readonly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readonly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05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该控件内容为只读（不能编辑修改）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7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disabled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disabled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05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第一次加载页面时禁用该控件（显示为灰色）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76482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7.4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459552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dirty="0"/>
              <a:t>浏览网页时，经常会看到包含多个选项的</a:t>
            </a:r>
            <a:r>
              <a:rPr lang="zh-CN" altLang="zh-CN" sz="1800" dirty="0">
                <a:solidFill>
                  <a:srgbClr val="009ED6"/>
                </a:solidFill>
              </a:rPr>
              <a:t>下拉菜单</a:t>
            </a:r>
            <a:r>
              <a:rPr lang="zh-CN" altLang="zh-CN" sz="1800" dirty="0"/>
              <a:t>，例如选择所在的城市、出生年月、兴趣爱好等。如图</a:t>
            </a:r>
            <a:r>
              <a:rPr lang="zh-CN" altLang="en-US" sz="1800" dirty="0"/>
              <a:t>左</a:t>
            </a:r>
            <a:r>
              <a:rPr lang="zh-CN" altLang="zh-CN" sz="1800" dirty="0"/>
              <a:t>所示即为一个下拉菜单，当点击下拉</a:t>
            </a:r>
            <a:r>
              <a:rPr lang="zh-CN" altLang="en-US" sz="1800" dirty="0"/>
              <a:t>三角</a:t>
            </a:r>
            <a:r>
              <a:rPr lang="zh-CN" altLang="zh-CN" sz="1800" dirty="0"/>
              <a:t>时，会出现一个选择列表，如图</a:t>
            </a:r>
            <a:r>
              <a:rPr lang="zh-CN" altLang="en-US" sz="1800" dirty="0"/>
              <a:t>右</a:t>
            </a:r>
            <a:r>
              <a:rPr lang="zh-CN" altLang="zh-CN" sz="1800" dirty="0"/>
              <a:t>所示。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select</a:t>
            </a:r>
            <a:r>
              <a:rPr lang="zh-CN" altLang="zh-CN" sz="2400" b="1" dirty="0">
                <a:solidFill>
                  <a:srgbClr val="009ED6"/>
                </a:solidFill>
              </a:rPr>
              <a:t>控件</a:t>
            </a:r>
          </a:p>
        </p:txBody>
      </p:sp>
      <p:pic>
        <p:nvPicPr>
          <p:cNvPr id="10242" name="Picture 2" descr="selec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521" y="3697293"/>
            <a:ext cx="1701877" cy="206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selec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037" y="3698684"/>
            <a:ext cx="1700729" cy="206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2364" y="5805883"/>
            <a:ext cx="112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（左）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0001" y="5890340"/>
            <a:ext cx="112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（右）</a:t>
            </a:r>
          </a:p>
        </p:txBody>
      </p:sp>
    </p:spTree>
    <p:extLst>
      <p:ext uri="{BB962C8B-B14F-4D97-AF65-F5344CB8AC3E}">
        <p14:creationId xmlns:p14="http://schemas.microsoft.com/office/powerpoint/2010/main" val="88756049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7.4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459552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使用</a:t>
            </a:r>
            <a:r>
              <a:rPr lang="en-US" altLang="zh-CN" sz="1800" dirty="0">
                <a:solidFill>
                  <a:srgbClr val="009ED6"/>
                </a:solidFill>
              </a:rPr>
              <a:t>select</a:t>
            </a:r>
            <a:r>
              <a:rPr lang="zh-CN" altLang="zh-CN" sz="1800" dirty="0">
                <a:solidFill>
                  <a:srgbClr val="009ED6"/>
                </a:solidFill>
              </a:rPr>
              <a:t>控件</a:t>
            </a:r>
            <a:r>
              <a:rPr lang="zh-CN" altLang="zh-CN" sz="1800" dirty="0"/>
              <a:t>定义</a:t>
            </a:r>
            <a:r>
              <a:rPr lang="zh-CN" altLang="zh-CN" sz="1800" dirty="0">
                <a:solidFill>
                  <a:srgbClr val="009ED6"/>
                </a:solidFill>
              </a:rPr>
              <a:t>下拉菜单</a:t>
            </a:r>
            <a:r>
              <a:rPr lang="zh-CN" altLang="zh-CN" sz="1800" dirty="0"/>
              <a:t>的基本语法格式如下：</a:t>
            </a:r>
            <a:endParaRPr lang="en-US" altLang="zh-CN" sz="1800" dirty="0"/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>
              <a:buNone/>
            </a:pPr>
            <a:r>
              <a:rPr lang="zh-CN" altLang="zh-CN" sz="1800" dirty="0"/>
              <a:t>在上面的语法中，</a:t>
            </a:r>
            <a:r>
              <a:rPr lang="en-US" altLang="zh-CN" sz="1800" dirty="0"/>
              <a:t>&lt;select&gt;&lt;/select&gt;</a:t>
            </a:r>
            <a:r>
              <a:rPr lang="zh-CN" altLang="zh-CN" sz="1800" dirty="0"/>
              <a:t>标记用于在表单中添加一个下拉菜单，</a:t>
            </a:r>
            <a:r>
              <a:rPr lang="en-US" altLang="zh-CN" sz="1800" dirty="0">
                <a:solidFill>
                  <a:srgbClr val="009ED6"/>
                </a:solidFill>
              </a:rPr>
              <a:t>&lt;option&gt;&lt;/option&gt;</a:t>
            </a:r>
            <a:r>
              <a:rPr lang="zh-CN" altLang="zh-CN" sz="1800" dirty="0"/>
              <a:t>标记嵌套在</a:t>
            </a:r>
            <a:r>
              <a:rPr lang="en-US" altLang="zh-CN" sz="1800" dirty="0">
                <a:solidFill>
                  <a:srgbClr val="009ED6"/>
                </a:solidFill>
              </a:rPr>
              <a:t>&lt;select&gt;&lt;/select&gt;</a:t>
            </a:r>
            <a:r>
              <a:rPr lang="zh-CN" altLang="zh-CN" sz="1800" dirty="0"/>
              <a:t>标记中，用于定义下拉菜单中的具体选项，每对</a:t>
            </a:r>
            <a:r>
              <a:rPr lang="en-US" altLang="zh-CN" sz="1800" dirty="0"/>
              <a:t>&lt;select&gt;&lt;/select&gt;</a:t>
            </a:r>
            <a:r>
              <a:rPr lang="zh-CN" altLang="zh-CN" sz="1800" dirty="0"/>
              <a:t>中</a:t>
            </a:r>
            <a:r>
              <a:rPr lang="zh-CN" altLang="zh-CN" sz="1800" dirty="0">
                <a:solidFill>
                  <a:srgbClr val="009ED6"/>
                </a:solidFill>
              </a:rPr>
              <a:t>至少</a:t>
            </a:r>
            <a:r>
              <a:rPr lang="zh-CN" altLang="zh-CN" sz="1800" dirty="0"/>
              <a:t>应包含</a:t>
            </a:r>
            <a:r>
              <a:rPr lang="zh-CN" altLang="zh-CN" sz="1800" dirty="0">
                <a:solidFill>
                  <a:srgbClr val="009ED6"/>
                </a:solidFill>
              </a:rPr>
              <a:t>一对</a:t>
            </a:r>
            <a:r>
              <a:rPr lang="en-US" altLang="zh-CN" sz="1800" dirty="0"/>
              <a:t>&lt;option&gt;&lt;/option&gt;</a:t>
            </a:r>
            <a:r>
              <a:rPr lang="zh-CN" altLang="zh-CN" sz="1800" dirty="0"/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select</a:t>
            </a:r>
            <a:r>
              <a:rPr lang="zh-CN" altLang="zh-CN" sz="2400" b="1" dirty="0">
                <a:solidFill>
                  <a:srgbClr val="009ED6"/>
                </a:solidFill>
              </a:rPr>
              <a:t>控件</a:t>
            </a:r>
          </a:p>
        </p:txBody>
      </p:sp>
      <p:sp>
        <p:nvSpPr>
          <p:cNvPr id="9" name="矩形 7"/>
          <p:cNvSpPr>
            <a:spLocks noChangeArrowheads="1"/>
          </p:cNvSpPr>
          <p:nvPr/>
        </p:nvSpPr>
        <p:spPr bwMode="auto">
          <a:xfrm>
            <a:off x="1041013" y="2518252"/>
            <a:ext cx="6637338" cy="1754326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 &lt;select&gt;</a:t>
            </a:r>
            <a:endParaRPr lang="zh-CN" altLang="zh-CN" dirty="0"/>
          </a:p>
          <a:p>
            <a:r>
              <a:rPr lang="en-US" altLang="zh-CN" dirty="0"/>
              <a:t>        &lt;option&gt;</a:t>
            </a:r>
            <a:r>
              <a:rPr lang="zh-CN" altLang="zh-CN" dirty="0"/>
              <a:t>选项</a:t>
            </a:r>
            <a:r>
              <a:rPr lang="en-US" altLang="zh-CN" dirty="0"/>
              <a:t>1&lt;/option&gt;</a:t>
            </a:r>
            <a:endParaRPr lang="zh-CN" altLang="zh-CN" dirty="0"/>
          </a:p>
          <a:p>
            <a:r>
              <a:rPr lang="en-US" altLang="zh-CN" dirty="0"/>
              <a:t>        &lt;option&gt;</a:t>
            </a:r>
            <a:r>
              <a:rPr lang="zh-CN" altLang="zh-CN" dirty="0"/>
              <a:t>选项</a:t>
            </a:r>
            <a:r>
              <a:rPr lang="en-US" altLang="zh-CN" dirty="0"/>
              <a:t>2&lt;/option&gt;</a:t>
            </a:r>
            <a:endParaRPr lang="zh-CN" altLang="zh-CN" dirty="0"/>
          </a:p>
          <a:p>
            <a:r>
              <a:rPr lang="en-US" altLang="zh-CN" dirty="0"/>
              <a:t>        &lt;option&gt;</a:t>
            </a:r>
            <a:r>
              <a:rPr lang="zh-CN" altLang="zh-CN" dirty="0"/>
              <a:t>选项</a:t>
            </a:r>
            <a:r>
              <a:rPr lang="en-US" altLang="zh-CN" dirty="0"/>
              <a:t>3&lt;/option&gt;</a:t>
            </a:r>
            <a:endParaRPr lang="zh-CN" altLang="zh-CN" dirty="0"/>
          </a:p>
          <a:p>
            <a:r>
              <a:rPr lang="en-US" altLang="zh-CN" dirty="0"/>
              <a:t>       ...</a:t>
            </a:r>
            <a:endParaRPr lang="zh-CN" altLang="zh-CN" dirty="0"/>
          </a:p>
          <a:p>
            <a:r>
              <a:rPr lang="en-US" altLang="zh-CN" dirty="0"/>
              <a:t>    &lt;/select&gt;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2043866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7.4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459552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在</a:t>
            </a:r>
            <a:r>
              <a:rPr lang="en-US" altLang="zh-CN" sz="1800" dirty="0"/>
              <a:t>HTML</a:t>
            </a:r>
            <a:r>
              <a:rPr lang="zh-CN" altLang="zh-CN" sz="1800" dirty="0"/>
              <a:t>中，可以为</a:t>
            </a:r>
            <a:r>
              <a:rPr lang="en-US" altLang="zh-CN" sz="1800" dirty="0">
                <a:solidFill>
                  <a:srgbClr val="009ED6"/>
                </a:solidFill>
              </a:rPr>
              <a:t>&lt;select&gt;</a:t>
            </a:r>
            <a:r>
              <a:rPr lang="zh-CN" altLang="zh-CN" sz="1800" dirty="0"/>
              <a:t>和</a:t>
            </a:r>
            <a:r>
              <a:rPr lang="en-US" altLang="zh-CN" sz="1800" dirty="0">
                <a:solidFill>
                  <a:srgbClr val="009ED6"/>
                </a:solidFill>
              </a:rPr>
              <a:t>&lt;option&gt;</a:t>
            </a:r>
            <a:r>
              <a:rPr lang="zh-CN" altLang="zh-CN" sz="1800" dirty="0"/>
              <a:t>标记定义属性，以改变下拉菜单的外观显示效果，具体如</a:t>
            </a:r>
            <a:r>
              <a:rPr lang="zh-CN" altLang="en-US" sz="1800" dirty="0"/>
              <a:t>下</a:t>
            </a:r>
            <a:r>
              <a:rPr lang="zh-CN" altLang="zh-CN" sz="1800" dirty="0"/>
              <a:t>表所示。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select</a:t>
            </a:r>
            <a:r>
              <a:rPr lang="zh-CN" altLang="zh-CN" sz="2400" b="1" dirty="0">
                <a:solidFill>
                  <a:srgbClr val="009ED6"/>
                </a:solidFill>
              </a:rPr>
              <a:t>控件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034175"/>
              </p:ext>
            </p:extLst>
          </p:nvPr>
        </p:nvGraphicFramePr>
        <p:xfrm>
          <a:off x="991514" y="3018038"/>
          <a:ext cx="7386809" cy="215988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11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8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7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9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标记名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782" marR="61782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常用属性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782" marR="61782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782" marR="61782" marT="0" marB="0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7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&lt;select&gt;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782" marR="61782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782" marR="61782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tx1"/>
                          </a:solidFill>
                          <a:effectLst/>
                        </a:rPr>
                        <a:t>指定下拉菜单的可见选项数（取值为正整数）。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782" marR="61782" marT="0" marB="0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9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multiple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782" marR="61782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定义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multiple="multiple"</a:t>
                      </a: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时，下拉菜单将具有多项选择的功能，方法为按住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Ctrl</a:t>
                      </a: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键的同时选择多项。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782" marR="61782" marT="0" marB="0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option</a:t>
                      </a:r>
                      <a:r>
                        <a:rPr lang="en-US" sz="1200" b="0" kern="10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782" marR="61782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tx1"/>
                          </a:solidFill>
                          <a:effectLst/>
                        </a:rPr>
                        <a:t>selected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782" marR="61782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定义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selected =" selected "</a:t>
                      </a: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时，当前项即为默认选中项。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782" marR="61782" marT="0" marB="0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39" y="5321136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9104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7.4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459552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dirty="0"/>
              <a:t>上面我们实现了不同的下拉菜单效果，但是，在实际网页制作过程中，有时候需要对</a:t>
            </a:r>
            <a:r>
              <a:rPr lang="zh-CN" altLang="zh-CN" sz="1800" dirty="0">
                <a:solidFill>
                  <a:srgbClr val="00B0F0"/>
                </a:solidFill>
              </a:rPr>
              <a:t>下拉菜单中的选项</a:t>
            </a:r>
            <a:r>
              <a:rPr lang="zh-CN" altLang="zh-CN" sz="1800" dirty="0"/>
              <a:t>进行</a:t>
            </a:r>
            <a:r>
              <a:rPr lang="zh-CN" altLang="zh-CN" sz="1800" dirty="0">
                <a:solidFill>
                  <a:srgbClr val="009ED6"/>
                </a:solidFill>
              </a:rPr>
              <a:t>分组</a:t>
            </a:r>
            <a:r>
              <a:rPr lang="zh-CN" altLang="zh-CN" sz="1800" dirty="0"/>
              <a:t>，这样当存在很多选项时，要想找到相应的选项就会更加容易。如</a:t>
            </a:r>
            <a:r>
              <a:rPr lang="zh-CN" altLang="en-US" sz="1800" dirty="0"/>
              <a:t>下图</a:t>
            </a:r>
            <a:r>
              <a:rPr lang="zh-CN" altLang="zh-CN" sz="1800" dirty="0"/>
              <a:t>所示即为选项分组后的下拉菜单中选项的展示效果。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select</a:t>
            </a:r>
            <a:r>
              <a:rPr lang="zh-CN" altLang="zh-CN" sz="2400" b="1" dirty="0">
                <a:solidFill>
                  <a:srgbClr val="009ED6"/>
                </a:solidFill>
              </a:rPr>
              <a:t>控件</a:t>
            </a:r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05" y="3403557"/>
            <a:ext cx="2121233" cy="387882"/>
          </a:xfrm>
          <a:prstGeom prst="rect">
            <a:avLst/>
          </a:prstGeom>
        </p:spPr>
      </p:pic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248" y="3602775"/>
            <a:ext cx="1761781" cy="210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61437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7.4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459552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b="1" dirty="0">
                <a:solidFill>
                  <a:srgbClr val="009ED6"/>
                </a:solidFill>
              </a:rPr>
              <a:t>多学一招：使用</a:t>
            </a:r>
            <a:r>
              <a:rPr lang="en-US" altLang="zh-CN" sz="1800" b="1" dirty="0">
                <a:solidFill>
                  <a:srgbClr val="009ED6"/>
                </a:solidFill>
              </a:rPr>
              <a:t>Dreamweaver</a:t>
            </a:r>
            <a:r>
              <a:rPr lang="zh-CN" altLang="zh-CN" sz="1800" b="1" dirty="0">
                <a:solidFill>
                  <a:srgbClr val="009ED6"/>
                </a:solidFill>
              </a:rPr>
              <a:t>工具生成表单控件</a:t>
            </a:r>
            <a:endParaRPr lang="en-US" altLang="zh-CN" sz="1800" b="1" dirty="0">
              <a:solidFill>
                <a:srgbClr val="009ED6"/>
              </a:solidFill>
            </a:endParaRPr>
          </a:p>
          <a:p>
            <a:pPr marL="0" indent="457200" eaLnBrk="1">
              <a:buNone/>
            </a:pPr>
            <a:r>
              <a:rPr lang="zh-CN" altLang="zh-CN" sz="1800" dirty="0"/>
              <a:t>通过前面的介绍已经知道，在</a:t>
            </a:r>
            <a:r>
              <a:rPr lang="en-US" altLang="zh-CN" sz="1800" dirty="0"/>
              <a:t>HTML</a:t>
            </a:r>
            <a:r>
              <a:rPr lang="zh-CN" altLang="zh-CN" sz="1800" dirty="0"/>
              <a:t>中有多种表单控件，牢记这些表单控件，对于初学者来说比较困难。然而</a:t>
            </a:r>
            <a:r>
              <a:rPr lang="en-US" altLang="zh-CN" sz="1800" dirty="0"/>
              <a:t>Dreamweaver</a:t>
            </a:r>
            <a:r>
              <a:rPr lang="zh-CN" altLang="zh-CN" sz="1800" dirty="0"/>
              <a:t>工具很贴心，使用</a:t>
            </a:r>
            <a:r>
              <a:rPr lang="en-US" altLang="zh-CN" sz="1800" dirty="0"/>
              <a:t>Dreamweaver</a:t>
            </a:r>
            <a:r>
              <a:rPr lang="zh-CN" altLang="zh-CN" sz="1800" dirty="0"/>
              <a:t>可以轻松地生成各种表单控件，具体步骤如下：</a:t>
            </a:r>
          </a:p>
          <a:p>
            <a:pPr marL="0" lvl="0" indent="457200" eaLnBrk="1"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</a:t>
            </a:r>
            <a:r>
              <a:rPr lang="zh-CN" altLang="zh-CN" sz="1800" dirty="0"/>
              <a:t>选择菜单栏中的【</a:t>
            </a:r>
            <a:r>
              <a:rPr lang="zh-CN" altLang="zh-CN" sz="1800" dirty="0">
                <a:solidFill>
                  <a:srgbClr val="009ED6"/>
                </a:solidFill>
              </a:rPr>
              <a:t>窗口</a:t>
            </a:r>
            <a:r>
              <a:rPr lang="zh-CN" altLang="zh-CN" sz="1800" dirty="0"/>
              <a:t>】→【</a:t>
            </a:r>
            <a:r>
              <a:rPr lang="zh-CN" altLang="zh-CN" sz="1800" dirty="0">
                <a:solidFill>
                  <a:srgbClr val="009ED6"/>
                </a:solidFill>
              </a:rPr>
              <a:t>插入</a:t>
            </a:r>
            <a:r>
              <a:rPr lang="zh-CN" altLang="zh-CN" sz="1800" dirty="0"/>
              <a:t>】选项，会弹出插入栏，默认效果如</a:t>
            </a:r>
            <a:r>
              <a:rPr lang="zh-CN" altLang="en-US" sz="1800" dirty="0"/>
              <a:t>下</a:t>
            </a:r>
            <a:r>
              <a:rPr lang="zh-CN" altLang="zh-CN" sz="1800" dirty="0"/>
              <a:t>图所示。</a:t>
            </a:r>
          </a:p>
          <a:p>
            <a:pPr marL="0" indent="457200" eaLnBrk="1">
              <a:buNone/>
            </a:pPr>
            <a:endParaRPr lang="zh-CN" altLang="zh-CN" sz="1800" b="1" dirty="0">
              <a:solidFill>
                <a:srgbClr val="009ED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select</a:t>
            </a:r>
            <a:r>
              <a:rPr lang="zh-CN" altLang="zh-CN" sz="2400" b="1" dirty="0">
                <a:solidFill>
                  <a:srgbClr val="009ED6"/>
                </a:solidFill>
              </a:rPr>
              <a:t>控件</a:t>
            </a:r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079" y="4895275"/>
            <a:ext cx="6670870" cy="6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57619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7.4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459552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zh-CN" altLang="zh-CN" sz="1800" dirty="0"/>
              <a:t>单击插入栏上方的“</a:t>
            </a:r>
            <a:r>
              <a:rPr lang="zh-CN" altLang="zh-CN" sz="1800" dirty="0">
                <a:solidFill>
                  <a:srgbClr val="009ED6"/>
                </a:solidFill>
              </a:rPr>
              <a:t>表单</a:t>
            </a:r>
            <a:r>
              <a:rPr lang="zh-CN" altLang="zh-CN" sz="1800" dirty="0"/>
              <a:t>”选项，会弹出相应的</a:t>
            </a:r>
            <a:r>
              <a:rPr lang="zh-CN" altLang="zh-CN" sz="1800" dirty="0">
                <a:solidFill>
                  <a:srgbClr val="009ED6"/>
                </a:solidFill>
              </a:rPr>
              <a:t>表单工具组</a:t>
            </a:r>
            <a:r>
              <a:rPr lang="zh-CN" altLang="zh-CN" sz="1800" dirty="0"/>
              <a:t>，如</a:t>
            </a:r>
            <a:r>
              <a:rPr lang="zh-CN" altLang="en-US" sz="1800" dirty="0"/>
              <a:t>下</a:t>
            </a:r>
            <a:r>
              <a:rPr lang="zh-CN" altLang="zh-CN" sz="1800" dirty="0"/>
              <a:t>图所示。</a:t>
            </a:r>
            <a:endParaRPr lang="en-US" altLang="zh-CN" sz="1800" dirty="0"/>
          </a:p>
          <a:p>
            <a:pPr marL="0" lvl="0" indent="457200">
              <a:buNone/>
            </a:pPr>
            <a:endParaRPr lang="en-US" altLang="zh-CN" sz="1800" dirty="0"/>
          </a:p>
          <a:p>
            <a:pPr marL="0" lvl="0" indent="457200"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3</a:t>
            </a:r>
            <a:r>
              <a:rPr lang="zh-CN" altLang="en-US" sz="1800" dirty="0"/>
              <a:t>）</a:t>
            </a:r>
            <a:r>
              <a:rPr lang="zh-CN" altLang="zh-CN" sz="1800" dirty="0"/>
              <a:t>单击表单工具组中不同的选项，即可生成不同的</a:t>
            </a:r>
            <a:r>
              <a:rPr lang="zh-CN" altLang="zh-CN" sz="1800" dirty="0">
                <a:solidFill>
                  <a:srgbClr val="009ED6"/>
                </a:solidFill>
              </a:rPr>
              <a:t>表单控件</a:t>
            </a:r>
            <a:r>
              <a:rPr lang="zh-CN" altLang="zh-CN" sz="1800" dirty="0"/>
              <a:t>，例如单击“</a:t>
            </a:r>
            <a:r>
              <a:rPr lang="en-US" altLang="zh-CN" sz="1800" dirty="0"/>
              <a:t>    </a:t>
            </a:r>
            <a:r>
              <a:rPr lang="zh-CN" altLang="zh-CN" sz="1800" dirty="0"/>
              <a:t>”选项时，会生成一个单行文本输入框。</a:t>
            </a:r>
          </a:p>
          <a:p>
            <a:pPr marL="0" indent="457200" eaLnBrk="1">
              <a:buNone/>
            </a:pPr>
            <a:endParaRPr lang="zh-CN" altLang="zh-CN" sz="1800" b="1" dirty="0">
              <a:solidFill>
                <a:srgbClr val="009ED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select</a:t>
            </a:r>
            <a:r>
              <a:rPr lang="zh-CN" altLang="zh-CN" sz="2400" b="1" dirty="0">
                <a:solidFill>
                  <a:srgbClr val="009ED6"/>
                </a:solidFill>
              </a:rPr>
              <a:t>控件</a:t>
            </a:r>
          </a:p>
        </p:txBody>
      </p:sp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817" y="2918839"/>
            <a:ext cx="6808340" cy="485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6" y="4023433"/>
            <a:ext cx="205715" cy="13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53298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7.4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459552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buNone/>
            </a:pPr>
            <a:r>
              <a:rPr lang="en-US" altLang="zh-CN" sz="1800" dirty="0" err="1"/>
              <a:t>datalist</a:t>
            </a:r>
            <a:r>
              <a:rPr lang="zh-CN" altLang="zh-CN" sz="1800" dirty="0"/>
              <a:t>元素用于定义输入框的</a:t>
            </a:r>
            <a:r>
              <a:rPr lang="zh-CN" altLang="zh-CN" sz="1800" dirty="0">
                <a:solidFill>
                  <a:srgbClr val="009ED6"/>
                </a:solidFill>
              </a:rPr>
              <a:t>选项列表</a:t>
            </a:r>
            <a:r>
              <a:rPr lang="zh-CN" altLang="zh-CN" sz="1800" dirty="0"/>
              <a:t>，列表通过</a:t>
            </a:r>
            <a:r>
              <a:rPr lang="en-US" altLang="zh-CN" sz="1800" dirty="0" err="1"/>
              <a:t>datalist</a:t>
            </a:r>
            <a:r>
              <a:rPr lang="zh-CN" altLang="zh-CN" sz="1800" dirty="0"/>
              <a:t>内的</a:t>
            </a:r>
            <a:r>
              <a:rPr lang="en-US" altLang="zh-CN" sz="1800" dirty="0"/>
              <a:t>option</a:t>
            </a:r>
            <a:r>
              <a:rPr lang="zh-CN" altLang="zh-CN" sz="1800" dirty="0"/>
              <a:t>元素进行创建。如果用户不希望从列表中选择某项，也可以自行输入其他内容。</a:t>
            </a:r>
            <a:r>
              <a:rPr lang="en-US" altLang="zh-CN" sz="1800" dirty="0" err="1"/>
              <a:t>datalist</a:t>
            </a:r>
            <a:r>
              <a:rPr lang="zh-CN" altLang="zh-CN" sz="1800" dirty="0"/>
              <a:t>元素通常与</a:t>
            </a:r>
            <a:r>
              <a:rPr lang="en-US" altLang="zh-CN" sz="1800" dirty="0"/>
              <a:t>input</a:t>
            </a:r>
            <a:r>
              <a:rPr lang="zh-CN" altLang="zh-CN" sz="1800" dirty="0"/>
              <a:t>元素配合使用，来定义</a:t>
            </a:r>
            <a:r>
              <a:rPr lang="en-US" altLang="zh-CN" sz="1800" dirty="0"/>
              <a:t>input</a:t>
            </a:r>
            <a:r>
              <a:rPr lang="zh-CN" altLang="zh-CN" sz="1800" dirty="0"/>
              <a:t>的取值。在使用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datalist</a:t>
            </a:r>
            <a:r>
              <a:rPr lang="en-US" altLang="zh-CN" sz="1800" dirty="0"/>
              <a:t>&gt;</a:t>
            </a:r>
            <a:r>
              <a:rPr lang="zh-CN" altLang="zh-CN" sz="1800" dirty="0"/>
              <a:t>标记时，需要通过</a:t>
            </a:r>
            <a:r>
              <a:rPr lang="en-US" altLang="zh-CN" sz="1800" dirty="0">
                <a:solidFill>
                  <a:srgbClr val="009ED6"/>
                </a:solidFill>
              </a:rPr>
              <a:t>id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为其指定一个</a:t>
            </a:r>
            <a:r>
              <a:rPr lang="zh-CN" altLang="zh-CN" sz="1800" dirty="0">
                <a:solidFill>
                  <a:srgbClr val="009ED6"/>
                </a:solidFill>
              </a:rPr>
              <a:t>唯一的标识</a:t>
            </a:r>
            <a:r>
              <a:rPr lang="zh-CN" altLang="zh-CN" sz="1800" dirty="0"/>
              <a:t>，然后为</a:t>
            </a:r>
            <a:r>
              <a:rPr lang="en-US" altLang="zh-CN" sz="1800" dirty="0"/>
              <a:t>input</a:t>
            </a:r>
            <a:r>
              <a:rPr lang="zh-CN" altLang="zh-CN" sz="1800" dirty="0"/>
              <a:t>元素指定</a:t>
            </a:r>
            <a:r>
              <a:rPr lang="en-US" altLang="zh-CN" sz="1800" dirty="0">
                <a:solidFill>
                  <a:srgbClr val="009ED6"/>
                </a:solidFill>
              </a:rPr>
              <a:t>list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，将该属性值设置为</a:t>
            </a:r>
            <a:r>
              <a:rPr lang="en-US" altLang="zh-CN" sz="1800" dirty="0"/>
              <a:t>option</a:t>
            </a:r>
            <a:r>
              <a:rPr lang="zh-CN" altLang="zh-CN" sz="1800" dirty="0"/>
              <a:t>元素对应的</a:t>
            </a:r>
            <a:r>
              <a:rPr lang="en-US" altLang="zh-CN" sz="1800" dirty="0">
                <a:solidFill>
                  <a:srgbClr val="009ED6"/>
                </a:solidFill>
              </a:rPr>
              <a:t>id</a:t>
            </a:r>
            <a:r>
              <a:rPr lang="zh-CN" altLang="zh-CN" sz="1800" dirty="0">
                <a:solidFill>
                  <a:srgbClr val="009ED6"/>
                </a:solidFill>
              </a:rPr>
              <a:t>属性值</a:t>
            </a:r>
            <a:r>
              <a:rPr lang="zh-CN" altLang="zh-CN" sz="1800" dirty="0"/>
              <a:t>即可。</a:t>
            </a:r>
            <a:endParaRPr lang="zh-CN" altLang="zh-CN" sz="1800" b="1" dirty="0">
              <a:solidFill>
                <a:srgbClr val="009ED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3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 err="1">
                <a:solidFill>
                  <a:srgbClr val="009ED6"/>
                </a:solidFill>
              </a:rPr>
              <a:t>datalist</a:t>
            </a:r>
            <a:r>
              <a:rPr lang="zh-CN" altLang="en-US" sz="2400" b="1" dirty="0">
                <a:solidFill>
                  <a:srgbClr val="009ED6"/>
                </a:solidFill>
              </a:rPr>
              <a:t>元素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67" y="4097620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0966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7.1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在</a:t>
            </a:r>
            <a:r>
              <a:rPr lang="en-US" altLang="zh-CN" sz="1800" dirty="0"/>
              <a:t>HTML</a:t>
            </a:r>
            <a:r>
              <a:rPr lang="zh-CN" altLang="zh-CN" sz="1800" dirty="0"/>
              <a:t>中，一个完整的表单通常由</a:t>
            </a:r>
            <a:r>
              <a:rPr lang="zh-CN" altLang="zh-CN" sz="1800" dirty="0">
                <a:solidFill>
                  <a:srgbClr val="009ED6"/>
                </a:solidFill>
              </a:rPr>
              <a:t>表单控件</a:t>
            </a:r>
            <a:r>
              <a:rPr lang="zh-CN" altLang="zh-CN" sz="1800" dirty="0"/>
              <a:t>（也称为表单元素）、</a:t>
            </a:r>
            <a:r>
              <a:rPr lang="zh-CN" altLang="zh-CN" sz="1800" dirty="0">
                <a:solidFill>
                  <a:srgbClr val="009ED6"/>
                </a:solidFill>
              </a:rPr>
              <a:t>提示信息</a:t>
            </a:r>
            <a:r>
              <a:rPr lang="zh-CN" altLang="zh-CN" sz="1800" dirty="0"/>
              <a:t>和</a:t>
            </a:r>
            <a:r>
              <a:rPr lang="zh-CN" altLang="zh-CN" sz="1800" dirty="0">
                <a:solidFill>
                  <a:srgbClr val="009ED6"/>
                </a:solidFill>
              </a:rPr>
              <a:t>表单域</a:t>
            </a:r>
            <a:r>
              <a:rPr lang="en-US" altLang="zh-CN" sz="1800" dirty="0"/>
              <a:t>3</a:t>
            </a:r>
            <a:r>
              <a:rPr lang="zh-CN" altLang="zh-CN" sz="1800" dirty="0"/>
              <a:t>个部分构成，如</a:t>
            </a:r>
            <a:r>
              <a:rPr lang="zh-CN" altLang="en-US" sz="1800" dirty="0"/>
              <a:t>下</a:t>
            </a:r>
            <a:r>
              <a:rPr lang="zh-CN" altLang="zh-CN" sz="1800" dirty="0"/>
              <a:t>图所示，即为一个简单的</a:t>
            </a:r>
            <a:r>
              <a:rPr lang="en-US" altLang="zh-CN" sz="1800" dirty="0"/>
              <a:t>HTML</a:t>
            </a:r>
            <a:r>
              <a:rPr lang="zh-CN" altLang="zh-CN" sz="1800" dirty="0"/>
              <a:t>表单界面及其构成。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>
                <a:solidFill>
                  <a:srgbClr val="009ED6"/>
                </a:solidFill>
              </a:rPr>
              <a:t>、表单的构成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23101"/>
              </p:ext>
            </p:extLst>
          </p:nvPr>
        </p:nvGraphicFramePr>
        <p:xfrm>
          <a:off x="1938968" y="3249975"/>
          <a:ext cx="4693186" cy="3138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Visio" r:id="rId3" imgW="4815180" imgH="3228436" progId="Visio.Drawing.11">
                  <p:embed/>
                </p:oleObj>
              </mc:Choice>
              <mc:Fallback>
                <p:oleObj name="Visio" r:id="rId3" imgW="4815180" imgH="322843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968" y="3249975"/>
                        <a:ext cx="4693186" cy="31383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090848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7.4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459552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buNone/>
            </a:pPr>
            <a:r>
              <a:rPr lang="en-US" altLang="zh-CN" sz="1800" dirty="0" err="1"/>
              <a:t>keygen</a:t>
            </a:r>
            <a:r>
              <a:rPr lang="zh-CN" altLang="en-US" sz="1800" dirty="0"/>
              <a:t>元素用于表单的</a:t>
            </a:r>
            <a:r>
              <a:rPr lang="zh-CN" altLang="en-US" sz="1800" dirty="0">
                <a:solidFill>
                  <a:srgbClr val="009ED6"/>
                </a:solidFill>
              </a:rPr>
              <a:t>密钥生成器</a:t>
            </a:r>
            <a:r>
              <a:rPr lang="zh-CN" altLang="en-US" sz="1800" dirty="0"/>
              <a:t>，能够使用户验证更为安全、可靠。当提交表单时会生成两个键：一个是</a:t>
            </a:r>
            <a:r>
              <a:rPr lang="zh-CN" altLang="en-US" sz="1800" dirty="0">
                <a:solidFill>
                  <a:srgbClr val="009ED6"/>
                </a:solidFill>
              </a:rPr>
              <a:t>私钥</a:t>
            </a:r>
            <a:r>
              <a:rPr lang="zh-CN" altLang="en-US" sz="1800" dirty="0"/>
              <a:t>，它存储在</a:t>
            </a:r>
            <a:r>
              <a:rPr lang="zh-CN" altLang="en-US" sz="1800" dirty="0">
                <a:solidFill>
                  <a:srgbClr val="009ED6"/>
                </a:solidFill>
              </a:rPr>
              <a:t>客户端</a:t>
            </a:r>
            <a:r>
              <a:rPr lang="zh-CN" altLang="en-US" sz="1800" dirty="0"/>
              <a:t>；一个是</a:t>
            </a:r>
            <a:r>
              <a:rPr lang="zh-CN" altLang="en-US" sz="1800" dirty="0">
                <a:solidFill>
                  <a:srgbClr val="009ED6"/>
                </a:solidFill>
              </a:rPr>
              <a:t>公钥</a:t>
            </a:r>
            <a:r>
              <a:rPr lang="zh-CN" altLang="en-US" sz="1800" dirty="0"/>
              <a:t>，它被发送到服务器，验证用户的</a:t>
            </a:r>
            <a:r>
              <a:rPr lang="zh-CN" altLang="en-US" sz="1800" dirty="0">
                <a:solidFill>
                  <a:srgbClr val="009ED6"/>
                </a:solidFill>
              </a:rPr>
              <a:t>客户端证书</a:t>
            </a:r>
            <a:r>
              <a:rPr lang="zh-CN" altLang="en-US" sz="1800" dirty="0"/>
              <a:t>。如果新的浏览器能够对</a:t>
            </a:r>
            <a:r>
              <a:rPr lang="en-US" altLang="zh-CN" sz="1800" dirty="0" err="1"/>
              <a:t>keygen</a:t>
            </a:r>
            <a:r>
              <a:rPr lang="zh-CN" altLang="en-US" sz="1800" dirty="0"/>
              <a:t>元素的支持度再增强一些，则有望使其成为一种有用的安全标准。</a:t>
            </a:r>
          </a:p>
          <a:p>
            <a:pPr marL="0" lvl="0" indent="457200">
              <a:buNone/>
            </a:pPr>
            <a:r>
              <a:rPr lang="en-US" altLang="zh-CN" sz="1800" dirty="0" err="1"/>
              <a:t>keygen</a:t>
            </a:r>
            <a:r>
              <a:rPr lang="zh-CN" altLang="en-US" sz="1800" dirty="0"/>
              <a:t>元素拥有多个属性，</a:t>
            </a:r>
            <a:r>
              <a:rPr lang="zh-CN" altLang="en-US" sz="1800" dirty="0">
                <a:solidFill>
                  <a:srgbClr val="009ED6"/>
                </a:solidFill>
              </a:rPr>
              <a:t>常用属性</a:t>
            </a:r>
            <a:r>
              <a:rPr lang="zh-CN" altLang="en-US" sz="1800" dirty="0"/>
              <a:t>及说明如下表所示。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4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 err="1">
                <a:solidFill>
                  <a:srgbClr val="009ED6"/>
                </a:solidFill>
              </a:rPr>
              <a:t>keygen</a:t>
            </a:r>
            <a:r>
              <a:rPr lang="zh-CN" altLang="en-US" sz="2400" b="1" dirty="0">
                <a:solidFill>
                  <a:srgbClr val="009ED6"/>
                </a:solidFill>
              </a:rPr>
              <a:t>元素 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529" y="1395807"/>
            <a:ext cx="2121233" cy="387882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924059"/>
              </p:ext>
            </p:extLst>
          </p:nvPr>
        </p:nvGraphicFramePr>
        <p:xfrm>
          <a:off x="870332" y="4274545"/>
          <a:ext cx="6841475" cy="21466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4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5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属性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autofocus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使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keygen</a:t>
                      </a: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字段在页面加载时获得焦点。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challenge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如果使用，则将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keygen</a:t>
                      </a: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的值设置为在提交时询问。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disabled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禁用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 keytag </a:t>
                      </a: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字段。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1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form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定义该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50" b="0" kern="100" dirty="0" err="1">
                          <a:solidFill>
                            <a:schemeClr val="tx1"/>
                          </a:solidFill>
                          <a:effectLst/>
                        </a:rPr>
                        <a:t>keygen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字段所属的一个或多个表单。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4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keytype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定义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50" b="0" kern="100" dirty="0" err="1">
                          <a:solidFill>
                            <a:schemeClr val="tx1"/>
                          </a:solidFill>
                          <a:effectLst/>
                        </a:rPr>
                        <a:t>keytype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  <a:r>
                        <a:rPr lang="en-US" sz="1050" b="0" kern="100" dirty="0" err="1">
                          <a:solidFill>
                            <a:schemeClr val="tx1"/>
                          </a:solidFill>
                          <a:effectLst/>
                        </a:rPr>
                        <a:t>rsa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生成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 RSA 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密钥。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8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定义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50" b="0" kern="100" dirty="0" err="1">
                          <a:solidFill>
                            <a:schemeClr val="tx1"/>
                          </a:solidFill>
                          <a:effectLst/>
                        </a:rPr>
                        <a:t>keygen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元素的唯一名称。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name 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属性用于在提交表单时搜集字段的值。</a:t>
                      </a:r>
                      <a:endParaRPr lang="zh-CN" sz="1000" b="0" dirty="0">
                        <a:solidFill>
                          <a:schemeClr val="tx1"/>
                        </a:solidFill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58776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7.4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459552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buNone/>
            </a:pPr>
            <a:r>
              <a:rPr lang="en-US" altLang="zh-CN" sz="1800" dirty="0"/>
              <a:t>output</a:t>
            </a:r>
            <a:r>
              <a:rPr lang="zh-CN" altLang="en-US" sz="1800" dirty="0"/>
              <a:t>元素用于</a:t>
            </a:r>
            <a:r>
              <a:rPr lang="zh-CN" altLang="en-US" sz="1800" dirty="0">
                <a:solidFill>
                  <a:srgbClr val="009ED6"/>
                </a:solidFill>
              </a:rPr>
              <a:t>不同类型的输出</a:t>
            </a:r>
            <a:r>
              <a:rPr lang="zh-CN" altLang="en-US" sz="1800" dirty="0"/>
              <a:t>，可以在浏览器中显示</a:t>
            </a:r>
            <a:r>
              <a:rPr lang="zh-CN" altLang="en-US" sz="1800" dirty="0">
                <a:solidFill>
                  <a:srgbClr val="009ED6"/>
                </a:solidFill>
              </a:rPr>
              <a:t>计算结果</a:t>
            </a:r>
            <a:r>
              <a:rPr lang="zh-CN" altLang="en-US" sz="1800" dirty="0"/>
              <a:t>或</a:t>
            </a:r>
            <a:r>
              <a:rPr lang="zh-CN" altLang="en-US" sz="1800" dirty="0">
                <a:solidFill>
                  <a:srgbClr val="009ED6"/>
                </a:solidFill>
              </a:rPr>
              <a:t>脚本输出</a:t>
            </a:r>
            <a:r>
              <a:rPr lang="zh-CN" altLang="en-US" sz="1800" dirty="0"/>
              <a:t>。其常用属性有</a:t>
            </a:r>
            <a:r>
              <a:rPr lang="en-US" altLang="zh-CN" sz="1800" dirty="0"/>
              <a:t>3</a:t>
            </a:r>
            <a:r>
              <a:rPr lang="zh-CN" altLang="en-US" sz="1800" dirty="0"/>
              <a:t>个，具体如下表所示。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5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output</a:t>
            </a:r>
            <a:r>
              <a:rPr lang="zh-CN" altLang="en-US" sz="2400" b="1" dirty="0">
                <a:solidFill>
                  <a:srgbClr val="009ED6"/>
                </a:solidFill>
              </a:rPr>
              <a:t>元素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15266"/>
              </p:ext>
            </p:extLst>
          </p:nvPr>
        </p:nvGraphicFramePr>
        <p:xfrm>
          <a:off x="1926370" y="3018621"/>
          <a:ext cx="5543550" cy="19296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2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2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属性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2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for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定义输出域相关的一个或多个元素。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3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form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定义输入字段所属的一个或多个表单。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7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定义对象的唯一名称。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07832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7.5 </a:t>
            </a:r>
            <a:r>
              <a:rPr lang="en-US" altLang="zh-CN" sz="2400" dirty="0">
                <a:sym typeface="宋体" charset="-122"/>
              </a:rPr>
              <a:t>CSS</a:t>
            </a:r>
            <a:r>
              <a:rPr lang="zh-CN" altLang="en-US" sz="2400" dirty="0">
                <a:sym typeface="宋体" charset="-122"/>
              </a:rPr>
              <a:t>控制表单样式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2686929"/>
            <a:ext cx="4273228" cy="507813"/>
            <a:chOff x="1710670" y="1252383"/>
            <a:chExt cx="5435501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823293" y="1252383"/>
              <a:ext cx="4322878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en-US" altLang="zh-CN" sz="2000" b="1" dirty="0">
                  <a:solidFill>
                    <a:srgbClr val="009ED6"/>
                  </a:solidFill>
                </a:rPr>
                <a:t>CSS</a:t>
              </a:r>
              <a:r>
                <a:rPr lang="zh-CN" altLang="en-US" sz="2000" b="1" dirty="0">
                  <a:solidFill>
                    <a:srgbClr val="009ED6"/>
                  </a:solidFill>
                </a:rPr>
                <a:t>控制表单样式</a:t>
              </a:r>
              <a:endParaRPr lang="zh-CN" altLang="zh-CN" sz="2000" b="1" dirty="0">
                <a:solidFill>
                  <a:srgbClr val="009ED6"/>
                </a:solidFill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1310466"/>
            <a:ext cx="4280664" cy="446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7644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7.5</a:t>
            </a:r>
            <a:r>
              <a:rPr lang="en-US" altLang="zh-CN" sz="2400" dirty="0">
                <a:sym typeface="宋体" charset="-122"/>
              </a:rPr>
              <a:t>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459552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 eaLnBrk="1">
              <a:buNone/>
            </a:pPr>
            <a:r>
              <a:rPr lang="zh-CN" altLang="zh-CN" sz="1800" dirty="0"/>
              <a:t>使用</a:t>
            </a:r>
            <a:r>
              <a:rPr lang="en-US" altLang="zh-CN" sz="1800" dirty="0"/>
              <a:t>CSS</a:t>
            </a:r>
            <a:r>
              <a:rPr lang="zh-CN" altLang="zh-CN" sz="1800" dirty="0"/>
              <a:t>可以轻松地控制表单控件的样式，主要体现在控制表单控件的</a:t>
            </a:r>
            <a:r>
              <a:rPr lang="zh-CN" altLang="zh-CN" sz="1800" dirty="0">
                <a:solidFill>
                  <a:srgbClr val="009ED6"/>
                </a:solidFill>
              </a:rPr>
              <a:t>字体、边框、背景和内边距</a:t>
            </a:r>
            <a:r>
              <a:rPr lang="zh-CN" altLang="zh-CN" sz="1800" dirty="0"/>
              <a:t>等。下面通过一个具体的例子来讲解</a:t>
            </a:r>
            <a:r>
              <a:rPr lang="en-US" altLang="zh-CN" sz="1800" dirty="0"/>
              <a:t>CSS</a:t>
            </a:r>
            <a:r>
              <a:rPr lang="zh-CN" altLang="zh-CN" sz="1800" dirty="0"/>
              <a:t>对表单样式的控制，其效果如</a:t>
            </a:r>
            <a:r>
              <a:rPr lang="zh-CN" altLang="en-US" sz="1800" dirty="0"/>
              <a:t>下</a:t>
            </a:r>
            <a:r>
              <a:rPr lang="zh-CN" altLang="zh-CN" sz="1800" dirty="0"/>
              <a:t>图所示。</a:t>
            </a:r>
            <a:endParaRPr lang="zh-CN" altLang="zh-CN" sz="1800" b="1" dirty="0">
              <a:solidFill>
                <a:srgbClr val="009ED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CSS</a:t>
            </a:r>
            <a:r>
              <a:rPr lang="zh-CN" altLang="zh-CN" sz="2400" b="1" dirty="0">
                <a:solidFill>
                  <a:srgbClr val="009ED6"/>
                </a:solidFill>
              </a:rPr>
              <a:t>控制表单样式</a:t>
            </a:r>
          </a:p>
        </p:txBody>
      </p:sp>
      <p:pic>
        <p:nvPicPr>
          <p:cNvPr id="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898" y="2937603"/>
            <a:ext cx="2121233" cy="387882"/>
          </a:xfrm>
          <a:prstGeom prst="rect">
            <a:avLst/>
          </a:prstGeom>
        </p:spPr>
      </p:pic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994" y="3555465"/>
            <a:ext cx="3550989" cy="192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17174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7.5</a:t>
            </a:r>
            <a:r>
              <a:rPr lang="en-US" altLang="zh-CN" sz="2400" dirty="0">
                <a:sym typeface="宋体" charset="-122"/>
              </a:rPr>
              <a:t>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459552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zh-CN" altLang="zh-CN" sz="1800" dirty="0"/>
              <a:t>我们使用</a:t>
            </a:r>
            <a:r>
              <a:rPr lang="en-US" altLang="zh-CN" sz="1800" dirty="0"/>
              <a:t>CSS</a:t>
            </a:r>
            <a:r>
              <a:rPr lang="zh-CN" altLang="zh-CN" sz="1800" dirty="0"/>
              <a:t>轻松实现了对表单控件的字体、边框、背景和内边距的控制。在</a:t>
            </a:r>
            <a:r>
              <a:rPr lang="zh-CN" altLang="zh-CN" sz="1800" dirty="0">
                <a:solidFill>
                  <a:srgbClr val="009ED6"/>
                </a:solidFill>
              </a:rPr>
              <a:t>使用</a:t>
            </a:r>
            <a:r>
              <a:rPr lang="en-US" altLang="zh-CN" sz="1800" dirty="0">
                <a:solidFill>
                  <a:srgbClr val="009ED6"/>
                </a:solidFill>
              </a:rPr>
              <a:t>CSS</a:t>
            </a:r>
            <a:r>
              <a:rPr lang="zh-CN" altLang="zh-CN" sz="1800" dirty="0">
                <a:solidFill>
                  <a:srgbClr val="009ED6"/>
                </a:solidFill>
              </a:rPr>
              <a:t>控制表单样式</a:t>
            </a:r>
            <a:r>
              <a:rPr lang="zh-CN" altLang="zh-CN" sz="1800" dirty="0"/>
              <a:t>时，读者还需要</a:t>
            </a:r>
            <a:r>
              <a:rPr lang="zh-CN" altLang="zh-CN" sz="1800" b="1" dirty="0">
                <a:solidFill>
                  <a:srgbClr val="FF0000"/>
                </a:solidFill>
              </a:rPr>
              <a:t>注意</a:t>
            </a:r>
            <a:r>
              <a:rPr lang="zh-CN" altLang="zh-CN" sz="1800" dirty="0"/>
              <a:t>以下几个问题。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zh-CN" altLang="zh-CN" sz="1800" dirty="0"/>
              <a:t>由于</a:t>
            </a:r>
            <a:r>
              <a:rPr lang="en-US" altLang="zh-CN" sz="1800" dirty="0"/>
              <a:t>form</a:t>
            </a:r>
            <a:r>
              <a:rPr lang="zh-CN" altLang="zh-CN" sz="1800" dirty="0"/>
              <a:t>是块元素，重置浏览器的默认样式时，需要</a:t>
            </a:r>
            <a:r>
              <a:rPr lang="zh-CN" altLang="zh-CN" sz="1800" dirty="0">
                <a:solidFill>
                  <a:srgbClr val="009ED6"/>
                </a:solidFill>
              </a:rPr>
              <a:t>清除其内边距</a:t>
            </a:r>
            <a:r>
              <a:rPr lang="en-US" altLang="zh-CN" sz="1800" dirty="0">
                <a:solidFill>
                  <a:srgbClr val="009ED6"/>
                </a:solidFill>
              </a:rPr>
              <a:t>padding</a:t>
            </a:r>
            <a:r>
              <a:rPr lang="zh-CN" altLang="zh-CN" sz="1800" dirty="0"/>
              <a:t>和</a:t>
            </a:r>
            <a:r>
              <a:rPr lang="zh-CN" altLang="zh-CN" sz="1800" dirty="0">
                <a:solidFill>
                  <a:srgbClr val="009ED6"/>
                </a:solidFill>
              </a:rPr>
              <a:t>外边距</a:t>
            </a:r>
            <a:r>
              <a:rPr lang="en-US" altLang="zh-CN" sz="1800" dirty="0">
                <a:solidFill>
                  <a:srgbClr val="009ED6"/>
                </a:solidFill>
              </a:rPr>
              <a:t>margin</a:t>
            </a:r>
            <a:r>
              <a:rPr lang="zh-CN" altLang="zh-CN" sz="1800" dirty="0"/>
              <a:t>。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800" dirty="0"/>
              <a:t>input</a:t>
            </a:r>
            <a:r>
              <a:rPr lang="zh-CN" altLang="zh-CN" sz="1800" dirty="0"/>
              <a:t>控件默认有边框效果，当使用</a:t>
            </a:r>
            <a:r>
              <a:rPr lang="en-US" altLang="zh-CN" sz="1800" dirty="0"/>
              <a:t>&lt;input /&gt;</a:t>
            </a:r>
            <a:r>
              <a:rPr lang="zh-CN" altLang="zh-CN" sz="1800" dirty="0"/>
              <a:t>标记定义各种按钮时，通常需要</a:t>
            </a:r>
            <a:r>
              <a:rPr lang="zh-CN" altLang="zh-CN" sz="1800" dirty="0">
                <a:solidFill>
                  <a:srgbClr val="009ED6"/>
                </a:solidFill>
              </a:rPr>
              <a:t>清除</a:t>
            </a:r>
            <a:r>
              <a:rPr lang="zh-CN" altLang="zh-CN" sz="1800" dirty="0"/>
              <a:t>其</a:t>
            </a:r>
            <a:r>
              <a:rPr lang="zh-CN" altLang="zh-CN" sz="1800" dirty="0">
                <a:solidFill>
                  <a:srgbClr val="009ED6"/>
                </a:solidFill>
              </a:rPr>
              <a:t>边框</a:t>
            </a:r>
            <a:r>
              <a:rPr lang="zh-CN" altLang="zh-CN" sz="1800" dirty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1800" dirty="0"/>
              <a:t>通常情况下需要对文本框和密码框设置</a:t>
            </a:r>
            <a:r>
              <a:rPr lang="en-US" altLang="zh-CN" sz="1800" dirty="0">
                <a:solidFill>
                  <a:srgbClr val="009ED6"/>
                </a:solidFill>
              </a:rPr>
              <a:t>2</a:t>
            </a:r>
            <a:r>
              <a:rPr lang="zh-CN" altLang="zh-CN" sz="1800" dirty="0">
                <a:solidFill>
                  <a:srgbClr val="009ED6"/>
                </a:solidFill>
              </a:rPr>
              <a:t>到</a:t>
            </a:r>
            <a:r>
              <a:rPr lang="en-US" altLang="zh-CN" sz="1800" dirty="0">
                <a:solidFill>
                  <a:srgbClr val="009ED6"/>
                </a:solidFill>
              </a:rPr>
              <a:t>3</a:t>
            </a:r>
            <a:r>
              <a:rPr lang="zh-CN" altLang="zh-CN" sz="1800" dirty="0">
                <a:solidFill>
                  <a:srgbClr val="009ED6"/>
                </a:solidFill>
              </a:rPr>
              <a:t>像素</a:t>
            </a:r>
            <a:r>
              <a:rPr lang="zh-CN" altLang="zh-CN" sz="1800" dirty="0"/>
              <a:t>的</a:t>
            </a:r>
            <a:r>
              <a:rPr lang="zh-CN" altLang="zh-CN" sz="1800" dirty="0">
                <a:solidFill>
                  <a:srgbClr val="009ED6"/>
                </a:solidFill>
              </a:rPr>
              <a:t>内边距</a:t>
            </a:r>
            <a:r>
              <a:rPr lang="zh-CN" altLang="zh-CN" sz="1800" dirty="0"/>
              <a:t>，以使用户输入的内容不会紧贴输入框。</a:t>
            </a:r>
            <a:endParaRPr lang="zh-CN" altLang="zh-CN" sz="1800" b="1" dirty="0">
              <a:solidFill>
                <a:srgbClr val="009ED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CSS</a:t>
            </a:r>
            <a:r>
              <a:rPr lang="zh-CN" altLang="zh-CN" sz="2400" b="1" dirty="0">
                <a:solidFill>
                  <a:srgbClr val="009ED6"/>
                </a:solidFill>
              </a:rPr>
              <a:t>控制表单样式</a:t>
            </a:r>
          </a:p>
        </p:txBody>
      </p:sp>
    </p:spTree>
    <p:extLst>
      <p:ext uri="{BB962C8B-B14F-4D97-AF65-F5344CB8AC3E}">
        <p14:creationId xmlns:p14="http://schemas.microsoft.com/office/powerpoint/2010/main" val="1390234876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7.6 </a:t>
            </a:r>
            <a:r>
              <a:rPr lang="zh-CN" altLang="en-US" sz="2400" dirty="0">
                <a:sym typeface="宋体" charset="-122"/>
              </a:rPr>
              <a:t>制作信息登记表</a:t>
            </a:r>
            <a:endParaRPr lang="en-US" altLang="zh-CN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3955055" y="1640019"/>
            <a:ext cx="4709520" cy="3846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 eaLnBrk="1">
              <a:buFontTx/>
              <a:buNone/>
            </a:pPr>
            <a:r>
              <a:rPr lang="zh-CN" altLang="en-US" sz="1800" dirty="0"/>
              <a:t>本章前几节重点讲解了表</a:t>
            </a:r>
            <a:r>
              <a:rPr lang="zh-CN" altLang="en-US" sz="1800" dirty="0">
                <a:solidFill>
                  <a:srgbClr val="009ED6"/>
                </a:solidFill>
              </a:rPr>
              <a:t>单及其属性</a:t>
            </a:r>
            <a:r>
              <a:rPr lang="zh-CN" altLang="en-US" sz="1800" dirty="0"/>
              <a:t>、常见的</a:t>
            </a:r>
            <a:r>
              <a:rPr lang="zh-CN" altLang="en-US" sz="1800" dirty="0">
                <a:solidFill>
                  <a:srgbClr val="009ED6"/>
                </a:solidFill>
              </a:rPr>
              <a:t>表单控件</a:t>
            </a:r>
            <a:r>
              <a:rPr lang="zh-CN" altLang="en-US" sz="1800" dirty="0"/>
              <a:t>及</a:t>
            </a:r>
            <a:r>
              <a:rPr lang="zh-CN" altLang="en-US" sz="1800" dirty="0">
                <a:solidFill>
                  <a:srgbClr val="009ED6"/>
                </a:solidFill>
              </a:rPr>
              <a:t>属性</a:t>
            </a:r>
            <a:r>
              <a:rPr lang="zh-CN" altLang="en-US" sz="1800" dirty="0"/>
              <a:t>，以及如何</a:t>
            </a:r>
            <a:r>
              <a:rPr lang="zh-CN" altLang="en-US" sz="1800" dirty="0">
                <a:solidFill>
                  <a:srgbClr val="009ED6"/>
                </a:solidFill>
              </a:rPr>
              <a:t>使用</a:t>
            </a:r>
            <a:r>
              <a:rPr lang="en-US" altLang="zh-CN" sz="1800" dirty="0">
                <a:solidFill>
                  <a:srgbClr val="009ED6"/>
                </a:solidFill>
              </a:rPr>
              <a:t>CSS</a:t>
            </a:r>
            <a:r>
              <a:rPr lang="zh-CN" altLang="en-US" sz="1800" dirty="0">
                <a:solidFill>
                  <a:srgbClr val="009ED6"/>
                </a:solidFill>
              </a:rPr>
              <a:t>控制表单样式</a:t>
            </a:r>
            <a:r>
              <a:rPr lang="zh-CN" altLang="en-US" sz="1800" dirty="0"/>
              <a:t>。为了使读者更好地运用表单组织页面，本节将通过案例的形式分步骤制作一个</a:t>
            </a:r>
            <a:r>
              <a:rPr lang="zh-CN" altLang="en-US" sz="1800" dirty="0">
                <a:solidFill>
                  <a:srgbClr val="009ED6"/>
                </a:solidFill>
              </a:rPr>
              <a:t>信息登记表</a:t>
            </a:r>
            <a:r>
              <a:rPr lang="zh-CN" altLang="en-US" sz="1800" dirty="0"/>
              <a:t>，其效果如下图所示。</a:t>
            </a:r>
            <a:endParaRPr lang="en-US" altLang="zh-CN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" y="1195913"/>
            <a:ext cx="3957273" cy="2709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5581" y="2555911"/>
            <a:ext cx="1839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案例引入</a:t>
            </a:r>
          </a:p>
        </p:txBody>
      </p:sp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489" y="3839295"/>
            <a:ext cx="5590946" cy="2464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80755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7.6 </a:t>
            </a:r>
            <a:r>
              <a:rPr lang="zh-CN" altLang="en-US" sz="2400" dirty="0">
                <a:sym typeface="宋体" charset="-122"/>
              </a:rPr>
              <a:t>案例实现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7088"/>
          <a:stretch/>
        </p:blipFill>
        <p:spPr>
          <a:xfrm>
            <a:off x="1030757" y="508000"/>
            <a:ext cx="7107886" cy="6372000"/>
          </a:xfrm>
          <a:prstGeom prst="rect">
            <a:avLst/>
          </a:prstGeom>
        </p:spPr>
      </p:pic>
      <p:pic>
        <p:nvPicPr>
          <p:cNvPr id="9" name="图片 8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59" y="1635188"/>
            <a:ext cx="2121233" cy="38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3658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总结小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443" y="7731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标注 8"/>
          <p:cNvSpPr/>
          <p:nvPr/>
        </p:nvSpPr>
        <p:spPr bwMode="auto">
          <a:xfrm rot="5400000">
            <a:off x="3638137" y="1082532"/>
            <a:ext cx="3955055" cy="5183188"/>
          </a:xfrm>
          <a:prstGeom prst="wedgeRoundRectCallout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484480" y="114300"/>
            <a:ext cx="7766050" cy="723900"/>
          </a:xfrm>
        </p:spPr>
        <p:txBody>
          <a:bodyPr/>
          <a:lstStyle/>
          <a:p>
            <a:pPr algn="l"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</a:p>
        </p:txBody>
      </p:sp>
      <p:sp>
        <p:nvSpPr>
          <p:cNvPr id="4" name="矩形 3"/>
          <p:cNvSpPr/>
          <p:nvPr/>
        </p:nvSpPr>
        <p:spPr>
          <a:xfrm>
            <a:off x="3246980" y="1807327"/>
            <a:ext cx="4811917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zh-CN" dirty="0"/>
              <a:t>本章首先介绍了</a:t>
            </a:r>
            <a:r>
              <a:rPr lang="zh-CN" altLang="zh-CN" dirty="0">
                <a:solidFill>
                  <a:srgbClr val="009ED6"/>
                </a:solidFill>
              </a:rPr>
              <a:t>表单的构成</a:t>
            </a:r>
            <a:r>
              <a:rPr lang="zh-CN" altLang="zh-CN" dirty="0"/>
              <a:t>及如何</a:t>
            </a:r>
            <a:r>
              <a:rPr lang="zh-CN" altLang="zh-CN" dirty="0">
                <a:solidFill>
                  <a:srgbClr val="009ED6"/>
                </a:solidFill>
              </a:rPr>
              <a:t>创建表单</a:t>
            </a:r>
            <a:r>
              <a:rPr lang="zh-CN" altLang="en-US" dirty="0"/>
              <a:t>。</a:t>
            </a:r>
            <a:r>
              <a:rPr lang="zh-CN" altLang="zh-CN" dirty="0"/>
              <a:t>然后，重点讲解了</a:t>
            </a:r>
            <a:r>
              <a:rPr lang="en-US" altLang="zh-CN" dirty="0">
                <a:solidFill>
                  <a:srgbClr val="009ED6"/>
                </a:solidFill>
              </a:rPr>
              <a:t>input</a:t>
            </a:r>
            <a:r>
              <a:rPr lang="zh-CN" altLang="zh-CN" dirty="0">
                <a:solidFill>
                  <a:srgbClr val="009ED6"/>
                </a:solidFill>
              </a:rPr>
              <a:t>元素及其相关属性</a:t>
            </a:r>
            <a:r>
              <a:rPr lang="zh-CN" altLang="zh-CN" dirty="0"/>
              <a:t>，并介绍了</a:t>
            </a:r>
            <a:r>
              <a:rPr lang="en-US" altLang="zh-CN" dirty="0" err="1">
                <a:solidFill>
                  <a:srgbClr val="009ED6"/>
                </a:solidFill>
              </a:rPr>
              <a:t>textarea</a:t>
            </a:r>
            <a:r>
              <a:rPr lang="zh-CN" altLang="zh-CN" dirty="0"/>
              <a:t>、</a:t>
            </a:r>
            <a:r>
              <a:rPr lang="en-US" altLang="zh-CN" dirty="0">
                <a:solidFill>
                  <a:srgbClr val="009ED6"/>
                </a:solidFill>
              </a:rPr>
              <a:t>select</a:t>
            </a:r>
            <a:r>
              <a:rPr lang="zh-CN" altLang="zh-CN" dirty="0"/>
              <a:t>、</a:t>
            </a:r>
            <a:r>
              <a:rPr lang="en-US" altLang="zh-CN" dirty="0" err="1">
                <a:solidFill>
                  <a:srgbClr val="009ED6"/>
                </a:solidFill>
              </a:rPr>
              <a:t>datalist</a:t>
            </a:r>
            <a:r>
              <a:rPr lang="zh-CN" altLang="zh-CN" dirty="0"/>
              <a:t>、</a:t>
            </a:r>
            <a:r>
              <a:rPr lang="en-US" altLang="zh-CN" dirty="0" err="1">
                <a:solidFill>
                  <a:srgbClr val="009ED6"/>
                </a:solidFill>
              </a:rPr>
              <a:t>keygen</a:t>
            </a:r>
            <a:r>
              <a:rPr lang="zh-CN" altLang="zh-CN" dirty="0"/>
              <a:t>等表单中的重要元素。最后，通过表单进行布局，并</a:t>
            </a:r>
            <a:r>
              <a:rPr lang="zh-CN" altLang="zh-CN" dirty="0">
                <a:solidFill>
                  <a:srgbClr val="009ED6"/>
                </a:solidFill>
              </a:rPr>
              <a:t>使用</a:t>
            </a:r>
            <a:r>
              <a:rPr lang="en-US" altLang="zh-CN" dirty="0">
                <a:solidFill>
                  <a:srgbClr val="009ED6"/>
                </a:solidFill>
              </a:rPr>
              <a:t>CSS</a:t>
            </a:r>
            <a:r>
              <a:rPr lang="zh-CN" altLang="zh-CN" dirty="0">
                <a:solidFill>
                  <a:srgbClr val="009ED6"/>
                </a:solidFill>
              </a:rPr>
              <a:t>对表单进行修饰</a:t>
            </a:r>
            <a:r>
              <a:rPr lang="zh-CN" altLang="zh-CN" dirty="0"/>
              <a:t>，制作出了一个信息登记表模块。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zh-CN" dirty="0"/>
              <a:t>通过本章的学习，读者应该能够掌握常用的</a:t>
            </a:r>
            <a:r>
              <a:rPr lang="zh-CN" altLang="zh-CN" dirty="0">
                <a:solidFill>
                  <a:srgbClr val="009ED6"/>
                </a:solidFill>
              </a:rPr>
              <a:t>表单控件</a:t>
            </a:r>
            <a:r>
              <a:rPr lang="zh-CN" altLang="zh-CN" dirty="0"/>
              <a:t>及其</a:t>
            </a:r>
            <a:r>
              <a:rPr lang="zh-CN" altLang="zh-CN" dirty="0">
                <a:solidFill>
                  <a:srgbClr val="009ED6"/>
                </a:solidFill>
              </a:rPr>
              <a:t>相关属性</a:t>
            </a:r>
            <a:r>
              <a:rPr lang="zh-CN" altLang="zh-CN" dirty="0"/>
              <a:t>，并能够熟练地</a:t>
            </a:r>
            <a:r>
              <a:rPr lang="zh-CN" altLang="zh-CN" dirty="0">
                <a:solidFill>
                  <a:srgbClr val="009ED6"/>
                </a:solidFill>
              </a:rPr>
              <a:t>运用表单组织页面元素</a:t>
            </a:r>
            <a:r>
              <a:rPr lang="zh-CN" altLang="en-US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291617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250825" y="-5711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✎ 动手实践</a:t>
            </a: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322263" y="1227138"/>
            <a:ext cx="8697912" cy="1814512"/>
            <a:chOff x="321645" y="1328755"/>
            <a:chExt cx="8698177" cy="1815044"/>
          </a:xfrm>
        </p:grpSpPr>
        <p:sp>
          <p:nvSpPr>
            <p:cNvPr id="60432" name="矩形 12"/>
            <p:cNvSpPr>
              <a:spLocks noChangeArrowheads="1"/>
            </p:cNvSpPr>
            <p:nvPr/>
          </p:nvSpPr>
          <p:spPr bwMode="auto">
            <a:xfrm>
              <a:off x="2617640" y="1593124"/>
              <a:ext cx="6402182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2800" b="1" dirty="0">
                  <a:latin typeface="微软雅黑" pitchFamily="34" charset="-122"/>
                  <a:ea typeface="微软雅黑" pitchFamily="34" charset="-122"/>
                </a:rPr>
                <a:t>学习完前面的内容，下面来</a:t>
              </a:r>
              <a:r>
                <a:rPr lang="zh-CN" altLang="zh-CN" sz="2800" b="1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动手实践</a:t>
              </a:r>
              <a:r>
                <a:rPr lang="zh-CN" altLang="zh-CN" sz="2800" b="1" dirty="0">
                  <a:latin typeface="微软雅黑" pitchFamily="34" charset="-122"/>
                  <a:ea typeface="微软雅黑" pitchFamily="34" charset="-122"/>
                </a:rPr>
                <a:t>一下吧：</a:t>
              </a:r>
            </a:p>
          </p:txBody>
        </p:sp>
        <p:pic>
          <p:nvPicPr>
            <p:cNvPr id="60433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45" y="1328755"/>
              <a:ext cx="2329512" cy="1815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22" name="组合 18"/>
          <p:cNvGrpSpPr>
            <a:grpSpLocks/>
          </p:cNvGrpSpPr>
          <p:nvPr/>
        </p:nvGrpSpPr>
        <p:grpSpPr bwMode="auto">
          <a:xfrm>
            <a:off x="269558" y="2849779"/>
            <a:ext cx="8516937" cy="3698875"/>
            <a:chOff x="316086" y="2995968"/>
            <a:chExt cx="8516057" cy="3698342"/>
          </a:xfrm>
        </p:grpSpPr>
        <p:sp>
          <p:nvSpPr>
            <p:cNvPr id="18" name="折角形 17"/>
            <p:cNvSpPr/>
            <p:nvPr/>
          </p:nvSpPr>
          <p:spPr bwMode="auto">
            <a:xfrm flipH="1">
              <a:off x="316086" y="2995968"/>
              <a:ext cx="8516057" cy="3698342"/>
            </a:xfrm>
            <a:prstGeom prst="foldedCorner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0427" name="矩形 4"/>
            <p:cNvSpPr>
              <a:spLocks noChangeArrowheads="1"/>
            </p:cNvSpPr>
            <p:nvPr/>
          </p:nvSpPr>
          <p:spPr bwMode="auto">
            <a:xfrm>
              <a:off x="616090" y="3105489"/>
              <a:ext cx="4782646" cy="830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请结合给出的素材，运用表单控件及相关属性实现下图所示的会员注册模块。</a:t>
              </a:r>
            </a:p>
          </p:txBody>
        </p:sp>
      </p:grpSp>
      <p:pic>
        <p:nvPicPr>
          <p:cNvPr id="20482" name="图片 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72" y="3904106"/>
            <a:ext cx="3614529" cy="258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034970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7.1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对于表单构成中的表单控件、提示信息和表单域，初学者可能比较难理解，对它们的具体解释如下：</a:t>
            </a:r>
          </a:p>
          <a:p>
            <a:pPr marL="742950" indent="-285750" eaLnBrk="1"/>
            <a:r>
              <a:rPr lang="zh-CN" altLang="zh-CN" sz="1800" dirty="0">
                <a:solidFill>
                  <a:srgbClr val="009ED6"/>
                </a:solidFill>
              </a:rPr>
              <a:t>表单控件</a:t>
            </a:r>
            <a:r>
              <a:rPr lang="zh-CN" altLang="zh-CN" sz="1800" dirty="0"/>
              <a:t>：包含了具体的表单功能项，如单行文本输入框、密码输入框、复选框、提交按钮、重置按钮等。</a:t>
            </a:r>
          </a:p>
          <a:p>
            <a:pPr marL="742950" indent="-285750" eaLnBrk="1"/>
            <a:r>
              <a:rPr lang="zh-CN" altLang="zh-CN" sz="1800" dirty="0">
                <a:solidFill>
                  <a:srgbClr val="009ED6"/>
                </a:solidFill>
              </a:rPr>
              <a:t>提示信息</a:t>
            </a:r>
            <a:r>
              <a:rPr lang="zh-CN" altLang="zh-CN" sz="1800" dirty="0"/>
              <a:t>：一个表单中通常还需要包含一些说明性的文字，提示用户进行填写和操作。</a:t>
            </a:r>
          </a:p>
          <a:p>
            <a:pPr marL="742950" indent="-285750" eaLnBrk="1"/>
            <a:r>
              <a:rPr lang="zh-CN" altLang="zh-CN" sz="1800" dirty="0">
                <a:solidFill>
                  <a:srgbClr val="009ED6"/>
                </a:solidFill>
              </a:rPr>
              <a:t>表单域</a:t>
            </a:r>
            <a:r>
              <a:rPr lang="zh-CN" altLang="zh-CN" sz="1800" dirty="0"/>
              <a:t>：它相当于一个容器，用来容纳所有的</a:t>
            </a:r>
            <a:r>
              <a:rPr lang="zh-CN" altLang="zh-CN" sz="1800" dirty="0">
                <a:solidFill>
                  <a:srgbClr val="009ED6"/>
                </a:solidFill>
              </a:rPr>
              <a:t>表单控件</a:t>
            </a:r>
            <a:r>
              <a:rPr lang="zh-CN" altLang="zh-CN" sz="1800" dirty="0"/>
              <a:t>和</a:t>
            </a:r>
            <a:r>
              <a:rPr lang="zh-CN" altLang="zh-CN" sz="1800" dirty="0">
                <a:solidFill>
                  <a:srgbClr val="009ED6"/>
                </a:solidFill>
              </a:rPr>
              <a:t>提示信息</a:t>
            </a:r>
            <a:r>
              <a:rPr lang="zh-CN" altLang="zh-CN" sz="1800" dirty="0"/>
              <a:t>，可以通过它定义处理表单数据所用程序的</a:t>
            </a:r>
            <a:r>
              <a:rPr lang="en-US" altLang="zh-CN" sz="1800" dirty="0" err="1"/>
              <a:t>url</a:t>
            </a:r>
            <a:r>
              <a:rPr lang="zh-CN" altLang="zh-CN" sz="1800" dirty="0"/>
              <a:t>地址，以及数据提交到服务器的方法。如果不定义表单域，表单中的数据就无法传送到后台服务器。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>
                <a:solidFill>
                  <a:srgbClr val="009ED6"/>
                </a:solidFill>
              </a:rPr>
              <a:t>、表单的构成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2585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7.1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通过认识表单，我们知道要想让表单中的数据传送给后台服务器，就必须定义</a:t>
            </a:r>
            <a:r>
              <a:rPr lang="zh-CN" altLang="zh-CN" sz="1800" dirty="0">
                <a:solidFill>
                  <a:srgbClr val="009ED6"/>
                </a:solidFill>
              </a:rPr>
              <a:t>表单域</a:t>
            </a:r>
            <a:r>
              <a:rPr lang="zh-CN" altLang="zh-CN" sz="1800" dirty="0"/>
              <a:t>。在</a:t>
            </a:r>
            <a:r>
              <a:rPr lang="en-US" altLang="zh-CN" sz="1800" dirty="0"/>
              <a:t>HTML</a:t>
            </a:r>
            <a:r>
              <a:rPr lang="zh-CN" altLang="zh-CN" sz="1800" dirty="0"/>
              <a:t>中，</a:t>
            </a:r>
            <a:r>
              <a:rPr lang="en-US" altLang="zh-CN" sz="1800" dirty="0">
                <a:solidFill>
                  <a:srgbClr val="009ED6"/>
                </a:solidFill>
              </a:rPr>
              <a:t>&lt;form&gt;&lt;/form&gt;</a:t>
            </a:r>
            <a:r>
              <a:rPr lang="zh-CN" altLang="zh-CN" sz="1800" dirty="0"/>
              <a:t>标记被用于定义表单域，即创建一个表单，以实现用户信息的</a:t>
            </a:r>
            <a:r>
              <a:rPr lang="zh-CN" altLang="zh-CN" sz="1800" dirty="0">
                <a:solidFill>
                  <a:srgbClr val="009ED6"/>
                </a:solidFill>
              </a:rPr>
              <a:t>收集</a:t>
            </a:r>
            <a:r>
              <a:rPr lang="zh-CN" altLang="zh-CN" sz="1800" dirty="0"/>
              <a:t>和</a:t>
            </a:r>
            <a:r>
              <a:rPr lang="zh-CN" altLang="zh-CN" sz="1800" dirty="0">
                <a:solidFill>
                  <a:srgbClr val="009ED6"/>
                </a:solidFill>
              </a:rPr>
              <a:t>传递</a:t>
            </a:r>
            <a:r>
              <a:rPr lang="zh-CN" altLang="zh-CN" sz="1800" dirty="0"/>
              <a:t>，</a:t>
            </a:r>
            <a:r>
              <a:rPr lang="en-US" altLang="zh-CN" sz="1800" dirty="0"/>
              <a:t>&lt;form&gt; &lt;/form&gt;</a:t>
            </a:r>
            <a:r>
              <a:rPr lang="zh-CN" altLang="zh-CN" sz="1800" dirty="0"/>
              <a:t>中的所有内容都会被提交给服务器。创建表单的</a:t>
            </a:r>
            <a:r>
              <a:rPr lang="zh-CN" altLang="zh-CN" sz="1800" dirty="0">
                <a:solidFill>
                  <a:srgbClr val="00B0F0"/>
                </a:solidFill>
              </a:rPr>
              <a:t>基本语法格式</a:t>
            </a:r>
            <a:r>
              <a:rPr lang="zh-CN" altLang="zh-CN" sz="1800" dirty="0"/>
              <a:t>如下：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r>
              <a:rPr lang="zh-CN" altLang="en-US" sz="2400" b="1" dirty="0">
                <a:solidFill>
                  <a:srgbClr val="009ED6"/>
                </a:solidFill>
              </a:rPr>
              <a:t>、创建表单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25417" y="3767765"/>
            <a:ext cx="7061812" cy="923330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&lt;form action="</a:t>
            </a:r>
            <a:r>
              <a:rPr lang="en-US" altLang="zh-CN" dirty="0" err="1"/>
              <a:t>url</a:t>
            </a:r>
            <a:r>
              <a:rPr lang="zh-CN" altLang="zh-CN" dirty="0"/>
              <a:t>地址</a:t>
            </a:r>
            <a:r>
              <a:rPr lang="en-US" altLang="zh-CN" dirty="0"/>
              <a:t>" method="</a:t>
            </a:r>
            <a:r>
              <a:rPr lang="zh-CN" altLang="zh-CN" dirty="0"/>
              <a:t>提交方式</a:t>
            </a:r>
            <a:r>
              <a:rPr lang="en-US" altLang="zh-CN" dirty="0"/>
              <a:t>" name="</a:t>
            </a:r>
            <a:r>
              <a:rPr lang="zh-CN" altLang="zh-CN" dirty="0"/>
              <a:t>表单名称</a:t>
            </a:r>
            <a:r>
              <a:rPr lang="en-US" altLang="zh-CN" dirty="0"/>
              <a:t>"&gt;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各种表单控件</a:t>
            </a:r>
          </a:p>
          <a:p>
            <a:r>
              <a:rPr lang="en-US" altLang="zh-CN" dirty="0"/>
              <a:t>&lt;/form&gt;</a:t>
            </a:r>
            <a:endParaRPr lang="zh-CN" altLang="en-US" dirty="0"/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32" y="4810470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114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7.2 </a:t>
            </a:r>
            <a:r>
              <a:rPr lang="zh-CN" altLang="en-US" sz="2400" dirty="0">
                <a:sym typeface="宋体" charset="-122"/>
              </a:rPr>
              <a:t>表单属性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2345402"/>
            <a:ext cx="3827937" cy="507813"/>
            <a:chOff x="1710670" y="1252383"/>
            <a:chExt cx="4869094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zh-CN" altLang="en-US" sz="2400" b="1" dirty="0">
                  <a:solidFill>
                    <a:srgbClr val="009ED6"/>
                  </a:solidFill>
                </a:rPr>
                <a:t>表单属性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1310466"/>
            <a:ext cx="4280664" cy="446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371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7.2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15444"/>
            <a:ext cx="8229600" cy="465060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indent="-285750">
              <a:lnSpc>
                <a:spcPct val="135000"/>
              </a:lnSpc>
            </a:pPr>
            <a:r>
              <a:rPr lang="en-US" altLang="zh-CN" sz="1800" dirty="0">
                <a:solidFill>
                  <a:srgbClr val="009ED6"/>
                </a:solidFill>
              </a:rPr>
              <a:t>action</a:t>
            </a:r>
            <a:r>
              <a:rPr lang="zh-CN" altLang="en-US" sz="1800" dirty="0">
                <a:solidFill>
                  <a:srgbClr val="009ED6"/>
                </a:solidFill>
              </a:rPr>
              <a:t>属性</a:t>
            </a:r>
            <a:endParaRPr lang="zh-CN" altLang="zh-CN" sz="1800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在表单收集到信息后，需要将信息传递给服务器进行处理，</a:t>
            </a:r>
            <a:r>
              <a:rPr lang="en-US" altLang="zh-CN" sz="1800" dirty="0"/>
              <a:t>action</a:t>
            </a:r>
            <a:r>
              <a:rPr lang="zh-CN" altLang="zh-CN" sz="1800" dirty="0"/>
              <a:t>属性用于指定接收并处理表单数据的服务器程序的</a:t>
            </a:r>
            <a:r>
              <a:rPr lang="en-US" altLang="zh-CN" sz="1800" dirty="0" err="1">
                <a:solidFill>
                  <a:srgbClr val="009ED6"/>
                </a:solidFill>
              </a:rPr>
              <a:t>url</a:t>
            </a:r>
            <a:r>
              <a:rPr lang="zh-CN" altLang="zh-CN" sz="1800" dirty="0"/>
              <a:t>地址。</a:t>
            </a:r>
            <a:endParaRPr lang="en-US" altLang="zh-CN" sz="1800" dirty="0"/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800" b="1" dirty="0">
                <a:solidFill>
                  <a:srgbClr val="FF0000"/>
                </a:solidFill>
              </a:rPr>
              <a:t>例如：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表示当提交表单时，表单数据会传送到名为</a:t>
            </a:r>
            <a:r>
              <a:rPr lang="en-US" altLang="zh-CN" sz="1800" dirty="0"/>
              <a:t> "form_action.asp" </a:t>
            </a:r>
            <a:r>
              <a:rPr lang="zh-CN" altLang="zh-CN" sz="1800" dirty="0"/>
              <a:t>的页面去处理。</a:t>
            </a:r>
            <a:r>
              <a:rPr lang="en-US" altLang="zh-CN" sz="1800" dirty="0"/>
              <a:t>action</a:t>
            </a:r>
            <a:r>
              <a:rPr lang="zh-CN" altLang="zh-CN" sz="1800" dirty="0"/>
              <a:t>的属性值可以是</a:t>
            </a:r>
            <a:r>
              <a:rPr lang="zh-CN" altLang="zh-CN" sz="1800" dirty="0">
                <a:solidFill>
                  <a:srgbClr val="009ED6"/>
                </a:solidFill>
              </a:rPr>
              <a:t>相对路径</a:t>
            </a:r>
            <a:r>
              <a:rPr lang="zh-CN" altLang="zh-CN" sz="1800" dirty="0"/>
              <a:t>或</a:t>
            </a:r>
            <a:r>
              <a:rPr lang="zh-CN" altLang="zh-CN" sz="1800" dirty="0">
                <a:solidFill>
                  <a:srgbClr val="009ED6"/>
                </a:solidFill>
              </a:rPr>
              <a:t>绝对路径</a:t>
            </a:r>
            <a:r>
              <a:rPr lang="zh-CN" altLang="zh-CN" sz="1800" dirty="0"/>
              <a:t>，还可以为接收数据的</a:t>
            </a:r>
            <a:r>
              <a:rPr lang="en-US" altLang="zh-CN" sz="1800" dirty="0"/>
              <a:t>E-mail</a:t>
            </a:r>
            <a:r>
              <a:rPr lang="zh-CN" altLang="zh-CN" sz="1800" dirty="0"/>
              <a:t>邮箱地址。</a:t>
            </a:r>
            <a:endParaRPr lang="en-US" altLang="zh-CN" sz="1800" dirty="0"/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800" b="1" dirty="0">
                <a:solidFill>
                  <a:srgbClr val="FF0000"/>
                </a:solidFill>
              </a:rPr>
              <a:t>例如：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表示当提交表单时，表单数据会以电子邮件的形式传递出去。</a:t>
            </a:r>
            <a:endParaRPr lang="en-US" altLang="zh-CN" sz="1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>
                <a:solidFill>
                  <a:srgbClr val="009ED6"/>
                </a:solidFill>
              </a:rPr>
              <a:t>、表单属性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67264" y="3592667"/>
            <a:ext cx="7061812" cy="369332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&lt;form action="form_action.asp"&gt;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7460" y="5595913"/>
            <a:ext cx="7061812" cy="369332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&lt;form action=mailto:htmlcss@163.com&gt;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87261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7.2 </a:t>
            </a:r>
            <a:r>
              <a:rPr lang="zh-CN" altLang="en-US" sz="2400" dirty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15444"/>
            <a:ext cx="8229600" cy="465060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method</a:t>
            </a:r>
            <a:r>
              <a:rPr lang="zh-CN" altLang="en-US" sz="1800" dirty="0">
                <a:solidFill>
                  <a:srgbClr val="009ED6"/>
                </a:solidFill>
              </a:rPr>
              <a:t>属性</a:t>
            </a:r>
            <a:endParaRPr lang="zh-CN" altLang="zh-CN" sz="1800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en-US" altLang="zh-CN" sz="1800" dirty="0">
                <a:solidFill>
                  <a:srgbClr val="00B0F0"/>
                </a:solidFill>
              </a:rPr>
              <a:t>method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用于设置表单数据的</a:t>
            </a:r>
            <a:r>
              <a:rPr lang="zh-CN" altLang="zh-CN" sz="1800" dirty="0">
                <a:solidFill>
                  <a:srgbClr val="00B0F0"/>
                </a:solidFill>
              </a:rPr>
              <a:t>提交方式</a:t>
            </a:r>
            <a:r>
              <a:rPr lang="zh-CN" altLang="zh-CN" sz="1800" dirty="0"/>
              <a:t>，其取值为</a:t>
            </a:r>
            <a:r>
              <a:rPr lang="en-US" altLang="zh-CN" sz="1800" dirty="0">
                <a:solidFill>
                  <a:srgbClr val="009ED6"/>
                </a:solidFill>
              </a:rPr>
              <a:t>get</a:t>
            </a:r>
            <a:r>
              <a:rPr lang="zh-CN" altLang="zh-CN" sz="1800" dirty="0"/>
              <a:t>或</a:t>
            </a:r>
            <a:r>
              <a:rPr lang="en-US" altLang="zh-CN" sz="1800" dirty="0">
                <a:solidFill>
                  <a:srgbClr val="009ED6"/>
                </a:solidFill>
              </a:rPr>
              <a:t>post</a:t>
            </a:r>
            <a:r>
              <a:rPr lang="zh-CN" altLang="zh-CN" sz="1800" dirty="0"/>
              <a:t>。</a:t>
            </a:r>
            <a:r>
              <a:rPr lang="zh-CN" altLang="en-US" sz="1800" dirty="0"/>
              <a:t>在</a:t>
            </a:r>
            <a:r>
              <a:rPr lang="en-US" altLang="zh-CN" sz="1800" dirty="0"/>
              <a:t>HTML5</a:t>
            </a:r>
            <a:r>
              <a:rPr lang="zh-CN" altLang="en-US" sz="1800" dirty="0"/>
              <a:t>中，可以通过 </a:t>
            </a:r>
            <a:r>
              <a:rPr lang="en-US" altLang="zh-CN" sz="1800" dirty="0"/>
              <a:t>form</a:t>
            </a:r>
            <a:r>
              <a:rPr lang="zh-CN" altLang="en-US" sz="1800" dirty="0"/>
              <a:t>标记的</a:t>
            </a:r>
            <a:r>
              <a:rPr lang="en-US" altLang="zh-CN" sz="1800" dirty="0">
                <a:solidFill>
                  <a:srgbClr val="009ED6"/>
                </a:solidFill>
              </a:rPr>
              <a:t>method</a:t>
            </a:r>
            <a:r>
              <a:rPr lang="zh-CN" altLang="en-US" sz="1800" dirty="0">
                <a:solidFill>
                  <a:srgbClr val="009ED6"/>
                </a:solidFill>
              </a:rPr>
              <a:t>属性</a:t>
            </a:r>
            <a:r>
              <a:rPr lang="zh-CN" altLang="en-US" sz="1800" dirty="0"/>
              <a:t>指明表单服务器处理数据的方法，示例代码如下：</a:t>
            </a:r>
            <a:endParaRPr lang="en-US" altLang="zh-CN" sz="1800" dirty="0"/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>
              <a:buNone/>
            </a:pPr>
            <a:r>
              <a:rPr lang="zh-CN" altLang="en-US" sz="1800" dirty="0"/>
              <a:t>在上面的代码中，</a:t>
            </a:r>
            <a:r>
              <a:rPr lang="en-US" altLang="zh-CN" sz="1800" dirty="0">
                <a:solidFill>
                  <a:srgbClr val="009ED6"/>
                </a:solidFill>
              </a:rPr>
              <a:t>get</a:t>
            </a:r>
            <a:r>
              <a:rPr lang="zh-CN" altLang="en-US" sz="1800" dirty="0"/>
              <a:t>为</a:t>
            </a:r>
            <a:r>
              <a:rPr lang="en-US" altLang="zh-CN" sz="1800" dirty="0"/>
              <a:t>method</a:t>
            </a:r>
            <a:r>
              <a:rPr lang="zh-CN" altLang="en-US" sz="1800" dirty="0"/>
              <a:t>属性的默认值，采用</a:t>
            </a:r>
            <a:r>
              <a:rPr lang="en-US" altLang="zh-CN" sz="1800" dirty="0"/>
              <a:t>get</a:t>
            </a:r>
            <a:r>
              <a:rPr lang="zh-CN" altLang="en-US" sz="1800" dirty="0"/>
              <a:t>方法，提交的数据将显示在浏览器的地址栏中，</a:t>
            </a:r>
            <a:r>
              <a:rPr lang="zh-CN" altLang="en-US" sz="1800" dirty="0">
                <a:solidFill>
                  <a:srgbClr val="009ED6"/>
                </a:solidFill>
              </a:rPr>
              <a:t>保密性差</a:t>
            </a:r>
            <a:r>
              <a:rPr lang="zh-CN" altLang="en-US" sz="1800" dirty="0"/>
              <a:t>，且有数据量的限制。而</a:t>
            </a:r>
            <a:r>
              <a:rPr lang="en-US" altLang="zh-CN" sz="1800" dirty="0"/>
              <a:t>post</a:t>
            </a:r>
            <a:r>
              <a:rPr lang="zh-CN" altLang="en-US" sz="1800" dirty="0"/>
              <a:t>方式的</a:t>
            </a:r>
            <a:r>
              <a:rPr lang="zh-CN" altLang="en-US" sz="1800" dirty="0">
                <a:solidFill>
                  <a:srgbClr val="009ED6"/>
                </a:solidFill>
              </a:rPr>
              <a:t>保密性好</a:t>
            </a:r>
            <a:r>
              <a:rPr lang="zh-CN" altLang="en-US" sz="1800" dirty="0"/>
              <a:t>，并且无数据量的限制，所以使用</a:t>
            </a:r>
            <a:r>
              <a:rPr lang="en-US" altLang="zh-CN" sz="1800" dirty="0"/>
              <a:t>method="post"</a:t>
            </a:r>
            <a:r>
              <a:rPr lang="zh-CN" altLang="en-US" sz="1800" dirty="0"/>
              <a:t>可以大量的提交数据。</a:t>
            </a:r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>
              <a:buNone/>
            </a:pP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>
                <a:solidFill>
                  <a:srgbClr val="009ED6"/>
                </a:solidFill>
              </a:rPr>
              <a:t>、表单属性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67264" y="3806310"/>
            <a:ext cx="7061812" cy="369332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&lt;form action="form_action.asp" method="get"&gt;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50214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be1f52ceab5161baca64c1031487e4b40e2c3e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认识网页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动手实践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默认设计模板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3566</TotalTime>
  <Pages>0</Pages>
  <Words>4540</Words>
  <Characters>0</Characters>
  <Application>Microsoft Office PowerPoint</Application>
  <DocSecurity>0</DocSecurity>
  <PresentationFormat>全屏显示(4:3)</PresentationFormat>
  <Lines>0</Lines>
  <Paragraphs>374</Paragraphs>
  <Slides>48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汉仪综艺体简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默认设计模板</vt:lpstr>
      <vt:lpstr>Visio</vt:lpstr>
      <vt:lpstr>第七章  表单的应用</vt:lpstr>
      <vt:lpstr>PowerPoint 演示文稿</vt:lpstr>
      <vt:lpstr>7.1 认识表单</vt:lpstr>
      <vt:lpstr>7.1 知识点讲解</vt:lpstr>
      <vt:lpstr>7.1 知识点讲解</vt:lpstr>
      <vt:lpstr>7.1 知识点讲解</vt:lpstr>
      <vt:lpstr>7.2 表单属性</vt:lpstr>
      <vt:lpstr>7.2 知识点讲解</vt:lpstr>
      <vt:lpstr>7.2 知识点讲解</vt:lpstr>
      <vt:lpstr>7.2 知识点讲解</vt:lpstr>
      <vt:lpstr>7.2 知识点讲解</vt:lpstr>
      <vt:lpstr>7.2 知识点讲解</vt:lpstr>
      <vt:lpstr>7.3 Input元素及属性</vt:lpstr>
      <vt:lpstr>7.3 知识点讲解</vt:lpstr>
      <vt:lpstr>7.3 知识点讲解</vt:lpstr>
      <vt:lpstr>7.3 知识点讲解</vt:lpstr>
      <vt:lpstr>7.3 知识点讲解</vt:lpstr>
      <vt:lpstr>7.3 知识点讲解</vt:lpstr>
      <vt:lpstr>7.3 知识点讲解</vt:lpstr>
      <vt:lpstr>7.3 知识点讲解</vt:lpstr>
      <vt:lpstr>7.3 知识点讲解</vt:lpstr>
      <vt:lpstr>7.3 知识点讲解</vt:lpstr>
      <vt:lpstr>7.3 知识点讲解</vt:lpstr>
      <vt:lpstr>7.3 知识点讲解</vt:lpstr>
      <vt:lpstr>7.3 知识点讲解</vt:lpstr>
      <vt:lpstr>7.3 知识点讲解</vt:lpstr>
      <vt:lpstr>7.3 知识点讲解</vt:lpstr>
      <vt:lpstr>7.3 知识点讲解</vt:lpstr>
      <vt:lpstr>7.3 知识点讲解</vt:lpstr>
      <vt:lpstr>7.4 其他表单元素</vt:lpstr>
      <vt:lpstr>7.4 知识点讲解</vt:lpstr>
      <vt:lpstr>7.4 知识点讲解</vt:lpstr>
      <vt:lpstr>7.4 知识点讲解</vt:lpstr>
      <vt:lpstr>7.4 知识点讲解</vt:lpstr>
      <vt:lpstr>7.4 知识点讲解</vt:lpstr>
      <vt:lpstr>7.4 知识点讲解</vt:lpstr>
      <vt:lpstr>7.4 知识点讲解</vt:lpstr>
      <vt:lpstr>7.4 知识点讲解</vt:lpstr>
      <vt:lpstr>7.4 知识点讲解</vt:lpstr>
      <vt:lpstr>7.4 知识点讲解</vt:lpstr>
      <vt:lpstr>7.4 知识点讲解</vt:lpstr>
      <vt:lpstr>7.5 CSS控制表单样式</vt:lpstr>
      <vt:lpstr>7.5 知识点讲解</vt:lpstr>
      <vt:lpstr>7.5 知识点讲解</vt:lpstr>
      <vt:lpstr>7.6 制作信息登记表</vt:lpstr>
      <vt:lpstr>7.6 案例实现</vt:lpstr>
      <vt:lpstr>本章小结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Qin Jenny</cp:lastModifiedBy>
  <cp:revision>301</cp:revision>
  <dcterms:created xsi:type="dcterms:W3CDTF">2013-01-25T01:44:32Z</dcterms:created>
  <dcterms:modified xsi:type="dcterms:W3CDTF">2018-10-16T06:13:55Z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