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5"/>
  </p:notesMasterIdLst>
  <p:handoutMasterIdLst>
    <p:handoutMasterId r:id="rId16"/>
  </p:handoutMasterIdLst>
  <p:sldIdLst>
    <p:sldId id="261" r:id="rId5"/>
    <p:sldId id="273" r:id="rId6"/>
    <p:sldId id="314" r:id="rId7"/>
    <p:sldId id="316" r:id="rId8"/>
    <p:sldId id="317" r:id="rId9"/>
    <p:sldId id="315" r:id="rId10"/>
    <p:sldId id="318" r:id="rId11"/>
    <p:sldId id="319" r:id="rId12"/>
    <p:sldId id="320" r:id="rId13"/>
    <p:sldId id="32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G-PRO ." initials="X." lastIdx="37" clrIdx="0">
    <p:extLst>
      <p:ext uri="{19B8F6BF-5375-455C-9EA6-DF929625EA0E}">
        <p15:presenceInfo xmlns:p15="http://schemas.microsoft.com/office/powerpoint/2012/main" userId="3699a298783d2f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5034" autoAdjust="0"/>
  </p:normalViewPr>
  <p:slideViewPr>
    <p:cSldViewPr>
      <p:cViewPr varScale="1">
        <p:scale>
          <a:sx n="147" d="100"/>
          <a:sy n="147" d="100"/>
        </p:scale>
        <p:origin x="150" y="47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4T19:08:54.736" idx="8">
    <p:pos x="4049" y="1860"/>
    <p:text>The MNIST database (Modified National Institute of Standards and Technology database) is a large database of handwritten digits that is commonly used for training various image processing systems. The images are 28x28 pixels depicting numbers from 0 to 9, with 60000 total training images and 10000 total testing images.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1-14T19:10:47.694" idx="9">
    <p:pos x="3725" y="1341"/>
    <p:text>Adding Sequential() defines a neuron network model that follows the classic sequential layer structure.</p:text>
    <p:extLst>
      <p:ext uri="{C676402C-5697-4E1C-873F-D02D1690AC5C}">
        <p15:threadingInfo xmlns:p15="http://schemas.microsoft.com/office/powerpoint/2012/main" timeZoneBias="-120"/>
      </p:ext>
    </p:extLst>
  </p:cm>
  <p:cm authorId="1" dt="2023-01-14T19:11:22.465" idx="10">
    <p:pos x="2644" y="2218"/>
    <p:text>Dense layer defines simple neurons. They take the general weights from the previous layers till the current layer and also share these weights to the next layers. The weights are given through back propagation run automatically.</p:text>
    <p:extLst>
      <p:ext uri="{C676402C-5697-4E1C-873F-D02D1690AC5C}">
        <p15:threadingInfo xmlns:p15="http://schemas.microsoft.com/office/powerpoint/2012/main" timeZoneBias="-120"/>
      </p:ext>
    </p:extLst>
  </p:cm>
  <p:cm authorId="1" dt="2023-01-14T19:12:21.215" idx="11">
    <p:pos x="4958" y="2170"/>
    <p:text>(every neuron is a filter in which when we run a convolution with its input the result is an image)</p:text>
    <p:extLst>
      <p:ext uri="{C676402C-5697-4E1C-873F-D02D1690AC5C}">
        <p15:threadingInfo xmlns:p15="http://schemas.microsoft.com/office/powerpoint/2012/main" timeZoneBias="-120"/>
      </p:ext>
    </p:extLst>
  </p:cm>
  <p:cm authorId="1" dt="2023-01-14T19:12:51.850" idx="12">
    <p:pos x="3431" y="2188"/>
    <p:text>We move through layers by multiplying the input with respective weights to define each neuron.
Each neuron has a defining number that comes from multiplying the input with respective weights from previous and current layers.
Layers are connected through synapses between neurons of different layers</p:text>
    <p:extLst>
      <p:ext uri="{C676402C-5697-4E1C-873F-D02D1690AC5C}">
        <p15:threadingInfo xmlns:p15="http://schemas.microsoft.com/office/powerpoint/2012/main" timeZoneBias="-120"/>
      </p:ext>
    </p:extLst>
  </p:cm>
  <p:cm authorId="1" dt="2023-01-14T19:13:41.417" idx="13">
    <p:pos x="3085" y="1825"/>
    <p:text>When every synapse from the previous layer arrives on each neuron from the new layer, we multiply said synapses with each respective synapse's weight, The multiplication occurs inside the neuron</p:text>
    <p:extLst>
      <p:ext uri="{C676402C-5697-4E1C-873F-D02D1690AC5C}">
        <p15:threadingInfo xmlns:p15="http://schemas.microsoft.com/office/powerpoint/2012/main" timeZoneBias="-120"/>
      </p:ext>
    </p:extLst>
  </p:cm>
  <p:cm authorId="1" dt="2023-01-14T19:13:59.692" idx="14">
    <p:pos x="1935" y="1521"/>
    <p:text>The activation module defines that after the multiplication process (the x values with the w weights) we take the results and input them on said module. In this situation it is defined as the relu function which states: y=x, for x &gt; 0 y=0, for x &lt;= 0
we do this so that we can assign values to each neuron to see how important it is on the layer. For example in relu a neuron with a not so important x (below 0) takes the value 0 on itself assigningi t as non-important for the network, whereas others continue as normal.
We use simple relu because it runs and works fine without problems after trials and errors.</p:text>
    <p:extLst>
      <p:ext uri="{C676402C-5697-4E1C-873F-D02D1690AC5C}">
        <p15:threadingInfo xmlns:p15="http://schemas.microsoft.com/office/powerpoint/2012/main" timeZoneBias="-120"/>
      </p:ext>
    </p:extLst>
  </p:cm>
  <p:cm authorId="1" dt="2023-01-14T19:15:21.664" idx="15">
    <p:pos x="6198" y="1313"/>
    <p:text>A the end of the network we add a final layer of 10 neurons because mnist has 10 classes as a result of each image classification (from 0 through 9) and each neuron contains a percentage that represents the chance said image to be classifies on the respective class (0 through 9). 
For example if the highest value neruon in the final layer is classified as 6, the network predicts the input as being number 6.</p:text>
    <p:extLst>
      <p:ext uri="{C676402C-5697-4E1C-873F-D02D1690AC5C}">
        <p15:threadingInfo xmlns:p15="http://schemas.microsoft.com/office/powerpoint/2012/main" timeZoneBias="-120"/>
      </p:ext>
    </p:extLst>
  </p:cm>
  <p:cm authorId="1" dt="2023-01-14T19:15:49.146" idx="16">
    <p:pos x="4038" y="1515"/>
    <p:text>We use softmax [image3.png] which is a complex activation function that currently through trial and error has empirically given us the highest multinomial probability distribution results. Said results are used on the final layer to give us values from 0 through 1 as a percentage on each neuron in which a classification occurs succesfully.</p:text>
    <p:extLst>
      <p:ext uri="{C676402C-5697-4E1C-873F-D02D1690AC5C}">
        <p15:threadingInfo xmlns:p15="http://schemas.microsoft.com/office/powerpoint/2012/main" timeZoneBias="-120"/>
      </p:ext>
    </p:extLst>
  </p:cm>
  <p:cm authorId="1" dt="2023-01-14T19:16:56.560" idx="17">
    <p:pos x="4182" y="1688"/>
    <p:text>Through the loss function we define how accurate (and wrong) the predictions of the network are. (comparison between outputs of the x_train data and the y_train result data) We use crossentropy experimentally.</p:text>
    <p:extLst>
      <p:ext uri="{C676402C-5697-4E1C-873F-D02D1690AC5C}">
        <p15:threadingInfo xmlns:p15="http://schemas.microsoft.com/office/powerpoint/2012/main" timeZoneBias="-120"/>
      </p:ext>
    </p:extLst>
  </p:cm>
  <p:cm authorId="1" dt="2023-01-14T19:17:09.105" idx="18">
    <p:pos x="1579" y="1821"/>
    <p:text>The metrics define the type of data we use for the accuracy of the outcomes. We use sparse categrical accuracy for ease of use.</p:text>
    <p:extLst>
      <p:ext uri="{C676402C-5697-4E1C-873F-D02D1690AC5C}">
        <p15:threadingInfo xmlns:p15="http://schemas.microsoft.com/office/powerpoint/2012/main" timeZoneBias="-120"/>
      </p:ext>
    </p:extLst>
  </p:cm>
  <p:cm authorId="1" dt="2023-01-14T19:17:21.211" idx="19">
    <p:pos x="6492" y="1538"/>
    <p:text>The optimizer function takes the loss function and tries to train the network according to the loss. Adam is an algorithm that tries to find the minimum loss.</p:text>
    <p:extLst>
      <p:ext uri="{C676402C-5697-4E1C-873F-D02D1690AC5C}">
        <p15:threadingInfo xmlns:p15="http://schemas.microsoft.com/office/powerpoint/2012/main" timeZoneBias="-120"/>
      </p:ext>
    </p:extLst>
  </p:cm>
  <p:cm authorId="1" dt="2023-01-14T19:17:57.165" idx="20">
    <p:pos x="1826" y="1976"/>
    <p:text>Epochs define the number of repetitions.</p:text>
    <p:extLst>
      <p:ext uri="{C676402C-5697-4E1C-873F-D02D1690AC5C}">
        <p15:threadingInfo xmlns:p15="http://schemas.microsoft.com/office/powerpoint/2012/main" timeZoneBias="-120"/>
      </p:ext>
    </p:extLst>
  </p:cm>
  <p:cm authorId="1" dt="2023-01-14T19:18:25.072" idx="21">
    <p:pos x="2666" y="1999"/>
    <p:text>Batch size defines the number of parallel runs we can have on a network for faster results, since it can be paralellized.</p:text>
    <p:extLst>
      <p:ext uri="{C676402C-5697-4E1C-873F-D02D1690AC5C}">
        <p15:threadingInfo xmlns:p15="http://schemas.microsoft.com/office/powerpoint/2012/main" timeZoneBias="-120"/>
      </p:ext>
    </p:extLst>
  </p:cm>
  <p:cm authorId="1" dt="2023-01-14T19:18:39.443" idx="22">
    <p:pos x="5029" y="1768"/>
    <p:text>validation data defines testing data on the network after it has been trained. A network can be trained an infinite number of times on a train data but only through test data can we truly find the accuracy of the training, (x_test defines the data to be tested y_test the expected results).</p:text>
    <p:extLst>
      <p:ext uri="{C676402C-5697-4E1C-873F-D02D1690AC5C}">
        <p15:threadingInfo xmlns:p15="http://schemas.microsoft.com/office/powerpoint/2012/main" timeZoneBias="-120"/>
      </p:ext>
    </p:extLst>
  </p:cm>
  <p:cm authorId="1" dt="2023-01-14T19:18:48.823" idx="23">
    <p:pos x="1082" y="1965"/>
    <p:text>shuffle defines whether we want to shuffle the train data or not (and test data) so that the network does not leanr (or does) the order in which the data is given (so it cannot predict the same numbers without being trained).</p:text>
    <p:extLst>
      <p:ext uri="{C676402C-5697-4E1C-873F-D02D1690AC5C}">
        <p15:threadingInfo xmlns:p15="http://schemas.microsoft.com/office/powerpoint/2012/main" timeZoneBias="-120"/>
      </p:ext>
    </p:extLst>
  </p:cm>
  <p:cm authorId="1" dt="2023-01-14T19:21:00.211" idx="25">
    <p:pos x="2704" y="3073"/>
    <p:text>The feature map is a 2x2 array (which is defined as 2,2) in which the convolution is applied. We add a padding so that we can add extra pixels around an image so that the kernel is used correctly on every pixel. These extra pixels have the assigned value of their nearest pixel, as defined by the "SAME" module.</p:text>
    <p:extLst>
      <p:ext uri="{C676402C-5697-4E1C-873F-D02D1690AC5C}">
        <p15:threadingInfo xmlns:p15="http://schemas.microsoft.com/office/powerpoint/2012/main" timeZoneBias="-120"/>
      </p:ext>
    </p:extLst>
  </p:cm>
  <p:cm authorId="1" dt="2023-01-14T19:21:11.577" idx="26">
    <p:pos x="1476" y="3422"/>
    <p:text>Flatten() essentially transforms each multidimensional output of each layer into a monodimensional array as input for the next layer.</p:text>
    <p:extLst>
      <p:ext uri="{C676402C-5697-4E1C-873F-D02D1690AC5C}">
        <p15:threadingInfo xmlns:p15="http://schemas.microsoft.com/office/powerpoint/2012/main" timeZoneBias="-120"/>
      </p:ext>
    </p:extLst>
  </p:cm>
  <p:cm authorId="1" dt="2023-01-14T19:21:30.114" idx="27">
    <p:pos x="4596" y="3276"/>
    <p:text>Dropout helps with overtraining as it deletes certain synapses that burden the network and make it repetitive. In other words it makes the weights of random weights inside a layer to be deleted. We set it to 10% of all results currently experimentally (0.1)</p:text>
    <p:extLst>
      <p:ext uri="{C676402C-5697-4E1C-873F-D02D1690AC5C}">
        <p15:threadingInfo xmlns:p15="http://schemas.microsoft.com/office/powerpoint/2012/main" timeZoneBias="-120"/>
      </p:ext>
    </p:extLst>
  </p:cm>
  <p:cm authorId="1" dt="2023-01-14T19:21:50.471" idx="28">
    <p:pos x="2076" y="3263"/>
    <p:text>Max Pooling is a pooling operation that calculates the maximum value for patches of a feature map (kernel of 2x2 here), and uses it to create a downsampled (pooled) feature map.</p:text>
    <p:extLst>
      <p:ext uri="{C676402C-5697-4E1C-873F-D02D1690AC5C}">
        <p15:threadingInfo xmlns:p15="http://schemas.microsoft.com/office/powerpoint/2012/main" timeZoneBias="-120"/>
      </p:ext>
    </p:extLst>
  </p:cm>
  <p:cm authorId="1" dt="2023-01-18T09:33:58.773" idx="37">
    <p:pos x="3570" y="3264"/>
    <p:text>A feature map with RELU activation can also be reffered to as "rectified feature map", in which the algorithm used for correction uses rectified linear units from RELU</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1-14T19:20:05.859" idx="24">
    <p:pos x="2274" y="2942"/>
    <p:text>Through the results we can observe the loss radically declining on the first iteration and then gradually becoming lower, and the accuracy greatly becoming better after 1 iteration and gradually becoming better.
We can see the results in the above plot. Loss is the first and accuracy the last. (orange shows test data and blue the train data)
We do not observe any overtraining with the current epoch count (which would lower the accuracy)</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1-14T18:25:30.251" idx="3">
    <p:pos x="2240" y="1614"/>
    <p:text>SVMs are are supervised learning models with associated learning algorithms that analyze data for classification and regression (a supervised machine learning technique which is used to predict continuous values) analysis. They are essentially dynamic classifiers for data and are trained to classify as best as general data and outliers. SVMs are used in small amounts of data since they sacle very poorly.
Their advantage is they can be used in both linear and non-linear data</p:text>
    <p:extLst>
      <p:ext uri="{C676402C-5697-4E1C-873F-D02D1690AC5C}">
        <p15:threadingInfo xmlns:p15="http://schemas.microsoft.com/office/powerpoint/2012/main" timeZoneBias="-120"/>
      </p:ext>
    </p:extLst>
  </p:cm>
  <p:cm authorId="1" dt="2023-01-14T19:25:25.348" idx="30">
    <p:pos x="2513" y="2915"/>
    <p:text>the gamma parameter defines how far the influence of a single training example reaches, with low values meaning 'far' and high values meaning 'close'.</p:text>
    <p:extLst>
      <p:ext uri="{C676402C-5697-4E1C-873F-D02D1690AC5C}">
        <p15:threadingInfo xmlns:p15="http://schemas.microsoft.com/office/powerpoint/2012/main" timeZoneBias="-120"/>
      </p:ext>
    </p:extLst>
  </p:cm>
  <p:cm authorId="1" dt="2023-01-14T19:26:06.203" idx="31">
    <p:pos x="3149" y="2928"/>
    <p:text>represents the similarity of vectors (training samples) in a feature space over polynomials of the original variables
The (implicit) feature space of a polynomial kernel is equivalent to that of polynomial regression, but without the combinatorial blowup in the number of parameters to be learned
polynomial regression is a form of regression analysis in which the relationship between the independent variable x and the dependent variable y is modelled as an nth degree polynomial in x</p:text>
    <p:extLst>
      <p:ext uri="{C676402C-5697-4E1C-873F-D02D1690AC5C}">
        <p15:threadingInfo xmlns:p15="http://schemas.microsoft.com/office/powerpoint/2012/main" timeZoneBias="-120"/>
      </p:ext>
    </p:extLst>
  </p:cm>
  <p:cm authorId="1" dt="2023-01-14T19:27:59.335" idx="32">
    <p:pos x="3814" y="2942"/>
    <p:text>The Radial Basis Function (RBF) is more complex and efficient at the same time that it can combine multiple polynomial kernels multiple times of different degrees to project the non-linearly separable data into higher dimensional space so that it can be separable using a hyperplane.</p:text>
    <p:extLst>
      <p:ext uri="{C676402C-5697-4E1C-873F-D02D1690AC5C}">
        <p15:threadingInfo xmlns:p15="http://schemas.microsoft.com/office/powerpoint/2012/main" timeZoneBias="-120"/>
      </p:ext>
    </p:extLst>
  </p:cm>
  <p:cm authorId="1" dt="2023-01-14T19:29:09.532" idx="33">
    <p:pos x="4625" y="2909"/>
    <p:text>equivalent to a two-layer, perceptron model of the neural network, which is used as an activation function for artificial neurons and applies the sigmoid function.</p:text>
    <p:extLst>
      <p:ext uri="{C676402C-5697-4E1C-873F-D02D1690AC5C}">
        <p15:threadingInfo xmlns:p15="http://schemas.microsoft.com/office/powerpoint/2012/main" timeZoneBias="-120"/>
      </p:ext>
    </p:extLst>
  </p:cm>
  <p:cm authorId="1" dt="2023-01-14T19:39:15.386" idx="36">
    <p:pos x="2857" y="2407"/>
    <p:text>Principal component analysis, or PCA, is a dimensionality-reduction method</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1-14T19:29:49.627" idx="34">
    <p:pos x="1936" y="1308"/>
    <p:text>An autoencoder is a type of artificial neural network used to learn efficient codings of unlabeled data. The encoding is validated and refined by attempting to regenerate the input from the encoding. The autoencoder learns a representation (encoding) for a set of data, typically for dimensionality reduction, by training the network to ignore insignificant data (“noise”).</p:text>
    <p:extLst>
      <p:ext uri="{C676402C-5697-4E1C-873F-D02D1690AC5C}">
        <p15:threadingInfo xmlns:p15="http://schemas.microsoft.com/office/powerpoint/2012/main" timeZoneBias="-120"/>
      </p:ext>
    </p:extLst>
  </p:cm>
  <p:cm authorId="1" dt="2023-01-14T19:34:30.193" idx="35">
    <p:pos x="2229" y="1855"/>
    <p:text>Binary cross entropy compares each of the predicted probabilities to actual class output which can be either 0 or 1. It then calculates the score that penalizes the probabilities based on the distance from the expected value.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1/18/2023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460242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2421256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34136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445472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944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4731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385068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92795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mailto:knperros@csd.auth.g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1186481"/>
            <a:ext cx="5864382" cy="2275238"/>
          </a:xfrm>
        </p:spPr>
        <p:txBody>
          <a:bodyPr>
            <a:normAutofit fontScale="90000"/>
          </a:bodyPr>
          <a:lstStyle/>
          <a:p>
            <a:r>
              <a:rPr lang="en-US" dirty="0" err="1"/>
              <a:t>ProjectS</a:t>
            </a:r>
            <a:r>
              <a:rPr lang="en-US" dirty="0"/>
              <a:t> presentation for neural networks – deep learning course</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2190750" y="4572000"/>
            <a:ext cx="4072586" cy="1463040"/>
          </a:xfrm>
        </p:spPr>
        <p:txBody>
          <a:bodyPr/>
          <a:lstStyle/>
          <a:p>
            <a:pPr algn="l"/>
            <a:r>
              <a:rPr lang="en-US" dirty="0"/>
              <a:t>Author: Konstantinos Perros</a:t>
            </a:r>
          </a:p>
          <a:p>
            <a:pPr algn="l"/>
            <a:r>
              <a:rPr lang="en-US" dirty="0"/>
              <a:t>AEM: 3713</a:t>
            </a:r>
          </a:p>
          <a:p>
            <a:pPr algn="l"/>
            <a:r>
              <a:rPr lang="en-US" dirty="0"/>
              <a:t>Mail: </a:t>
            </a:r>
            <a:r>
              <a:rPr lang="en-US" dirty="0">
                <a:hlinkClick r:id="rId4"/>
              </a:rPr>
              <a:t>knperros@csd.auth.gr</a:t>
            </a:r>
            <a:endParaRPr lang="en-US" dirty="0"/>
          </a:p>
          <a:p>
            <a:pPr algn="l"/>
            <a:endParaRPr lang="en-US" dirty="0"/>
          </a:p>
          <a:p>
            <a:pPr algn="l"/>
            <a:endParaRPr lang="en-US" dirty="0"/>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5"/>
            <a:ext cx="10288693" cy="4409419"/>
          </a:xfrm>
        </p:spPr>
        <p:txBody>
          <a:bodyPr>
            <a:normAutofit/>
          </a:bodyPr>
          <a:lstStyle/>
          <a:p>
            <a:r>
              <a:rPr lang="en-US" dirty="0"/>
              <a:t>For the MNIST dataset, it is evident that more complex layers with higher neuron count and confusion on the model achieve better training and results but take a lot of time. Simpler model can yield decent to good results faster but reach their ceiling with overtraining fast.</a:t>
            </a:r>
          </a:p>
          <a:p>
            <a:r>
              <a:rPr lang="en-US" dirty="0"/>
              <a:t>The CIFAR10 dataset has more challenging data (images with more pixels and RGB) and needs a lot of complexity and training on neural models to achieve even decent results.</a:t>
            </a:r>
          </a:p>
          <a:p>
            <a:r>
              <a:rPr lang="en-US" dirty="0"/>
              <a:t>SVMs as shown yield poor results and skyrocket in time taken with just slightly larger data sets. They are inefficient and take too much time, so their actual usage should be very limited on very small training data.</a:t>
            </a:r>
          </a:p>
          <a:p>
            <a:r>
              <a:rPr lang="en-US" dirty="0"/>
              <a:t>Autoencoders achieve pretty decent reconstructions if trained correctly, but take a lot of time. They can generate pretty decent results in the long run and although PCA may surpass them in both accuracy and efficiency with respectively better networks, Autoencoders retain information created across the entire image, whereas on PCA all information after its first component gradually worsens in reconstruction.</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Comparing everything</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93590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General information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The projects were implemented using Python in Notebook format.</a:t>
            </a:r>
          </a:p>
          <a:p>
            <a:r>
              <a:rPr lang="en-US" dirty="0"/>
              <a:t>All datasets derive from </a:t>
            </a:r>
            <a:r>
              <a:rPr lang="en-US" dirty="0" err="1"/>
              <a:t>keras</a:t>
            </a:r>
            <a:r>
              <a:rPr lang="en-US" dirty="0"/>
              <a:t>. Project 1 and 2 use MNIST, Project 3 uses Cifar10</a:t>
            </a:r>
          </a:p>
          <a:p>
            <a:r>
              <a:rPr lang="en-US" dirty="0"/>
              <a:t>Each project draws data from their respective datasets and reshapes them in 1-dimensional arrays to be used either in scale and dimension reduction or to be used in model fitting</a:t>
            </a:r>
          </a:p>
          <a:p>
            <a:r>
              <a:rPr lang="en-US" dirty="0"/>
              <a:t>For each project, the Nearest Centroid and Nearest Neighbor Classifiers were used for comparison</a:t>
            </a:r>
          </a:p>
          <a:p>
            <a:r>
              <a:rPr lang="en-US" dirty="0"/>
              <a:t>Project 1 and 2 issued MNIST to achieve peak performance, and Project 3 used CIFAR10 to apply and compare results in a more difficult and large dataset.</a:t>
            </a:r>
          </a:p>
          <a:p>
            <a:r>
              <a:rPr lang="en-US" dirty="0"/>
              <a:t>Models are either compiled with dense hidden layers, or 2D Convolution for better results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Preprocessing, Allocation, Platform and Methods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rmAutofit/>
          </a:bodyPr>
          <a:lstStyle/>
          <a:p>
            <a:r>
              <a:rPr lang="en-US" dirty="0"/>
              <a:t>IN – between project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r>
              <a:rPr lang="en-US" dirty="0"/>
              <a:t>We implement both </a:t>
            </a:r>
            <a:r>
              <a:rPr lang="en-US" dirty="0" err="1"/>
              <a:t>kNN</a:t>
            </a:r>
            <a:r>
              <a:rPr lang="en-US" dirty="0"/>
              <a:t> with 1,</a:t>
            </a:r>
            <a:r>
              <a:rPr lang="el-GR" dirty="0"/>
              <a:t> </a:t>
            </a:r>
            <a:r>
              <a:rPr lang="en-US" dirty="0"/>
              <a:t>3 and also 5 and 7 neighbors for a wider range of results to compare, as well as Nearest Centroid. Results:</a:t>
            </a:r>
          </a:p>
          <a:p>
            <a:r>
              <a:rPr lang="en-US" dirty="0"/>
              <a:t>knn1: 96.91%, 37s</a:t>
            </a:r>
          </a:p>
          <a:p>
            <a:r>
              <a:rPr lang="en-US" dirty="0"/>
              <a:t>knn3: 97.07%, 46s</a:t>
            </a:r>
          </a:p>
          <a:p>
            <a:r>
              <a:rPr lang="en-US" dirty="0"/>
              <a:t>knn5: 96.88%, 39s</a:t>
            </a:r>
          </a:p>
          <a:p>
            <a:r>
              <a:rPr lang="en-US" dirty="0"/>
              <a:t>knn7: 96.94%, 41s</a:t>
            </a:r>
          </a:p>
          <a:p>
            <a:r>
              <a:rPr lang="en-US" dirty="0" err="1"/>
              <a:t>clf</a:t>
            </a:r>
            <a:r>
              <a:rPr lang="en-US" dirty="0"/>
              <a:t>: 82.03%, 1s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Algorithms and Results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4" name="TextBox 3">
            <a:extLst>
              <a:ext uri="{FF2B5EF4-FFF2-40B4-BE49-F238E27FC236}">
                <a16:creationId xmlns:a16="http://schemas.microsoft.com/office/drawing/2014/main" id="{5203B01B-067A-0232-D207-15462AFF202F}"/>
              </a:ext>
            </a:extLst>
          </p:cNvPr>
          <p:cNvSpPr txBox="1"/>
          <p:nvPr/>
        </p:nvSpPr>
        <p:spPr>
          <a:xfrm>
            <a:off x="4038600" y="3657600"/>
            <a:ext cx="6248400" cy="1477328"/>
          </a:xfrm>
          <a:prstGeom prst="rect">
            <a:avLst/>
          </a:prstGeom>
          <a:noFill/>
        </p:spPr>
        <p:txBody>
          <a:bodyPr wrap="square" rtlCol="0">
            <a:spAutoFit/>
          </a:bodyPr>
          <a:lstStyle/>
          <a:p>
            <a:r>
              <a:rPr lang="en-US" dirty="0"/>
              <a:t>Although the fastest by far was the nearest centroid, the results were quite bad when compared to the </a:t>
            </a:r>
            <a:r>
              <a:rPr lang="en-US" dirty="0" err="1"/>
              <a:t>kNN</a:t>
            </a:r>
            <a:r>
              <a:rPr lang="en-US" dirty="0"/>
              <a:t> classifiers. Also, the </a:t>
            </a:r>
            <a:r>
              <a:rPr lang="en-US" dirty="0" err="1"/>
              <a:t>kNN</a:t>
            </a:r>
            <a:r>
              <a:rPr lang="en-US" dirty="0"/>
              <a:t> classifier with 3 neighbors yields the best results of the classifiers presented and takes about 46s for the entire MNIST dataset.</a:t>
            </a:r>
          </a:p>
        </p:txBody>
      </p:sp>
    </p:spTree>
    <p:extLst>
      <p:ext uri="{BB962C8B-B14F-4D97-AF65-F5344CB8AC3E}">
        <p14:creationId xmlns:p14="http://schemas.microsoft.com/office/powerpoint/2010/main" val="286210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Project 1</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7"/>
            <a:ext cx="10288693" cy="4561818"/>
          </a:xfrm>
        </p:spPr>
        <p:txBody>
          <a:bodyPr>
            <a:normAutofit lnSpcReduction="10000"/>
          </a:bodyPr>
          <a:lstStyle/>
          <a:p>
            <a:r>
              <a:rPr lang="en-US" dirty="0"/>
              <a:t>For the Neural Network models, we implement Sequential layers with 1 input and 1 output layer. Their activation is RELU based and their output is </a:t>
            </a:r>
            <a:r>
              <a:rPr lang="en-US" dirty="0" err="1"/>
              <a:t>softmax</a:t>
            </a:r>
            <a:r>
              <a:rPr lang="en-US" dirty="0"/>
              <a:t>. When compiled, they use the Adam optimizer, use Sparse Categorical </a:t>
            </a:r>
            <a:r>
              <a:rPr lang="en-US" dirty="0" err="1"/>
              <a:t>Crossentropy</a:t>
            </a:r>
            <a:r>
              <a:rPr lang="en-US" dirty="0"/>
              <a:t> for the loss function and sparse categorical accuracy for metrics. They are then trained using the reshaped validation data and training models, Shuffle, epochs and batch sizes.</a:t>
            </a:r>
          </a:p>
          <a:p>
            <a:r>
              <a:rPr lang="en-US" dirty="0"/>
              <a:t>The first model uses 3 simple Dense hidden layers with 64, 64, 32 neurons respectively. We train for 5 epochs and batch size of 32</a:t>
            </a:r>
          </a:p>
          <a:p>
            <a:r>
              <a:rPr lang="en-US" dirty="0"/>
              <a:t>The second model uses 6 simple Dense hidden layers with 64, 64, 128, 64, 64, 32 neurons respectively. We train for 10 epochs and batch size of 32</a:t>
            </a:r>
          </a:p>
          <a:p>
            <a:r>
              <a:rPr lang="en-US" dirty="0"/>
              <a:t>The third model uses 3 Convolution 2D hidden layers with 64, 64, 32 neurons respectively, feature map of 2x2, </a:t>
            </a:r>
            <a:r>
              <a:rPr lang="en-US" dirty="0" err="1"/>
              <a:t>MaxPooling</a:t>
            </a:r>
            <a:r>
              <a:rPr lang="en-US" dirty="0"/>
              <a:t> per layer of 2x2, RELU activation, Dropout of 10% on the final hidden layer and Flatten. We train for 5 epochs and batch size of 32</a:t>
            </a:r>
          </a:p>
          <a:p>
            <a:r>
              <a:rPr lang="en-US" dirty="0"/>
              <a:t>The fourth model uses 3 Convolution 2D hidden layers with 64, 128, 64 neurons respectively, same feature map and </a:t>
            </a:r>
            <a:r>
              <a:rPr lang="en-US" dirty="0" err="1"/>
              <a:t>Maxpooling</a:t>
            </a:r>
            <a:r>
              <a:rPr lang="en-US" dirty="0"/>
              <a:t> size as before, RELU activation, a Dropout of 40% and Flatten. We train for 10 epochs and batch size of 32</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Algorithms and Parameters, used in other projects as well</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40474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Project 1</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7"/>
            <a:ext cx="10288693" cy="4561818"/>
          </a:xfrm>
        </p:spPr>
        <p:txBody>
          <a:bodyPr>
            <a:normAutofit/>
          </a:bodyPr>
          <a:lstStyle/>
          <a:p>
            <a:r>
              <a:rPr lang="en-US" dirty="0"/>
              <a:t>model1: 95.37% (overtrained afterwards on 5th epoch), 26s</a:t>
            </a:r>
          </a:p>
          <a:p>
            <a:r>
              <a:rPr lang="en-US" dirty="0"/>
              <a:t>model1_1: 96.93% (overtrained afterwards on 8th epoch), 60s</a:t>
            </a:r>
          </a:p>
          <a:p>
            <a:r>
              <a:rPr lang="en-US" dirty="0"/>
              <a:t>model2: 98.59% (overtrained afterwards on 5th epoch), 329s</a:t>
            </a:r>
          </a:p>
          <a:p>
            <a:r>
              <a:rPr lang="en-US" dirty="0"/>
              <a:t>model2_1: 98.99% (slightly overtrained afterwards due to dropout on final epoch), 600s</a:t>
            </a:r>
          </a:p>
          <a:p>
            <a:r>
              <a:rPr lang="en-US" dirty="0"/>
              <a:t>knn3: 97.07%, 46s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Results (extra experiments are omitted)</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EC470651-4865-D8E8-290A-BFDA0836FE5D}"/>
              </a:ext>
            </a:extLst>
          </p:cNvPr>
          <p:cNvPicPr>
            <a:picLocks noChangeAspect="1"/>
          </p:cNvPicPr>
          <p:nvPr/>
        </p:nvPicPr>
        <p:blipFill>
          <a:blip r:embed="rId4"/>
          <a:stretch>
            <a:fillRect/>
          </a:stretch>
        </p:blipFill>
        <p:spPr>
          <a:xfrm>
            <a:off x="978917" y="4964348"/>
            <a:ext cx="2695543" cy="1806104"/>
          </a:xfrm>
          <a:prstGeom prst="rect">
            <a:avLst/>
          </a:prstGeom>
        </p:spPr>
      </p:pic>
      <p:pic>
        <p:nvPicPr>
          <p:cNvPr id="7" name="Picture 6">
            <a:extLst>
              <a:ext uri="{FF2B5EF4-FFF2-40B4-BE49-F238E27FC236}">
                <a16:creationId xmlns:a16="http://schemas.microsoft.com/office/drawing/2014/main" id="{29EBE77C-E9A6-EDDF-9624-CF64E27699C2}"/>
              </a:ext>
            </a:extLst>
          </p:cNvPr>
          <p:cNvPicPr>
            <a:picLocks noChangeAspect="1"/>
          </p:cNvPicPr>
          <p:nvPr/>
        </p:nvPicPr>
        <p:blipFill>
          <a:blip r:embed="rId5"/>
          <a:stretch>
            <a:fillRect/>
          </a:stretch>
        </p:blipFill>
        <p:spPr>
          <a:xfrm>
            <a:off x="3566948" y="5023247"/>
            <a:ext cx="2601505" cy="1688305"/>
          </a:xfrm>
          <a:prstGeom prst="rect">
            <a:avLst/>
          </a:prstGeom>
        </p:spPr>
      </p:pic>
      <p:pic>
        <p:nvPicPr>
          <p:cNvPr id="9" name="Picture 8">
            <a:extLst>
              <a:ext uri="{FF2B5EF4-FFF2-40B4-BE49-F238E27FC236}">
                <a16:creationId xmlns:a16="http://schemas.microsoft.com/office/drawing/2014/main" id="{579F8EF0-6256-A24C-2939-2AFA1A1C893D}"/>
              </a:ext>
            </a:extLst>
          </p:cNvPr>
          <p:cNvPicPr>
            <a:picLocks noChangeAspect="1"/>
          </p:cNvPicPr>
          <p:nvPr/>
        </p:nvPicPr>
        <p:blipFill>
          <a:blip r:embed="rId6"/>
          <a:stretch>
            <a:fillRect/>
          </a:stretch>
        </p:blipFill>
        <p:spPr>
          <a:xfrm>
            <a:off x="6100153" y="5023247"/>
            <a:ext cx="2604914" cy="1770458"/>
          </a:xfrm>
          <a:prstGeom prst="rect">
            <a:avLst/>
          </a:prstGeom>
        </p:spPr>
      </p:pic>
      <p:pic>
        <p:nvPicPr>
          <p:cNvPr id="14" name="Picture 13">
            <a:extLst>
              <a:ext uri="{FF2B5EF4-FFF2-40B4-BE49-F238E27FC236}">
                <a16:creationId xmlns:a16="http://schemas.microsoft.com/office/drawing/2014/main" id="{80CD02C1-3727-A59E-CEB1-F41CE7FA8B74}"/>
              </a:ext>
            </a:extLst>
          </p:cNvPr>
          <p:cNvPicPr>
            <a:picLocks noChangeAspect="1"/>
          </p:cNvPicPr>
          <p:nvPr/>
        </p:nvPicPr>
        <p:blipFill>
          <a:blip r:embed="rId7"/>
          <a:stretch>
            <a:fillRect/>
          </a:stretch>
        </p:blipFill>
        <p:spPr>
          <a:xfrm>
            <a:off x="8705067" y="5029200"/>
            <a:ext cx="2517939" cy="1688305"/>
          </a:xfrm>
          <a:prstGeom prst="rect">
            <a:avLst/>
          </a:prstGeom>
        </p:spPr>
      </p:pic>
      <p:sp>
        <p:nvSpPr>
          <p:cNvPr id="15" name="TextBox 14">
            <a:extLst>
              <a:ext uri="{FF2B5EF4-FFF2-40B4-BE49-F238E27FC236}">
                <a16:creationId xmlns:a16="http://schemas.microsoft.com/office/drawing/2014/main" id="{85F7B85B-76AB-641A-66DF-D00FD317EF1B}"/>
              </a:ext>
            </a:extLst>
          </p:cNvPr>
          <p:cNvSpPr txBox="1"/>
          <p:nvPr/>
        </p:nvSpPr>
        <p:spPr>
          <a:xfrm>
            <a:off x="1191745" y="4565337"/>
            <a:ext cx="9654054" cy="369332"/>
          </a:xfrm>
          <a:prstGeom prst="rect">
            <a:avLst/>
          </a:prstGeom>
          <a:noFill/>
        </p:spPr>
        <p:txBody>
          <a:bodyPr wrap="square" rtlCol="0">
            <a:spAutoFit/>
          </a:bodyPr>
          <a:lstStyle/>
          <a:p>
            <a:r>
              <a:rPr lang="en-US" dirty="0"/>
              <a:t>            model 1                          model 1_1                           model2                           model2_1</a:t>
            </a:r>
          </a:p>
        </p:txBody>
      </p:sp>
    </p:spTree>
    <p:extLst>
      <p:ext uri="{BB962C8B-B14F-4D97-AF65-F5344CB8AC3E}">
        <p14:creationId xmlns:p14="http://schemas.microsoft.com/office/powerpoint/2010/main" val="386370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Project 2</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lnSpcReduction="10000"/>
          </a:bodyPr>
          <a:lstStyle/>
          <a:p>
            <a:r>
              <a:rPr lang="en-US" dirty="0"/>
              <a:t>We will use the MNIST dataset from </a:t>
            </a:r>
            <a:r>
              <a:rPr lang="en-US" dirty="0" err="1"/>
              <a:t>keras</a:t>
            </a:r>
            <a:r>
              <a:rPr lang="en-US" dirty="0"/>
              <a:t> again and we will reshape the data accordingly.</a:t>
            </a:r>
          </a:p>
          <a:p>
            <a:r>
              <a:rPr lang="en-US" dirty="0"/>
              <a:t>We will create and train SVM models and compare them to the </a:t>
            </a:r>
            <a:r>
              <a:rPr lang="en-US" dirty="0" err="1"/>
              <a:t>kNN</a:t>
            </a:r>
            <a:r>
              <a:rPr lang="en-US" dirty="0"/>
              <a:t> and Nearest Centroid classifiers from Project 1.</a:t>
            </a:r>
          </a:p>
          <a:p>
            <a:r>
              <a:rPr lang="en-US" dirty="0"/>
              <a:t>We will train models for 2000 and 2500 data values from the dataset and compare times as well as results.</a:t>
            </a:r>
          </a:p>
          <a:p>
            <a:r>
              <a:rPr lang="en-US" dirty="0"/>
              <a:t>We will reduce dimensionality with PCA for faster data handling, using sci-kit learn.</a:t>
            </a:r>
          </a:p>
          <a:p>
            <a:r>
              <a:rPr lang="en-US" dirty="0"/>
              <a:t>We will train in both one vs one and one vs rest (</a:t>
            </a:r>
            <a:r>
              <a:rPr lang="en-US" dirty="0" err="1"/>
              <a:t>ovo</a:t>
            </a:r>
            <a:r>
              <a:rPr lang="en-US" dirty="0"/>
              <a:t>, </a:t>
            </a:r>
            <a:r>
              <a:rPr lang="en-US" dirty="0" err="1"/>
              <a:t>ovr</a:t>
            </a:r>
            <a:r>
              <a:rPr lang="en-US" dirty="0"/>
              <a:t>) conditions, multiple restrictions and models that include: linear, gamma, polynomial, RBF and sigmoid kernels.</a:t>
            </a:r>
          </a:p>
          <a:p>
            <a:r>
              <a:rPr lang="en-US" dirty="0"/>
              <a:t>On the poly models we will emphasize afterwards on finding the best possible degree for the best results</a:t>
            </a:r>
          </a:p>
          <a:p>
            <a:r>
              <a:rPr lang="en-US" dirty="0"/>
              <a:t>Further emphasis on the results as well as explanation are written in the comments of the code</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General Information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63116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Project 2</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lnSpcReduction="10000"/>
          </a:bodyPr>
          <a:lstStyle/>
          <a:p>
            <a:r>
              <a:rPr lang="en-US" dirty="0"/>
              <a:t>Linear with 2K data, 10M iterations on all restrictions and conditions: 50%, ~4s</a:t>
            </a:r>
          </a:p>
          <a:p>
            <a:r>
              <a:rPr lang="en-US" dirty="0"/>
              <a:t>All gammas with 2K Data, 1M iterations on all restrictions and conditions: 51.8% and ~6s. To be noted is that restrictions below 1 yield worse train accuracy</a:t>
            </a:r>
          </a:p>
          <a:p>
            <a:r>
              <a:rPr lang="en-US" dirty="0"/>
              <a:t>Polynomial with 2K data, 1M iterations, restriction of 1000, </a:t>
            </a:r>
            <a:r>
              <a:rPr lang="en-US" dirty="0" err="1"/>
              <a:t>ovr</a:t>
            </a:r>
            <a:r>
              <a:rPr lang="en-US" dirty="0"/>
              <a:t> condition and degree of 20: 54.4%, 2.93s</a:t>
            </a:r>
          </a:p>
          <a:p>
            <a:r>
              <a:rPr lang="en-US" dirty="0"/>
              <a:t>Polynomial with 2K data, 1M iterations, restriction of 1000, all conditions and degree of 23: 54,7%, 3.78s for </a:t>
            </a:r>
            <a:r>
              <a:rPr lang="en-US" dirty="0" err="1"/>
              <a:t>ovo</a:t>
            </a:r>
            <a:r>
              <a:rPr lang="en-US" dirty="0"/>
              <a:t>, 2.8s for </a:t>
            </a:r>
            <a:r>
              <a:rPr lang="en-US" dirty="0" err="1"/>
              <a:t>ovr</a:t>
            </a:r>
            <a:endParaRPr lang="en-US" dirty="0"/>
          </a:p>
          <a:p>
            <a:r>
              <a:rPr lang="en-US" dirty="0"/>
              <a:t>RBF with all previous gammas, 1M iterations, all restrictions and conditions yield the same results as simple gamma with worse times, ~ 5.5s</a:t>
            </a:r>
          </a:p>
          <a:p>
            <a:r>
              <a:rPr lang="en-US" dirty="0"/>
              <a:t>Sigmoid with 2K data, 1M iterations, 0.01 restriction, all conditions: 53%, 4s for </a:t>
            </a:r>
            <a:r>
              <a:rPr lang="en-US" dirty="0" err="1"/>
              <a:t>ovr</a:t>
            </a:r>
            <a:r>
              <a:rPr lang="en-US" dirty="0"/>
              <a:t>, 4.5s for </a:t>
            </a:r>
            <a:r>
              <a:rPr lang="en-US" dirty="0" err="1"/>
              <a:t>ovo</a:t>
            </a:r>
            <a:endParaRPr lang="en-US" dirty="0"/>
          </a:p>
          <a:p>
            <a:r>
              <a:rPr lang="en-US" dirty="0"/>
              <a:t>Linear with 2.5K data, 10M iterations, 0.01 restriction, all conditions: 51.1%, ~67s</a:t>
            </a:r>
          </a:p>
          <a:p>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Best Results from each model</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90075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Project 3</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5"/>
            <a:ext cx="10288693" cy="4409419"/>
          </a:xfrm>
        </p:spPr>
        <p:txBody>
          <a:bodyPr>
            <a:normAutofit fontScale="92500" lnSpcReduction="20000"/>
          </a:bodyPr>
          <a:lstStyle/>
          <a:p>
            <a:r>
              <a:rPr lang="en-US" dirty="0"/>
              <a:t>We will create autoencoders and compare results a PCA that preserves 90% of the original data.</a:t>
            </a:r>
          </a:p>
          <a:p>
            <a:r>
              <a:rPr lang="en-US" dirty="0"/>
              <a:t>We will use the CIFAR10 dataset for more interesting results than before on a harder dataset and we will reshape the data to 1-dimensional arrays accordingly as well as flatten them for faster results. We will also be using binary </a:t>
            </a:r>
            <a:r>
              <a:rPr lang="en-US" dirty="0" err="1"/>
              <a:t>crossentropy</a:t>
            </a:r>
            <a:r>
              <a:rPr lang="en-US" dirty="0"/>
              <a:t> for the loss functions for more interesting results. Each image is 32x32 pixels x3 for the RGB array, so each model will have 3 neurons for output before plotting and showing results and image comparisons for their predictions.</a:t>
            </a:r>
          </a:p>
          <a:p>
            <a:r>
              <a:rPr lang="en-US" dirty="0"/>
              <a:t>The first model will use a simple Dense hidden layer with a compression factor of 96. It will use 10 epochs, batch size of 256.</a:t>
            </a:r>
          </a:p>
          <a:p>
            <a:r>
              <a:rPr lang="en-US" dirty="0"/>
              <a:t>The second model will use Dense layers with high neuron count for both the input, encoding and decoding, with RELU activation, sigmoid output, 4 epochs and batch size of 256</a:t>
            </a:r>
          </a:p>
          <a:p>
            <a:r>
              <a:rPr lang="en-US" dirty="0"/>
              <a:t>The third model will use the effective </a:t>
            </a:r>
            <a:r>
              <a:rPr lang="en-US" dirty="0" err="1"/>
              <a:t>Convoluion</a:t>
            </a:r>
            <a:r>
              <a:rPr lang="en-US" dirty="0"/>
              <a:t> 2D layers which issued good results in the first project, this time with an initial kernel of 3x3, with </a:t>
            </a:r>
            <a:r>
              <a:rPr lang="en-US" dirty="0" err="1"/>
              <a:t>MaxPooling</a:t>
            </a:r>
            <a:r>
              <a:rPr lang="en-US" dirty="0"/>
              <a:t> for a 2x2 and </a:t>
            </a:r>
            <a:r>
              <a:rPr lang="en-US" dirty="0" err="1"/>
              <a:t>UpSampling</a:t>
            </a:r>
            <a:r>
              <a:rPr lang="en-US" dirty="0"/>
              <a:t> of 2x2. We will only put low neuron count to save on time cost, 4 epochs and batch size of 256.</a:t>
            </a:r>
          </a:p>
          <a:p>
            <a:r>
              <a:rPr lang="en-US" dirty="0"/>
              <a:t>Finally, we will create a simple PCA with 90% original data kept (99 components) and will train it over a simple Dense layer model with minimal neurons (128, 128, 64, 32 respectively). We will conduct training on 50 epochs and batch size of 128  </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General Information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15741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Project 3</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5"/>
            <a:ext cx="10288693" cy="4409419"/>
          </a:xfrm>
        </p:spPr>
        <p:txBody>
          <a:bodyPr>
            <a:normAutofit/>
          </a:bodyPr>
          <a:lstStyle/>
          <a:p>
            <a:r>
              <a:rPr lang="en-US" dirty="0"/>
              <a:t>First autoencoder: </a:t>
            </a:r>
            <a:r>
              <a:rPr lang="sv-SE" dirty="0"/>
              <a:t>loss: 0.5507 - val_loss: 0.5516, Time taken: 253s</a:t>
            </a:r>
          </a:p>
          <a:p>
            <a:r>
              <a:rPr lang="sv-SE" dirty="0"/>
              <a:t>Second autoencoder: loss: 0.5476 - val_loss: 0.5484, Time taken: 939s</a:t>
            </a:r>
          </a:p>
          <a:p>
            <a:r>
              <a:rPr lang="sv-SE" dirty="0"/>
              <a:t>Third autoencoder: </a:t>
            </a:r>
            <a:r>
              <a:rPr lang="it-IT" dirty="0"/>
              <a:t>loss: 4.9200e-04 - val_loss: 4.3757e-04, Time taken: 1044s</a:t>
            </a:r>
          </a:p>
          <a:p>
            <a:r>
              <a:rPr lang="it-IT" dirty="0"/>
              <a:t>PCA: </a:t>
            </a:r>
            <a:r>
              <a:rPr lang="en-US" dirty="0"/>
              <a:t>loss: 1.0278 - </a:t>
            </a:r>
            <a:r>
              <a:rPr lang="en-US" dirty="0" err="1"/>
              <a:t>val_loss</a:t>
            </a:r>
            <a:r>
              <a:rPr lang="en-US" dirty="0"/>
              <a:t>: 2.4188, Time taken: 118s</a:t>
            </a:r>
          </a:p>
          <a:p>
            <a:pPr marL="0" indent="0">
              <a:buNone/>
            </a:pPr>
            <a:endParaRPr lang="en-US" dirty="0"/>
          </a:p>
          <a:p>
            <a:pPr marL="0" indent="0">
              <a:buNone/>
            </a:pPr>
            <a:r>
              <a:rPr lang="en-US" dirty="0"/>
              <a:t>As for image prediction and reconstruction, the first 2 autoencoders yield mediocre to poor results, and the 3</a:t>
            </a:r>
            <a:r>
              <a:rPr lang="en-US" baseline="30000" dirty="0"/>
              <a:t>rd</a:t>
            </a:r>
            <a:r>
              <a:rPr lang="en-US" dirty="0"/>
              <a:t> one yields decent results in high time intervals. Although the PCA results are lower, the time taken and the accuracy slope on it show that it is preferable and can yield much better results with more neurons, layers, complexity and time, and yield faster times more efficiently</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Results and Reconstruction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908420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149</TotalTime>
  <Words>1540</Words>
  <Application>Microsoft Office PowerPoint</Application>
  <PresentationFormat>Widescreen</PresentationFormat>
  <Paragraphs>96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ModernClassicBlock-3</vt:lpstr>
      <vt:lpstr>ProjectS presentation for neural networks – deep learning course </vt:lpstr>
      <vt:lpstr>General information</vt:lpstr>
      <vt:lpstr>IN – between project</vt:lpstr>
      <vt:lpstr>Project 1</vt:lpstr>
      <vt:lpstr>Project 1</vt:lpstr>
      <vt:lpstr>Project 2</vt:lpstr>
      <vt:lpstr>Project 2</vt:lpstr>
      <vt:lpstr>Project 3</vt:lpstr>
      <vt:lpstr>Project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neural networks – deep learning course </dc:title>
  <dc:creator>XG-PRO .</dc:creator>
  <cp:lastModifiedBy>XG-PRO .</cp:lastModifiedBy>
  <cp:revision>19</cp:revision>
  <dcterms:created xsi:type="dcterms:W3CDTF">2023-01-14T15:47:41Z</dcterms:created>
  <dcterms:modified xsi:type="dcterms:W3CDTF">2023-01-18T07:51:47Z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