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0781" autoAdjust="0"/>
  </p:normalViewPr>
  <p:slideViewPr>
    <p:cSldViewPr snapToGrid="0" showGuides="1">
      <p:cViewPr varScale="1">
        <p:scale>
          <a:sx n="47" d="100"/>
          <a:sy n="47" d="100"/>
        </p:scale>
        <p:origin x="15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26F88-DFEA-4047-BE71-CB3E23FF173C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EE055-025C-4465-878B-D47B3BF78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9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一篇分类检测，分割的文章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77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7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CNN</a:t>
            </a:r>
            <a:r>
              <a:rPr lang="zh-CN" altLang="en-US" dirty="0"/>
              <a:t>引入目标检测的开山之作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Fast </a:t>
            </a:r>
            <a:r>
              <a:rPr lang="en-US" altLang="zh-CN" dirty="0" err="1"/>
              <a:t>cnn</a:t>
            </a:r>
            <a:r>
              <a:rPr lang="zh-CN" altLang="en-US" dirty="0"/>
              <a:t>是仍然基于</a:t>
            </a:r>
            <a:r>
              <a:rPr lang="en-US" altLang="zh-CN" dirty="0"/>
              <a:t>selective</a:t>
            </a:r>
            <a:r>
              <a:rPr lang="zh-CN" altLang="en-US" dirty="0"/>
              <a:t>提取建议框，而</a:t>
            </a:r>
            <a:r>
              <a:rPr lang="en-US" altLang="zh-CN" dirty="0"/>
              <a:t>selective</a:t>
            </a:r>
            <a:r>
              <a:rPr lang="zh-CN" altLang="en-US" dirty="0"/>
              <a:t>方法提取建议框的计算仍然是基于</a:t>
            </a:r>
            <a:r>
              <a:rPr lang="en-US" altLang="zh-CN" dirty="0" err="1"/>
              <a:t>cpu</a:t>
            </a:r>
            <a:r>
              <a:rPr lang="zh-CN" altLang="en-US" dirty="0"/>
              <a:t>运行的，仍然无法借用</a:t>
            </a:r>
            <a:r>
              <a:rPr lang="en-US" altLang="zh-CN" dirty="0"/>
              <a:t>GPU</a:t>
            </a:r>
            <a:r>
              <a:rPr lang="zh-CN" altLang="en-US" dirty="0"/>
              <a:t>来提高运行的速度；无法借助</a:t>
            </a:r>
            <a:r>
              <a:rPr lang="en-US" altLang="zh-CN" dirty="0"/>
              <a:t>GPU </a:t>
            </a:r>
            <a:r>
              <a:rPr lang="zh-CN" altLang="en-US" dirty="0"/>
              <a:t>告诉运行的能力，所以效率很低，这种方法为图像提供了大约</a:t>
            </a:r>
            <a:r>
              <a:rPr lang="en-US" altLang="zh-CN" dirty="0"/>
              <a:t>2000</a:t>
            </a:r>
            <a:r>
              <a:rPr lang="zh-CN" altLang="en-US" dirty="0"/>
              <a:t>个</a:t>
            </a:r>
            <a:r>
              <a:rPr lang="en-US" altLang="zh-CN" dirty="0"/>
              <a:t>proposal</a:t>
            </a:r>
            <a:r>
              <a:rPr lang="zh-CN" altLang="en-US" dirty="0"/>
              <a:t>，大大拖延了检测的时间；</a:t>
            </a:r>
            <a:endParaRPr lang="en-US" altLang="zh-CN" dirty="0"/>
          </a:p>
          <a:p>
            <a:r>
              <a:rPr lang="en-US" altLang="zh-CN" dirty="0"/>
              <a:t>RPN</a:t>
            </a:r>
            <a:r>
              <a:rPr lang="zh-CN" altLang="en-US" dirty="0"/>
              <a:t>绝大部分预测运算在</a:t>
            </a:r>
            <a:r>
              <a:rPr lang="en-US" altLang="zh-CN" dirty="0"/>
              <a:t>GPU</a:t>
            </a:r>
            <a:r>
              <a:rPr lang="zh-CN" altLang="en-US" dirty="0"/>
              <a:t>中完成，且在预测</a:t>
            </a:r>
            <a:r>
              <a:rPr lang="en-US" altLang="zh-CN" dirty="0"/>
              <a:t>Proposal</a:t>
            </a:r>
            <a:r>
              <a:rPr lang="zh-CN" altLang="en-US" dirty="0"/>
              <a:t>的卷积网络与</a:t>
            </a:r>
            <a:r>
              <a:rPr lang="en-US" altLang="zh-CN" dirty="0"/>
              <a:t>Faster R-</a:t>
            </a:r>
            <a:r>
              <a:rPr lang="en-US" altLang="zh-CN" dirty="0" err="1"/>
              <a:t>cnn</a:t>
            </a:r>
            <a:r>
              <a:rPr lang="zh-CN" altLang="en-US" dirty="0"/>
              <a:t>部分共享；大幅度提高了检测的速度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Faster RCNN</a:t>
            </a:r>
            <a:r>
              <a:rPr lang="zh-CN" altLang="en-US" dirty="0"/>
              <a:t>一共有两个关键点，用</a:t>
            </a:r>
            <a:r>
              <a:rPr lang="en-US" altLang="zh-CN" dirty="0"/>
              <a:t>RPN</a:t>
            </a:r>
            <a:r>
              <a:rPr lang="zh-CN" altLang="en-US" dirty="0"/>
              <a:t>替代了原来的</a:t>
            </a:r>
            <a:r>
              <a:rPr lang="en-US" altLang="zh-CN" dirty="0"/>
              <a:t>Selective search</a:t>
            </a:r>
            <a:r>
              <a:rPr lang="zh-CN" altLang="en-US" dirty="0"/>
              <a:t>方法产生</a:t>
            </a:r>
            <a:r>
              <a:rPr lang="en-US" altLang="zh-CN" dirty="0"/>
              <a:t>proposal</a:t>
            </a:r>
            <a:r>
              <a:rPr lang="zh-CN" altLang="en-US" dirty="0"/>
              <a:t>；二是产生</a:t>
            </a:r>
            <a:r>
              <a:rPr lang="en-US" altLang="zh-CN" dirty="0"/>
              <a:t>proposal</a:t>
            </a:r>
            <a:r>
              <a:rPr lang="zh-CN" altLang="en-US" dirty="0"/>
              <a:t>的</a:t>
            </a:r>
            <a:r>
              <a:rPr lang="en-US" altLang="zh-CN" dirty="0"/>
              <a:t>CNN</a:t>
            </a:r>
            <a:r>
              <a:rPr lang="zh-CN" altLang="en-US" dirty="0"/>
              <a:t>与目标检测的</a:t>
            </a:r>
            <a:r>
              <a:rPr lang="en-US" altLang="zh-CN" dirty="0"/>
              <a:t>CNN</a:t>
            </a:r>
            <a:r>
              <a:rPr lang="zh-CN" altLang="en-US" dirty="0"/>
              <a:t>共享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3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动机：能否模仿</a:t>
            </a:r>
            <a:r>
              <a:rPr lang="en-US" altLang="zh-CN" dirty="0" err="1"/>
              <a:t>fastrcnn</a:t>
            </a:r>
            <a:r>
              <a:rPr lang="zh-CN" altLang="en-US" dirty="0"/>
              <a:t>，集成分割与检测与分类于同一个网络？怎么做？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8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两种分支结构，左图为在</a:t>
            </a:r>
            <a:r>
              <a:rPr lang="en-US" altLang="zh-CN" dirty="0"/>
              <a:t>ROI</a:t>
            </a:r>
            <a:r>
              <a:rPr lang="zh-CN" altLang="en-US" dirty="0"/>
              <a:t>后增加了一个</a:t>
            </a:r>
            <a:r>
              <a:rPr lang="en-US" altLang="zh-CN" dirty="0"/>
              <a:t>res5</a:t>
            </a:r>
            <a:r>
              <a:rPr lang="zh-CN" altLang="en-US" dirty="0"/>
              <a:t>，表示残差网络的第五个</a:t>
            </a:r>
            <a:r>
              <a:rPr lang="en-US" altLang="zh-CN" dirty="0"/>
              <a:t>stage</a:t>
            </a:r>
            <a:r>
              <a:rPr lang="zh-CN" altLang="en-US" dirty="0"/>
              <a:t>，然后接通一个分支，一个用来做</a:t>
            </a:r>
            <a:r>
              <a:rPr lang="en-US" altLang="zh-CN" dirty="0" err="1"/>
              <a:t>bbx</a:t>
            </a:r>
            <a:r>
              <a:rPr lang="zh-CN" altLang="en-US" dirty="0"/>
              <a:t>与</a:t>
            </a:r>
            <a:r>
              <a:rPr lang="en-US" altLang="zh-CN" dirty="0"/>
              <a:t>class</a:t>
            </a:r>
            <a:r>
              <a:rPr lang="zh-CN" altLang="en-US" dirty="0"/>
              <a:t>的预测，另外一个用来进行</a:t>
            </a:r>
            <a:r>
              <a:rPr lang="en-US" altLang="zh-CN" dirty="0"/>
              <a:t>mask</a:t>
            </a:r>
            <a:r>
              <a:rPr lang="zh-CN" altLang="en-US" dirty="0"/>
              <a:t>的预测‘最终的输出是</a:t>
            </a:r>
            <a:r>
              <a:rPr lang="en-US" altLang="zh-CN" dirty="0"/>
              <a:t>14</a:t>
            </a:r>
            <a:r>
              <a:rPr lang="zh-CN" altLang="en-US" dirty="0"/>
              <a:t>*</a:t>
            </a:r>
            <a:r>
              <a:rPr lang="en-US" altLang="zh-CN" dirty="0"/>
              <a:t>14</a:t>
            </a:r>
            <a:r>
              <a:rPr lang="zh-CN" altLang="en-US" dirty="0"/>
              <a:t>*</a:t>
            </a:r>
            <a:r>
              <a:rPr lang="en-US" altLang="zh-CN" dirty="0"/>
              <a:t>80</a:t>
            </a:r>
            <a:r>
              <a:rPr lang="zh-CN" altLang="en-US" dirty="0"/>
              <a:t>通道的概率</a:t>
            </a:r>
            <a:r>
              <a:rPr lang="en-US" altLang="zh-CN" dirty="0"/>
              <a:t>mask</a:t>
            </a:r>
          </a:p>
          <a:p>
            <a:r>
              <a:rPr lang="zh-CN" altLang="en-US" dirty="0"/>
              <a:t>右图是在</a:t>
            </a:r>
            <a:r>
              <a:rPr lang="en-US" altLang="zh-CN" dirty="0"/>
              <a:t>ROI</a:t>
            </a:r>
            <a:r>
              <a:rPr lang="zh-CN" altLang="en-US" dirty="0"/>
              <a:t>后增加了一个</a:t>
            </a:r>
            <a:r>
              <a:rPr lang="en-US" altLang="zh-CN" dirty="0"/>
              <a:t>FPN</a:t>
            </a:r>
            <a:r>
              <a:rPr lang="zh-CN" altLang="en-US" dirty="0"/>
              <a:t>层，这个</a:t>
            </a:r>
            <a:r>
              <a:rPr lang="en-US" altLang="zh-CN" dirty="0"/>
              <a:t>FPN</a:t>
            </a:r>
            <a:r>
              <a:rPr lang="zh-CN" altLang="en-US" dirty="0"/>
              <a:t>也是作者今年在</a:t>
            </a:r>
            <a:r>
              <a:rPr lang="en-US" altLang="zh-CN" dirty="0"/>
              <a:t>CVPR</a:t>
            </a:r>
            <a:r>
              <a:rPr lang="zh-CN" altLang="en-US" dirty="0"/>
              <a:t>上发表的一篇文章中提到的网络</a:t>
            </a:r>
            <a:endParaRPr lang="en-US" altLang="zh-CN" dirty="0"/>
          </a:p>
          <a:p>
            <a:r>
              <a:rPr lang="en-US" altLang="zh-CN" dirty="0"/>
              <a:t>Anyway</a:t>
            </a:r>
            <a:r>
              <a:rPr lang="zh-CN" altLang="en-US" dirty="0"/>
              <a:t>，对于</a:t>
            </a:r>
            <a:r>
              <a:rPr lang="en-US" altLang="zh-CN" dirty="0"/>
              <a:t>80</a:t>
            </a:r>
            <a:r>
              <a:rPr lang="zh-CN" altLang="en-US" dirty="0"/>
              <a:t>个这样的</a:t>
            </a:r>
            <a:r>
              <a:rPr lang="en-US" altLang="zh-CN" dirty="0"/>
              <a:t>feature map</a:t>
            </a:r>
            <a:r>
              <a:rPr lang="zh-CN" altLang="en-US" dirty="0"/>
              <a:t>，预测的是一个概率值，经过了</a:t>
            </a:r>
            <a:r>
              <a:rPr lang="en-US" altLang="zh-CN" dirty="0" err="1"/>
              <a:t>sigmod</a:t>
            </a:r>
            <a:r>
              <a:rPr lang="zh-CN" altLang="en-US" dirty="0"/>
              <a:t>之后的概率值；比如这里的，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Loss</a:t>
            </a:r>
            <a:r>
              <a:rPr lang="zh-CN" altLang="en-US" dirty="0"/>
              <a:t>的定义就是</a:t>
            </a:r>
            <a:r>
              <a:rPr lang="en-US" altLang="zh-CN" dirty="0"/>
              <a:t>ground truth</a:t>
            </a:r>
            <a:r>
              <a:rPr lang="zh-CN" altLang="en-US" dirty="0"/>
              <a:t>与预测值的二值交叉熵</a:t>
            </a:r>
            <a:endParaRPr lang="en-US" altLang="zh-CN" dirty="0"/>
          </a:p>
          <a:p>
            <a:r>
              <a:rPr lang="zh-CN" altLang="en-US" dirty="0"/>
              <a:t>测试的时候，给定一张图片，那么</a:t>
            </a:r>
            <a:r>
              <a:rPr lang="en-US" altLang="zh-CN" dirty="0"/>
              <a:t>class</a:t>
            </a:r>
            <a:r>
              <a:rPr lang="zh-CN" altLang="en-US" dirty="0"/>
              <a:t>会输出对应的类，取第</a:t>
            </a:r>
            <a:r>
              <a:rPr lang="en-US" altLang="zh-CN" dirty="0"/>
              <a:t>k</a:t>
            </a:r>
            <a:r>
              <a:rPr lang="zh-CN" altLang="en-US" dirty="0"/>
              <a:t>个输出对应的</a:t>
            </a:r>
            <a:r>
              <a:rPr lang="en-US" altLang="zh-CN" dirty="0" err="1"/>
              <a:t>roi</a:t>
            </a:r>
            <a:r>
              <a:rPr lang="zh-CN" altLang="en-US" dirty="0"/>
              <a:t>，然后映射到原图中即可，一点不明白，会不会出现锯齿化的现象</a:t>
            </a:r>
            <a:r>
              <a:rPr lang="en-US" altLang="zh-CN" dirty="0"/>
              <a:t>;</a:t>
            </a:r>
            <a:r>
              <a:rPr lang="zh-CN" altLang="en-US" dirty="0"/>
              <a:t>所以通过</a:t>
            </a:r>
            <a:r>
              <a:rPr lang="en-US" altLang="zh-CN" dirty="0" err="1"/>
              <a:t>roi</a:t>
            </a:r>
            <a:r>
              <a:rPr lang="en-US" altLang="zh-CN" dirty="0"/>
              <a:t> align</a:t>
            </a:r>
            <a:r>
              <a:rPr lang="zh-CN" altLang="en-US" dirty="0"/>
              <a:t>，较少锯齿化的现象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 pyramid networks for object detection cvpr2017</a:t>
            </a:r>
          </a:p>
          <a:p>
            <a:r>
              <a:rPr lang="en-US" altLang="zh-CN" dirty="0"/>
              <a:t>Fully convolutional instance-aware semantic segmentation </a:t>
            </a:r>
            <a:r>
              <a:rPr lang="en-US" altLang="zh-CN" dirty="0" err="1"/>
              <a:t>cvpr</a:t>
            </a:r>
            <a:r>
              <a:rPr lang="en-US" altLang="zh-CN" dirty="0"/>
              <a:t> 2015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1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怎么讲述交叉熵与</a:t>
            </a:r>
            <a:r>
              <a:rPr lang="en-US" altLang="zh-CN" dirty="0" err="1"/>
              <a:t>sofamaxloss</a:t>
            </a:r>
            <a:r>
              <a:rPr lang="zh-CN" altLang="en-US" dirty="0"/>
              <a:t>的区别；并且</a:t>
            </a:r>
            <a:r>
              <a:rPr lang="en-US" altLang="zh-CN" dirty="0" err="1"/>
              <a:t>sofamax</a:t>
            </a:r>
            <a:r>
              <a:rPr lang="zh-CN" altLang="en-US" dirty="0"/>
              <a:t>的多值的定义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7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用了是多项式</a:t>
            </a:r>
            <a:r>
              <a:rPr lang="en-US" altLang="zh-CN" dirty="0" err="1"/>
              <a:t>softmax</a:t>
            </a:r>
            <a:r>
              <a:rPr lang="zh-CN" altLang="en-US" dirty="0"/>
              <a:t>交叉熵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0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讲述</a:t>
            </a:r>
            <a:r>
              <a:rPr lang="en-US" altLang="zh-CN" dirty="0" err="1"/>
              <a:t>RoI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不同的网络骨架的实验结果不同，可以看出</a:t>
            </a:r>
            <a:r>
              <a:rPr lang="en-US" altLang="zh-CN" dirty="0"/>
              <a:t>Mask RCNN</a:t>
            </a:r>
            <a:r>
              <a:rPr lang="zh-CN" altLang="en-US" dirty="0"/>
              <a:t>最好的情况是用</a:t>
            </a:r>
            <a:r>
              <a:rPr lang="en-US" altLang="zh-CN" dirty="0"/>
              <a:t>ResNeXt-101+FPN</a:t>
            </a:r>
            <a:r>
              <a:rPr lang="zh-CN" altLang="en-US" dirty="0"/>
              <a:t>，比</a:t>
            </a:r>
            <a:r>
              <a:rPr lang="en-US" altLang="zh-CN" dirty="0"/>
              <a:t>FCIS</a:t>
            </a:r>
            <a:r>
              <a:rPr lang="zh-CN" altLang="en-US" dirty="0"/>
              <a:t>效果要好</a:t>
            </a:r>
            <a:endParaRPr lang="en-US" altLang="zh-CN" dirty="0"/>
          </a:p>
          <a:p>
            <a:r>
              <a:rPr lang="en-US" altLang="zh-CN" dirty="0"/>
              <a:t>Mask R-CNN</a:t>
            </a:r>
            <a:r>
              <a:rPr lang="zh-CN" altLang="en-US" dirty="0"/>
              <a:t>以压倒性的优势干过</a:t>
            </a:r>
            <a:r>
              <a:rPr lang="en-US" altLang="zh-CN" dirty="0"/>
              <a:t>FCIS</a:t>
            </a:r>
            <a:r>
              <a:rPr lang="zh-CN" altLang="en-US" dirty="0"/>
              <a:t>，以及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）说明网络越深越好（并不是所有都对），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对结果有提升。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）说明对分类和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去耦合效果好。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）说明对齐效果好。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分支说明用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EE055-025C-4465-878B-D47B3BF78A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F51BC-0241-423E-9858-FB6ACA866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8AFDC3-23EE-47ED-A275-81FE38071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854A8-F972-4FAC-A291-750AEB2E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5FFD0-D496-4763-828B-4697DF8E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2F784-DAF7-45B2-B6A4-39A3F77A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7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F684-43B3-46C4-A80E-A5A0E442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15AC0-7DB8-4FE1-A168-A2F86D8F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CEBA3-AF72-4EFB-943F-5704503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BB9E5-AFC5-480A-8E7F-10F3776A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85F20-9CC5-4677-BFDC-028F5994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362EC3-9ECB-4574-84C3-2885EE185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C9B5F-4823-4B64-88B7-59AFD7D1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21859-13B9-4283-B13A-4FCDCE88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2849D-EA1C-4F5E-897B-C6880F12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A7738-CB33-4964-8A81-1936E14B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FEB1-D409-4C9E-A1A2-714726D4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FF2A-1766-4EA3-968B-7DCF95A5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3D75B-B560-4057-8E1A-07E3B468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EE2FF-FC42-47AC-BBFE-E3A4C314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74A58-7BB6-452A-84AA-00908818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40C4C-D4EE-40A7-BF66-ED462EAE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2CCC5-FE87-4BD6-9FD8-8A535AAA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224A4-B607-4AF7-9B61-18C1460A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CF18B-E317-488C-91B1-0A651F41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DBF10-436E-4989-BC80-69B96711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5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F8283-3278-4BBC-96F6-A51CD4BB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F8133-49C5-4736-A3D4-0F95935CC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8B4C0-FDDA-4F4B-9F51-80D3D6D0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B48DF-F88E-4BF1-8DB0-914F380A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C5FA9-59EC-4E62-A724-4C6AD522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76075-9A36-41AB-B54E-F886709B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7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F37B4-09E2-475B-A2BC-FAD185C5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EE2D5-A10F-41EE-9E72-9AE1718F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505C2-52FE-4263-900F-A0D0F75D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64137F-0A17-4B66-993B-DE6F86BE2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E638CD-6304-42B1-8CFD-0D6078C7C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E2026F-314C-4601-A4BD-DF67313F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AEF781-AE4D-4C58-BEA0-95D12724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9B7F1C-09B1-49FF-94D8-F6CBBFAA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AE630-EE7A-4FA9-91F7-735270B9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10AB9-84DE-47DD-92C7-DAA7AA5E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89BB8-F653-4196-81DA-B5A2FCB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EA979F-FC31-4FBD-B07B-D6B2ACEB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9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B07264-DECB-4143-BAE8-11D98B66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C85ED-DD13-4042-8D3D-F884902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1C640-C9F2-4A60-BFEE-AFECEDF3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4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214CC-6703-466E-80FD-D798B579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7E60E-EF8D-4D8A-9B01-2BEE95E0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309A0-A8AB-425F-BAAB-3487ECADC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7472C-A359-4690-875C-FC458ED6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3AAB2-B0FD-4B61-993F-DBCAD887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10DA9-E605-4FA5-B1E9-9EF76EEB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4E2B-5DB2-4F38-8352-BC05F8EB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99CF06-6EC9-4D1F-B6B9-E462A82AD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672A0-E0AB-4663-B1F7-DD078BD8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F32B5-BF3F-4ED3-A269-A91F5F74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E9B51-1469-4789-819D-A0E6D28C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BB5EA-1082-4236-B867-0FD2754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0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7DE0D4-A096-4B23-B57C-88FD4545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4BC51-0656-4934-BFEB-411EE5AD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63B6B-0F09-4151-9C8A-4ADDBB095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BC25-83CA-4663-B50C-D9D5850FE80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18E35-BD5F-4F93-BF07-EF1361F1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A744F-8D08-4F26-9D87-6471A36ED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4D75-9B14-4D49-9998-11B68F570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C8AFE-6A83-4E08-969A-FA0E6A9DE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Mask R-CNN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20F16-7D39-47D7-B5C1-EF76A3E80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Kaiming</a:t>
            </a:r>
            <a:r>
              <a:rPr lang="en-US" altLang="zh-CN" dirty="0"/>
              <a:t> He Georgia </a:t>
            </a:r>
            <a:r>
              <a:rPr lang="en-US" altLang="zh-CN" dirty="0" err="1"/>
              <a:t>Gkioxari</a:t>
            </a:r>
            <a:r>
              <a:rPr lang="en-US" altLang="zh-CN" dirty="0"/>
              <a:t> Piotr </a:t>
            </a:r>
            <a:r>
              <a:rPr lang="en-US" altLang="zh-CN" dirty="0" err="1"/>
              <a:t>Doll´ar</a:t>
            </a:r>
            <a:r>
              <a:rPr lang="en-US" altLang="zh-CN" dirty="0"/>
              <a:t> Ross </a:t>
            </a:r>
            <a:r>
              <a:rPr lang="en-US" altLang="zh-CN" dirty="0" err="1"/>
              <a:t>Girshick</a:t>
            </a:r>
            <a:endParaRPr lang="en-US" altLang="zh-CN" dirty="0"/>
          </a:p>
          <a:p>
            <a:r>
              <a:rPr lang="en-US" altLang="zh-CN" dirty="0"/>
              <a:t>Facebook AI Research (FAIR)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78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8A683-B22D-49B1-A2BE-F803F7F7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F159DDC-FECE-4105-8125-CB6983D3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823489"/>
            <a:ext cx="10515600" cy="2261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3F9F2F-3D8C-4C78-BA70-44E98B181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5" y="1504950"/>
            <a:ext cx="86296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9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ED6FC-C896-4A0E-824D-53DEBE97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F15E4-9942-4125-AE21-34CE295E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Inference</a:t>
            </a:r>
          </a:p>
          <a:p>
            <a:pPr lvl="1"/>
            <a:r>
              <a:rPr lang="en-US" altLang="zh-CN" dirty="0"/>
              <a:t>We train a ResNet-101-FPN model that shares features between the RPN and Mask R-CNN stages, following the 4-step training of Faster R-CNN</a:t>
            </a:r>
          </a:p>
          <a:p>
            <a:pPr lvl="1"/>
            <a:r>
              <a:rPr lang="en-US" altLang="zh-CN" dirty="0"/>
              <a:t>This model runs at 195ms per image on an Nvidia Tesla M40 GPU (plus 15ms CPU time resizing the outputs to the original resolution)</a:t>
            </a:r>
          </a:p>
          <a:p>
            <a:r>
              <a:rPr lang="en-US" altLang="zh-CN" dirty="0"/>
              <a:t>Training</a:t>
            </a:r>
          </a:p>
          <a:p>
            <a:pPr lvl="1"/>
            <a:r>
              <a:rPr lang="en-US" altLang="zh-CN" dirty="0"/>
              <a:t> Training with ResNet-50-FPN on COCO trainval35k takes 32 hours in our synchronized 8-GPU implementation (0.72s per 16-image mini-batch), and 44 hours with ResNet-101-FPN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84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36BF0-EF7B-4AB9-AA8F-05057EDD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EBD4D-EF19-4ECC-BEE9-D80ED8F6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4663"/>
            <a:ext cx="10515600" cy="1170494"/>
          </a:xfrm>
        </p:spPr>
        <p:txBody>
          <a:bodyPr/>
          <a:lstStyle/>
          <a:p>
            <a:r>
              <a:rPr lang="en-US" altLang="zh-CN" dirty="0"/>
              <a:t>Use CNN to detect objects firstly</a:t>
            </a:r>
          </a:p>
          <a:p>
            <a:r>
              <a:rPr lang="en-US" altLang="zh-CN" dirty="0"/>
              <a:t>Shortcomings: need  a lot of repetitive </a:t>
            </a:r>
            <a:r>
              <a:rPr lang="en-US" altLang="zh-CN" dirty="0" err="1"/>
              <a:t>calulations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EA4AE-3D26-4031-9068-5BFBF6953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447986"/>
            <a:ext cx="90582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3D39-CA2F-41D0-A6B7-D79A8205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R-CNN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CE10B9-9DE5-4E27-B7A6-F22B2EEED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99" y="1447986"/>
            <a:ext cx="8763000" cy="332422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066BA7B-6EB3-4651-818C-0528BF6705A2}"/>
              </a:ext>
            </a:extLst>
          </p:cNvPr>
          <p:cNvSpPr txBox="1">
            <a:spLocks/>
          </p:cNvSpPr>
          <p:nvPr/>
        </p:nvSpPr>
        <p:spPr>
          <a:xfrm>
            <a:off x="838200" y="5074663"/>
            <a:ext cx="10515600" cy="117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 </a:t>
            </a:r>
            <a:r>
              <a:rPr lang="en-US" altLang="zh-CN" dirty="0" err="1"/>
              <a:t>RoI</a:t>
            </a:r>
            <a:r>
              <a:rPr lang="en-US" altLang="zh-CN" dirty="0"/>
              <a:t> polling to generate fixed size feature </a:t>
            </a:r>
            <a:r>
              <a:rPr lang="en-US" altLang="zh-CN" dirty="0" err="1"/>
              <a:t>mape</a:t>
            </a:r>
            <a:endParaRPr lang="en-US" altLang="zh-CN" dirty="0"/>
          </a:p>
          <a:p>
            <a:r>
              <a:rPr lang="en-US" altLang="zh-CN" dirty="0"/>
              <a:t>Training is single-stage, using a </a:t>
            </a:r>
            <a:r>
              <a:rPr lang="en-US" altLang="zh-CN"/>
              <a:t>multi-task loss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57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1BA-6B3D-415A-AD49-3E609702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Faster R-CNN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A4C118-9C52-4E29-9D09-296A5B2E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471700"/>
            <a:ext cx="9042400" cy="2686759"/>
          </a:xfrm>
        </p:spPr>
        <p:txBody>
          <a:bodyPr/>
          <a:lstStyle/>
          <a:p>
            <a:r>
              <a:rPr lang="en-US" altLang="zh-CN" dirty="0"/>
              <a:t>Introduce Region Proposal Network(RPN) that shares full-image convolutional features with the detection network</a:t>
            </a:r>
          </a:p>
          <a:p>
            <a:r>
              <a:rPr lang="en-US" altLang="zh-CN" dirty="0"/>
              <a:t>The network is faster than Fast R-CNN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8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D4CB-60D1-4510-8B5A-4F2B4A07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R-CNN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56B4F8-2476-44A9-88EA-45EC5789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65" y="1872819"/>
            <a:ext cx="7671375" cy="33913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2AEE3F-AE83-461F-AE70-D121ED5E88EB}"/>
              </a:ext>
            </a:extLst>
          </p:cNvPr>
          <p:cNvSpPr txBox="1"/>
          <p:nvPr/>
        </p:nvSpPr>
        <p:spPr>
          <a:xfrm>
            <a:off x="505838" y="2840477"/>
            <a:ext cx="2412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 err="1"/>
              <a:t>rcnn</a:t>
            </a:r>
            <a:r>
              <a:rPr lang="en-US" altLang="zh-CN" dirty="0"/>
              <a:t>-&gt;fast </a:t>
            </a:r>
            <a:r>
              <a:rPr lang="en-US" altLang="zh-CN" dirty="0" err="1"/>
              <a:t>rcnn</a:t>
            </a:r>
            <a:r>
              <a:rPr lang="en-US" altLang="zh-CN" dirty="0"/>
              <a:t>-&gt;faster </a:t>
            </a:r>
            <a:r>
              <a:rPr lang="en-US" altLang="zh-CN" dirty="0" err="1"/>
              <a:t>rcnn</a:t>
            </a:r>
            <a:endParaRPr lang="en-US" altLang="zh-CN" dirty="0"/>
          </a:p>
          <a:p>
            <a:r>
              <a:rPr lang="en-US" altLang="zh-CN" dirty="0"/>
              <a:t>A new branch</a:t>
            </a:r>
          </a:p>
          <a:p>
            <a:r>
              <a:rPr lang="en-US" altLang="zh-CN" dirty="0"/>
              <a:t>What and how?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60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95019-34BC-4E25-A460-8A019392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Structure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9A8079-3DCB-4E42-B496-D24C40EF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7925"/>
            <a:ext cx="11915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CAD3C2E-7B33-403A-86CF-9507D4EC0C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Defination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CAD3C2E-7B33-403A-86CF-9507D4EC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91CB-4F9E-43D0-9F71-0186D2898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561"/>
                <a:ext cx="10515600" cy="32133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mask branch has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dimensional output for each </a:t>
                </a:r>
                <a:r>
                  <a:rPr lang="en-US" altLang="zh-CN" dirty="0" err="1"/>
                  <a:t>RoI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 We apply a per-pixel sigmoid, and deﬁne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</m:oMath>
                </a14:m>
                <a:r>
                  <a:rPr lang="en-US" altLang="zh-CN" dirty="0"/>
                  <a:t> as the average binary cross-entropy loss</a:t>
                </a:r>
              </a:p>
              <a:p>
                <a:r>
                  <a:rPr lang="en-US" altLang="zh-CN" dirty="0"/>
                  <a:t>For an </a:t>
                </a:r>
                <a:r>
                  <a:rPr lang="en-US" altLang="zh-CN" dirty="0" err="1"/>
                  <a:t>RoI</a:t>
                </a:r>
                <a:r>
                  <a:rPr lang="en-US" altLang="zh-CN" dirty="0"/>
                  <a:t> associate with ground-truth class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only defined on the k-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mask (other mask outputs do not contribute to the loss 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91CB-4F9E-43D0-9F71-0186D2898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561"/>
                <a:ext cx="10515600" cy="3213303"/>
              </a:xfrm>
              <a:blipFill>
                <a:blip r:embed="rId4"/>
                <a:stretch>
                  <a:fillRect l="-1043" b="-3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20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04FBDCF-7193-4494-B76C-245B02037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Defination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04FBDCF-7193-4494-B76C-245B02037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8C8F17-099C-4386-9431-52219478E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49490"/>
              </a:xfrm>
            </p:spPr>
            <p:txBody>
              <a:bodyPr/>
              <a:lstStyle/>
              <a:p>
                <a:r>
                  <a:rPr lang="en-US" altLang="zh-CN" dirty="0"/>
                  <a:t>Sigmoid function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err="1"/>
                  <a:t>Softmax</a:t>
                </a:r>
                <a:r>
                  <a:rPr lang="en-US" altLang="zh-CN" dirty="0"/>
                  <a:t>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8C8F17-099C-4386-9431-52219478E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49490"/>
              </a:xfrm>
              <a:blipFill>
                <a:blip r:embed="rId4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13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8BD9A-E2AC-4231-A3DF-5023163C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RoIAlign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668F5-181D-4825-93AD-FB1526C8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68"/>
            <a:ext cx="10515600" cy="2143260"/>
          </a:xfrm>
        </p:spPr>
        <p:txBody>
          <a:bodyPr/>
          <a:lstStyle/>
          <a:p>
            <a:r>
              <a:rPr lang="en-US" altLang="zh-CN" dirty="0"/>
              <a:t>we avoid any quantization of the </a:t>
            </a:r>
            <a:r>
              <a:rPr lang="en-US" altLang="zh-CN" dirty="0" err="1"/>
              <a:t>RoI</a:t>
            </a:r>
            <a:r>
              <a:rPr lang="en-US" altLang="zh-CN" dirty="0"/>
              <a:t> boundaries or bins (i.e., we use x/16 instead of [x/16]). </a:t>
            </a:r>
          </a:p>
          <a:p>
            <a:r>
              <a:rPr lang="en-US" altLang="zh-CN" dirty="0"/>
              <a:t>We use bilinear interpolation [22] to compute the exact values of the input features at four regularly sampled locations in each </a:t>
            </a:r>
            <a:r>
              <a:rPr lang="en-US" altLang="zh-CN" dirty="0" err="1"/>
              <a:t>RoI</a:t>
            </a:r>
            <a:r>
              <a:rPr lang="en-US" altLang="zh-CN" dirty="0"/>
              <a:t> 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777</Words>
  <Application>Microsoft Office PowerPoint</Application>
  <PresentationFormat>宽屏</PresentationFormat>
  <Paragraphs>73</Paragraphs>
  <Slides>11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Mask R-CNN </vt:lpstr>
      <vt:lpstr>R-CNN</vt:lpstr>
      <vt:lpstr>Fast R-CNN</vt:lpstr>
      <vt:lpstr>Faster R-CNN</vt:lpstr>
      <vt:lpstr>Mask R-CNN</vt:lpstr>
      <vt:lpstr>Net Structure</vt:lpstr>
      <vt:lpstr>Defination of L_mask</vt:lpstr>
      <vt:lpstr>Defination of L_mask</vt:lpstr>
      <vt:lpstr>RoIAlign</vt:lpstr>
      <vt:lpstr>Experiment result</vt:lpstr>
      <vt:lpstr>Timing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R-CNN</dc:title>
  <dc:creator>Jensen Shi</dc:creator>
  <cp:lastModifiedBy>Jensen Shi</cp:lastModifiedBy>
  <cp:revision>109</cp:revision>
  <dcterms:created xsi:type="dcterms:W3CDTF">2017-06-15T12:20:24Z</dcterms:created>
  <dcterms:modified xsi:type="dcterms:W3CDTF">2017-06-16T04:34:09Z</dcterms:modified>
</cp:coreProperties>
</file>