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176" autoAdjust="0"/>
  </p:normalViewPr>
  <p:slideViewPr>
    <p:cSldViewPr snapToGrid="0">
      <p:cViewPr varScale="1">
        <p:scale>
          <a:sx n="93" d="100"/>
          <a:sy n="93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367AE-67BC-4D5A-967D-488491809F4D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4F866-8484-498E-8BBB-38433439B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6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4F866-8484-498E-8BBB-38433439BE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53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4F866-8484-498E-8BBB-38433439BE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10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复合模型由几个</a:t>
            </a:r>
            <a:r>
              <a:rPr lang="en-US" altLang="zh-CN" dirty="0"/>
              <a:t>modality-nets </a:t>
            </a:r>
            <a:r>
              <a:rPr lang="zh-CN" altLang="en-US" dirty="0"/>
              <a:t>一个编码器，一个解码器，以及一个输入输出</a:t>
            </a:r>
            <a:r>
              <a:rPr lang="en-US" altLang="zh-CN" dirty="0"/>
              <a:t>mixer</a:t>
            </a:r>
            <a:r>
              <a:rPr lang="zh-CN" altLang="en-US" dirty="0"/>
              <a:t>组成</a:t>
            </a:r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encoder</a:t>
            </a:r>
            <a:r>
              <a:rPr lang="zh-CN" altLang="en-US" dirty="0"/>
              <a:t>以及</a:t>
            </a:r>
            <a:r>
              <a:rPr lang="en-US" altLang="zh-CN" dirty="0"/>
              <a:t>decoder</a:t>
            </a:r>
            <a:r>
              <a:rPr lang="zh-CN" altLang="en-US" dirty="0"/>
              <a:t>因为有以下模块的存在使得表现效果很好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convolutions </a:t>
            </a:r>
          </a:p>
          <a:p>
            <a:r>
              <a:rPr lang="en-US" altLang="zh-CN" dirty="0"/>
              <a:t>2 </a:t>
            </a:r>
            <a:r>
              <a:rPr lang="en-US" altLang="zh-CN" dirty="0" err="1"/>
              <a:t>attentation</a:t>
            </a:r>
            <a:r>
              <a:rPr lang="en-US" altLang="zh-CN" dirty="0"/>
              <a:t> layers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稀疏门控专家混合层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4F866-8484-498E-8BBB-38433439BE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82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很多网络不用，所以稀疏，大规模训练的时候，在模型容量上有超过</a:t>
            </a:r>
            <a:r>
              <a:rPr lang="en-US" altLang="zh-CN" dirty="0"/>
              <a:t>1000</a:t>
            </a:r>
            <a:r>
              <a:rPr lang="zh-CN" altLang="en-US" dirty="0"/>
              <a:t>倍的提升，在计算效率上只有微小的损失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4F866-8484-498E-8BBB-38433439BEE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简述网络层的组成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4F866-8484-498E-8BBB-38433439BEE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2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4F866-8484-498E-8BBB-38433439BEE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49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4F866-8484-498E-8BBB-38433439BEE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760E5-3B13-477E-BA0D-F2B1B8B36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C9E9E6-FA7E-476E-83A3-AB110F0B8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30AC1-FA52-445C-A52F-5EA99CCE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83E-3EC6-4877-9E6E-EAEE21DE1CC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333EE-511E-4D95-B9A2-4D1228E6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93C3D-7B98-46E0-BCD2-5BCA6CEB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C7A7-CC41-4036-B9CD-E1D0867A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3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DB475-0AF6-42AA-836E-ABF2C1DD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33FA45-100E-483A-9E81-47AC0FBD0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F48E2-D9B5-4D10-9FE3-1A06CC37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83E-3EC6-4877-9E6E-EAEE21DE1CC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B65C1-B1FE-438C-8C3F-60C2BFE4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3C6B8-B053-4345-9852-ADFBB743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C7A7-CC41-4036-B9CD-E1D0867A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0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665A6C-AAD2-4A28-984D-DEDFBC916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1523B-56EF-4181-A605-0E58A9811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84F22-31D8-4900-81AB-77AB607A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83E-3EC6-4877-9E6E-EAEE21DE1CC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7BA3F-997C-436D-9559-35F8DEB4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173FD-AC71-4017-BC82-85644C5A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C7A7-CC41-4036-B9CD-E1D0867A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3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412A4-DDC2-4FF9-82DA-65AA5E46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D5CD4-6C26-402C-9024-1E0BE934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543A0-6EC8-4B6B-85F3-68A0BB29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83E-3EC6-4877-9E6E-EAEE21DE1CC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86127-CAA0-47DE-9CB9-BEE38905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2200E-572B-408B-86B4-46ED823B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C7A7-CC41-4036-B9CD-E1D0867A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9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B426C-3930-425E-9244-93878B18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ED9A0-CA41-4B43-A6E9-6F9CA3499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08399-4A83-4688-B309-A2AA27A4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83E-3EC6-4877-9E6E-EAEE21DE1CC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93FC7-AA3A-4B23-BDF5-4852C754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6C685-0F92-4C97-B2C2-9AA21CE2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C7A7-CC41-4036-B9CD-E1D0867A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36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76BD9-B72A-498E-9F5B-7DFAAF3E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85950-3708-4B25-8022-7065458D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BCF19-119D-444F-B333-2442F76FC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914F00-2E7D-4535-927C-A7F54D13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83E-3EC6-4877-9E6E-EAEE21DE1CC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1DB765-E6BE-4CEC-BBB5-01B5F2B8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74876-5B4A-4A4D-A48C-DCEE4452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C7A7-CC41-4036-B9CD-E1D0867A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6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FF6BE-64F3-46B3-BDC9-6AB22647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6A81E-BF75-4A21-87CF-95540BD4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C0C8A-060C-4D0E-8610-B910E1D5A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73FAFE-F282-4145-B909-57B0064AE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C539B6-FE52-4791-B797-858880009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402257-92B1-41A8-A907-95EBDE51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83E-3EC6-4877-9E6E-EAEE21DE1CC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397BAE-992B-4969-8B9A-C3D805A2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945C16-FE42-4CEA-B66A-143E2CB3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C7A7-CC41-4036-B9CD-E1D0867A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2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F0AF2-C073-4865-BE62-7D6CEDCA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E3C5F2-3DEC-4D4D-8CCF-74DF0C70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83E-3EC6-4877-9E6E-EAEE21DE1CC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F2B38E-39B4-4C91-A1AB-6D50269A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F4A449-9794-4213-909E-D65B72F1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C7A7-CC41-4036-B9CD-E1D0867A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3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EAE475-943D-4FF1-969F-EAAECB3D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83E-3EC6-4877-9E6E-EAEE21DE1CC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470AB4-87D8-42CF-8FE8-ADF9FF28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43545A-94F2-4285-9408-498DED63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C7A7-CC41-4036-B9CD-E1D0867A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1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46412-AFFE-412B-8194-B988BC7C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8137C-C468-4DF3-8628-BD26D2AA3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0597E4-3065-4159-B9C8-1BB48C250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D8D1AF-846A-4CDF-A68F-9831E4A1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83E-3EC6-4877-9E6E-EAEE21DE1CC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E7C927-2EAC-4CB2-9A58-7843CC97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332A2-5E2E-4A97-9944-F03E42C4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C7A7-CC41-4036-B9CD-E1D0867A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1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91EB3-7D44-4DD8-A740-4A512FBB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F6DAC8-9915-43D5-AF69-F19442B0A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E686D-7F27-4C82-B2C0-C81BA8C1A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10495-EABC-4C6B-B15B-923DB540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83E-3EC6-4877-9E6E-EAEE21DE1CC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9C265B-DF85-443F-A1AF-0136915C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9F7C1-BB67-4E3B-BBFF-0E70198A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C7A7-CC41-4036-B9CD-E1D0867A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116BBC-FF50-4DE0-BF9F-2744045F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D25A7-6FBC-4F2A-8CB6-C83547714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5B1DA-7E9D-4C76-AA71-4D1A7A082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B83E-3EC6-4877-9E6E-EAEE21DE1CC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CEF31-6A6C-4B5C-A1F9-DFDC35EDE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60C69-E3E3-4417-B22C-2B515B739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C7A7-CC41-4036-B9CD-E1D0867A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F59B9-E952-4066-BCD4-191B668F2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One model to learn them all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98CDBA-623F-47F1-95D2-6C65B4935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Lukasz Kaiser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al.,2017</a:t>
            </a:r>
          </a:p>
        </p:txBody>
      </p:sp>
    </p:spTree>
    <p:extLst>
      <p:ext uri="{BB962C8B-B14F-4D97-AF65-F5344CB8AC3E}">
        <p14:creationId xmlns:p14="http://schemas.microsoft.com/office/powerpoint/2010/main" val="269422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36AD8-9074-4379-85E5-500CC503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Mixture-of-Experts Blocks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B7ACF66-A4F4-43BE-A184-29F91590B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1813" y="1825625"/>
            <a:ext cx="85483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7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05260-C65F-4440-AC42-3843B6F5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Encoder and Mixer and Decoder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3830EDF-BC1D-4975-9681-BA888EFB6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7944" y="1825625"/>
            <a:ext cx="71161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9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E3B8D-0A37-4894-93A0-352F6DF0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Modality Nets-image modality net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A2D51A4-745E-4231-864C-2769A118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470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The input image’s feature depth is gradually deepened using residual convolution blocks which we call </a:t>
            </a:r>
            <a:r>
              <a:rPr lang="en-US" altLang="zh-CN" dirty="0" err="1"/>
              <a:t>ConvRes</a:t>
            </a:r>
            <a:r>
              <a:rPr lang="en-US" altLang="zh-CN" dirty="0"/>
              <a:t> and define as follows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C98D8E-BBC6-4D67-9A78-F35827FBD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3348572"/>
            <a:ext cx="67532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3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BDF53-B338-4151-BBCC-2594357B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Modality Nets-image modality net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1E794-376B-400F-A261-645B20C2A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6204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imageModality</a:t>
            </a:r>
            <a:r>
              <a:rPr lang="en-US" altLang="zh-CN" dirty="0"/>
              <a:t> input flow with network depth d(we use d=1024) is defined as: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B41A5C-DC6D-4AD8-9C75-E7BC4BFF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3331234"/>
            <a:ext cx="67246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5EC38-30EE-449B-8700-676FF881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3368D-72D6-4650-A3B1-BEB324ED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Implemented the multimode architecture using </a:t>
            </a:r>
            <a:r>
              <a:rPr lang="en-US" altLang="zh-CN" dirty="0" err="1"/>
              <a:t>tensorflow</a:t>
            </a:r>
            <a:endParaRPr lang="en-US" altLang="zh-CN" dirty="0"/>
          </a:p>
          <a:p>
            <a:r>
              <a:rPr lang="en-US" altLang="zh-CN" dirty="0"/>
              <a:t>In all training runs reported below we used the same set of hyper-parameters and the Adam optimizer with gradient clipping</a:t>
            </a:r>
          </a:p>
        </p:txBody>
      </p:sp>
    </p:spTree>
    <p:extLst>
      <p:ext uri="{BB962C8B-B14F-4D97-AF65-F5344CB8AC3E}">
        <p14:creationId xmlns:p14="http://schemas.microsoft.com/office/powerpoint/2010/main" val="1052215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272C6-D443-44E7-B99D-F3D98E04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How far is the </a:t>
            </a:r>
            <a:r>
              <a:rPr lang="en-US" altLang="zh-CN" dirty="0" err="1"/>
              <a:t>multimodel</a:t>
            </a:r>
            <a:r>
              <a:rPr lang="en-US" altLang="zh-CN" dirty="0"/>
              <a:t> trained on 8 tasks simultaneously from state-of-the-art results?</a:t>
            </a:r>
          </a:p>
          <a:p>
            <a:pPr marL="0" indent="0">
              <a:buNone/>
            </a:pPr>
            <a:r>
              <a:rPr lang="en-US" altLang="zh-CN" dirty="0"/>
              <a:t>2. How does training on 8 tasks simultaneously compare to training on each task separately?</a:t>
            </a:r>
          </a:p>
          <a:p>
            <a:pPr marL="0" indent="0">
              <a:buNone/>
            </a:pPr>
            <a:r>
              <a:rPr lang="en-US" altLang="zh-CN" dirty="0"/>
              <a:t>3. How do the different computational blocks discussed above influence different tasks?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5A2D4EC-6B05-48B5-B5A4-29F90476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3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B3005-ABEF-491F-AD47-840578F54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9768"/>
          </a:xfrm>
        </p:spPr>
        <p:txBody>
          <a:bodyPr/>
          <a:lstStyle/>
          <a:p>
            <a:r>
              <a:rPr lang="en-US" altLang="zh-CN" dirty="0"/>
              <a:t>1. How far is the </a:t>
            </a:r>
            <a:r>
              <a:rPr lang="en-US" altLang="zh-CN" dirty="0" err="1"/>
              <a:t>multimodel</a:t>
            </a:r>
            <a:r>
              <a:rPr lang="en-US" altLang="zh-CN" dirty="0"/>
              <a:t> trained on 8 tasks simultaneously from state-of-the-art results?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4097BB1-119F-47EF-B598-44193985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5F2B11-4889-4297-85E6-6F9602A7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3474591"/>
            <a:ext cx="99917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6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FFDC4-3B97-4046-A55C-0FEC8956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92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How does training on 8 tasks simultaneously compare to training on each task separately?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2385A35-9FE3-4212-BAE8-AA1134F6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6FF31F-2238-44B5-AF38-B1D703DB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2634786"/>
            <a:ext cx="9763125" cy="2533650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9140D979-547B-420B-9A8A-4D4BADDE9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263267"/>
            <a:ext cx="10515600" cy="142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9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5E05786-CEFB-4F7C-A7B3-2C9E3C47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6C5E49E-7492-4C95-A7AE-65B81512DEB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97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3. How do the different computational blocks discussed above influence different tasks?</a:t>
            </a:r>
            <a:endParaRPr lang="zh-CN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9C3DED-7219-40C9-88CB-DE70DB42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3109003"/>
            <a:ext cx="12020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8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88576-F4C9-4E9F-87DB-AEEF59FA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9B504-2DBC-4342-883A-113F26B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r>
              <a:rPr lang="en-US" altLang="zh-CN" dirty="0"/>
              <a:t>2 Keys of </a:t>
            </a:r>
            <a:r>
              <a:rPr lang="en-US" altLang="zh-CN" dirty="0" err="1"/>
              <a:t>MultiModel</a:t>
            </a:r>
            <a:r>
              <a:rPr lang="en-US" altLang="zh-CN" dirty="0"/>
              <a:t> architecture</a:t>
            </a:r>
          </a:p>
          <a:p>
            <a:r>
              <a:rPr lang="en-US" altLang="zh-CN" dirty="0" err="1"/>
              <a:t>MulitModel</a:t>
            </a:r>
            <a:r>
              <a:rPr lang="en-US" altLang="zh-CN" dirty="0"/>
              <a:t> architecture</a:t>
            </a:r>
          </a:p>
          <a:p>
            <a:r>
              <a:rPr lang="en-US" altLang="zh-CN" dirty="0"/>
              <a:t>Experiments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93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F643B-1962-40DD-A002-C6618280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742D5-1D73-4FD1-9EC2-34FF5679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87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CNN excels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vision, </a:t>
            </a:r>
            <a:r>
              <a:rPr lang="en-US" altLang="zh-CN" dirty="0" err="1"/>
              <a:t>rnn</a:t>
            </a:r>
            <a:r>
              <a:rPr lang="en-US" altLang="zh-CN" dirty="0"/>
              <a:t> have proven successful at </a:t>
            </a:r>
            <a:r>
              <a:rPr lang="en-US" altLang="zh-CN" dirty="0" err="1"/>
              <a:t>nlp.They</a:t>
            </a:r>
            <a:r>
              <a:rPr lang="en-US" altLang="zh-CN" dirty="0"/>
              <a:t> were all designed for the problem at hand</a:t>
            </a:r>
          </a:p>
          <a:p>
            <a:pPr marL="0" indent="0">
              <a:buNone/>
            </a:pPr>
            <a:r>
              <a:rPr lang="en-US" altLang="zh-CN" b="1" i="1" dirty="0"/>
              <a:t>Can we create a unified deep learning model to solve tasks across multiple domains?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9E675C-39DF-4A25-AE68-3C4D621DB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71" y="3630609"/>
            <a:ext cx="7089058" cy="29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2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C1C04-F196-4EDA-ADED-4AF502F0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Small modality-specific sub-networks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4AC00F8-55FF-4EB7-B8DF-2A205D4B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0286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To allow training on input data of widely different sizes and dimensions(images, text, sound waves), we need subnetworks to convert inputs into a joint representation space.</a:t>
            </a:r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The unified representation is variable-size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Different tasks from the same domain share modality nets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115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5ED69-E5ED-4BCC-87DC-4A7DB236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blocks of different kind are crucial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49140-08D3-499C-9042-A8784B65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Depthwise</a:t>
            </a:r>
            <a:r>
              <a:rPr lang="en-US" altLang="zh-CN" dirty="0"/>
              <a:t>-separable convolutions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Attentation</a:t>
            </a:r>
            <a:r>
              <a:rPr lang="en-US" altLang="zh-CN" dirty="0"/>
              <a:t> mechanism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Sparsely-gated mixture-of-experts layers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22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A1203-052F-474C-B203-3FFED4E8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MultiModel</a:t>
            </a:r>
            <a:r>
              <a:rPr lang="en-US" altLang="zh-CN" dirty="0"/>
              <a:t> Architecture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0CFD4F4-CBDB-4BCA-8668-0C53A9CBA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2250" y="2048669"/>
            <a:ext cx="66675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341D9D-930F-4F72-B529-1125D61DD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4517"/>
            <a:ext cx="10515600" cy="333355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9FA64D9-F828-4384-B318-DB04AC68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MultiModel</a:t>
            </a:r>
            <a:r>
              <a:rPr lang="en-US" altLang="zh-CN" dirty="0"/>
              <a:t> 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31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40B7C-FEDE-4288-A1E5-353E346A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Convolutional Block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E612B-E63D-4E65-A0E6-8611FB761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03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 </a:t>
            </a:r>
            <a:r>
              <a:rPr lang="en-US" altLang="zh-CN" dirty="0" err="1"/>
              <a:t>deapthwise</a:t>
            </a:r>
            <a:r>
              <a:rPr lang="en-US" altLang="zh-CN" dirty="0"/>
              <a:t> separable convolutions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Thry</a:t>
            </a:r>
            <a:r>
              <a:rPr lang="en-US" altLang="zh-CN" dirty="0"/>
              <a:t> are defined by a convolution on each feature channel separately, followed by a pointwise convolution to project to the desired feature depth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AC76E5-9C59-4B16-9582-52FF1518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209925"/>
            <a:ext cx="7353300" cy="438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16643B-7355-4056-B3B8-46D99776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3924906"/>
            <a:ext cx="78009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9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6B967-2182-4245-A8D9-CA3785EC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Attentation</a:t>
            </a:r>
            <a:r>
              <a:rPr lang="en-US" altLang="zh-CN" dirty="0"/>
              <a:t> Blocks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BA3C3-BAEE-4221-8973-7314EA9C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0604"/>
          </a:xfrm>
        </p:spPr>
        <p:txBody>
          <a:bodyPr/>
          <a:lstStyle/>
          <a:p>
            <a:r>
              <a:rPr lang="en-US" altLang="zh-CN" dirty="0"/>
              <a:t>We use multi-head dot-product attention mechanism</a:t>
            </a:r>
          </a:p>
          <a:p>
            <a:r>
              <a:rPr lang="en-US" altLang="zh-CN" dirty="0"/>
              <a:t>The inputs to the attention layer are 2 tensors: a source tensor and target tensor both with the shape [batch size, sequence length, feature channels]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73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463</Words>
  <Application>Microsoft Office PowerPoint</Application>
  <PresentationFormat>宽屏</PresentationFormat>
  <Paragraphs>61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Wingdings</vt:lpstr>
      <vt:lpstr>Office 主题​​</vt:lpstr>
      <vt:lpstr>One model to learn them all</vt:lpstr>
      <vt:lpstr>Outline</vt:lpstr>
      <vt:lpstr>Background</vt:lpstr>
      <vt:lpstr>Small modality-specific sub-networks</vt:lpstr>
      <vt:lpstr>Computational blocks of different kind are crucial</vt:lpstr>
      <vt:lpstr>MultiModel Architecture</vt:lpstr>
      <vt:lpstr>MultiModel Architecture</vt:lpstr>
      <vt:lpstr>Convolutional Block</vt:lpstr>
      <vt:lpstr>Attentation Blocks</vt:lpstr>
      <vt:lpstr>Mixture-of-Experts Blocks</vt:lpstr>
      <vt:lpstr>Encoder and Mixer and Decoder</vt:lpstr>
      <vt:lpstr>Modality Nets-image modality net</vt:lpstr>
      <vt:lpstr>Modality Nets-image modality net</vt:lpstr>
      <vt:lpstr>Experiments</vt:lpstr>
      <vt:lpstr>Experiments</vt:lpstr>
      <vt:lpstr>Experiments</vt:lpstr>
      <vt:lpstr>Experiments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model to learn them all</dc:title>
  <dc:creator>Jensen Shi</dc:creator>
  <cp:lastModifiedBy>Jensen Shi</cp:lastModifiedBy>
  <cp:revision>82</cp:revision>
  <dcterms:created xsi:type="dcterms:W3CDTF">2017-06-29T18:26:11Z</dcterms:created>
  <dcterms:modified xsi:type="dcterms:W3CDTF">2017-06-30T04:45:46Z</dcterms:modified>
</cp:coreProperties>
</file>