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</p:sldMasterIdLst>
  <p:notesMasterIdLst>
    <p:notesMasterId r:id="rId8"/>
  </p:notesMasterIdLst>
  <p:sldIdLst>
    <p:sldId id="2802" r:id="rId3"/>
    <p:sldId id="2810" r:id="rId4"/>
    <p:sldId id="2811" r:id="rId5"/>
    <p:sldId id="2812" r:id="rId6"/>
    <p:sldId id="28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25" clrIdx="0"/>
  <p:cmAuthor id="2" name="Bejoy Pankajakshan" initials="BP" lastIdx="45" clrIdx="1">
    <p:extLst>
      <p:ext uri="{19B8F6BF-5375-455C-9EA6-DF929625EA0E}">
        <p15:presenceInfo xmlns:p15="http://schemas.microsoft.com/office/powerpoint/2012/main" userId="S::bejoy.pankajakshan@mavenir.com::6660bba2-f015-4c89-9811-4c97f38e5aae" providerId="AD"/>
      </p:ext>
    </p:extLst>
  </p:cmAuthor>
  <p:cmAuthor id="3" name="Zeev Lubenski" initials="ZL" lastIdx="21" clrIdx="2">
    <p:extLst>
      <p:ext uri="{19B8F6BF-5375-455C-9EA6-DF929625EA0E}">
        <p15:presenceInfo xmlns:p15="http://schemas.microsoft.com/office/powerpoint/2012/main" userId="S::Zeev.Lubenski@mavenir.com::dacbab51-be5c-44dc-8eea-710f91fb7bab" providerId="AD"/>
      </p:ext>
    </p:extLst>
  </p:cmAuthor>
  <p:cmAuthor id="4" name="Joel Renkema" initials="JR" lastIdx="2" clrIdx="3">
    <p:extLst>
      <p:ext uri="{19B8F6BF-5375-455C-9EA6-DF929625EA0E}">
        <p15:presenceInfo xmlns:p15="http://schemas.microsoft.com/office/powerpoint/2012/main" userId="S-1-5-21-3994150596-1642310286-1807262242-46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500"/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4" autoAdjust="0"/>
    <p:restoredTop sz="92821" autoAdjust="0"/>
  </p:normalViewPr>
  <p:slideViewPr>
    <p:cSldViewPr snapToGrid="0" snapToObjects="1">
      <p:cViewPr varScale="1">
        <p:scale>
          <a:sx n="77" d="100"/>
          <a:sy n="77" d="100"/>
        </p:scale>
        <p:origin x="1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643E0-4465-8A45-9A9D-BD557996A2B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4D4A0-9660-3247-AD51-1B6E1F43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Title Goes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01767-F431-4F17-92BD-206DF4F4262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pPr marL="0" marR="0" lvl="0" indent="0" algn="r" defTabSz="9142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9/1/2020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Page </a:t>
            </a:r>
            <a:fld id="{111E5896-917A-4035-A860-408E1EC3CD5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© 2015 Mavenir COMMUNICATIONS SYSTEMS, INC. COMPANY PROPRIETARY INFORMATION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20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Title Goes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01767-F431-4F17-92BD-206DF4F4262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pPr marL="0" marR="0" lvl="0" indent="0" algn="r" defTabSz="9142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9/1/2020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Page </a:t>
            </a:r>
            <a:fld id="{111E5896-917A-4035-A860-408E1EC3CD5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© 2015 Mavenir COMMUNICATIONS SYSTEMS, INC. COMPANY PROPRIETARY INFORMATION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44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Title Goes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01767-F431-4F17-92BD-206DF4F4262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pPr marL="0" marR="0" lvl="0" indent="0" algn="r" defTabSz="9142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9/2/2020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Page </a:t>
            </a:r>
            <a:fld id="{111E5896-917A-4035-A860-408E1EC3CD5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© 2015 Mavenir COMMUNICATIONS SYSTEMS, INC. COMPANY PROPRIETARY INFORMATION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14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Title Goes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201767-F431-4F17-92BD-206DF4F4262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pPr marL="0" marR="0" lvl="0" indent="0" algn="r" defTabSz="9142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9/2/2020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Page </a:t>
            </a:r>
            <a:fld id="{111E5896-917A-4035-A860-408E1EC3CD5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2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ual 400" panose="02000603000000020004" pitchFamily="2" charset="0"/>
                <a:ea typeface="+mn-ea"/>
                <a:cs typeface="+mn-cs"/>
              </a:rPr>
              <a:t>© 2015 Mavenir COMMUNICATIONS SYSTEMS, INC. COMPANY PROPRIETARY INFORMATION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ual 400" panose="02000603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9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6F95A-BBA6-754D-B4DF-821D0A9402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549" y="515638"/>
            <a:ext cx="1981200" cy="3649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281928"/>
            <a:ext cx="3860800" cy="365125"/>
          </a:xfr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Mavenir 2019. Proprietary and Confidential.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9E04E-3401-2749-BED0-598C05339EF8}"/>
              </a:ext>
            </a:extLst>
          </p:cNvPr>
          <p:cNvSpPr/>
          <p:nvPr userDrawn="1"/>
        </p:nvSpPr>
        <p:spPr>
          <a:xfrm>
            <a:off x="0" y="2"/>
            <a:ext cx="12192000" cy="6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07E25D1-2FE7-3D44-B6E8-551F3BBD6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62400" y="6321163"/>
            <a:ext cx="28800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mavenir.com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2E4694-D055-C743-8EDD-42EE640318A2}"/>
              </a:ext>
            </a:extLst>
          </p:cNvPr>
          <p:cNvCxnSpPr/>
          <p:nvPr userDrawn="1"/>
        </p:nvCxnSpPr>
        <p:spPr>
          <a:xfrm>
            <a:off x="732760" y="4654296"/>
            <a:ext cx="575733" cy="0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8E74B5-1D3F-8840-B55C-64000DA5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49" y="3037840"/>
            <a:ext cx="9059779" cy="1444743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7958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59C2-8D59-400D-9E37-8E072A7ED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82004-9589-49FD-B60E-E7D629F21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4434-161D-4FB7-88D1-4CD7B405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3D0D-0A30-4E8B-B630-7616AFFB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Copyright Mavenir 2019. Proprietary and Confidential.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DFFC-4E14-45DA-AF7C-6A3B45B6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F24-6F2F-47BD-AC73-98DB7E295B9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9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832785" y="1132320"/>
            <a:ext cx="10359215" cy="4961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32317"/>
            <a:ext cx="1631696" cy="496214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8000" y="143934"/>
            <a:ext cx="10972801" cy="922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 descr="Mavenir_Logo_RGB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8" y="6329596"/>
            <a:ext cx="1320800" cy="25535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21259" y="1921014"/>
            <a:ext cx="9219541" cy="35175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631" indent="0">
              <a:buNone/>
              <a:defRPr/>
            </a:lvl2pPr>
            <a:lvl3pPr marL="1219261" indent="0">
              <a:buNone/>
              <a:defRPr/>
            </a:lvl3pPr>
            <a:lvl4pPr marL="1828892" indent="0">
              <a:buNone/>
              <a:defRPr/>
            </a:lvl4pPr>
            <a:lvl5pPr marL="24385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Mavenir 2019. Proprietary and Confidential.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93F75-11B8-7B46-8C79-E27B49D628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862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832785" y="1132320"/>
            <a:ext cx="10359215" cy="4961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32317"/>
            <a:ext cx="1631696" cy="496214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68000" y="143934"/>
            <a:ext cx="10972801" cy="922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 descr="Mavenir_Logo_RGB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8" y="6329596"/>
            <a:ext cx="1320800" cy="25535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21259" y="1921014"/>
            <a:ext cx="9219541" cy="35175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631" indent="0">
              <a:buNone/>
              <a:defRPr/>
            </a:lvl2pPr>
            <a:lvl3pPr marL="1219261" indent="0">
              <a:buNone/>
              <a:defRPr/>
            </a:lvl3pPr>
            <a:lvl4pPr marL="1828892" indent="0">
              <a:buNone/>
              <a:defRPr/>
            </a:lvl4pPr>
            <a:lvl5pPr marL="24385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Mavenir 2019. Proprietary and Confidential.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93F75-11B8-7B46-8C79-E27B49D628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0665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74396B-5879-AC48-A2C7-4C7873D6B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278828"/>
            <a:ext cx="3860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Mavenir 2019. Proprietary and Confidential.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mavenir.com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C06D68-B479-7048-A929-16F14E9683BC}"/>
              </a:ext>
            </a:extLst>
          </p:cNvPr>
          <p:cNvCxnSpPr>
            <a:cxnSpLocks/>
          </p:cNvCxnSpPr>
          <p:nvPr userDrawn="1"/>
        </p:nvCxnSpPr>
        <p:spPr>
          <a:xfrm>
            <a:off x="5700176" y="3307409"/>
            <a:ext cx="836548" cy="0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C5858FD-8B2E-EE4C-AA9E-A2EF9934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75" y="1582165"/>
            <a:ext cx="11220851" cy="1444743"/>
          </a:xfrm>
        </p:spPr>
        <p:txBody>
          <a:bodyPr anchor="b"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50006-C440-6E48-B65B-C17CBCD63D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49" y="515638"/>
            <a:ext cx="1981200" cy="364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7D7A8B-6CCA-FA43-AA15-E7A524A1B2C7}"/>
              </a:ext>
            </a:extLst>
          </p:cNvPr>
          <p:cNvSpPr/>
          <p:nvPr userDrawn="1"/>
        </p:nvSpPr>
        <p:spPr>
          <a:xfrm>
            <a:off x="0" y="6823892"/>
            <a:ext cx="12192000" cy="6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222161107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Simp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1132320"/>
            <a:ext cx="12191999" cy="4961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03" y="143933"/>
            <a:ext cx="11074399" cy="922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8003" y="1611534"/>
            <a:ext cx="11074399" cy="448238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Mavenir 2019.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93F75-11B8-7B46-8C79-E27B49D628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6687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3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8D460B-B83F-8F4B-B9DA-01BBA5CBD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549" y="515638"/>
            <a:ext cx="1981200" cy="3649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281928"/>
            <a:ext cx="386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December 2017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9E04E-3401-2749-BED0-598C05339EF8}"/>
              </a:ext>
            </a:extLst>
          </p:cNvPr>
          <p:cNvSpPr/>
          <p:nvPr userDrawn="1"/>
        </p:nvSpPr>
        <p:spPr>
          <a:xfrm>
            <a:off x="0" y="2"/>
            <a:ext cx="12192000" cy="6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07E25D1-2FE7-3D44-B6E8-551F3BBD6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62400" y="6321163"/>
            <a:ext cx="28800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mavenir.com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2E4694-D055-C743-8EDD-42EE640318A2}"/>
              </a:ext>
            </a:extLst>
          </p:cNvPr>
          <p:cNvCxnSpPr>
            <a:cxnSpLocks/>
          </p:cNvCxnSpPr>
          <p:nvPr userDrawn="1"/>
        </p:nvCxnSpPr>
        <p:spPr>
          <a:xfrm>
            <a:off x="5700176" y="3307409"/>
            <a:ext cx="836548" cy="0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8E74B5-1D3F-8840-B55C-64000DA5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75" y="1582165"/>
            <a:ext cx="11220851" cy="1444743"/>
          </a:xfrm>
        </p:spPr>
        <p:txBody>
          <a:bodyPr anchor="b"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B5116-FAF3-FF4D-AD54-EDE07410E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5576" y="3587911"/>
            <a:ext cx="11220850" cy="7032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460BF-4FDC-9648-817B-6605F673A624}"/>
              </a:ext>
            </a:extLst>
          </p:cNvPr>
          <p:cNvSpPr/>
          <p:nvPr userDrawn="1"/>
        </p:nvSpPr>
        <p:spPr>
          <a:xfrm>
            <a:off x="485575" y="5251622"/>
            <a:ext cx="4284133" cy="100584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135FA37-5E25-8347-8BBE-BD1655B915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1549" y="5251623"/>
            <a:ext cx="4148159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50045526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89" y="778224"/>
            <a:ext cx="10709825" cy="531553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25166" y="2666999"/>
            <a:ext cx="8274047" cy="1507068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47385" y="4210801"/>
            <a:ext cx="8251824" cy="1436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609599" indent="0">
              <a:buNone/>
              <a:defRPr/>
            </a:lvl2pPr>
            <a:lvl3pPr marL="1219200" indent="0">
              <a:buNone/>
              <a:defRPr/>
            </a:lvl3pPr>
            <a:lvl4pPr marL="1828801" indent="0">
              <a:buNone/>
              <a:defRPr/>
            </a:lvl4pPr>
            <a:lvl5pPr marL="2438399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347388" y="2225811"/>
            <a:ext cx="5757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215594" y="1803400"/>
            <a:ext cx="838362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 i="0" spc="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NUMBER E.G. SECTION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22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2785" y="1132319"/>
            <a:ext cx="10359215" cy="4961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21259" y="1921014"/>
            <a:ext cx="7405156" cy="35175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317"/>
            <a:ext cx="1631696" cy="496214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68000" y="143933"/>
            <a:ext cx="10972800" cy="922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1" name="Picture 10" descr="Mavenir_Logo_RGB_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9" y="6329595"/>
            <a:ext cx="1320800" cy="2553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93939"/>
                </a:solidFill>
              </a:rPr>
              <a:t>© 2016 </a:t>
            </a:r>
            <a:r>
              <a:rPr lang="en-US" dirty="0" err="1">
                <a:solidFill>
                  <a:srgbClr val="393939"/>
                </a:solidFill>
              </a:rPr>
              <a:t>Mavenir</a:t>
            </a:r>
            <a:r>
              <a:rPr lang="en-US" dirty="0">
                <a:solidFill>
                  <a:srgbClr val="393939"/>
                </a:solidFill>
              </a:rPr>
              <a:t> COMMUNICATIONS SYSTEMS, INC.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64029643"/>
      </p:ext>
    </p:extLst>
  </p:cSld>
  <p:clrMapOvr>
    <a:masterClrMapping/>
  </p:clrMapOvr>
  <p:transition spd="slow"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89" y="778224"/>
            <a:ext cx="10709825" cy="531553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25166" y="2666999"/>
            <a:ext cx="8274047" cy="1507068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47385" y="4210801"/>
            <a:ext cx="8251824" cy="1436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609599" indent="0">
              <a:buNone/>
              <a:defRPr/>
            </a:lvl2pPr>
            <a:lvl3pPr marL="1219200" indent="0">
              <a:buNone/>
              <a:defRPr/>
            </a:lvl3pPr>
            <a:lvl4pPr marL="1828801" indent="0">
              <a:buNone/>
              <a:defRPr/>
            </a:lvl4pPr>
            <a:lvl5pPr marL="2438399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347388" y="2225811"/>
            <a:ext cx="5757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215594" y="1803400"/>
            <a:ext cx="838362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 i="0" spc="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NUMBER E.G. SECTION ONE</a:t>
            </a:r>
            <a:endParaRPr lang="en-GB" dirty="0"/>
          </a:p>
        </p:txBody>
      </p:sp>
      <p:pic>
        <p:nvPicPr>
          <p:cNvPr id="8" name="Picture 7" descr="Mavenir_Logo_RGB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9" y="6329597"/>
            <a:ext cx="1320800" cy="25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-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02" y="143933"/>
            <a:ext cx="10249956" cy="922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8002" y="1611533"/>
            <a:ext cx="1024995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Mavenir_Logo_RGB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9" y="6329595"/>
            <a:ext cx="1320800" cy="2553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93939"/>
                </a:solidFill>
              </a:rPr>
              <a:t>© 2016 </a:t>
            </a:r>
            <a:r>
              <a:rPr lang="en-US" dirty="0" err="1">
                <a:solidFill>
                  <a:srgbClr val="393939"/>
                </a:solidFill>
              </a:rPr>
              <a:t>Mavenir</a:t>
            </a:r>
            <a:r>
              <a:rPr lang="en-US" dirty="0">
                <a:solidFill>
                  <a:srgbClr val="393939"/>
                </a:solidFill>
              </a:rPr>
              <a:t> COMMUNICATIONS SYSTEMS, INC.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27016487"/>
      </p:ext>
    </p:extLst>
  </p:cSld>
  <p:clrMapOvr>
    <a:masterClrMapping/>
  </p:clrMapOvr>
  <p:transition spd="slow"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29D56-9195-A646-B599-639E178667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8951" cy="6081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Mavenir 2019. Proprietary and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283200" y="6140448"/>
            <a:ext cx="1829925" cy="5458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25166" y="2666999"/>
            <a:ext cx="8274045" cy="1507068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47385" y="4210801"/>
            <a:ext cx="8251824" cy="1436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609595" indent="0">
              <a:buNone/>
              <a:defRPr/>
            </a:lvl2pPr>
            <a:lvl3pPr marL="1219190" indent="0">
              <a:buNone/>
              <a:defRPr/>
            </a:lvl3pPr>
            <a:lvl4pPr marL="1828785" indent="0">
              <a:buNone/>
              <a:defRPr/>
            </a:lvl4pPr>
            <a:lvl5pPr marL="243837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347387" y="2225811"/>
            <a:ext cx="5757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15593" y="1803400"/>
            <a:ext cx="838362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 i="0" spc="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NUMBER E.G. SECTION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850390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6" y="1138900"/>
            <a:ext cx="10709829" cy="4954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15303" y="5418667"/>
            <a:ext cx="825500" cy="101600"/>
          </a:xfrm>
          <a:prstGeom prst="rect">
            <a:avLst/>
          </a:prstGeom>
        </p:spPr>
      </p:pic>
      <p:pic>
        <p:nvPicPr>
          <p:cNvPr id="11" name="Picture 10" descr="Mavenir_Logo_RGB_small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9" y="506601"/>
            <a:ext cx="1981200" cy="3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15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29D56-9195-A646-B599-639E178667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1"/>
            <a:ext cx="12188951" cy="6081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Mavenir 2019. Proprietary and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283200" y="6140448"/>
            <a:ext cx="1829925" cy="5458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effectLst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25167" y="2666999"/>
            <a:ext cx="8274045" cy="1507068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47385" y="4210801"/>
            <a:ext cx="8251824" cy="1436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609579" indent="0">
              <a:buNone/>
              <a:defRPr/>
            </a:lvl2pPr>
            <a:lvl3pPr marL="1219160" indent="0">
              <a:buNone/>
              <a:defRPr/>
            </a:lvl3pPr>
            <a:lvl4pPr marL="1828740" indent="0">
              <a:buNone/>
              <a:defRPr/>
            </a:lvl4pPr>
            <a:lvl5pPr marL="243831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347388" y="2225811"/>
            <a:ext cx="5757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15594" y="1803400"/>
            <a:ext cx="838362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 i="0" spc="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NUMBER E.G. SECTION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5976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29D56-9195-A646-B599-639E178667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8951" cy="608177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Mavenir 2019. Proprietary and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283200" y="6140448"/>
            <a:ext cx="1829925" cy="5458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25166" y="2666999"/>
            <a:ext cx="8274045" cy="1507068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347385" y="4210801"/>
            <a:ext cx="8251824" cy="14364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609595" indent="0">
              <a:buNone/>
              <a:defRPr/>
            </a:lvl2pPr>
            <a:lvl3pPr marL="1219190" indent="0">
              <a:buNone/>
              <a:defRPr/>
            </a:lvl3pPr>
            <a:lvl4pPr marL="1828785" indent="0">
              <a:buNone/>
              <a:defRPr/>
            </a:lvl4pPr>
            <a:lvl5pPr marL="243837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347387" y="2225811"/>
            <a:ext cx="5757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15593" y="1803400"/>
            <a:ext cx="838362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1" i="0" spc="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SECTION NUMBER E.G. SECTION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31932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03" y="143933"/>
            <a:ext cx="11074399" cy="922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8003" y="1333501"/>
            <a:ext cx="11074399" cy="480399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Mavenir 2019.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93F75-11B8-7B46-8C79-E27B49D628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1704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02" y="143933"/>
            <a:ext cx="11074399" cy="922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Mavenir_Logo_RGB_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9" y="6329595"/>
            <a:ext cx="1320800" cy="2553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Mavenir 2019.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93F75-11B8-7B46-8C79-E27B49D628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1556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144397" y="1164921"/>
            <a:ext cx="11799918" cy="537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en-US" sz="1800" dirty="0" smtClean="0">
                <a:solidFill>
                  <a:srgbClr val="5757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n-US" altLang="en-US" sz="1800" dirty="0" smtClean="0">
                <a:solidFill>
                  <a:srgbClr val="5757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altLang="en-US" dirty="0" smtClean="0">
                <a:solidFill>
                  <a:srgbClr val="5757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altLang="en-US" sz="1400" dirty="0" smtClean="0">
                <a:solidFill>
                  <a:srgbClr val="5757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US" altLang="en-US" sz="1400" dirty="0" smtClean="0">
                <a:solidFill>
                  <a:srgbClr val="5757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228600" lvl="0" indent="-228600" defTabSz="914400" eaLnBrk="1" latinLnBrk="0" hangingPunct="1">
              <a:lnSpc>
                <a:spcPct val="85000"/>
              </a:lnSpc>
              <a:spcAft>
                <a:spcPts val="600"/>
              </a:spcAft>
              <a:buClr>
                <a:srgbClr val="DD1A32"/>
              </a:buClr>
              <a:buChar char="•"/>
            </a:pPr>
            <a:r>
              <a:rPr lang="en-US" altLang="en-US" dirty="0"/>
              <a:t>Click to edit Master text styles</a:t>
            </a:r>
          </a:p>
          <a:p>
            <a:pPr marL="685800" lvl="1" indent="-228600" defTabSz="914400" eaLnBrk="1" latinLnBrk="0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en-US" dirty="0"/>
              <a:t>Second level</a:t>
            </a:r>
          </a:p>
          <a:p>
            <a:pPr lvl="2" defTabSz="914400" eaLnBrk="1" latinLnBrk="0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en-US" dirty="0"/>
              <a:t>Third level</a:t>
            </a:r>
          </a:p>
          <a:p>
            <a:pPr lvl="3" defTabSz="914400" eaLnBrk="1" latinLnBrk="0" hangingPunct="1">
              <a:lnSpc>
                <a:spcPct val="85000"/>
              </a:lnSpc>
              <a:spcAft>
                <a:spcPts val="600"/>
              </a:spcAft>
              <a:buChar char="•"/>
            </a:pPr>
            <a:r>
              <a:rPr lang="en-US" altLang="en-US" dirty="0"/>
              <a:t>Fourth level</a:t>
            </a:r>
          </a:p>
          <a:p>
            <a:pPr lvl="4" defTabSz="914400" eaLnBrk="1" latinLnBrk="0" hangingPunct="1">
              <a:lnSpc>
                <a:spcPct val="85000"/>
              </a:lnSpc>
              <a:spcAft>
                <a:spcPts val="600"/>
              </a:spcAft>
              <a:buChar char="•"/>
            </a:pPr>
            <a:r>
              <a:rPr lang="en-US" alt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4396" y="930520"/>
            <a:ext cx="7960529" cy="0"/>
          </a:xfrm>
          <a:prstGeom prst="line">
            <a:avLst/>
          </a:prstGeom>
          <a:ln w="6350">
            <a:solidFill>
              <a:srgbClr val="005A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44398" y="283644"/>
            <a:ext cx="11799918" cy="64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5A92"/>
                </a:solidFill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29E685A-46D7-5A47-A71E-C747746CE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482028"/>
            <a:ext cx="3860800" cy="365125"/>
          </a:xfrm>
        </p:spPr>
        <p:txBody>
          <a:bodyPr/>
          <a:lstStyle/>
          <a:p>
            <a:r>
              <a:rPr lang="en-US" dirty="0"/>
              <a:t>Copyright Mavenir 2019.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03219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768003" y="143933"/>
            <a:ext cx="11074399" cy="922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69515" y="6057516"/>
            <a:ext cx="1816485" cy="700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65C5632-5400-9C4C-A404-CEA2A0B69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492188"/>
            <a:ext cx="3860800" cy="365125"/>
          </a:xfrm>
        </p:spPr>
        <p:txBody>
          <a:bodyPr/>
          <a:lstStyle/>
          <a:p>
            <a:r>
              <a:rPr lang="en-US" dirty="0"/>
              <a:t>Copyright Mavenir 2019. Proprietary and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88078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1E3-BEA4-7340-9F08-5586458A6FB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Copyright Mavenir 2019. Proprietary and Confidential.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086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832785" y="1132320"/>
            <a:ext cx="10359215" cy="49615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21259" y="1921014"/>
            <a:ext cx="9219541" cy="35175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631" indent="0">
              <a:buNone/>
              <a:defRPr/>
            </a:lvl2pPr>
            <a:lvl3pPr marL="1219261" indent="0">
              <a:buNone/>
              <a:defRPr/>
            </a:lvl3pPr>
            <a:lvl4pPr marL="1828892" indent="0">
              <a:buNone/>
              <a:defRPr/>
            </a:lvl4pPr>
            <a:lvl5pPr marL="24385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317"/>
            <a:ext cx="1631696" cy="496214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68000" y="143934"/>
            <a:ext cx="10972801" cy="922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1" name="Picture 10" descr="Mavenir_Logo_RGB_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8" y="6329596"/>
            <a:ext cx="1320800" cy="2553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Mavenir 2019. Proprietary and Confidential.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93F75-11B8-7B46-8C79-E27B49D628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8021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03" y="143933"/>
            <a:ext cx="10972799" cy="922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03" y="1620001"/>
            <a:ext cx="109727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"/>
            <a:ext cx="12192000" cy="6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7882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Arial"/>
              </a:defRPr>
            </a:lvl1pPr>
          </a:lstStyle>
          <a:p>
            <a:r>
              <a:rPr lang="en-US" dirty="0"/>
              <a:t>Copyright Mavenir 2019.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2400" y="6321163"/>
            <a:ext cx="2880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/>
              </a:defRPr>
            </a:lvl1pPr>
          </a:lstStyle>
          <a:p>
            <a:fld id="{62793F75-11B8-7B46-8C79-E27B49D6280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165067" y="6190699"/>
            <a:ext cx="5757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venir_Logo_RGB_small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9" y="6329596"/>
            <a:ext cx="1320800" cy="25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84" r:id="rId16"/>
  </p:sldLayoutIdLst>
  <p:transition spd="slow">
    <p:fade/>
  </p:transition>
  <p:hf sldNum="0" hdr="0" dt="0"/>
  <p:txStyles>
    <p:titleStyle>
      <a:lvl1pPr algn="l" defTabSz="609595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Arial"/>
          <a:ea typeface="+mj-ea"/>
          <a:cs typeface="+mj-cs"/>
        </a:defRPr>
      </a:lvl1pPr>
    </p:titleStyle>
    <p:bodyStyle>
      <a:lvl1pPr marL="457197" indent="-457197" algn="l" defTabSz="60959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990591" indent="-380997" algn="l" defTabSz="609595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1523987" indent="-304798" algn="l" defTabSz="6095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83" indent="-304798" algn="l" defTabSz="609595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+mn-cs"/>
        </a:defRPr>
      </a:lvl4pPr>
      <a:lvl5pPr marL="2743177" indent="-304798" algn="l" defTabSz="609595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+mn-cs"/>
        </a:defRPr>
      </a:lvl5pPr>
      <a:lvl6pPr marL="3352772" indent="-304798" algn="l" defTabSz="60959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66" indent="-304798" algn="l" defTabSz="60959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962" indent="-304798" algn="l" defTabSz="60959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557" indent="-304798" algn="l" defTabSz="60959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5" algn="l" defTabSz="6095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0" algn="l" defTabSz="6095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85" algn="l" defTabSz="6095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9" algn="l" defTabSz="6095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74" algn="l" defTabSz="6095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70" algn="l" defTabSz="6095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64" algn="l" defTabSz="6095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59" algn="l" defTabSz="6095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02" y="143933"/>
            <a:ext cx="10358196" cy="922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02" y="1620001"/>
            <a:ext cx="103581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12192000" cy="6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27882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67">
                <a:solidFill>
                  <a:schemeClr val="bg1">
                    <a:lumMod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393939"/>
                </a:solidFill>
              </a:rPr>
              <a:t>© 2016 </a:t>
            </a:r>
            <a:r>
              <a:rPr lang="en-US" dirty="0" err="1">
                <a:solidFill>
                  <a:srgbClr val="393939"/>
                </a:solidFill>
              </a:rPr>
              <a:t>Mavenir</a:t>
            </a:r>
            <a:r>
              <a:rPr lang="en-US" dirty="0">
                <a:solidFill>
                  <a:srgbClr val="393939"/>
                </a:solidFill>
              </a:rPr>
              <a:t> COMMUNICATIONS SYSTEMS, INC. INTERNAL USE ONLY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165067" y="6190699"/>
            <a:ext cx="5757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venir_Logo_RGB_sma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9" y="6329595"/>
            <a:ext cx="1320800" cy="25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7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3" r:id="rId5"/>
  </p:sldLayoutIdLst>
  <p:transition spd="slow">
    <p:fade/>
  </p:transition>
  <p:hf hdr="0" dt="0"/>
  <p:txStyles>
    <p:titleStyle>
      <a:lvl1pPr algn="l" defTabSz="609585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DD41-CC59-4EAE-89FB-2E9761D2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165" y="2666999"/>
            <a:ext cx="9544472" cy="1507068"/>
          </a:xfrm>
        </p:spPr>
        <p:txBody>
          <a:bodyPr/>
          <a:lstStyle/>
          <a:p>
            <a:r>
              <a:rPr lang="en-US" dirty="0"/>
              <a:t>Telco PaaS Observability Framework </a:t>
            </a:r>
          </a:p>
        </p:txBody>
      </p:sp>
    </p:spTree>
    <p:extLst>
      <p:ext uri="{BB962C8B-B14F-4D97-AF65-F5344CB8AC3E}">
        <p14:creationId xmlns:p14="http://schemas.microsoft.com/office/powerpoint/2010/main" val="3299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73274D90-8391-42B8-8A7E-8DD696C574D1}"/>
              </a:ext>
            </a:extLst>
          </p:cNvPr>
          <p:cNvSpPr/>
          <p:nvPr/>
        </p:nvSpPr>
        <p:spPr>
          <a:xfrm>
            <a:off x="8384213" y="2467370"/>
            <a:ext cx="3376527" cy="24548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4">
            <a:extLst>
              <a:ext uri="{FF2B5EF4-FFF2-40B4-BE49-F238E27FC236}">
                <a16:creationId xmlns:a16="http://schemas.microsoft.com/office/drawing/2014/main" id="{4D000319-C843-45E5-AC24-96E8B571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6" y="-277083"/>
            <a:ext cx="11817892" cy="922867"/>
          </a:xfrm>
        </p:spPr>
        <p:txBody>
          <a:bodyPr>
            <a:normAutofit/>
          </a:bodyPr>
          <a:lstStyle/>
          <a:p>
            <a:r>
              <a:rPr lang="en-US" sz="2933" dirty="0"/>
              <a:t>Generic PaaS OBF Framework </a:t>
            </a:r>
          </a:p>
        </p:txBody>
      </p:sp>
      <p:sp>
        <p:nvSpPr>
          <p:cNvPr id="122" name="Footer Placeholder 3">
            <a:extLst>
              <a:ext uri="{FF2B5EF4-FFF2-40B4-BE49-F238E27FC236}">
                <a16:creationId xmlns:a16="http://schemas.microsoft.com/office/drawing/2014/main" id="{7741E43F-0696-499F-8F86-9989D0800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81140" y="6371720"/>
            <a:ext cx="3860800" cy="365125"/>
          </a:xfrm>
        </p:spPr>
        <p:txBody>
          <a:bodyPr/>
          <a:lstStyle/>
          <a:p>
            <a:pPr marL="0" marR="0" lvl="0" indent="0" algn="ctr" defTabSz="6095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Mavenir 2018. Proprietary and Confidential.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2C143A-D2A4-408F-A3FD-BC00A852886D}"/>
              </a:ext>
            </a:extLst>
          </p:cNvPr>
          <p:cNvSpPr/>
          <p:nvPr/>
        </p:nvSpPr>
        <p:spPr>
          <a:xfrm>
            <a:off x="5534778" y="1892452"/>
            <a:ext cx="1259832" cy="574918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Prometheus 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Counters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collection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CF06D0-3483-4825-9A05-6B7BA11C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22" y="1626208"/>
            <a:ext cx="478790" cy="455869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FDC4C29-57FE-4F56-97F4-64ED8C28C826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 flipV="1">
            <a:off x="3629414" y="2179911"/>
            <a:ext cx="1905364" cy="537456"/>
          </a:xfrm>
          <a:prstGeom prst="bentConnector3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7E9387B-6B9C-4C73-A2B4-4D7B14E79C34}"/>
              </a:ext>
            </a:extLst>
          </p:cNvPr>
          <p:cNvSpPr txBox="1"/>
          <p:nvPr/>
        </p:nvSpPr>
        <p:spPr>
          <a:xfrm>
            <a:off x="3409121" y="1740784"/>
            <a:ext cx="1908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Counters Scraping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BCCFFA-D3A6-45C6-B148-B21064E4C565}"/>
              </a:ext>
            </a:extLst>
          </p:cNvPr>
          <p:cNvSpPr txBox="1"/>
          <p:nvPr/>
        </p:nvSpPr>
        <p:spPr>
          <a:xfrm>
            <a:off x="5668139" y="4145122"/>
            <a:ext cx="271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filebits (Log pull)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7030A0"/>
                </a:solidFill>
                <a:latin typeface="Arial"/>
              </a:rPr>
              <a:t>Alternatively FluentBit/FluentD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F7E8109-441B-42BF-B7C3-08E914BE8AF5}"/>
              </a:ext>
            </a:extLst>
          </p:cNvPr>
          <p:cNvSpPr/>
          <p:nvPr/>
        </p:nvSpPr>
        <p:spPr>
          <a:xfrm>
            <a:off x="5672559" y="5286709"/>
            <a:ext cx="802888" cy="538307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Kafka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17A3B2F-04FA-4442-A897-98C92A0C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069" y="5636524"/>
            <a:ext cx="509021" cy="376984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99379-F266-4DE8-936C-7F526BC2DC15}"/>
              </a:ext>
            </a:extLst>
          </p:cNvPr>
          <p:cNvGrpSpPr/>
          <p:nvPr/>
        </p:nvGrpSpPr>
        <p:grpSpPr>
          <a:xfrm>
            <a:off x="1208344" y="2481433"/>
            <a:ext cx="2935924" cy="1549179"/>
            <a:chOff x="1128408" y="2058268"/>
            <a:chExt cx="2935924" cy="154917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A5ACA36-49A7-403D-8C1F-31477982B32E}"/>
                </a:ext>
              </a:extLst>
            </p:cNvPr>
            <p:cNvSpPr/>
            <p:nvPr/>
          </p:nvSpPr>
          <p:spPr>
            <a:xfrm>
              <a:off x="1128408" y="2058268"/>
              <a:ext cx="2569663" cy="132115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NF/K8 Telco Services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E905DC-DA07-4FF0-9D99-AC603875BEBB}"/>
                </a:ext>
              </a:extLst>
            </p:cNvPr>
            <p:cNvSpPr/>
            <p:nvPr/>
          </p:nvSpPr>
          <p:spPr>
            <a:xfrm>
              <a:off x="2393339" y="2105016"/>
              <a:ext cx="1156139" cy="3783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Prometheus client libraries 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96352946-56E8-4B17-B581-0A57BF8FD26C}"/>
                </a:ext>
              </a:extLst>
            </p:cNvPr>
            <p:cNvSpPr/>
            <p:nvPr/>
          </p:nvSpPr>
          <p:spPr>
            <a:xfrm>
              <a:off x="3165954" y="3151392"/>
              <a:ext cx="898378" cy="456055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Arial"/>
                </a:rPr>
                <a:t>/data/logs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748524B-4177-4D5A-B4A9-A37BB5039EB6}"/>
                </a:ext>
              </a:extLst>
            </p:cNvPr>
            <p:cNvSpPr/>
            <p:nvPr/>
          </p:nvSpPr>
          <p:spPr>
            <a:xfrm>
              <a:off x="1221350" y="2859646"/>
              <a:ext cx="1088974" cy="3783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Kafka Producer 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E1A2BE5-1C72-4876-B24B-FDED198DCA63}"/>
                </a:ext>
              </a:extLst>
            </p:cNvPr>
            <p:cNvSpPr/>
            <p:nvPr/>
          </p:nvSpPr>
          <p:spPr>
            <a:xfrm>
              <a:off x="2397825" y="2854396"/>
              <a:ext cx="1217318" cy="3783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Generation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36CADE3-E617-40F9-BD62-7BE828B32831}"/>
              </a:ext>
            </a:extLst>
          </p:cNvPr>
          <p:cNvCxnSpPr>
            <a:cxnSpLocks/>
            <a:stCxn id="86" idx="2"/>
            <a:endCxn id="80" idx="1"/>
          </p:cNvCxnSpPr>
          <p:nvPr/>
        </p:nvCxnSpPr>
        <p:spPr>
          <a:xfrm rot="16200000" flipH="1">
            <a:off x="2811826" y="2695130"/>
            <a:ext cx="1894680" cy="3826786"/>
          </a:xfrm>
          <a:prstGeom prst="bentConnector2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E2365B-9B19-49FA-8EBF-8DEFA64F81C3}"/>
              </a:ext>
            </a:extLst>
          </p:cNvPr>
          <p:cNvSpPr txBox="1"/>
          <p:nvPr/>
        </p:nvSpPr>
        <p:spPr>
          <a:xfrm>
            <a:off x="3695079" y="5259077"/>
            <a:ext cx="1582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Alarms/Events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0F7BED-0561-48A1-8FA4-468AD8EFAA33}"/>
              </a:ext>
            </a:extLst>
          </p:cNvPr>
          <p:cNvSpPr/>
          <p:nvPr/>
        </p:nvSpPr>
        <p:spPr>
          <a:xfrm>
            <a:off x="9324062" y="3432433"/>
            <a:ext cx="1151598" cy="524155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Elastic Search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F0D569-3CA3-4BB5-A656-7E60DC7A13EA}"/>
              </a:ext>
            </a:extLst>
          </p:cNvPr>
          <p:cNvSpPr/>
          <p:nvPr/>
        </p:nvSpPr>
        <p:spPr>
          <a:xfrm>
            <a:off x="10058400" y="2896672"/>
            <a:ext cx="1402505" cy="706468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Kibana KPI Generation and Visualization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305C5BA-485D-4CEE-8D36-930EECE3D9AB}"/>
              </a:ext>
            </a:extLst>
          </p:cNvPr>
          <p:cNvSpPr/>
          <p:nvPr/>
        </p:nvSpPr>
        <p:spPr>
          <a:xfrm>
            <a:off x="8962271" y="2908278"/>
            <a:ext cx="1151598" cy="524155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Metricbeat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DADB8-61F2-400B-99F1-57E084265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1657" y="2562885"/>
            <a:ext cx="460369" cy="437660"/>
          </a:xfrm>
          <a:prstGeom prst="rect">
            <a:avLst/>
          </a:prstGeom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742EA5E-75BD-4639-9558-58A33AF6BEE7}"/>
              </a:ext>
            </a:extLst>
          </p:cNvPr>
          <p:cNvSpPr/>
          <p:nvPr/>
        </p:nvSpPr>
        <p:spPr>
          <a:xfrm>
            <a:off x="8949598" y="3919493"/>
            <a:ext cx="1040301" cy="531009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Logstash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AFF130C-497A-4BFD-A5AE-BBF6D1910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1285" y="4233580"/>
            <a:ext cx="300743" cy="414269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C98A20E-EDF7-43F3-862E-E2D6E6D7D013}"/>
              </a:ext>
            </a:extLst>
          </p:cNvPr>
          <p:cNvSpPr/>
          <p:nvPr/>
        </p:nvSpPr>
        <p:spPr>
          <a:xfrm>
            <a:off x="5534778" y="3227518"/>
            <a:ext cx="1116654" cy="856830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Retrieve and ship container logs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F151DC3-D137-4676-807C-8F378193E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6665" y="3827000"/>
            <a:ext cx="435895" cy="31812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3DA24F2-1B7A-4545-B75D-6CBDE6F7D8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447" y="3111250"/>
            <a:ext cx="649256" cy="232535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0FF1B873-070C-4AE8-B9DB-A9943B35E786}"/>
              </a:ext>
            </a:extLst>
          </p:cNvPr>
          <p:cNvCxnSpPr>
            <a:stCxn id="7" idx="4"/>
            <a:endCxn id="109" idx="1"/>
          </p:cNvCxnSpPr>
          <p:nvPr/>
        </p:nvCxnSpPr>
        <p:spPr>
          <a:xfrm flipV="1">
            <a:off x="4144268" y="3655933"/>
            <a:ext cx="1390510" cy="146652"/>
          </a:xfrm>
          <a:prstGeom prst="bentConnector3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3F83910-6DAC-46B9-B4B6-19378F368D2C}"/>
              </a:ext>
            </a:extLst>
          </p:cNvPr>
          <p:cNvCxnSpPr>
            <a:stCxn id="80" idx="3"/>
            <a:endCxn id="84" idx="2"/>
          </p:cNvCxnSpPr>
          <p:nvPr/>
        </p:nvCxnSpPr>
        <p:spPr>
          <a:xfrm flipV="1">
            <a:off x="6475447" y="4450502"/>
            <a:ext cx="2994302" cy="1105361"/>
          </a:xfrm>
          <a:prstGeom prst="bentConnector2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5A26EC6-FA03-4D01-876F-B624FFD4B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2271" y="3342118"/>
            <a:ext cx="507478" cy="457688"/>
          </a:xfrm>
          <a:prstGeom prst="rect">
            <a:avLst/>
          </a:prstGeom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C4F16E0F-0F3D-4381-A787-16502973F9B1}"/>
              </a:ext>
            </a:extLst>
          </p:cNvPr>
          <p:cNvCxnSpPr>
            <a:cxnSpLocks/>
            <a:stCxn id="109" idx="3"/>
            <a:endCxn id="66" idx="1"/>
          </p:cNvCxnSpPr>
          <p:nvPr/>
        </p:nvCxnSpPr>
        <p:spPr>
          <a:xfrm>
            <a:off x="6651432" y="3655933"/>
            <a:ext cx="2672630" cy="38578"/>
          </a:xfrm>
          <a:prstGeom prst="bentConnector3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21FDC3B-92F2-415D-8DB8-7992DAF79512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6794610" y="2179911"/>
            <a:ext cx="2167661" cy="990445"/>
          </a:xfrm>
          <a:prstGeom prst="bentConnector3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68CE36B-6F53-48EF-99C2-7EB929089C7E}"/>
              </a:ext>
            </a:extLst>
          </p:cNvPr>
          <p:cNvSpPr txBox="1"/>
          <p:nvPr/>
        </p:nvSpPr>
        <p:spPr>
          <a:xfrm>
            <a:off x="4267920" y="3297558"/>
            <a:ext cx="1049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ASCII Logs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A3AAE1-7AA0-42DD-8EFA-E707ED3AA8A0}"/>
              </a:ext>
            </a:extLst>
          </p:cNvPr>
          <p:cNvSpPr txBox="1"/>
          <p:nvPr/>
        </p:nvSpPr>
        <p:spPr>
          <a:xfrm>
            <a:off x="7124703" y="3365845"/>
            <a:ext cx="1049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ASCII Logs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FE884-CF2C-4825-B35D-CF0B508D60CA}"/>
              </a:ext>
            </a:extLst>
          </p:cNvPr>
          <p:cNvSpPr txBox="1"/>
          <p:nvPr/>
        </p:nvSpPr>
        <p:spPr>
          <a:xfrm>
            <a:off x="6475447" y="5259077"/>
            <a:ext cx="1582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Alarms/Events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EFF6BE-98F1-429E-8C87-1DE0ADEC4CD9}"/>
              </a:ext>
            </a:extLst>
          </p:cNvPr>
          <p:cNvSpPr txBox="1"/>
          <p:nvPr/>
        </p:nvSpPr>
        <p:spPr>
          <a:xfrm>
            <a:off x="6879830" y="1810364"/>
            <a:ext cx="1908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Counters Scraping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E691978-C752-43D0-A72F-2D5F36644F10}"/>
              </a:ext>
            </a:extLst>
          </p:cNvPr>
          <p:cNvSpPr txBox="1"/>
          <p:nvPr/>
        </p:nvSpPr>
        <p:spPr>
          <a:xfrm>
            <a:off x="10283859" y="4450502"/>
            <a:ext cx="117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EFK/ELK</a:t>
            </a:r>
          </a:p>
        </p:txBody>
      </p:sp>
    </p:spTree>
    <p:extLst>
      <p:ext uri="{BB962C8B-B14F-4D97-AF65-F5344CB8AC3E}">
        <p14:creationId xmlns:p14="http://schemas.microsoft.com/office/powerpoint/2010/main" val="6688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73274D90-8391-42B8-8A7E-8DD696C574D1}"/>
              </a:ext>
            </a:extLst>
          </p:cNvPr>
          <p:cNvSpPr/>
          <p:nvPr/>
        </p:nvSpPr>
        <p:spPr>
          <a:xfrm>
            <a:off x="7449386" y="3394547"/>
            <a:ext cx="3376527" cy="24548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4">
            <a:extLst>
              <a:ext uri="{FF2B5EF4-FFF2-40B4-BE49-F238E27FC236}">
                <a16:creationId xmlns:a16="http://schemas.microsoft.com/office/drawing/2014/main" id="{4D000319-C843-45E5-AC24-96E8B571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6" y="-277083"/>
            <a:ext cx="11817892" cy="922867"/>
          </a:xfrm>
        </p:spPr>
        <p:txBody>
          <a:bodyPr>
            <a:normAutofit/>
          </a:bodyPr>
          <a:lstStyle/>
          <a:p>
            <a:r>
              <a:rPr lang="en-US" sz="2933" dirty="0"/>
              <a:t>Telco PaaS Addons OBF Framework </a:t>
            </a:r>
          </a:p>
        </p:txBody>
      </p:sp>
      <p:sp>
        <p:nvSpPr>
          <p:cNvPr id="122" name="Footer Placeholder 3">
            <a:extLst>
              <a:ext uri="{FF2B5EF4-FFF2-40B4-BE49-F238E27FC236}">
                <a16:creationId xmlns:a16="http://schemas.microsoft.com/office/drawing/2014/main" id="{7741E43F-0696-499F-8F86-9989D0800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81140" y="6371720"/>
            <a:ext cx="3860800" cy="365125"/>
          </a:xfrm>
        </p:spPr>
        <p:txBody>
          <a:bodyPr/>
          <a:lstStyle/>
          <a:p>
            <a:pPr marL="0" marR="0" lvl="0" indent="0" algn="ctr" defTabSz="6095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Mavenir 2018. Proprietary and Confidential.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2C143A-D2A4-408F-A3FD-BC00A852886D}"/>
              </a:ext>
            </a:extLst>
          </p:cNvPr>
          <p:cNvSpPr/>
          <p:nvPr/>
        </p:nvSpPr>
        <p:spPr>
          <a:xfrm>
            <a:off x="4553008" y="3360479"/>
            <a:ext cx="1259832" cy="574918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Prometheus 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Counters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collection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CF06D0-3483-4825-9A05-6B7BA11C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24" y="3086560"/>
            <a:ext cx="478790" cy="45586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7E9387B-6B9C-4C73-A2B4-4D7B14E79C34}"/>
              </a:ext>
            </a:extLst>
          </p:cNvPr>
          <p:cNvSpPr txBox="1"/>
          <p:nvPr/>
        </p:nvSpPr>
        <p:spPr>
          <a:xfrm>
            <a:off x="2618708" y="2782146"/>
            <a:ext cx="22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Counters Scraping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  <a:latin typeface="Arial"/>
              </a:rPr>
              <a:t>Marked with: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NF/Service/Service Instance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BCCFFA-D3A6-45C6-B148-B21064E4C565}"/>
              </a:ext>
            </a:extLst>
          </p:cNvPr>
          <p:cNvSpPr txBox="1"/>
          <p:nvPr/>
        </p:nvSpPr>
        <p:spPr>
          <a:xfrm>
            <a:off x="4834951" y="5027440"/>
            <a:ext cx="807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7030A0"/>
                </a:solidFill>
                <a:latin typeface="Arial"/>
              </a:rPr>
              <a:t>FluentBit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F7E8109-441B-42BF-B7C3-08E914BE8AF5}"/>
              </a:ext>
            </a:extLst>
          </p:cNvPr>
          <p:cNvSpPr/>
          <p:nvPr/>
        </p:nvSpPr>
        <p:spPr>
          <a:xfrm>
            <a:off x="4733312" y="5675579"/>
            <a:ext cx="802888" cy="538307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Kafka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17A3B2F-04FA-4442-A897-98C92A0C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420" y="5472389"/>
            <a:ext cx="509021" cy="376984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99379-F266-4DE8-936C-7F526BC2DC15}"/>
              </a:ext>
            </a:extLst>
          </p:cNvPr>
          <p:cNvGrpSpPr/>
          <p:nvPr/>
        </p:nvGrpSpPr>
        <p:grpSpPr>
          <a:xfrm>
            <a:off x="273517" y="3408610"/>
            <a:ext cx="2935924" cy="1549179"/>
            <a:chOff x="1128408" y="2058268"/>
            <a:chExt cx="2935924" cy="154917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A5ACA36-49A7-403D-8C1F-31477982B32E}"/>
                </a:ext>
              </a:extLst>
            </p:cNvPr>
            <p:cNvSpPr/>
            <p:nvPr/>
          </p:nvSpPr>
          <p:spPr>
            <a:xfrm>
              <a:off x="1128408" y="2058268"/>
              <a:ext cx="2569663" cy="1321152"/>
            </a:xfrm>
            <a:prstGeom prst="roundRect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NF/K8 Telco Services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E905DC-DA07-4FF0-9D99-AC603875BEBB}"/>
                </a:ext>
              </a:extLst>
            </p:cNvPr>
            <p:cNvSpPr/>
            <p:nvPr/>
          </p:nvSpPr>
          <p:spPr>
            <a:xfrm>
              <a:off x="2393339" y="2105016"/>
              <a:ext cx="1156139" cy="3783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Prometheus client libraries 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96352946-56E8-4B17-B581-0A57BF8FD26C}"/>
                </a:ext>
              </a:extLst>
            </p:cNvPr>
            <p:cNvSpPr/>
            <p:nvPr/>
          </p:nvSpPr>
          <p:spPr>
            <a:xfrm>
              <a:off x="3165954" y="3151392"/>
              <a:ext cx="898378" cy="456055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Arial"/>
                </a:rPr>
                <a:t>/data/logs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748524B-4177-4D5A-B4A9-A37BB5039EB6}"/>
                </a:ext>
              </a:extLst>
            </p:cNvPr>
            <p:cNvSpPr/>
            <p:nvPr/>
          </p:nvSpPr>
          <p:spPr>
            <a:xfrm>
              <a:off x="1221350" y="2859646"/>
              <a:ext cx="1088974" cy="3783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Kafka Producer 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E1A2BE5-1C72-4876-B24B-FDED198DCA63}"/>
                </a:ext>
              </a:extLst>
            </p:cNvPr>
            <p:cNvSpPr/>
            <p:nvPr/>
          </p:nvSpPr>
          <p:spPr>
            <a:xfrm>
              <a:off x="2397825" y="2854396"/>
              <a:ext cx="1217318" cy="37837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Generation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36CADE3-E617-40F9-BD62-7BE828B32831}"/>
              </a:ext>
            </a:extLst>
          </p:cNvPr>
          <p:cNvCxnSpPr>
            <a:cxnSpLocks/>
            <a:stCxn id="86" idx="2"/>
            <a:endCxn id="80" idx="1"/>
          </p:cNvCxnSpPr>
          <p:nvPr/>
        </p:nvCxnSpPr>
        <p:spPr>
          <a:xfrm rot="16200000" flipH="1">
            <a:off x="2143943" y="3355363"/>
            <a:ext cx="1356373" cy="3822366"/>
          </a:xfrm>
          <a:prstGeom prst="bentConnector2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E2365B-9B19-49FA-8EBF-8DEFA64F81C3}"/>
              </a:ext>
            </a:extLst>
          </p:cNvPr>
          <p:cNvSpPr txBox="1"/>
          <p:nvPr/>
        </p:nvSpPr>
        <p:spPr>
          <a:xfrm>
            <a:off x="1036186" y="5100680"/>
            <a:ext cx="1582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Alarms/Events</a:t>
            </a:r>
          </a:p>
          <a:p>
            <a:pPr lvl="0">
              <a:defRPr/>
            </a:pPr>
            <a:r>
              <a:rPr lang="en-US" sz="1200" dirty="0">
                <a:solidFill>
                  <a:srgbClr val="C00000"/>
                </a:solidFill>
              </a:rPr>
              <a:t>Marked with:</a:t>
            </a:r>
          </a:p>
          <a:p>
            <a:pPr lvl="0">
              <a:defRPr/>
            </a:pPr>
            <a:r>
              <a:rPr lang="en-US" sz="1200" dirty="0">
                <a:solidFill>
                  <a:srgbClr val="C00000"/>
                </a:solidFill>
              </a:rPr>
              <a:t>NF/Service/Service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0F7BED-0561-48A1-8FA4-468AD8EFAA33}"/>
              </a:ext>
            </a:extLst>
          </p:cNvPr>
          <p:cNvSpPr/>
          <p:nvPr/>
        </p:nvSpPr>
        <p:spPr>
          <a:xfrm>
            <a:off x="8389235" y="4359610"/>
            <a:ext cx="1151598" cy="524155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Elastic Search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F0D569-3CA3-4BB5-A656-7E60DC7A13EA}"/>
              </a:ext>
            </a:extLst>
          </p:cNvPr>
          <p:cNvSpPr/>
          <p:nvPr/>
        </p:nvSpPr>
        <p:spPr>
          <a:xfrm>
            <a:off x="9123573" y="3823849"/>
            <a:ext cx="1402505" cy="706468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Kibana KPI Generation and Visualization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305C5BA-485D-4CEE-8D36-930EECE3D9AB}"/>
              </a:ext>
            </a:extLst>
          </p:cNvPr>
          <p:cNvSpPr/>
          <p:nvPr/>
        </p:nvSpPr>
        <p:spPr>
          <a:xfrm>
            <a:off x="8027444" y="3835455"/>
            <a:ext cx="1151598" cy="524155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Metricbeat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DADB8-61F2-400B-99F1-57E084265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830" y="3490062"/>
            <a:ext cx="460369" cy="437660"/>
          </a:xfrm>
          <a:prstGeom prst="rect">
            <a:avLst/>
          </a:prstGeom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742EA5E-75BD-4639-9558-58A33AF6BEE7}"/>
              </a:ext>
            </a:extLst>
          </p:cNvPr>
          <p:cNvSpPr/>
          <p:nvPr/>
        </p:nvSpPr>
        <p:spPr>
          <a:xfrm>
            <a:off x="8014771" y="4846670"/>
            <a:ext cx="1040301" cy="531009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Logstash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AFF130C-497A-4BFD-A5AE-BBF6D1910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458" y="5160757"/>
            <a:ext cx="300743" cy="414269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C98A20E-EDF7-43F3-862E-E2D6E6D7D013}"/>
              </a:ext>
            </a:extLst>
          </p:cNvPr>
          <p:cNvSpPr/>
          <p:nvPr/>
        </p:nvSpPr>
        <p:spPr>
          <a:xfrm>
            <a:off x="4599951" y="4154695"/>
            <a:ext cx="1116654" cy="856830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Retrieve and ship container logs</a:t>
            </a:r>
            <a:endParaRPr lang="en-US" sz="120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3DA24F2-1B7A-4545-B75D-6CBDE6F7D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620" y="4038427"/>
            <a:ext cx="649256" cy="232535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0FF1B873-070C-4AE8-B9DB-A9943B35E786}"/>
              </a:ext>
            </a:extLst>
          </p:cNvPr>
          <p:cNvCxnSpPr>
            <a:stCxn id="7" idx="4"/>
            <a:endCxn id="109" idx="1"/>
          </p:cNvCxnSpPr>
          <p:nvPr/>
        </p:nvCxnSpPr>
        <p:spPr>
          <a:xfrm flipV="1">
            <a:off x="3209441" y="4583110"/>
            <a:ext cx="1390510" cy="146652"/>
          </a:xfrm>
          <a:prstGeom prst="bentConnector3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3F83910-6DAC-46B9-B4B6-19378F368D2C}"/>
              </a:ext>
            </a:extLst>
          </p:cNvPr>
          <p:cNvCxnSpPr>
            <a:stCxn id="80" idx="3"/>
            <a:endCxn id="84" idx="2"/>
          </p:cNvCxnSpPr>
          <p:nvPr/>
        </p:nvCxnSpPr>
        <p:spPr>
          <a:xfrm flipV="1">
            <a:off x="5536200" y="5377679"/>
            <a:ext cx="2998722" cy="567054"/>
          </a:xfrm>
          <a:prstGeom prst="bentConnector2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5A26EC6-FA03-4D01-876F-B624FFD4B2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7444" y="4269295"/>
            <a:ext cx="507478" cy="457688"/>
          </a:xfrm>
          <a:prstGeom prst="rect">
            <a:avLst/>
          </a:prstGeom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C4F16E0F-0F3D-4381-A787-16502973F9B1}"/>
              </a:ext>
            </a:extLst>
          </p:cNvPr>
          <p:cNvCxnSpPr>
            <a:cxnSpLocks/>
            <a:stCxn id="109" idx="3"/>
            <a:endCxn id="66" idx="1"/>
          </p:cNvCxnSpPr>
          <p:nvPr/>
        </p:nvCxnSpPr>
        <p:spPr>
          <a:xfrm>
            <a:off x="5716605" y="4583110"/>
            <a:ext cx="2672630" cy="38578"/>
          </a:xfrm>
          <a:prstGeom prst="bentConnector3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21FDC3B-92F2-415D-8DB8-7992DAF79512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5812840" y="3647938"/>
            <a:ext cx="2214604" cy="449595"/>
          </a:xfrm>
          <a:prstGeom prst="bentConnector3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68CE36B-6F53-48EF-99C2-7EB929089C7E}"/>
              </a:ext>
            </a:extLst>
          </p:cNvPr>
          <p:cNvSpPr txBox="1"/>
          <p:nvPr/>
        </p:nvSpPr>
        <p:spPr>
          <a:xfrm>
            <a:off x="3146853" y="3763130"/>
            <a:ext cx="1350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ASCII Logs</a:t>
            </a:r>
          </a:p>
          <a:p>
            <a:pPr lvl="0">
              <a:defRPr/>
            </a:pPr>
            <a:r>
              <a:rPr lang="en-US" sz="1200" dirty="0">
                <a:solidFill>
                  <a:srgbClr val="C00000"/>
                </a:solidFill>
              </a:rPr>
              <a:t>Marked with:</a:t>
            </a:r>
          </a:p>
          <a:p>
            <a:pPr lvl="0">
              <a:defRPr/>
            </a:pPr>
            <a:r>
              <a:rPr lang="en-US" sz="1200" dirty="0">
                <a:solidFill>
                  <a:srgbClr val="C00000"/>
                </a:solidFill>
              </a:rPr>
              <a:t>NF/Service/Service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FE884-CF2C-4825-B35D-CF0B508D60CA}"/>
              </a:ext>
            </a:extLst>
          </p:cNvPr>
          <p:cNvSpPr txBox="1"/>
          <p:nvPr/>
        </p:nvSpPr>
        <p:spPr>
          <a:xfrm>
            <a:off x="5716605" y="5667734"/>
            <a:ext cx="1582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Alarms/Events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E691978-C752-43D0-A72F-2D5F36644F10}"/>
              </a:ext>
            </a:extLst>
          </p:cNvPr>
          <p:cNvSpPr txBox="1"/>
          <p:nvPr/>
        </p:nvSpPr>
        <p:spPr>
          <a:xfrm>
            <a:off x="9349032" y="5203042"/>
            <a:ext cx="117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EFK/ELK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4602B4-7214-4743-9441-A97720FB2BE2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2694587" y="3644544"/>
            <a:ext cx="1858421" cy="3394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EF3AC3-B9BF-4B39-8F8B-A67524240290}"/>
              </a:ext>
            </a:extLst>
          </p:cNvPr>
          <p:cNvSpPr/>
          <p:nvPr/>
        </p:nvSpPr>
        <p:spPr>
          <a:xfrm>
            <a:off x="249619" y="2214110"/>
            <a:ext cx="1410510" cy="535022"/>
          </a:xfrm>
          <a:prstGeom prst="roundRect">
            <a:avLst/>
          </a:prstGeom>
          <a:solidFill>
            <a:srgbClr val="7055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Topology Management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2082A7-1124-4593-BC98-0F2B6F8ADD95}"/>
              </a:ext>
            </a:extLst>
          </p:cNvPr>
          <p:cNvSpPr/>
          <p:nvPr/>
        </p:nvSpPr>
        <p:spPr>
          <a:xfrm>
            <a:off x="1922894" y="2226199"/>
            <a:ext cx="1410510" cy="535022"/>
          </a:xfrm>
          <a:prstGeom prst="roundRect">
            <a:avLst/>
          </a:prstGeom>
          <a:solidFill>
            <a:srgbClr val="7055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Configuration Management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831FB5-22D2-4EAB-9462-4D692662BBE9}"/>
              </a:ext>
            </a:extLst>
          </p:cNvPr>
          <p:cNvSpPr txBox="1"/>
          <p:nvPr/>
        </p:nvSpPr>
        <p:spPr>
          <a:xfrm>
            <a:off x="3130248" y="4885120"/>
            <a:ext cx="135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</a:rPr>
              <a:t>Support for binary logs</a:t>
            </a:r>
            <a:endParaRPr lang="en-US" sz="120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1CE205B-ADF3-4A4B-BA4B-EDCA21693CE1}"/>
              </a:ext>
            </a:extLst>
          </p:cNvPr>
          <p:cNvSpPr/>
          <p:nvPr/>
        </p:nvSpPr>
        <p:spPr>
          <a:xfrm>
            <a:off x="3635101" y="2226199"/>
            <a:ext cx="1410510" cy="535022"/>
          </a:xfrm>
          <a:prstGeom prst="roundRect">
            <a:avLst/>
          </a:prstGeom>
          <a:solidFill>
            <a:srgbClr val="7055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Log Management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3A032C-720C-4651-B03B-BBEC8855FE15}"/>
              </a:ext>
            </a:extLst>
          </p:cNvPr>
          <p:cNvSpPr txBox="1"/>
          <p:nvPr/>
        </p:nvSpPr>
        <p:spPr>
          <a:xfrm>
            <a:off x="5716605" y="1003013"/>
            <a:ext cx="6381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Telco OBF 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Alarms/events, Counters, logs shall be NF/Service/Service Instance topology labeled (Topology shall include cluster and worker node ID)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Logging mechanism shall support ASCI, Binary and Crash file reliable log/crash file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Counters require (depends on app type)  “real time stamp” at this application side and hence Prometheus client modification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 Common configuration Day 0, Day 1 and Day 2 framework across OBS compnenets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A6EBE5-1E2C-497E-A846-0500E135D4F1}"/>
              </a:ext>
            </a:extLst>
          </p:cNvPr>
          <p:cNvSpPr txBox="1"/>
          <p:nvPr/>
        </p:nvSpPr>
        <p:spPr>
          <a:xfrm>
            <a:off x="7418091" y="5998268"/>
            <a:ext cx="386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  <a:latin typeface="Arial"/>
              </a:rPr>
              <a:t>Counters correlation and aggregation based on received NF/Service/Service Instance topology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00000"/>
                </a:solidFill>
                <a:latin typeface="Arial"/>
              </a:rPr>
              <a:t>3GPP KPI Generation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794B27F-230F-4C6A-B5F2-3272254DDA68}"/>
              </a:ext>
            </a:extLst>
          </p:cNvPr>
          <p:cNvSpPr/>
          <p:nvPr/>
        </p:nvSpPr>
        <p:spPr>
          <a:xfrm>
            <a:off x="1913453" y="1483654"/>
            <a:ext cx="1410510" cy="535022"/>
          </a:xfrm>
          <a:prstGeom prst="roundRect">
            <a:avLst/>
          </a:prstGeom>
          <a:solidFill>
            <a:srgbClr val="7055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Fault</a:t>
            </a:r>
          </a:p>
          <a:p>
            <a:pPr algn="ctr"/>
            <a:r>
              <a:rPr lang="en-US" sz="11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98279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4">
            <a:extLst>
              <a:ext uri="{FF2B5EF4-FFF2-40B4-BE49-F238E27FC236}">
                <a16:creationId xmlns:a16="http://schemas.microsoft.com/office/drawing/2014/main" id="{4D000319-C843-45E5-AC24-96E8B571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6" y="-277083"/>
            <a:ext cx="11817892" cy="922867"/>
          </a:xfrm>
        </p:spPr>
        <p:txBody>
          <a:bodyPr>
            <a:normAutofit/>
          </a:bodyPr>
          <a:lstStyle/>
          <a:p>
            <a:r>
              <a:rPr lang="en-US" sz="2933" dirty="0"/>
              <a:t>Use Case Counters Collection and 3GPP KPI Generation </a:t>
            </a:r>
          </a:p>
        </p:txBody>
      </p:sp>
      <p:sp>
        <p:nvSpPr>
          <p:cNvPr id="122" name="Footer Placeholder 3">
            <a:extLst>
              <a:ext uri="{FF2B5EF4-FFF2-40B4-BE49-F238E27FC236}">
                <a16:creationId xmlns:a16="http://schemas.microsoft.com/office/drawing/2014/main" id="{7741E43F-0696-499F-8F86-9989D0800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81140" y="6371720"/>
            <a:ext cx="3860800" cy="365125"/>
          </a:xfrm>
        </p:spPr>
        <p:txBody>
          <a:bodyPr/>
          <a:lstStyle/>
          <a:p>
            <a:pPr marL="0" marR="0" lvl="0" indent="0" algn="ctr" defTabSz="6095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Mavenir 2018. Proprietary and Confidential.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071CC2-2EDD-48D3-9623-29D5CFDC4591}"/>
              </a:ext>
            </a:extLst>
          </p:cNvPr>
          <p:cNvSpPr/>
          <p:nvPr/>
        </p:nvSpPr>
        <p:spPr>
          <a:xfrm>
            <a:off x="152848" y="1152435"/>
            <a:ext cx="5442715" cy="4043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B12957-4E25-4AAF-A340-3BB55E2674E4}"/>
              </a:ext>
            </a:extLst>
          </p:cNvPr>
          <p:cNvSpPr/>
          <p:nvPr/>
        </p:nvSpPr>
        <p:spPr>
          <a:xfrm>
            <a:off x="3197343" y="1572106"/>
            <a:ext cx="2140792" cy="33949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3EBC35-97F1-4B99-80B2-692DD42EBDEB}"/>
              </a:ext>
            </a:extLst>
          </p:cNvPr>
          <p:cNvSpPr/>
          <p:nvPr/>
        </p:nvSpPr>
        <p:spPr>
          <a:xfrm>
            <a:off x="3557975" y="2013090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CU-CP</a:t>
            </a:r>
          </a:p>
          <a:p>
            <a:pPr algn="ctr"/>
            <a:r>
              <a:rPr lang="en-US" sz="1200" dirty="0"/>
              <a:t>Microservice 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33A6812-1670-4079-BEFC-976D3565FC4E}"/>
              </a:ext>
            </a:extLst>
          </p:cNvPr>
          <p:cNvSpPr/>
          <p:nvPr/>
        </p:nvSpPr>
        <p:spPr>
          <a:xfrm>
            <a:off x="3557975" y="3021524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CU-UP</a:t>
            </a:r>
          </a:p>
          <a:p>
            <a:pPr algn="ctr"/>
            <a:r>
              <a:rPr lang="en-US" sz="1200" dirty="0"/>
              <a:t>Microservice A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084ECB-0B0C-4A7B-A661-0A1FBA4C4BA4}"/>
              </a:ext>
            </a:extLst>
          </p:cNvPr>
          <p:cNvSpPr/>
          <p:nvPr/>
        </p:nvSpPr>
        <p:spPr>
          <a:xfrm>
            <a:off x="3557975" y="4013745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DU</a:t>
            </a:r>
          </a:p>
          <a:p>
            <a:pPr algn="ctr"/>
            <a:r>
              <a:rPr lang="en-US" sz="1200" dirty="0"/>
              <a:t>Microservice 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127578-3AFC-45B4-8625-93E1334368EF}"/>
              </a:ext>
            </a:extLst>
          </p:cNvPr>
          <p:cNvSpPr/>
          <p:nvPr/>
        </p:nvSpPr>
        <p:spPr>
          <a:xfrm>
            <a:off x="3710375" y="3173924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CU-UP</a:t>
            </a:r>
          </a:p>
          <a:p>
            <a:pPr algn="ctr"/>
            <a:r>
              <a:rPr lang="en-US" sz="1200" dirty="0"/>
              <a:t>Microservice B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39A67C-6A51-4467-93AA-500049F073FA}"/>
              </a:ext>
            </a:extLst>
          </p:cNvPr>
          <p:cNvSpPr/>
          <p:nvPr/>
        </p:nvSpPr>
        <p:spPr>
          <a:xfrm>
            <a:off x="3710375" y="4166145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DU</a:t>
            </a:r>
          </a:p>
          <a:p>
            <a:pPr algn="ctr"/>
            <a:r>
              <a:rPr lang="en-US" sz="1200" dirty="0"/>
              <a:t>Microservice 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11C61FA-0049-4DB9-9233-57894F889444}"/>
              </a:ext>
            </a:extLst>
          </p:cNvPr>
          <p:cNvSpPr/>
          <p:nvPr/>
        </p:nvSpPr>
        <p:spPr>
          <a:xfrm>
            <a:off x="3862775" y="4318545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DU</a:t>
            </a:r>
          </a:p>
          <a:p>
            <a:pPr algn="ctr"/>
            <a:r>
              <a:rPr lang="en-US" sz="1200" dirty="0"/>
              <a:t>Microservice C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532D162-00E8-45E9-AED3-84DA2753FDE0}"/>
              </a:ext>
            </a:extLst>
          </p:cNvPr>
          <p:cNvSpPr/>
          <p:nvPr/>
        </p:nvSpPr>
        <p:spPr>
          <a:xfrm>
            <a:off x="3710375" y="2165490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CU-CP</a:t>
            </a:r>
          </a:p>
          <a:p>
            <a:pPr algn="ctr"/>
            <a:r>
              <a:rPr lang="en-US" sz="1200" dirty="0"/>
              <a:t>Microservice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C00945-A6AA-46A1-95AE-82A02E0F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63" y="5301570"/>
            <a:ext cx="842167" cy="95756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797E84E-BE78-443C-8407-991B813C5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53" y="5191325"/>
            <a:ext cx="842167" cy="95756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1BD0BAC-A201-4318-8155-DF81B97B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161" y="5301570"/>
            <a:ext cx="842167" cy="9575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6A1DCD-0496-4614-9055-416AF1AA5B52}"/>
              </a:ext>
            </a:extLst>
          </p:cNvPr>
          <p:cNvSpPr txBox="1"/>
          <p:nvPr/>
        </p:nvSpPr>
        <p:spPr>
          <a:xfrm>
            <a:off x="3856292" y="1601289"/>
            <a:ext cx="106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gNB 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F04E5A-84A9-4422-93FD-53EFEF40A497}"/>
              </a:ext>
            </a:extLst>
          </p:cNvPr>
          <p:cNvSpPr txBox="1"/>
          <p:nvPr/>
        </p:nvSpPr>
        <p:spPr>
          <a:xfrm>
            <a:off x="756916" y="4286120"/>
            <a:ext cx="160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Kubernetes </a:t>
            </a:r>
          </a:p>
          <a:p>
            <a:r>
              <a:rPr lang="en-US" dirty="0">
                <a:solidFill>
                  <a:schemeClr val="bg1"/>
                </a:solidFill>
              </a:rPr>
              <a:t>Cluster A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05914B6-9D96-4DC8-A096-99D4D0615F03}"/>
              </a:ext>
            </a:extLst>
          </p:cNvPr>
          <p:cNvSpPr/>
          <p:nvPr/>
        </p:nvSpPr>
        <p:spPr>
          <a:xfrm>
            <a:off x="6764950" y="1147864"/>
            <a:ext cx="5229254" cy="4043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F71C3A3-8EA8-4CD9-B748-F47592F817EC}"/>
              </a:ext>
            </a:extLst>
          </p:cNvPr>
          <p:cNvSpPr/>
          <p:nvPr/>
        </p:nvSpPr>
        <p:spPr>
          <a:xfrm>
            <a:off x="7001645" y="1497841"/>
            <a:ext cx="2140792" cy="33949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62D17A-B59B-4D1F-ABFB-E6A0671A38EA}"/>
              </a:ext>
            </a:extLst>
          </p:cNvPr>
          <p:cNvSpPr/>
          <p:nvPr/>
        </p:nvSpPr>
        <p:spPr>
          <a:xfrm>
            <a:off x="7362277" y="1938825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CU-CP</a:t>
            </a:r>
          </a:p>
          <a:p>
            <a:pPr algn="ctr"/>
            <a:r>
              <a:rPr lang="en-US" sz="1200" dirty="0"/>
              <a:t>Microservice A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94B66D8-BEF0-4B71-B7E8-963D2B1A9DF4}"/>
              </a:ext>
            </a:extLst>
          </p:cNvPr>
          <p:cNvSpPr/>
          <p:nvPr/>
        </p:nvSpPr>
        <p:spPr>
          <a:xfrm>
            <a:off x="7362277" y="2947259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CU-UP</a:t>
            </a:r>
          </a:p>
          <a:p>
            <a:pPr algn="ctr"/>
            <a:r>
              <a:rPr lang="en-US" sz="1200" dirty="0"/>
              <a:t>Microservice A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F77284A-DF69-4BD4-A6B1-495369355682}"/>
              </a:ext>
            </a:extLst>
          </p:cNvPr>
          <p:cNvSpPr/>
          <p:nvPr/>
        </p:nvSpPr>
        <p:spPr>
          <a:xfrm>
            <a:off x="7362277" y="3939480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DU</a:t>
            </a:r>
          </a:p>
          <a:p>
            <a:pPr algn="ctr"/>
            <a:r>
              <a:rPr lang="en-US" sz="1200" dirty="0"/>
              <a:t>Microservice 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18C0793-10D9-4EAE-ACEC-13C68712C131}"/>
              </a:ext>
            </a:extLst>
          </p:cNvPr>
          <p:cNvSpPr/>
          <p:nvPr/>
        </p:nvSpPr>
        <p:spPr>
          <a:xfrm>
            <a:off x="7514677" y="3099659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CU-UP</a:t>
            </a:r>
          </a:p>
          <a:p>
            <a:pPr algn="ctr"/>
            <a:r>
              <a:rPr lang="en-US" sz="1200" dirty="0"/>
              <a:t>Microservice B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9748579-3774-4BDF-8ACC-062AAFA43F62}"/>
              </a:ext>
            </a:extLst>
          </p:cNvPr>
          <p:cNvSpPr/>
          <p:nvPr/>
        </p:nvSpPr>
        <p:spPr>
          <a:xfrm>
            <a:off x="7514677" y="4091880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DU</a:t>
            </a:r>
          </a:p>
          <a:p>
            <a:pPr algn="ctr"/>
            <a:r>
              <a:rPr lang="en-US" sz="1200" dirty="0"/>
              <a:t>Microservice A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BDB722E-50F1-43CE-92BC-6114E2ACC25E}"/>
              </a:ext>
            </a:extLst>
          </p:cNvPr>
          <p:cNvSpPr/>
          <p:nvPr/>
        </p:nvSpPr>
        <p:spPr>
          <a:xfrm>
            <a:off x="7667077" y="4244280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DU</a:t>
            </a:r>
          </a:p>
          <a:p>
            <a:pPr algn="ctr"/>
            <a:r>
              <a:rPr lang="en-US" sz="1200" dirty="0"/>
              <a:t>Microservice C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C14C3E3-C92F-4BBA-B4E2-9843A166C932}"/>
              </a:ext>
            </a:extLst>
          </p:cNvPr>
          <p:cNvSpPr/>
          <p:nvPr/>
        </p:nvSpPr>
        <p:spPr>
          <a:xfrm>
            <a:off x="7514677" y="2091225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CU-CP</a:t>
            </a:r>
          </a:p>
          <a:p>
            <a:pPr algn="ctr"/>
            <a:r>
              <a:rPr lang="en-US" sz="1200" dirty="0"/>
              <a:t>Microservice B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BB5AB07-4014-49FB-B8E1-ED16F5DB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802" y="5301570"/>
            <a:ext cx="842167" cy="95756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C2268CEE-99CD-464B-8198-9ACE8E43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692" y="5191325"/>
            <a:ext cx="842167" cy="95756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C8A12C9-DF97-466F-94C7-57F48E3B2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800" y="5301570"/>
            <a:ext cx="842167" cy="95756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4A19D79-8FD5-496E-9477-9BF3281F5F73}"/>
              </a:ext>
            </a:extLst>
          </p:cNvPr>
          <p:cNvSpPr txBox="1"/>
          <p:nvPr/>
        </p:nvSpPr>
        <p:spPr>
          <a:xfrm>
            <a:off x="7604761" y="1527024"/>
            <a:ext cx="106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gNB 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46F495-0D08-47F5-AC84-AD74F8B21073}"/>
              </a:ext>
            </a:extLst>
          </p:cNvPr>
          <p:cNvSpPr txBox="1"/>
          <p:nvPr/>
        </p:nvSpPr>
        <p:spPr>
          <a:xfrm>
            <a:off x="10081371" y="4387728"/>
            <a:ext cx="180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Kubernetes </a:t>
            </a:r>
          </a:p>
          <a:p>
            <a:r>
              <a:rPr lang="en-US" dirty="0">
                <a:solidFill>
                  <a:schemeClr val="bg1"/>
                </a:solidFill>
              </a:rPr>
              <a:t>Cluster B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1DAD14A-2AE4-444B-AE7F-25D1E67C2A9A}"/>
              </a:ext>
            </a:extLst>
          </p:cNvPr>
          <p:cNvSpPr/>
          <p:nvPr/>
        </p:nvSpPr>
        <p:spPr>
          <a:xfrm>
            <a:off x="9613878" y="1232167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Topology Service 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D066199-A776-41BD-A545-F03465D727D2}"/>
              </a:ext>
            </a:extLst>
          </p:cNvPr>
          <p:cNvSpPr/>
          <p:nvPr/>
        </p:nvSpPr>
        <p:spPr>
          <a:xfrm>
            <a:off x="1453649" y="1274322"/>
            <a:ext cx="1245141" cy="544749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Topology Service 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C2A3B40-9882-41FD-ADC5-9168BF7F8579}"/>
              </a:ext>
            </a:extLst>
          </p:cNvPr>
          <p:cNvSpPr/>
          <p:nvPr/>
        </p:nvSpPr>
        <p:spPr>
          <a:xfrm>
            <a:off x="1453649" y="2363600"/>
            <a:ext cx="1245141" cy="544749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K8 API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2A47DA6-D10F-4A4A-BF66-5A155F94774D}"/>
              </a:ext>
            </a:extLst>
          </p:cNvPr>
          <p:cNvSpPr/>
          <p:nvPr/>
        </p:nvSpPr>
        <p:spPr>
          <a:xfrm>
            <a:off x="9621623" y="2344921"/>
            <a:ext cx="1245141" cy="544749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K8 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775CBA-4283-4E7E-B8C2-8113145AF9B6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2076220" y="1819071"/>
            <a:ext cx="0" cy="544529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B89807-00C3-4A94-8A49-A7A2F36586D7}"/>
              </a:ext>
            </a:extLst>
          </p:cNvPr>
          <p:cNvSpPr/>
          <p:nvPr/>
        </p:nvSpPr>
        <p:spPr>
          <a:xfrm>
            <a:off x="10970105" y="1600754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Cluster 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any 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changes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9F14BC2-301C-4948-BEF5-8BC38B66C02D}"/>
              </a:ext>
            </a:extLst>
          </p:cNvPr>
          <p:cNvSpPr/>
          <p:nvPr/>
        </p:nvSpPr>
        <p:spPr>
          <a:xfrm>
            <a:off x="669984" y="3259767"/>
            <a:ext cx="1940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Notification includes: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NF Id, Service Id,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Cluster Id, Worker Node ID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E364619-8747-4F8D-88DA-A80D8A6F69E1}"/>
              </a:ext>
            </a:extLst>
          </p:cNvPr>
          <p:cNvSpPr/>
          <p:nvPr/>
        </p:nvSpPr>
        <p:spPr>
          <a:xfrm>
            <a:off x="5595563" y="5217406"/>
            <a:ext cx="1259832" cy="574918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Prometheus 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Counters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Arial"/>
              </a:rPr>
              <a:t>collection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35DE205-C6A2-491E-96D5-E814AB886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007" y="4951162"/>
            <a:ext cx="478790" cy="45586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E7E523-FF2E-4B2D-9507-074380EA961B}"/>
              </a:ext>
            </a:extLst>
          </p:cNvPr>
          <p:cNvCxnSpPr>
            <a:cxnSpLocks/>
            <a:stCxn id="108" idx="0"/>
            <a:endCxn id="104" idx="2"/>
          </p:cNvCxnSpPr>
          <p:nvPr/>
        </p:nvCxnSpPr>
        <p:spPr>
          <a:xfrm flipH="1" flipV="1">
            <a:off x="10236449" y="1776916"/>
            <a:ext cx="7745" cy="56800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8CFB50-585B-4FD2-979D-30F9E18E59D9}"/>
              </a:ext>
            </a:extLst>
          </p:cNvPr>
          <p:cNvCxnSpPr>
            <a:stCxn id="104" idx="1"/>
            <a:endCxn id="98" idx="3"/>
          </p:cNvCxnSpPr>
          <p:nvPr/>
        </p:nvCxnSpPr>
        <p:spPr>
          <a:xfrm flipH="1">
            <a:off x="8759818" y="1504542"/>
            <a:ext cx="854060" cy="85905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A4C217-0C06-4889-9FFD-8D9B0F30315F}"/>
              </a:ext>
            </a:extLst>
          </p:cNvPr>
          <p:cNvCxnSpPr>
            <a:stCxn id="104" idx="1"/>
            <a:endCxn id="95" idx="3"/>
          </p:cNvCxnSpPr>
          <p:nvPr/>
        </p:nvCxnSpPr>
        <p:spPr>
          <a:xfrm flipH="1">
            <a:off x="8759818" y="1504542"/>
            <a:ext cx="854060" cy="186749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792C7E6-DE48-49AB-86DE-A1D06934B58D}"/>
              </a:ext>
            </a:extLst>
          </p:cNvPr>
          <p:cNvCxnSpPr>
            <a:stCxn id="104" idx="1"/>
            <a:endCxn id="97" idx="3"/>
          </p:cNvCxnSpPr>
          <p:nvPr/>
        </p:nvCxnSpPr>
        <p:spPr>
          <a:xfrm flipH="1">
            <a:off x="8912218" y="1504542"/>
            <a:ext cx="701660" cy="301211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51E04C3-BCBA-4269-8558-EB3B2F13BBD8}"/>
              </a:ext>
            </a:extLst>
          </p:cNvPr>
          <p:cNvCxnSpPr>
            <a:stCxn id="105" idx="3"/>
            <a:endCxn id="5" idx="1"/>
          </p:cNvCxnSpPr>
          <p:nvPr/>
        </p:nvCxnSpPr>
        <p:spPr>
          <a:xfrm>
            <a:off x="2698790" y="1546697"/>
            <a:ext cx="859185" cy="7387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12B9924-9BC1-4AF5-9D9B-EA7BFEB361C4}"/>
              </a:ext>
            </a:extLst>
          </p:cNvPr>
          <p:cNvCxnSpPr>
            <a:stCxn id="105" idx="3"/>
            <a:endCxn id="49" idx="1"/>
          </p:cNvCxnSpPr>
          <p:nvPr/>
        </p:nvCxnSpPr>
        <p:spPr>
          <a:xfrm>
            <a:off x="2698790" y="1546697"/>
            <a:ext cx="859185" cy="1747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D16F696-D7E3-4A78-9E20-94F9628BBA59}"/>
              </a:ext>
            </a:extLst>
          </p:cNvPr>
          <p:cNvCxnSpPr>
            <a:stCxn id="105" idx="3"/>
            <a:endCxn id="52" idx="1"/>
          </p:cNvCxnSpPr>
          <p:nvPr/>
        </p:nvCxnSpPr>
        <p:spPr>
          <a:xfrm>
            <a:off x="2698790" y="1546697"/>
            <a:ext cx="859185" cy="2739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B020AB-117C-429E-9B4B-2B5E6122BC8C}"/>
              </a:ext>
            </a:extLst>
          </p:cNvPr>
          <p:cNvSpPr/>
          <p:nvPr/>
        </p:nvSpPr>
        <p:spPr>
          <a:xfrm>
            <a:off x="513071" y="1513924"/>
            <a:ext cx="1027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Cluster 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any 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changes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CA4EC5-3587-42C0-B372-D887848161C3}"/>
              </a:ext>
            </a:extLst>
          </p:cNvPr>
          <p:cNvSpPr/>
          <p:nvPr/>
        </p:nvSpPr>
        <p:spPr>
          <a:xfrm>
            <a:off x="9943222" y="3365945"/>
            <a:ext cx="1940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Notification includes: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NF Id, Service Id,</a:t>
            </a:r>
          </a:p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 Cluster Id, Worker Node ID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1466D75-6C61-47A8-A183-671E6E2C6F5C}"/>
              </a:ext>
            </a:extLst>
          </p:cNvPr>
          <p:cNvCxnSpPr>
            <a:stCxn id="92" idx="1"/>
            <a:endCxn id="118" idx="0"/>
          </p:cNvCxnSpPr>
          <p:nvPr/>
        </p:nvCxnSpPr>
        <p:spPr>
          <a:xfrm flipH="1">
            <a:off x="6236402" y="2211200"/>
            <a:ext cx="1125875" cy="273996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FFC6509-2426-4FC6-A5BC-2E07C196BA70}"/>
              </a:ext>
            </a:extLst>
          </p:cNvPr>
          <p:cNvCxnSpPr>
            <a:stCxn id="93" idx="1"/>
            <a:endCxn id="118" idx="0"/>
          </p:cNvCxnSpPr>
          <p:nvPr/>
        </p:nvCxnSpPr>
        <p:spPr>
          <a:xfrm flipH="1">
            <a:off x="6236402" y="3219634"/>
            <a:ext cx="1125875" cy="173152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22A96A6-B5EB-46C1-8658-B5CB1CB2BD8A}"/>
              </a:ext>
            </a:extLst>
          </p:cNvPr>
          <p:cNvCxnSpPr>
            <a:stCxn id="94" idx="1"/>
            <a:endCxn id="118" idx="0"/>
          </p:cNvCxnSpPr>
          <p:nvPr/>
        </p:nvCxnSpPr>
        <p:spPr>
          <a:xfrm flipH="1">
            <a:off x="6236402" y="4211855"/>
            <a:ext cx="1125875" cy="739307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B0B9A91-4F56-441A-8600-E5C987173754}"/>
              </a:ext>
            </a:extLst>
          </p:cNvPr>
          <p:cNvCxnSpPr>
            <a:stCxn id="62" idx="3"/>
            <a:endCxn id="118" idx="0"/>
          </p:cNvCxnSpPr>
          <p:nvPr/>
        </p:nvCxnSpPr>
        <p:spPr>
          <a:xfrm>
            <a:off x="4955516" y="2437865"/>
            <a:ext cx="1280886" cy="2513297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F4F2FB-7F5D-4FA9-8AA7-0DE4AA5C6D2C}"/>
              </a:ext>
            </a:extLst>
          </p:cNvPr>
          <p:cNvCxnSpPr>
            <a:stCxn id="58" idx="3"/>
            <a:endCxn id="118" idx="0"/>
          </p:cNvCxnSpPr>
          <p:nvPr/>
        </p:nvCxnSpPr>
        <p:spPr>
          <a:xfrm>
            <a:off x="4955516" y="3446299"/>
            <a:ext cx="1280886" cy="150486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3669483-62E0-4226-884F-4BBF04131A2E}"/>
              </a:ext>
            </a:extLst>
          </p:cNvPr>
          <p:cNvCxnSpPr>
            <a:stCxn id="61" idx="3"/>
            <a:endCxn id="118" idx="0"/>
          </p:cNvCxnSpPr>
          <p:nvPr/>
        </p:nvCxnSpPr>
        <p:spPr>
          <a:xfrm>
            <a:off x="5107916" y="4590920"/>
            <a:ext cx="1128486" cy="36024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94586CA-55F6-438B-8D10-1C22CCB9C270}"/>
              </a:ext>
            </a:extLst>
          </p:cNvPr>
          <p:cNvSpPr/>
          <p:nvPr/>
        </p:nvSpPr>
        <p:spPr>
          <a:xfrm>
            <a:off x="5605794" y="2068075"/>
            <a:ext cx="1261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Counters labelled:</a:t>
            </a:r>
          </a:p>
          <a:p>
            <a:r>
              <a:rPr lang="en-I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NF Id, Service Id,</a:t>
            </a:r>
          </a:p>
          <a:p>
            <a:r>
              <a:rPr lang="en-IN" sz="1200" dirty="0">
                <a:solidFill>
                  <a:srgbClr val="C00000"/>
                </a:solidFill>
                <a:latin typeface="Times New Roman" panose="02020603050405020304" pitchFamily="18" charset="0"/>
              </a:rPr>
              <a:t> Cluster Id, Worker Node ID &amp; Source app Time stamp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76B3A6B-23FC-4DF5-9D73-3DE5986DC73F}"/>
              </a:ext>
            </a:extLst>
          </p:cNvPr>
          <p:cNvCxnSpPr/>
          <p:nvPr/>
        </p:nvCxnSpPr>
        <p:spPr>
          <a:xfrm flipH="1">
            <a:off x="10396330" y="2013090"/>
            <a:ext cx="4704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C56537-808E-427A-8B5B-77F99C9460E0}"/>
              </a:ext>
            </a:extLst>
          </p:cNvPr>
          <p:cNvCxnSpPr>
            <a:stCxn id="135" idx="1"/>
          </p:cNvCxnSpPr>
          <p:nvPr/>
        </p:nvCxnSpPr>
        <p:spPr>
          <a:xfrm flipH="1" flipV="1">
            <a:off x="9293087" y="3372034"/>
            <a:ext cx="650135" cy="3170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1B20E5A-B8E4-4437-BD7A-988BF69F184D}"/>
              </a:ext>
            </a:extLst>
          </p:cNvPr>
          <p:cNvCxnSpPr/>
          <p:nvPr/>
        </p:nvCxnSpPr>
        <p:spPr>
          <a:xfrm>
            <a:off x="1311163" y="2068075"/>
            <a:ext cx="6766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BB26DB5-2C12-4C22-9E5B-2E6D46227ABF}"/>
              </a:ext>
            </a:extLst>
          </p:cNvPr>
          <p:cNvCxnSpPr>
            <a:stCxn id="113" idx="3"/>
          </p:cNvCxnSpPr>
          <p:nvPr/>
        </p:nvCxnSpPr>
        <p:spPr>
          <a:xfrm flipV="1">
            <a:off x="2610900" y="3099659"/>
            <a:ext cx="466614" cy="4832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9B995AC-3C0C-4373-BB3E-D867C597B27A}"/>
              </a:ext>
            </a:extLst>
          </p:cNvPr>
          <p:cNvCxnSpPr>
            <a:stCxn id="148" idx="2"/>
          </p:cNvCxnSpPr>
          <p:nvPr/>
        </p:nvCxnSpPr>
        <p:spPr>
          <a:xfrm flipH="1">
            <a:off x="5997007" y="3637735"/>
            <a:ext cx="239395" cy="376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35571AB-A9FA-4654-A594-0F2E4A2FFB18}"/>
              </a:ext>
            </a:extLst>
          </p:cNvPr>
          <p:cNvCxnSpPr>
            <a:stCxn id="148" idx="2"/>
          </p:cNvCxnSpPr>
          <p:nvPr/>
        </p:nvCxnSpPr>
        <p:spPr>
          <a:xfrm>
            <a:off x="6236402" y="3637735"/>
            <a:ext cx="239395" cy="376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296B86E8-DB60-4B80-8094-5139B289741F}"/>
              </a:ext>
            </a:extLst>
          </p:cNvPr>
          <p:cNvSpPr/>
          <p:nvPr/>
        </p:nvSpPr>
        <p:spPr>
          <a:xfrm>
            <a:off x="2095603" y="1967412"/>
            <a:ext cx="310667" cy="29817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0E8A632-880B-4911-B36F-E936F250F1CA}"/>
              </a:ext>
            </a:extLst>
          </p:cNvPr>
          <p:cNvSpPr/>
          <p:nvPr/>
        </p:nvSpPr>
        <p:spPr>
          <a:xfrm>
            <a:off x="2777787" y="1824415"/>
            <a:ext cx="310667" cy="29817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4972F6B-ABF7-45EC-B7C3-7DB3BA677A10}"/>
              </a:ext>
            </a:extLst>
          </p:cNvPr>
          <p:cNvSpPr/>
          <p:nvPr/>
        </p:nvSpPr>
        <p:spPr>
          <a:xfrm>
            <a:off x="5607591" y="4292746"/>
            <a:ext cx="310667" cy="298174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874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4">
            <a:extLst>
              <a:ext uri="{FF2B5EF4-FFF2-40B4-BE49-F238E27FC236}">
                <a16:creationId xmlns:a16="http://schemas.microsoft.com/office/drawing/2014/main" id="{4D000319-C843-45E5-AC24-96E8B571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6" y="-277083"/>
            <a:ext cx="11817892" cy="922867"/>
          </a:xfrm>
        </p:spPr>
        <p:txBody>
          <a:bodyPr>
            <a:normAutofit/>
          </a:bodyPr>
          <a:lstStyle/>
          <a:p>
            <a:r>
              <a:rPr lang="en-US" sz="2933" dirty="0"/>
              <a:t>Use Case Binary Logs (Mainly applicable to RAN)</a:t>
            </a:r>
          </a:p>
        </p:txBody>
      </p:sp>
      <p:sp>
        <p:nvSpPr>
          <p:cNvPr id="122" name="Footer Placeholder 3">
            <a:extLst>
              <a:ext uri="{FF2B5EF4-FFF2-40B4-BE49-F238E27FC236}">
                <a16:creationId xmlns:a16="http://schemas.microsoft.com/office/drawing/2014/main" id="{7741E43F-0696-499F-8F86-9989D0800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81140" y="6371720"/>
            <a:ext cx="3860800" cy="365125"/>
          </a:xfrm>
        </p:spPr>
        <p:txBody>
          <a:bodyPr/>
          <a:lstStyle/>
          <a:p>
            <a:pPr marL="0" marR="0" lvl="0" indent="0" algn="ctr" defTabSz="6095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Copyright Mavenir 2018. Proprietary and Confidential.</a:t>
            </a:r>
          </a:p>
        </p:txBody>
      </p:sp>
      <p:sp>
        <p:nvSpPr>
          <p:cNvPr id="66" name="Rounded Rectangle 5">
            <a:extLst>
              <a:ext uri="{FF2B5EF4-FFF2-40B4-BE49-F238E27FC236}">
                <a16:creationId xmlns:a16="http://schemas.microsoft.com/office/drawing/2014/main" id="{91191E60-DCD0-443E-9936-440AB0A0C428}"/>
              </a:ext>
            </a:extLst>
          </p:cNvPr>
          <p:cNvSpPr/>
          <p:nvPr/>
        </p:nvSpPr>
        <p:spPr>
          <a:xfrm>
            <a:off x="2344847" y="4235641"/>
            <a:ext cx="2340242" cy="1343263"/>
          </a:xfrm>
          <a:prstGeom prst="roundRect">
            <a:avLst/>
          </a:prstGeom>
          <a:solidFill>
            <a:srgbClr val="46AAAC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ounded Rectangle 5">
            <a:extLst>
              <a:ext uri="{FF2B5EF4-FFF2-40B4-BE49-F238E27FC236}">
                <a16:creationId xmlns:a16="http://schemas.microsoft.com/office/drawing/2014/main" id="{7D76FF2A-0E8E-4BF5-8625-A01534CBC41F}"/>
              </a:ext>
            </a:extLst>
          </p:cNvPr>
          <p:cNvSpPr/>
          <p:nvPr/>
        </p:nvSpPr>
        <p:spPr>
          <a:xfrm>
            <a:off x="2173397" y="4083241"/>
            <a:ext cx="2359292" cy="1343263"/>
          </a:xfrm>
          <a:prstGeom prst="roundRect">
            <a:avLst/>
          </a:prstGeom>
          <a:solidFill>
            <a:srgbClr val="46AAAC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11">
            <a:extLst>
              <a:ext uri="{FF2B5EF4-FFF2-40B4-BE49-F238E27FC236}">
                <a16:creationId xmlns:a16="http://schemas.microsoft.com/office/drawing/2014/main" id="{3F3BC387-FBA3-4A06-AA99-18988B6A7FD1}"/>
              </a:ext>
            </a:extLst>
          </p:cNvPr>
          <p:cNvSpPr/>
          <p:nvPr/>
        </p:nvSpPr>
        <p:spPr>
          <a:xfrm>
            <a:off x="8466302" y="4025157"/>
            <a:ext cx="889891" cy="613098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Elastic Search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72FFBF0-CB24-456D-9F57-71BCFAAE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824" y="3921317"/>
            <a:ext cx="418912" cy="293120"/>
          </a:xfrm>
          <a:prstGeom prst="rect">
            <a:avLst/>
          </a:prstGeom>
        </p:spPr>
      </p:pic>
      <p:sp>
        <p:nvSpPr>
          <p:cNvPr id="72" name="Rounded Rectangle 67">
            <a:extLst>
              <a:ext uri="{FF2B5EF4-FFF2-40B4-BE49-F238E27FC236}">
                <a16:creationId xmlns:a16="http://schemas.microsoft.com/office/drawing/2014/main" id="{63C840E9-44AC-415B-ADEF-6CC7A1CB0C13}"/>
              </a:ext>
            </a:extLst>
          </p:cNvPr>
          <p:cNvSpPr/>
          <p:nvPr/>
        </p:nvSpPr>
        <p:spPr>
          <a:xfrm>
            <a:off x="6651735" y="4881873"/>
            <a:ext cx="950911" cy="363419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FluentD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935E25-282E-4C44-BCC7-0A11D3136705}"/>
              </a:ext>
            </a:extLst>
          </p:cNvPr>
          <p:cNvSpPr txBox="1"/>
          <p:nvPr/>
        </p:nvSpPr>
        <p:spPr>
          <a:xfrm>
            <a:off x="4087343" y="4610468"/>
            <a:ext cx="134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11111"/>
                </a:solidFill>
              </a:rPr>
              <a:t>ASCII Logs</a:t>
            </a:r>
          </a:p>
          <a:p>
            <a:r>
              <a:rPr lang="en-US" sz="1200" b="1" dirty="0">
                <a:solidFill>
                  <a:srgbClr val="111111"/>
                </a:solidFill>
              </a:rPr>
              <a:t>Binary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F70126BB-A9CF-40B9-A7CE-9825F818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35" y="4723372"/>
            <a:ext cx="395096" cy="266606"/>
          </a:xfrm>
          <a:prstGeom prst="rect">
            <a:avLst/>
          </a:prstGeom>
        </p:spPr>
      </p:pic>
      <p:sp>
        <p:nvSpPr>
          <p:cNvPr id="75" name="Rounded Rectangle 92">
            <a:extLst>
              <a:ext uri="{FF2B5EF4-FFF2-40B4-BE49-F238E27FC236}">
                <a16:creationId xmlns:a16="http://schemas.microsoft.com/office/drawing/2014/main" id="{BF19D826-6823-4E1A-9A1F-92D6876E3B0B}"/>
              </a:ext>
            </a:extLst>
          </p:cNvPr>
          <p:cNvSpPr/>
          <p:nvPr/>
        </p:nvSpPr>
        <p:spPr>
          <a:xfrm>
            <a:off x="5069335" y="4840113"/>
            <a:ext cx="773388" cy="382469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000" dirty="0">
                <a:solidFill>
                  <a:prstClr val="white"/>
                </a:solidFill>
              </a:rPr>
              <a:t>FluentBit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E40CAD4-E24C-4E8B-AC0C-71A86809C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093" y="4739219"/>
            <a:ext cx="395096" cy="262925"/>
          </a:xfrm>
          <a:prstGeom prst="rect">
            <a:avLst/>
          </a:prstGeom>
        </p:spPr>
      </p:pic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BB36F1E-5520-4BFA-A078-3646ADA33CF6}"/>
              </a:ext>
            </a:extLst>
          </p:cNvPr>
          <p:cNvCxnSpPr>
            <a:cxnSpLocks/>
            <a:stCxn id="88" idx="4"/>
            <a:endCxn id="75" idx="1"/>
          </p:cNvCxnSpPr>
          <p:nvPr/>
        </p:nvCxnSpPr>
        <p:spPr>
          <a:xfrm flipV="1">
            <a:off x="2901601" y="5031348"/>
            <a:ext cx="2167734" cy="37172"/>
          </a:xfrm>
          <a:prstGeom prst="bentConnector3">
            <a:avLst>
              <a:gd name="adj1" fmla="val 50000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6EE3CBA-AAA8-49C9-AD09-EE79806484A4}"/>
              </a:ext>
            </a:extLst>
          </p:cNvPr>
          <p:cNvCxnSpPr>
            <a:cxnSpLocks/>
            <a:stCxn id="75" idx="3"/>
            <a:endCxn id="72" idx="1"/>
          </p:cNvCxnSpPr>
          <p:nvPr/>
        </p:nvCxnSpPr>
        <p:spPr>
          <a:xfrm>
            <a:off x="5842723" y="5031348"/>
            <a:ext cx="809012" cy="32235"/>
          </a:xfrm>
          <a:prstGeom prst="bentConnector3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03B223C-8AD2-4114-838C-275F5BD1C307}"/>
              </a:ext>
            </a:extLst>
          </p:cNvPr>
          <p:cNvCxnSpPr>
            <a:cxnSpLocks/>
            <a:stCxn id="72" idx="3"/>
            <a:endCxn id="70" idx="1"/>
          </p:cNvCxnSpPr>
          <p:nvPr/>
        </p:nvCxnSpPr>
        <p:spPr>
          <a:xfrm flipV="1">
            <a:off x="7602646" y="4331706"/>
            <a:ext cx="863656" cy="731877"/>
          </a:xfrm>
          <a:prstGeom prst="bentConnector3">
            <a:avLst>
              <a:gd name="adj1" fmla="val 50000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AC312D4F-1FF8-4A91-B85B-E10E15D691B2}"/>
              </a:ext>
            </a:extLst>
          </p:cNvPr>
          <p:cNvSpPr/>
          <p:nvPr/>
        </p:nvSpPr>
        <p:spPr>
          <a:xfrm>
            <a:off x="8097614" y="3557915"/>
            <a:ext cx="761053" cy="613098"/>
          </a:xfrm>
          <a:prstGeom prst="round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Kibana</a:t>
            </a:r>
          </a:p>
          <a:p>
            <a:pPr algn="ctr"/>
            <a:r>
              <a:rPr lang="en-US" sz="1200" dirty="0"/>
              <a:t>mCMS</a:t>
            </a:r>
          </a:p>
          <a:p>
            <a:pPr algn="ctr"/>
            <a:r>
              <a:rPr lang="en-US" sz="1200" dirty="0"/>
              <a:t>SSO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992A604-BA33-431F-993C-385D9DF34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856" y="3453209"/>
            <a:ext cx="404929" cy="303643"/>
          </a:xfrm>
          <a:prstGeom prst="rect">
            <a:avLst/>
          </a:prstGeom>
        </p:spPr>
      </p:pic>
      <p:sp>
        <p:nvSpPr>
          <p:cNvPr id="87" name="Flowchart: Magnetic Disk 86">
            <a:extLst>
              <a:ext uri="{FF2B5EF4-FFF2-40B4-BE49-F238E27FC236}">
                <a16:creationId xmlns:a16="http://schemas.microsoft.com/office/drawing/2014/main" id="{B35021C2-61AE-48CB-8B98-9D18F51F74C7}"/>
              </a:ext>
            </a:extLst>
          </p:cNvPr>
          <p:cNvSpPr/>
          <p:nvPr/>
        </p:nvSpPr>
        <p:spPr>
          <a:xfrm>
            <a:off x="9209774" y="4465459"/>
            <a:ext cx="241669" cy="18928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Flowchart: Magnetic Disk 87">
            <a:extLst>
              <a:ext uri="{FF2B5EF4-FFF2-40B4-BE49-F238E27FC236}">
                <a16:creationId xmlns:a16="http://schemas.microsoft.com/office/drawing/2014/main" id="{8BA13953-50DC-45B5-A3DD-9D31FF5BD89A}"/>
              </a:ext>
            </a:extLst>
          </p:cNvPr>
          <p:cNvSpPr/>
          <p:nvPr/>
        </p:nvSpPr>
        <p:spPr>
          <a:xfrm>
            <a:off x="2226243" y="4851718"/>
            <a:ext cx="675358" cy="433604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586CB09-1D97-481D-AD6D-DF637C15EC36}"/>
              </a:ext>
            </a:extLst>
          </p:cNvPr>
          <p:cNvSpPr/>
          <p:nvPr/>
        </p:nvSpPr>
        <p:spPr>
          <a:xfrm>
            <a:off x="2283721" y="4192327"/>
            <a:ext cx="857250" cy="447675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DU</a:t>
            </a:r>
          </a:p>
          <a:p>
            <a:pPr algn="ctr"/>
            <a:r>
              <a:rPr lang="en-US" sz="1000" dirty="0"/>
              <a:t>CUCP</a:t>
            </a:r>
          </a:p>
          <a:p>
            <a:pPr algn="ctr"/>
            <a:r>
              <a:rPr lang="en-US" sz="1000" dirty="0"/>
              <a:t>CU-UP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CC18259-6D68-49EB-9C86-4580533C9895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2492626" y="4710512"/>
            <a:ext cx="290231" cy="149210"/>
          </a:xfrm>
          <a:prstGeom prst="bentConnector3">
            <a:avLst>
              <a:gd name="adj1" fmla="val 50000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0BA9BD3-05B6-4625-AD27-E426F1F78BF1}"/>
              </a:ext>
            </a:extLst>
          </p:cNvPr>
          <p:cNvSpPr txBox="1"/>
          <p:nvPr/>
        </p:nvSpPr>
        <p:spPr>
          <a:xfrm>
            <a:off x="1384727" y="4537331"/>
            <a:ext cx="13276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111111"/>
                </a:solidFill>
              </a:rPr>
              <a:t>Binary Logs /</a:t>
            </a:r>
            <a:br>
              <a:rPr lang="en-US" sz="1050" b="1" dirty="0">
                <a:solidFill>
                  <a:srgbClr val="111111"/>
                </a:solidFill>
              </a:rPr>
            </a:br>
            <a:r>
              <a:rPr lang="en-US" sz="1050" b="1" dirty="0">
                <a:solidFill>
                  <a:srgbClr val="111111"/>
                </a:solidFill>
              </a:rPr>
              <a:t>ASCII Logs</a:t>
            </a:r>
          </a:p>
          <a:p>
            <a:r>
              <a:rPr lang="en-US" sz="1050" b="1" dirty="0">
                <a:solidFill>
                  <a:srgbClr val="111111"/>
                </a:solidFill>
              </a:rPr>
              <a:t>Crash Files</a:t>
            </a:r>
          </a:p>
        </p:txBody>
      </p:sp>
      <p:sp>
        <p:nvSpPr>
          <p:cNvPr id="116" name="Rounded Rectangle 67">
            <a:extLst>
              <a:ext uri="{FF2B5EF4-FFF2-40B4-BE49-F238E27FC236}">
                <a16:creationId xmlns:a16="http://schemas.microsoft.com/office/drawing/2014/main" id="{6BDECF23-F335-4625-99F9-C59D2FCC93B7}"/>
              </a:ext>
            </a:extLst>
          </p:cNvPr>
          <p:cNvSpPr/>
          <p:nvPr/>
        </p:nvSpPr>
        <p:spPr>
          <a:xfrm>
            <a:off x="8507238" y="5087037"/>
            <a:ext cx="944205" cy="491868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Binary</a:t>
            </a:r>
            <a:br>
              <a:rPr lang="en-US" sz="1000" dirty="0"/>
            </a:br>
            <a:r>
              <a:rPr lang="en-US" sz="1000" dirty="0"/>
              <a:t>Scraper / Parser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E5AAC88-D829-48A0-AFEA-72992488B11D}"/>
              </a:ext>
            </a:extLst>
          </p:cNvPr>
          <p:cNvCxnSpPr>
            <a:cxnSpLocks/>
            <a:stCxn id="116" idx="0"/>
            <a:endCxn id="70" idx="2"/>
          </p:cNvCxnSpPr>
          <p:nvPr/>
        </p:nvCxnSpPr>
        <p:spPr>
          <a:xfrm rot="16200000" flipV="1">
            <a:off x="8720904" y="4828599"/>
            <a:ext cx="448782" cy="68093"/>
          </a:xfrm>
          <a:prstGeom prst="bentConnector3">
            <a:avLst>
              <a:gd name="adj1" fmla="val 50000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AC16444-F364-4F50-9DFA-F81177D7CD59}"/>
              </a:ext>
            </a:extLst>
          </p:cNvPr>
          <p:cNvCxnSpPr>
            <a:stCxn id="72" idx="2"/>
            <a:endCxn id="116" idx="1"/>
          </p:cNvCxnSpPr>
          <p:nvPr/>
        </p:nvCxnSpPr>
        <p:spPr>
          <a:xfrm rot="16200000" flipH="1">
            <a:off x="7773375" y="4599107"/>
            <a:ext cx="87679" cy="1380047"/>
          </a:xfrm>
          <a:prstGeom prst="bentConnector2">
            <a:avLst/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lowchart: Magnetic Disk 122">
            <a:extLst>
              <a:ext uri="{FF2B5EF4-FFF2-40B4-BE49-F238E27FC236}">
                <a16:creationId xmlns:a16="http://schemas.microsoft.com/office/drawing/2014/main" id="{730CECB3-AD44-4405-9233-3A1A5238E43F}"/>
              </a:ext>
            </a:extLst>
          </p:cNvPr>
          <p:cNvSpPr/>
          <p:nvPr/>
        </p:nvSpPr>
        <p:spPr>
          <a:xfrm>
            <a:off x="8279098" y="5345828"/>
            <a:ext cx="241669" cy="189283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B2A94A1-E47D-41B4-9658-CAB2B7308306}"/>
              </a:ext>
            </a:extLst>
          </p:cNvPr>
          <p:cNvSpPr txBox="1"/>
          <p:nvPr/>
        </p:nvSpPr>
        <p:spPr>
          <a:xfrm>
            <a:off x="5716605" y="1003013"/>
            <a:ext cx="63818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Telco OBF Requirements: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Local storage can't ephemeral and needs to survive Pod restarts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Crash files require  CaaS management and support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Binary parser is required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FluentBit needs to be </a:t>
            </a:r>
            <a:r>
              <a:rPr lang="en-US" sz="1400" dirty="0" err="1">
                <a:solidFill>
                  <a:srgbClr val="C00000"/>
                </a:solidFill>
              </a:rPr>
              <a:t>modfyed</a:t>
            </a:r>
            <a:r>
              <a:rPr lang="en-US" sz="1400" dirty="0">
                <a:solidFill>
                  <a:srgbClr val="C00000"/>
                </a:solidFill>
              </a:rPr>
              <a:t> to support binary</a:t>
            </a:r>
          </a:p>
        </p:txBody>
      </p:sp>
    </p:spTree>
    <p:extLst>
      <p:ext uri="{BB962C8B-B14F-4D97-AF65-F5344CB8AC3E}">
        <p14:creationId xmlns:p14="http://schemas.microsoft.com/office/powerpoint/2010/main" val="2258616672"/>
      </p:ext>
    </p:extLst>
  </p:cSld>
  <p:clrMapOvr>
    <a:masterClrMapping/>
  </p:clrMapOvr>
</p:sld>
</file>

<file path=ppt/theme/theme1.xml><?xml version="1.0" encoding="utf-8"?>
<a:theme xmlns:a="http://schemas.openxmlformats.org/drawingml/2006/main" name="Mavenir_PPT_Template-0418">
  <a:themeElements>
    <a:clrScheme name="Custom 43">
      <a:dk1>
        <a:srgbClr val="575757"/>
      </a:dk1>
      <a:lt1>
        <a:sysClr val="window" lastClr="FFFFFF"/>
      </a:lt1>
      <a:dk2>
        <a:srgbClr val="005A92"/>
      </a:dk2>
      <a:lt2>
        <a:srgbClr val="EEEEEE"/>
      </a:lt2>
      <a:accent1>
        <a:srgbClr val="005A92"/>
      </a:accent1>
      <a:accent2>
        <a:srgbClr val="DA1A32"/>
      </a:accent2>
      <a:accent3>
        <a:srgbClr val="003C71"/>
      </a:accent3>
      <a:accent4>
        <a:srgbClr val="333F48"/>
      </a:accent4>
      <a:accent5>
        <a:srgbClr val="A7A9AC"/>
      </a:accent5>
      <a:accent6>
        <a:srgbClr val="44546A"/>
      </a:accent6>
      <a:hlink>
        <a:srgbClr val="0000FF"/>
      </a:hlink>
      <a:folHlink>
        <a:srgbClr val="005A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07240233-1F13-1544-B5EB-AB78790233C2}" vid="{504C1257-0B05-4E4E-9E2D-0631BF6B6C14}"/>
    </a:ext>
  </a:extLst>
</a:theme>
</file>

<file path=ppt/theme/theme2.xml><?xml version="1.0" encoding="utf-8"?>
<a:theme xmlns:a="http://schemas.openxmlformats.org/drawingml/2006/main" name="7951_Mavenir_powerpoint_v3-NoTagline">
  <a:themeElements>
    <a:clrScheme name="Custom 25">
      <a:dk1>
        <a:srgbClr val="575757"/>
      </a:dk1>
      <a:lt1>
        <a:sysClr val="window" lastClr="FFFFFF"/>
      </a:lt1>
      <a:dk2>
        <a:srgbClr val="005A92"/>
      </a:dk2>
      <a:lt2>
        <a:srgbClr val="EEEEEE"/>
      </a:lt2>
      <a:accent1>
        <a:srgbClr val="005A92"/>
      </a:accent1>
      <a:accent2>
        <a:srgbClr val="DA1A32"/>
      </a:accent2>
      <a:accent3>
        <a:srgbClr val="9BBB59"/>
      </a:accent3>
      <a:accent4>
        <a:srgbClr val="333F48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6692</TotalTime>
  <Words>569</Words>
  <Application>Microsoft Office PowerPoint</Application>
  <PresentationFormat>Widescreen</PresentationFormat>
  <Paragraphs>171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Dual 400</vt:lpstr>
      <vt:lpstr>Times New Roman</vt:lpstr>
      <vt:lpstr>Mavenir_PPT_Template-0418</vt:lpstr>
      <vt:lpstr>7951_Mavenir_powerpoint_v3-NoTagline</vt:lpstr>
      <vt:lpstr>Telco PaaS Observability Framework </vt:lpstr>
      <vt:lpstr>Generic PaaS OBF Framework </vt:lpstr>
      <vt:lpstr>Telco PaaS Addons OBF Framework </vt:lpstr>
      <vt:lpstr>Use Case Counters Collection and 3GPP KPI Generation </vt:lpstr>
      <vt:lpstr>Use Case Binary Logs (Mainly applicable to RAN)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Touch Orchestration Framework for NFVI</dc:title>
  <dc:creator>Ian Pattison</dc:creator>
  <cp:lastModifiedBy>Zeev Lubenski</cp:lastModifiedBy>
  <cp:revision>212</cp:revision>
  <dcterms:created xsi:type="dcterms:W3CDTF">2019-06-27T18:24:59Z</dcterms:created>
  <dcterms:modified xsi:type="dcterms:W3CDTF">2020-09-02T14:44:04Z</dcterms:modified>
</cp:coreProperties>
</file>