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906" r:id="rId5"/>
    <p:sldId id="956" r:id="rId6"/>
    <p:sldId id="957" r:id="rId7"/>
    <p:sldId id="954" r:id="rId8"/>
    <p:sldId id="955" r:id="rId9"/>
    <p:sldId id="967" r:id="rId10"/>
    <p:sldId id="970" r:id="rId11"/>
    <p:sldId id="969" r:id="rId12"/>
    <p:sldId id="960" r:id="rId13"/>
    <p:sldId id="965" r:id="rId14"/>
    <p:sldId id="963" r:id="rId15"/>
    <p:sldId id="966" r:id="rId16"/>
  </p:sldIdLst>
  <p:sldSz cx="12192000" cy="6858000"/>
  <p:notesSz cx="6735763" cy="98663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18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ggio Fabrizio" initials="MF" lastIdx="0" clrIdx="0">
    <p:extLst>
      <p:ext uri="{19B8F6BF-5375-455C-9EA6-DF929625EA0E}">
        <p15:presenceInfo xmlns:p15="http://schemas.microsoft.com/office/powerpoint/2012/main" userId="S-1-5-21-57989841-1801674531-682003330-983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332"/>
    <a:srgbClr val="00B0F0"/>
    <a:srgbClr val="F5F5F5"/>
    <a:srgbClr val="1B4049"/>
    <a:srgbClr val="FFF4E0"/>
    <a:srgbClr val="FFEDCB"/>
    <a:srgbClr val="FFDD9E"/>
    <a:srgbClr val="F4A7AE"/>
    <a:srgbClr val="DC5D66"/>
    <a:srgbClr val="C517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125" autoAdjust="0"/>
  </p:normalViewPr>
  <p:slideViewPr>
    <p:cSldViewPr snapToGrid="0" snapToObjects="1">
      <p:cViewPr varScale="1">
        <p:scale>
          <a:sx n="91" d="100"/>
          <a:sy n="91" d="100"/>
        </p:scale>
        <p:origin x="84" y="258"/>
      </p:cViewPr>
      <p:guideLst>
        <p:guide orient="horz" pos="1139"/>
        <p:guide pos="1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Robitzsch" userId="480743a1-cde6-4df0-99d8-f1b00297fb6e" providerId="ADAL" clId="{9FC0711F-EAFC-4BC2-A237-690627A41416}"/>
    <pc:docChg chg="modSld">
      <pc:chgData name="Sebastian Robitzsch" userId="480743a1-cde6-4df0-99d8-f1b00297fb6e" providerId="ADAL" clId="{9FC0711F-EAFC-4BC2-A237-690627A41416}" dt="2020-09-23T11:27:12.025" v="13" actId="20577"/>
      <pc:docMkLst>
        <pc:docMk/>
      </pc:docMkLst>
      <pc:sldChg chg="modSp">
        <pc:chgData name="Sebastian Robitzsch" userId="480743a1-cde6-4df0-99d8-f1b00297fb6e" providerId="ADAL" clId="{9FC0711F-EAFC-4BC2-A237-690627A41416}" dt="2020-09-23T11:27:12.025" v="13" actId="20577"/>
        <pc:sldMkLst>
          <pc:docMk/>
          <pc:sldMk cId="3152934863" sldId="960"/>
        </pc:sldMkLst>
        <pc:spChg chg="mod">
          <ac:chgData name="Sebastian Robitzsch" userId="480743a1-cde6-4df0-99d8-f1b00297fb6e" providerId="ADAL" clId="{9FC0711F-EAFC-4BC2-A237-690627A41416}" dt="2020-09-23T11:27:12.025" v="13" actId="20577"/>
          <ac:spMkLst>
            <pc:docMk/>
            <pc:sldMk cId="3152934863" sldId="960"/>
            <ac:spMk id="11" creationId="{15AB84AB-0ACE-4DE5-ADD4-CFCB3ECC330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8F66D19-FDE4-43AA-8F4E-AD017182E4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A3BD8C-059B-40F6-A427-3ECC0F0261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FD817-2B7D-4C9E-B2B5-1F56EA099F1B}" type="datetimeFigureOut">
              <a:rPr lang="de-DE" smtClean="0"/>
              <a:t>05.12.2020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FB65B6-AB89-4D88-83B3-DD5190BA78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THE NGMN ALLIANCE - TITEL - DATUM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E07B69-BDAB-4837-A98B-EDA9797D94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BD971-2211-4C85-806B-7B2FA98AA8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0745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19413" cy="493713"/>
          </a:xfrm>
          <a:prstGeom prst="rect">
            <a:avLst/>
          </a:prstGeom>
        </p:spPr>
        <p:txBody>
          <a:bodyPr vert="horz" lIns="90489" tIns="45245" rIns="90489" bIns="45245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0489" tIns="45245" rIns="90489" bIns="45245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4E60684-1F89-455A-A17A-998996BFFC7E}" type="datetimeFigureOut">
              <a:rPr lang="de-DE"/>
              <a:pPr>
                <a:defRPr/>
              </a:pPr>
              <a:t>05.12.2020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89" tIns="45245" rIns="90489" bIns="45245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104" y="4686300"/>
            <a:ext cx="5389563" cy="4440238"/>
          </a:xfrm>
          <a:prstGeom prst="rect">
            <a:avLst/>
          </a:prstGeom>
        </p:spPr>
        <p:txBody>
          <a:bodyPr vert="horz" lIns="90489" tIns="45245" rIns="90489" bIns="45245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371013"/>
            <a:ext cx="2919413" cy="493712"/>
          </a:xfrm>
          <a:prstGeom prst="rect">
            <a:avLst/>
          </a:prstGeom>
        </p:spPr>
        <p:txBody>
          <a:bodyPr vert="horz" lIns="90489" tIns="45245" rIns="90489" bIns="45245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CH"/>
              <a:t>THE NGMN ALLIANCE - TITEL - DATUM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0489" tIns="45245" rIns="90489" bIns="45245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A75CCB0-F90E-4E34-A6FC-5DE373CB34B3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646314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5AA8E769-3DB4-4F52-9710-285439CBC0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0" t="14019" r="457" b="12165"/>
          <a:stretch/>
        </p:blipFill>
        <p:spPr>
          <a:xfrm>
            <a:off x="0" y="-12032"/>
            <a:ext cx="12192000" cy="6870032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AF35AE00-E923-4A5C-B487-C24841E980A0}"/>
              </a:ext>
            </a:extLst>
          </p:cNvPr>
          <p:cNvSpPr/>
          <p:nvPr userDrawn="1"/>
        </p:nvSpPr>
        <p:spPr>
          <a:xfrm>
            <a:off x="7363325" y="-12032"/>
            <a:ext cx="4828676" cy="156410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AFD03D7-6DC3-48AD-9F6C-CB889169FF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484" y="148162"/>
            <a:ext cx="2032282" cy="114511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8A47B94-751F-4AC7-8F4A-A7D8C3A77C10}"/>
              </a:ext>
            </a:extLst>
          </p:cNvPr>
          <p:cNvSpPr/>
          <p:nvPr userDrawn="1"/>
        </p:nvSpPr>
        <p:spPr>
          <a:xfrm>
            <a:off x="7363325" y="1564105"/>
            <a:ext cx="4828675" cy="52938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4606537-D363-474E-BC85-FC02417266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40052" y="1918062"/>
            <a:ext cx="4266001" cy="259237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EDIT MASTER-TITLE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EA07E549-39AF-431C-8CBC-2747F8C9DD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40052" y="4781264"/>
            <a:ext cx="4266002" cy="47251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Edit Master-Subtitle</a:t>
            </a:r>
          </a:p>
        </p:txBody>
      </p:sp>
    </p:spTree>
    <p:extLst>
      <p:ext uri="{BB962C8B-B14F-4D97-AF65-F5344CB8AC3E}">
        <p14:creationId xmlns:p14="http://schemas.microsoft.com/office/powerpoint/2010/main" val="107079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BA6B2-6A42-4467-9118-B425E103BA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99405"/>
            <a:ext cx="9144000" cy="1923361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latin typeface="+mj-lt"/>
              </a:defRPr>
            </a:lvl1pPr>
          </a:lstStyle>
          <a:p>
            <a:r>
              <a:rPr lang="en-GB" noProof="0" dirty="0"/>
              <a:t>EDIT MASTER-TITLE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D7F40D-CC1C-4AC8-82CE-A4126664EF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09851"/>
            <a:ext cx="9144000" cy="18498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>
                <a:solidFill>
                  <a:srgbClr val="1B4049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Edit Master-Subtitle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5CF4E1-63F2-48BD-88D9-EEE060E995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THE NGMN </a:t>
            </a:r>
            <a:r>
              <a:rPr lang="en-GB" noProof="0" dirty="0"/>
              <a:t>ALLIANCE</a:t>
            </a:r>
            <a:r>
              <a:rPr lang="en-GB" dirty="0"/>
              <a:t> – TITLE – DATE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BE28BB-E554-4205-BDEB-20D9C9323D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13DEF93A-815B-4ABD-9CB3-A489FDAB48D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263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1">
            <a:extLst>
              <a:ext uri="{FF2B5EF4-FFF2-40B4-BE49-F238E27FC236}">
                <a16:creationId xmlns:a16="http://schemas.microsoft.com/office/drawing/2014/main" id="{9B8307F8-4805-46B4-9C17-4921E73F01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00583" y="534839"/>
            <a:ext cx="8831916" cy="51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GB" noProof="0" dirty="0"/>
              <a:t>EDIT MASTER-TITLE</a:t>
            </a:r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02D08E90-4F0C-425D-BC2D-502BB515D39E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auto">
          <a:xfrm>
            <a:off x="300583" y="2363636"/>
            <a:ext cx="11590835" cy="381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180000" indent="-180000"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 marL="540000" indent="-180000"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 marL="720000" indent="-180000"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 marL="900000" indent="-180000">
              <a:buFont typeface="Arial" panose="020B0604020202020204" pitchFamily="34" charset="0"/>
              <a:buChar char="•"/>
              <a:defRPr>
                <a:solidFill>
                  <a:srgbClr val="1B4049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6A27874-F523-4C98-AF5B-62F3A958E4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THE NGMN </a:t>
            </a:r>
            <a:r>
              <a:rPr lang="en-GB" noProof="0" dirty="0"/>
              <a:t>ALLIANCE</a:t>
            </a:r>
            <a:r>
              <a:rPr lang="en-GB" dirty="0"/>
              <a:t> – TITLE – DATE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3275833-B8EA-4874-8197-C01BD074F4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13DEF93A-815B-4ABD-9CB3-A489FDAB48D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FE1C8270-F2C3-4996-8A04-D0C430B7A9B5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00585" y="1712006"/>
            <a:ext cx="11590833" cy="3778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rgbClr val="57A332"/>
                </a:solidFill>
                <a:latin typeface="+mj-lt"/>
                <a:ea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EDIT MASTER-TITLE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1594C1-9AFE-452B-9DD9-79A5BC7EC6B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0585" y="1712006"/>
            <a:ext cx="5659609" cy="3778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rgbClr val="57A332"/>
                </a:solidFill>
                <a:latin typeface="+mj-lt"/>
                <a:ea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EDIT MASTER-TITLE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6C77D7-3DDC-467B-A313-AD94D846E11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0585" y="2363637"/>
            <a:ext cx="5659614" cy="3813323"/>
          </a:xfrm>
          <a:prstGeom prst="rect">
            <a:avLst/>
          </a:prstGeom>
        </p:spPr>
        <p:txBody>
          <a:bodyPr/>
          <a:lstStyle>
            <a:lvl1pPr marL="180000" indent="-180000"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 marL="540000" indent="-180000"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 marL="720000" indent="-180000"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 marL="900000" indent="-180000"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AB026-BA96-407B-A2AB-25FFEBB95B3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31802" y="1712006"/>
            <a:ext cx="5659615" cy="3778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rgbClr val="57A332"/>
                </a:solidFill>
                <a:latin typeface="+mj-lt"/>
                <a:ea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EDIT MASTER-TITLE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74165D-9BCA-4303-8DD3-71392A7DF9B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31805" y="2363636"/>
            <a:ext cx="5659612" cy="3813325"/>
          </a:xfrm>
          <a:prstGeom prst="rect">
            <a:avLst/>
          </a:prstGeom>
        </p:spPr>
        <p:txBody>
          <a:bodyPr/>
          <a:lstStyle>
            <a:lvl1pPr marL="180000" indent="-180000"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 marL="540000" indent="-180000"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 marL="720000" indent="-180000"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 marL="900000" indent="-180000"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0" name="Titelplatzhalter 11">
            <a:extLst>
              <a:ext uri="{FF2B5EF4-FFF2-40B4-BE49-F238E27FC236}">
                <a16:creationId xmlns:a16="http://schemas.microsoft.com/office/drawing/2014/main" id="{677015E9-D1F5-4275-AEAB-FCAFE94C48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00583" y="534839"/>
            <a:ext cx="8831916" cy="51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>
                <a:latin typeface="+mj-lt"/>
              </a:defRPr>
            </a:lvl1pPr>
          </a:lstStyle>
          <a:p>
            <a:pPr lvl="0"/>
            <a:r>
              <a:rPr lang="en-GB" noProof="0" dirty="0"/>
              <a:t>EDIT MASTER-TITLE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42BBB05-4106-4B0D-9F27-6B458D69E8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THE NGMN </a:t>
            </a:r>
            <a:r>
              <a:rPr lang="en-GB" noProof="0" dirty="0"/>
              <a:t>ALLIANCE</a:t>
            </a:r>
            <a:r>
              <a:rPr lang="en-GB" dirty="0"/>
              <a:t> – TITLE – DATE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392AE2-1853-4E2A-86BE-D8A76EFE8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13DEF93A-815B-4ABD-9CB3-A489FDAB48D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0208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- for Colo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1594C1-9AFE-452B-9DD9-79A5BC7EC6B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0585" y="1808163"/>
            <a:ext cx="5659609" cy="395292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rgbClr val="57A332"/>
                </a:solidFill>
                <a:latin typeface="+mj-lt"/>
                <a:ea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EDIT MASTER-TITLE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6C77D7-3DDC-467B-A313-AD94D846E11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0585" y="2203456"/>
            <a:ext cx="5659614" cy="3973506"/>
          </a:xfrm>
          <a:prstGeom prst="rect">
            <a:avLst/>
          </a:prstGeom>
          <a:noFill/>
        </p:spPr>
        <p:txBody>
          <a:bodyPr lIns="144000" tIns="144000" rIns="144000" bIns="144000"/>
          <a:lstStyle>
            <a:lvl1pPr marL="180000" indent="-180000"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 marL="540000" indent="-180000"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 marL="720000" indent="-180000"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 marL="900000" indent="-180000"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AB026-BA96-407B-A2AB-25FFEBB95B3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31802" y="1808164"/>
            <a:ext cx="5659615" cy="39529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rgbClr val="57A332"/>
                </a:solidFill>
                <a:latin typeface="+mj-lt"/>
                <a:ea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EDIT MASTER-TITLE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74165D-9BCA-4303-8DD3-71392A7DF9B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31805" y="2203456"/>
            <a:ext cx="5659612" cy="3973507"/>
          </a:xfrm>
          <a:prstGeom prst="rect">
            <a:avLst/>
          </a:prstGeom>
          <a:noFill/>
        </p:spPr>
        <p:txBody>
          <a:bodyPr lIns="144000" tIns="144000" rIns="144000" bIns="144000"/>
          <a:lstStyle>
            <a:lvl1pPr marL="180000" indent="-180000"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 marL="540000" indent="-180000"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 marL="720000" indent="-180000"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 marL="900000" indent="-180000"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0" name="Titelplatzhalter 11">
            <a:extLst>
              <a:ext uri="{FF2B5EF4-FFF2-40B4-BE49-F238E27FC236}">
                <a16:creationId xmlns:a16="http://schemas.microsoft.com/office/drawing/2014/main" id="{677015E9-D1F5-4275-AEAB-FCAFE94C48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00583" y="534839"/>
            <a:ext cx="8831916" cy="51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>
                <a:latin typeface="+mj-lt"/>
              </a:defRPr>
            </a:lvl1pPr>
          </a:lstStyle>
          <a:p>
            <a:pPr lvl="0"/>
            <a:r>
              <a:rPr lang="en-GB" noProof="0" dirty="0"/>
              <a:t>EDIT MASTER-TITLE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42BBB05-4106-4B0D-9F27-6B458D69E8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THE NGMN </a:t>
            </a:r>
            <a:r>
              <a:rPr lang="en-GB" noProof="0" dirty="0"/>
              <a:t>ALLIANCE</a:t>
            </a:r>
            <a:r>
              <a:rPr lang="en-GB" dirty="0"/>
              <a:t> – TITLE – DATE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392AE2-1853-4E2A-86BE-D8A76EFE8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13DEF93A-815B-4ABD-9CB3-A489FDAB48D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3712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EFF8-0FCD-494D-B617-A773EA42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77AD-30CD-46D8-8566-338CFCC6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855C3-0992-4388-A3F2-E4BB40F1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2C6-C078-47C6-A7A0-4234DFB38373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89C11-3008-4F4B-891B-C14919F5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9AF11-1FE8-4F75-8AC9-CFCF6A8F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2DD2-BC10-41E7-B846-0A3D03EA9A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89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F017680-8316-4B42-8572-32BECCA1645F}"/>
              </a:ext>
            </a:extLst>
          </p:cNvPr>
          <p:cNvSpPr/>
          <p:nvPr userDrawn="1"/>
        </p:nvSpPr>
        <p:spPr>
          <a:xfrm>
            <a:off x="0" y="6434051"/>
            <a:ext cx="12192000" cy="423949"/>
          </a:xfrm>
          <a:prstGeom prst="rect">
            <a:avLst/>
          </a:prstGeom>
          <a:solidFill>
            <a:srgbClr val="57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7" name="Rechteck 6"/>
          <p:cNvSpPr/>
          <p:nvPr/>
        </p:nvSpPr>
        <p:spPr>
          <a:xfrm>
            <a:off x="0" y="1428750"/>
            <a:ext cx="12192000" cy="18000"/>
          </a:xfrm>
          <a:prstGeom prst="rect">
            <a:avLst/>
          </a:prstGeom>
          <a:solidFill>
            <a:srgbClr val="57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/>
          </a:p>
        </p:txBody>
      </p:sp>
      <p:sp>
        <p:nvSpPr>
          <p:cNvPr id="1032" name="Titelplatzhalter 11"/>
          <p:cNvSpPr>
            <a:spLocks noGrp="1"/>
          </p:cNvSpPr>
          <p:nvPr>
            <p:ph type="title"/>
          </p:nvPr>
        </p:nvSpPr>
        <p:spPr bwMode="auto">
          <a:xfrm>
            <a:off x="300583" y="534839"/>
            <a:ext cx="8831916" cy="51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EDIT MASTER-TITLE</a:t>
            </a:r>
          </a:p>
        </p:txBody>
      </p:sp>
      <p:sp>
        <p:nvSpPr>
          <p:cNvPr id="1033" name="Textplatzhalter 16"/>
          <p:cNvSpPr>
            <a:spLocks noGrp="1"/>
          </p:cNvSpPr>
          <p:nvPr>
            <p:ph type="body" idx="1"/>
          </p:nvPr>
        </p:nvSpPr>
        <p:spPr bwMode="auto">
          <a:xfrm>
            <a:off x="300582" y="1753441"/>
            <a:ext cx="11590835" cy="442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9FC3601-9687-4047-98E0-2F1B54134D6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484" y="148162"/>
            <a:ext cx="2032282" cy="1145113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F9ED8B3-6629-4297-B0E1-56ECC213E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0581" y="6463462"/>
            <a:ext cx="6208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dirty="0"/>
              <a:t>THE NGMN </a:t>
            </a:r>
            <a:r>
              <a:rPr lang="en-GB" noProof="0" dirty="0"/>
              <a:t>ALLIANCE</a:t>
            </a:r>
            <a:r>
              <a:rPr lang="en-US" dirty="0"/>
              <a:t> – TITLE – DATE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7208B0-FECC-4A69-AA8E-B215CF669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8217" y="64634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fld id="{13DEF93A-815B-4ABD-9CB3-A489FDAB48D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15" r:id="rId1"/>
    <p:sldLayoutId id="2147485403" r:id="rId2"/>
    <p:sldLayoutId id="2147485400" r:id="rId3"/>
    <p:sldLayoutId id="2147485407" r:id="rId4"/>
    <p:sldLayoutId id="2147485416" r:id="rId5"/>
    <p:sldLayoutId id="2147485417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 spc="50">
          <a:solidFill>
            <a:srgbClr val="57A332"/>
          </a:solidFill>
          <a:latin typeface="+mj-lt"/>
          <a:ea typeface="Roboto Condensed" panose="02000000000000000000" pitchFamily="2" charset="0"/>
          <a:cs typeface="Arial Narrow" panose="020B0606020202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68329"/>
          </a:solidFill>
          <a:latin typeface="Arial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68329"/>
          </a:solidFill>
          <a:latin typeface="Arial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68329"/>
          </a:solidFill>
          <a:latin typeface="Arial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68329"/>
          </a:solidFill>
          <a:latin typeface="Arial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99419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99419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99419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99419"/>
          </a:solidFill>
          <a:latin typeface="Arial" pitchFamily="34" charset="0"/>
          <a:cs typeface="Arial" pitchFamily="34" charset="0"/>
        </a:defRPr>
      </a:lvl9pPr>
    </p:titleStyle>
    <p:bodyStyle>
      <a:lvl1pPr marL="180000" indent="-180000" algn="l" rtl="0" eaLnBrk="0" fontAlgn="base" hangingPunct="0">
        <a:spcBef>
          <a:spcPts val="0"/>
        </a:spcBef>
        <a:spcAft>
          <a:spcPct val="0"/>
        </a:spcAft>
        <a:buClr>
          <a:srgbClr val="57A332"/>
        </a:buClr>
        <a:buFont typeface="Arial" panose="020B0604020202020204" pitchFamily="34" charset="0"/>
        <a:buChar char="•"/>
        <a:defRPr sz="1600" kern="1200" spc="50">
          <a:solidFill>
            <a:srgbClr val="1B4049"/>
          </a:solidFill>
          <a:latin typeface="+mn-lt"/>
          <a:ea typeface="Roboto Condensed" panose="02000000000000000000" pitchFamily="2" charset="0"/>
          <a:cs typeface="Arial" pitchFamily="34" charset="0"/>
        </a:defRPr>
      </a:lvl1pPr>
      <a:lvl2pPr marL="360000" indent="-180000" algn="l" rtl="0" eaLnBrk="0" fontAlgn="base" hangingPunct="0">
        <a:spcBef>
          <a:spcPts val="0"/>
        </a:spcBef>
        <a:spcAft>
          <a:spcPct val="0"/>
        </a:spcAft>
        <a:buClr>
          <a:srgbClr val="57A332"/>
        </a:buClr>
        <a:buFont typeface="Arial" panose="020B0604020202020204" pitchFamily="34" charset="0"/>
        <a:buChar char="•"/>
        <a:tabLst/>
        <a:defRPr sz="1600" kern="1200" spc="50">
          <a:solidFill>
            <a:srgbClr val="1B4049"/>
          </a:solidFill>
          <a:latin typeface="+mn-lt"/>
          <a:ea typeface="+mn-ea"/>
          <a:cs typeface="Arial" pitchFamily="34" charset="0"/>
        </a:defRPr>
      </a:lvl2pPr>
      <a:lvl3pPr marL="540000" indent="-180000" algn="l" rtl="0" eaLnBrk="0" fontAlgn="base" hangingPunct="0">
        <a:spcBef>
          <a:spcPts val="0"/>
        </a:spcBef>
        <a:spcAft>
          <a:spcPct val="0"/>
        </a:spcAft>
        <a:buClr>
          <a:srgbClr val="57A332"/>
        </a:buClr>
        <a:buFont typeface="Arial" panose="020B0604020202020204" pitchFamily="34" charset="0"/>
        <a:buChar char="•"/>
        <a:defRPr sz="1600" kern="1200" spc="50">
          <a:solidFill>
            <a:srgbClr val="1B4049"/>
          </a:solidFill>
          <a:latin typeface="+mn-lt"/>
          <a:ea typeface="+mn-ea"/>
          <a:cs typeface="Arial" pitchFamily="34" charset="0"/>
        </a:defRPr>
      </a:lvl3pPr>
      <a:lvl4pPr marL="720000" indent="-180000" algn="l" rtl="0" eaLnBrk="0" fontAlgn="base" hangingPunct="0">
        <a:spcBef>
          <a:spcPts val="0"/>
        </a:spcBef>
        <a:spcAft>
          <a:spcPct val="0"/>
        </a:spcAft>
        <a:buClr>
          <a:srgbClr val="57A332"/>
        </a:buClr>
        <a:buFont typeface="Arial" panose="020B0604020202020204" pitchFamily="34" charset="0"/>
        <a:buChar char="•"/>
        <a:defRPr sz="1600" kern="1200" spc="50">
          <a:solidFill>
            <a:srgbClr val="1B4049"/>
          </a:solidFill>
          <a:latin typeface="+mn-lt"/>
          <a:ea typeface="+mn-ea"/>
          <a:cs typeface="Arial" pitchFamily="34" charset="0"/>
        </a:defRPr>
      </a:lvl4pPr>
      <a:lvl5pPr marL="900000" indent="-180000" algn="l" rtl="0" eaLnBrk="0" fontAlgn="base" hangingPunct="0">
        <a:spcBef>
          <a:spcPts val="0"/>
        </a:spcBef>
        <a:spcAft>
          <a:spcPct val="0"/>
        </a:spcAft>
        <a:buClr>
          <a:srgbClr val="57A332"/>
        </a:buClr>
        <a:buFont typeface="Arial" panose="020B0604020202020204" pitchFamily="34" charset="0"/>
        <a:buChar char="•"/>
        <a:defRPr sz="1600" kern="1200" spc="50">
          <a:solidFill>
            <a:srgbClr val="1B4049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2E2AF7B2-AAD9-4CD0-B34D-B22AEDC25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Networks Cloud Native Platform</a:t>
            </a:r>
            <a:endParaRPr lang="en-GB" dirty="0"/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326F09B9-2F02-46B3-8397-D6E40E294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0052" y="4781264"/>
            <a:ext cx="4266002" cy="733416"/>
          </a:xfrm>
        </p:spPr>
        <p:txBody>
          <a:bodyPr>
            <a:noAutofit/>
          </a:bodyPr>
          <a:lstStyle/>
          <a:p>
            <a:r>
              <a:rPr lang="en-GB" dirty="0"/>
              <a:t>D1 Content Structuring</a:t>
            </a:r>
          </a:p>
        </p:txBody>
      </p:sp>
    </p:spTree>
    <p:extLst>
      <p:ext uri="{BB962C8B-B14F-4D97-AF65-F5344CB8AC3E}">
        <p14:creationId xmlns:p14="http://schemas.microsoft.com/office/powerpoint/2010/main" val="3235205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A793-5ACF-487F-A8ED-DEBBFCFA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83" y="534839"/>
            <a:ext cx="10068902" cy="510846"/>
          </a:xfrm>
        </p:spPr>
        <p:txBody>
          <a:bodyPr/>
          <a:lstStyle/>
          <a:p>
            <a:r>
              <a:rPr lang="en-US" dirty="0"/>
              <a:t>Chapter 7 - </a:t>
            </a:r>
            <a:r>
              <a:rPr lang="en-GB" dirty="0"/>
              <a:t>Economical Drivers</a:t>
            </a:r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E3272D61-8ED9-4247-9634-3B29D39910E3}"/>
              </a:ext>
            </a:extLst>
          </p:cNvPr>
          <p:cNvSpPr/>
          <p:nvPr/>
        </p:nvSpPr>
        <p:spPr>
          <a:xfrm>
            <a:off x="271561" y="1521400"/>
            <a:ext cx="11559078" cy="67589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/>
              <a:t>….TO COMPLETE</a:t>
            </a:r>
            <a:endParaRPr lang="en-US" dirty="0"/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15AB84AB-0ACE-4DE5-ADD4-CFCB3ECC3303}"/>
              </a:ext>
            </a:extLst>
          </p:cNvPr>
          <p:cNvSpPr/>
          <p:nvPr/>
        </p:nvSpPr>
        <p:spPr>
          <a:xfrm>
            <a:off x="271561" y="3802687"/>
            <a:ext cx="11559078" cy="675893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/>
              <a:t>….TO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5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A793-5ACF-487F-A8ED-DEBBFCFA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83" y="534839"/>
            <a:ext cx="10068902" cy="510846"/>
          </a:xfrm>
        </p:spPr>
        <p:txBody>
          <a:bodyPr/>
          <a:lstStyle/>
          <a:p>
            <a:r>
              <a:rPr lang="en-US" dirty="0"/>
              <a:t>Chapter 8 - </a:t>
            </a:r>
            <a:r>
              <a:rPr lang="en-GB" dirty="0"/>
              <a:t>Critical Success Factors &amp; Dependencies</a:t>
            </a:r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E3272D61-8ED9-4247-9634-3B29D39910E3}"/>
              </a:ext>
            </a:extLst>
          </p:cNvPr>
          <p:cNvSpPr/>
          <p:nvPr/>
        </p:nvSpPr>
        <p:spPr>
          <a:xfrm>
            <a:off x="271561" y="1521401"/>
            <a:ext cx="11559078" cy="42869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 err="1"/>
              <a:t>Chanllenges</a:t>
            </a:r>
            <a:r>
              <a:rPr lang="en-US" b="1" dirty="0"/>
              <a:t>, Critical Success Factors &amp; Dependencies</a:t>
            </a:r>
          </a:p>
          <a:p>
            <a:pPr lvl="1"/>
            <a:endParaRPr lang="en-US" dirty="0"/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15AB84AB-0ACE-4DE5-ADD4-CFCB3ECC3303}"/>
              </a:ext>
            </a:extLst>
          </p:cNvPr>
          <p:cNvSpPr/>
          <p:nvPr/>
        </p:nvSpPr>
        <p:spPr>
          <a:xfrm>
            <a:off x="271560" y="1964029"/>
            <a:ext cx="11802251" cy="4359132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Discuss challenges from architecture, implementation, security perspectives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Architecture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Completely free of proprietary interfaces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Demarcation of Cloud Native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VNF and CNF co-exist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Synchronization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Migration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Security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Security isolation of multi-tenant/network slices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Discuss Success Factors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Harmonization of orchestration and other tool set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E2E global standards including open interfaces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Consistent security policies and capabilities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Organization mindset alignment and skill augment on cloud-native architecture/service</a:t>
            </a:r>
          </a:p>
        </p:txBody>
      </p:sp>
    </p:spTree>
    <p:extLst>
      <p:ext uri="{BB962C8B-B14F-4D97-AF65-F5344CB8AC3E}">
        <p14:creationId xmlns:p14="http://schemas.microsoft.com/office/powerpoint/2010/main" val="51824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A793-5ACF-487F-A8ED-DEBBFCFA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83" y="534839"/>
            <a:ext cx="10068902" cy="510846"/>
          </a:xfrm>
        </p:spPr>
        <p:txBody>
          <a:bodyPr/>
          <a:lstStyle/>
          <a:p>
            <a:r>
              <a:rPr lang="en-US" dirty="0"/>
              <a:t>Chapter 9 - </a:t>
            </a:r>
            <a:r>
              <a:rPr lang="en-GB" dirty="0"/>
              <a:t>Conclusions</a:t>
            </a:r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E3272D61-8ED9-4247-9634-3B29D39910E3}"/>
              </a:ext>
            </a:extLst>
          </p:cNvPr>
          <p:cNvSpPr/>
          <p:nvPr/>
        </p:nvSpPr>
        <p:spPr>
          <a:xfrm>
            <a:off x="271561" y="1521400"/>
            <a:ext cx="11559078" cy="67589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/>
              <a:t>….TO COMPLETE</a:t>
            </a:r>
            <a:endParaRPr lang="en-US" dirty="0"/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15AB84AB-0ACE-4DE5-ADD4-CFCB3ECC3303}"/>
              </a:ext>
            </a:extLst>
          </p:cNvPr>
          <p:cNvSpPr/>
          <p:nvPr/>
        </p:nvSpPr>
        <p:spPr>
          <a:xfrm>
            <a:off x="271561" y="3802687"/>
            <a:ext cx="11559078" cy="675893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/>
              <a:t>….TO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8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A793-5ACF-487F-A8ED-DEBBFCFA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D1 contents structuring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E3272D61-8ED9-4247-9634-3B29D39910E3}"/>
              </a:ext>
            </a:extLst>
          </p:cNvPr>
          <p:cNvSpPr/>
          <p:nvPr/>
        </p:nvSpPr>
        <p:spPr>
          <a:xfrm>
            <a:off x="316461" y="3429000"/>
            <a:ext cx="11559078" cy="67589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/>
              <a:t>Declaration of intent: this is the frame for the contents in the chapter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2B1DE6-B0B6-4179-B17E-75084A9425E5}"/>
              </a:ext>
            </a:extLst>
          </p:cNvPr>
          <p:cNvSpPr/>
          <p:nvPr/>
        </p:nvSpPr>
        <p:spPr>
          <a:xfrm>
            <a:off x="161989" y="1499977"/>
            <a:ext cx="11598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 Sans" panose="00000500000000000000" pitchFamily="50" charset="0"/>
              </a:rPr>
              <a:t>To </a:t>
            </a:r>
            <a:r>
              <a:rPr lang="en-US" b="1" dirty="0">
                <a:latin typeface="TIM Sans" panose="00000500000000000000" pitchFamily="50" charset="0"/>
              </a:rPr>
              <a:t>organize</a:t>
            </a:r>
            <a:r>
              <a:rPr lang="en-US" dirty="0">
                <a:latin typeface="TIM Sans" panose="00000500000000000000" pitchFamily="50" charset="0"/>
              </a:rPr>
              <a:t> the contents of the chapters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 Sans" panose="00000500000000000000" pitchFamily="50" charset="0"/>
              </a:rPr>
              <a:t>To </a:t>
            </a:r>
            <a:r>
              <a:rPr lang="en-US" b="1" dirty="0">
                <a:latin typeface="TIM Sans" panose="00000500000000000000" pitchFamily="50" charset="0"/>
              </a:rPr>
              <a:t>avoid duplication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 Sans" panose="00000500000000000000" pitchFamily="50" charset="0"/>
              </a:rPr>
              <a:t>To </a:t>
            </a:r>
            <a:r>
              <a:rPr lang="en-US" b="1" dirty="0">
                <a:latin typeface="TIM Sans" panose="00000500000000000000" pitchFamily="50" charset="0"/>
              </a:rPr>
              <a:t>place</a:t>
            </a:r>
            <a:r>
              <a:rPr lang="en-US" dirty="0">
                <a:latin typeface="TIM Sans" panose="00000500000000000000" pitchFamily="50" charset="0"/>
              </a:rPr>
              <a:t> the contents in the right chapter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 Sans" panose="00000500000000000000" pitchFamily="50" charset="0"/>
              </a:rPr>
              <a:t>To have a </a:t>
            </a:r>
            <a:r>
              <a:rPr lang="en-US" b="1" dirty="0">
                <a:latin typeface="TIM Sans" panose="00000500000000000000" pitchFamily="50" charset="0"/>
              </a:rPr>
              <a:t>coherent approach </a:t>
            </a:r>
            <a:r>
              <a:rPr lang="en-US" dirty="0">
                <a:latin typeface="TIM Sans" panose="00000500000000000000" pitchFamily="50" charset="0"/>
              </a:rPr>
              <a:t>along the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 Sans" panose="00000500000000000000" pitchFamily="50" charset="0"/>
            </a:endParaRPr>
          </a:p>
          <a:p>
            <a:endParaRPr lang="en-US" dirty="0">
              <a:latin typeface="TIM Sans" panose="00000500000000000000" pitchFamily="50" charset="0"/>
            </a:endParaRP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1C5A0C07-599F-4C66-A933-8C5BF9BBAA54}"/>
              </a:ext>
            </a:extLst>
          </p:cNvPr>
          <p:cNvSpPr/>
          <p:nvPr/>
        </p:nvSpPr>
        <p:spPr>
          <a:xfrm>
            <a:off x="300583" y="4264791"/>
            <a:ext cx="11559078" cy="675893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/>
              <a:t>Topics: this is a section of the document that must be exploded</a:t>
            </a:r>
          </a:p>
        </p:txBody>
      </p:sp>
    </p:spTree>
    <p:extLst>
      <p:ext uri="{BB962C8B-B14F-4D97-AF65-F5344CB8AC3E}">
        <p14:creationId xmlns:p14="http://schemas.microsoft.com/office/powerpoint/2010/main" val="206345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A793-5ACF-487F-A8ED-DEBBFCFA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1 - </a:t>
            </a:r>
            <a:r>
              <a:rPr lang="en-GB" dirty="0"/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E3272D61-8ED9-4247-9634-3B29D39910E3}"/>
              </a:ext>
            </a:extLst>
          </p:cNvPr>
          <p:cNvSpPr/>
          <p:nvPr/>
        </p:nvSpPr>
        <p:spPr>
          <a:xfrm>
            <a:off x="271561" y="1521400"/>
            <a:ext cx="11559078" cy="67589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/>
              <a:t>This is where we introduce the scope of the work and the topics covered in the document</a:t>
            </a:r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AADF0FE1-2406-4564-AC59-E621A1E377CE}"/>
              </a:ext>
            </a:extLst>
          </p:cNvPr>
          <p:cNvSpPr/>
          <p:nvPr/>
        </p:nvSpPr>
        <p:spPr>
          <a:xfrm>
            <a:off x="271561" y="2329557"/>
            <a:ext cx="11559078" cy="1099443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1600" dirty="0"/>
              <a:t>This document </a:t>
            </a:r>
            <a:r>
              <a:rPr lang="en-GB" sz="1600" b="1" u="sng" dirty="0"/>
              <a:t>analyses the transformation going on </a:t>
            </a:r>
            <a:r>
              <a:rPr lang="en-GB" sz="1600" dirty="0"/>
              <a:t>in the different network domains. This transformation is mainly perceived by the Telco to support internal optimization, cost savings and to speed up vertical solution. Explanation of the </a:t>
            </a:r>
            <a:r>
              <a:rPr lang="en-GB" sz="1600" b="1" u="sng" dirty="0"/>
              <a:t>new opportunity </a:t>
            </a:r>
            <a:r>
              <a:rPr lang="en-GB" sz="1600" dirty="0"/>
              <a:t>leveraging on the exiting internal ongoing activities.</a:t>
            </a:r>
            <a:endParaRPr lang="en-US" sz="1600" dirty="0"/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317D9DDE-4734-451A-9D5B-58DD4B492A50}"/>
              </a:ext>
            </a:extLst>
          </p:cNvPr>
          <p:cNvSpPr/>
          <p:nvPr/>
        </p:nvSpPr>
        <p:spPr>
          <a:xfrm>
            <a:off x="271561" y="4120919"/>
            <a:ext cx="11559078" cy="740068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1600" dirty="0"/>
              <a:t>The document </a:t>
            </a:r>
            <a:r>
              <a:rPr lang="en-GB" sz="1600" b="1" u="sng" dirty="0"/>
              <a:t>links together those transformations </a:t>
            </a:r>
            <a:r>
              <a:rPr lang="en-GB" sz="1600" dirty="0"/>
              <a:t>creating an holistic view supporting the concept of an Open Telco Platform approaching a new ecosystem in an Edge Hybrid Cloud scenario</a:t>
            </a:r>
            <a:endParaRPr lang="en-US" sz="2000" dirty="0"/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F5ACE6D8-9930-45E9-A3E6-0715FB91DE7B}"/>
              </a:ext>
            </a:extLst>
          </p:cNvPr>
          <p:cNvSpPr/>
          <p:nvPr/>
        </p:nvSpPr>
        <p:spPr>
          <a:xfrm>
            <a:off x="271561" y="4962957"/>
            <a:ext cx="11559078" cy="503778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1600" dirty="0"/>
              <a:t>Summary description of the </a:t>
            </a:r>
            <a:r>
              <a:rPr lang="en-GB" sz="1600" b="1" u="sng" dirty="0"/>
              <a:t>Edge Hybrid Cloud scenario</a:t>
            </a:r>
            <a:endParaRPr lang="en-US" sz="2000" b="1" u="sng" dirty="0"/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2147E8AF-5CCA-49E2-8766-C9D3A9BFC37E}"/>
              </a:ext>
            </a:extLst>
          </p:cNvPr>
          <p:cNvSpPr/>
          <p:nvPr/>
        </p:nvSpPr>
        <p:spPr>
          <a:xfrm>
            <a:off x="271561" y="5546826"/>
            <a:ext cx="11559078" cy="503778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1600" b="1" u="sng" dirty="0"/>
              <a:t>Identification of the technical top</a:t>
            </a:r>
            <a:r>
              <a:rPr lang="en-GB" sz="1600" b="1" dirty="0"/>
              <a:t>ics </a:t>
            </a:r>
            <a:r>
              <a:rPr lang="en-GB" sz="1600" dirty="0"/>
              <a:t>deepened in the deliverable and </a:t>
            </a:r>
            <a:r>
              <a:rPr lang="en-GB" sz="1600" b="1" u="sng" dirty="0"/>
              <a:t>economics</a:t>
            </a:r>
            <a:endParaRPr lang="en-US" sz="2000" b="1" u="sng" dirty="0"/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791479B0-70DD-4060-8A99-831F6560832E}"/>
              </a:ext>
            </a:extLst>
          </p:cNvPr>
          <p:cNvSpPr/>
          <p:nvPr/>
        </p:nvSpPr>
        <p:spPr>
          <a:xfrm>
            <a:off x="271561" y="3517400"/>
            <a:ext cx="11559078" cy="503778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1600" dirty="0"/>
              <a:t>This evolution is </a:t>
            </a:r>
            <a:r>
              <a:rPr lang="en-GB" sz="1600" b="1" u="sng" dirty="0"/>
              <a:t>supported by the work of the SDO</a:t>
            </a:r>
            <a:r>
              <a:rPr lang="en-GB" sz="1600" dirty="0"/>
              <a:t>, we identified gaps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700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A793-5ACF-487F-A8ED-DEBBFCFA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2 - Open Telco Platform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E3272D61-8ED9-4247-9634-3B29D39910E3}"/>
              </a:ext>
            </a:extLst>
          </p:cNvPr>
          <p:cNvSpPr/>
          <p:nvPr/>
        </p:nvSpPr>
        <p:spPr>
          <a:xfrm>
            <a:off x="271561" y="1521400"/>
            <a:ext cx="11559078" cy="45588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/>
              <a:t>This is where we describe the </a:t>
            </a:r>
            <a:r>
              <a:rPr lang="en-US" sz="1400" b="1" u="sng" dirty="0"/>
              <a:t>concept of the OTP </a:t>
            </a:r>
            <a:r>
              <a:rPr lang="en-US" sz="1400" dirty="0"/>
              <a:t>supporting the Hybrid Cloud scenario. The overall picture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317D9DDE-4734-451A-9D5B-58DD4B492A50}"/>
              </a:ext>
            </a:extLst>
          </p:cNvPr>
          <p:cNvSpPr/>
          <p:nvPr/>
        </p:nvSpPr>
        <p:spPr>
          <a:xfrm>
            <a:off x="271561" y="3088660"/>
            <a:ext cx="11559078" cy="499172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1400" dirty="0"/>
              <a:t>Which kind of openness? </a:t>
            </a:r>
            <a:r>
              <a:rPr lang="en-GB" sz="1400" b="1" u="sng" dirty="0"/>
              <a:t>Internal</a:t>
            </a:r>
            <a:r>
              <a:rPr lang="en-GB" sz="1400" dirty="0"/>
              <a:t> (standard interfaces / open source software / standard HW) and </a:t>
            </a:r>
            <a:r>
              <a:rPr lang="en-GB" sz="1400" b="1" u="sng" dirty="0"/>
              <a:t>External</a:t>
            </a:r>
            <a:r>
              <a:rPr lang="en-GB" sz="1400" dirty="0"/>
              <a:t> (API exposure, Telco federation, Hybrid Cloud integration)</a:t>
            </a:r>
            <a:endParaRPr lang="en-US" dirty="0"/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2DF49DC6-FBE6-4CBC-A20F-54A5E8B16B1C}"/>
              </a:ext>
            </a:extLst>
          </p:cNvPr>
          <p:cNvSpPr/>
          <p:nvPr/>
        </p:nvSpPr>
        <p:spPr>
          <a:xfrm>
            <a:off x="271561" y="2114131"/>
            <a:ext cx="11559078" cy="34456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/>
              <a:t>This is a </a:t>
            </a:r>
            <a:r>
              <a:rPr lang="en-US" sz="1400" b="1" u="sng" dirty="0"/>
              <a:t>summary</a:t>
            </a:r>
            <a:r>
              <a:rPr lang="en-US" sz="1400" dirty="0"/>
              <a:t> with respect of the following chapters</a:t>
            </a:r>
          </a:p>
        </p:txBody>
      </p: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C12ACA02-C8FB-42F0-B69F-A44B382BD1F3}"/>
              </a:ext>
            </a:extLst>
          </p:cNvPr>
          <p:cNvSpPr/>
          <p:nvPr/>
        </p:nvSpPr>
        <p:spPr>
          <a:xfrm>
            <a:off x="271561" y="5400708"/>
            <a:ext cx="11559078" cy="499172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1400" dirty="0"/>
              <a:t>Which kind of management? </a:t>
            </a:r>
            <a:r>
              <a:rPr lang="en-GB" sz="1400" b="1" u="sng" dirty="0"/>
              <a:t>Closed loop</a:t>
            </a:r>
            <a:r>
              <a:rPr lang="en-GB" sz="1400" dirty="0"/>
              <a:t> (each layer\domain is responsible to take care of itself). Service orchestration, OSS, Virtualization, Applications in the Edge. </a:t>
            </a:r>
            <a:endParaRPr lang="en-US" dirty="0"/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45BAB582-5B82-4C86-9097-C42618886215}"/>
              </a:ext>
            </a:extLst>
          </p:cNvPr>
          <p:cNvSpPr/>
          <p:nvPr/>
        </p:nvSpPr>
        <p:spPr>
          <a:xfrm>
            <a:off x="271561" y="6020859"/>
            <a:ext cx="11559078" cy="302064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1400" dirty="0"/>
              <a:t>Supported by </a:t>
            </a:r>
            <a:r>
              <a:rPr lang="en-GB" sz="1400" b="1" u="sng" dirty="0"/>
              <a:t>Intelligence</a:t>
            </a:r>
            <a:r>
              <a:rPr lang="en-GB" sz="1400" dirty="0"/>
              <a:t> to guarantee </a:t>
            </a:r>
            <a:r>
              <a:rPr lang="en-GB" sz="1400" b="1" u="sng" dirty="0"/>
              <a:t>autonomous SLA assurance</a:t>
            </a:r>
            <a:r>
              <a:rPr lang="en-GB" sz="1400" dirty="0"/>
              <a:t>. </a:t>
            </a:r>
            <a:endParaRPr lang="en-US" dirty="0"/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D0D5FA4A-4A8E-401E-9AE9-DD00425C9163}"/>
              </a:ext>
            </a:extLst>
          </p:cNvPr>
          <p:cNvSpPr/>
          <p:nvPr/>
        </p:nvSpPr>
        <p:spPr>
          <a:xfrm>
            <a:off x="271561" y="4977665"/>
            <a:ext cx="11559078" cy="302064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1400" b="1" u="sng" dirty="0"/>
              <a:t>Programmable</a:t>
            </a:r>
            <a:r>
              <a:rPr lang="en-GB" sz="1400" dirty="0"/>
              <a:t> to be shaped according to the needs and to be autonomous</a:t>
            </a:r>
            <a:endParaRPr lang="en-US" dirty="0"/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8534A792-F292-4B77-8BC0-215E6DEA7D57}"/>
              </a:ext>
            </a:extLst>
          </p:cNvPr>
          <p:cNvSpPr/>
          <p:nvPr/>
        </p:nvSpPr>
        <p:spPr>
          <a:xfrm>
            <a:off x="271561" y="2595538"/>
            <a:ext cx="11559078" cy="344563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1400" dirty="0"/>
              <a:t>Explanation of the concept of Open Telco Platform</a:t>
            </a:r>
            <a:endParaRPr lang="en-US" dirty="0"/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BC97D1EE-D01D-4631-8310-1890D9D1A0E2}"/>
              </a:ext>
            </a:extLst>
          </p:cNvPr>
          <p:cNvSpPr/>
          <p:nvPr/>
        </p:nvSpPr>
        <p:spPr>
          <a:xfrm>
            <a:off x="271561" y="3708811"/>
            <a:ext cx="11559078" cy="302065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1400" dirty="0"/>
              <a:t>This is a </a:t>
            </a:r>
            <a:r>
              <a:rPr lang="en-GB" sz="1400" b="1" u="sng" dirty="0"/>
              <a:t>platform for </a:t>
            </a:r>
            <a:r>
              <a:rPr lang="en-GB" sz="1400" b="1" u="sng" dirty="0" err="1"/>
              <a:t>Telcos</a:t>
            </a:r>
            <a:r>
              <a:rPr lang="en-GB" sz="1400" b="1" u="sng" dirty="0"/>
              <a:t> </a:t>
            </a:r>
            <a:r>
              <a:rPr lang="en-GB" sz="1400" dirty="0"/>
              <a:t>so access network, core network and transport network are the starting point for the evolution</a:t>
            </a:r>
            <a:endParaRPr lang="en-US" dirty="0"/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775A141D-780B-4FEC-9F0A-B832C5B73567}"/>
              </a:ext>
            </a:extLst>
          </p:cNvPr>
          <p:cNvSpPr/>
          <p:nvPr/>
        </p:nvSpPr>
        <p:spPr>
          <a:xfrm>
            <a:off x="271561" y="4526068"/>
            <a:ext cx="11559078" cy="302065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1400" dirty="0"/>
              <a:t>View on the </a:t>
            </a:r>
            <a:r>
              <a:rPr lang="en-GB" sz="1400" b="1" u="sng" dirty="0"/>
              <a:t>Edge evolution </a:t>
            </a:r>
            <a:r>
              <a:rPr lang="en-GB" sz="1400" dirty="0"/>
              <a:t>leveraging on Cloudification</a:t>
            </a:r>
            <a:endParaRPr lang="en-US" dirty="0"/>
          </a:p>
        </p:txBody>
      </p: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5F770472-797F-46A9-BA56-DA21B88AA9BF}"/>
              </a:ext>
            </a:extLst>
          </p:cNvPr>
          <p:cNvSpPr/>
          <p:nvPr/>
        </p:nvSpPr>
        <p:spPr>
          <a:xfrm>
            <a:off x="271561" y="4117029"/>
            <a:ext cx="11559078" cy="302065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1400" b="1" u="sng" dirty="0"/>
              <a:t>Cloudification process </a:t>
            </a:r>
            <a:r>
              <a:rPr lang="en-GB" sz="1400" dirty="0"/>
              <a:t>with different needs in the different domains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3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A793-5ACF-487F-A8ED-DEBBFCFA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83" y="534839"/>
            <a:ext cx="8831916" cy="510846"/>
          </a:xfrm>
        </p:spPr>
        <p:txBody>
          <a:bodyPr/>
          <a:lstStyle/>
          <a:p>
            <a:r>
              <a:rPr lang="en-US" dirty="0"/>
              <a:t>Chapter 3 - </a:t>
            </a:r>
            <a:r>
              <a:rPr lang="en-GB" dirty="0"/>
              <a:t>State of the art and gap analysis</a:t>
            </a:r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E3272D61-8ED9-4247-9634-3B29D39910E3}"/>
              </a:ext>
            </a:extLst>
          </p:cNvPr>
          <p:cNvSpPr/>
          <p:nvPr/>
        </p:nvSpPr>
        <p:spPr>
          <a:xfrm>
            <a:off x="271561" y="1521400"/>
            <a:ext cx="11559078" cy="10186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/>
              <a:t>The whole chapter tells a story</a:t>
            </a:r>
            <a:r>
              <a:rPr lang="en-US" dirty="0"/>
              <a:t> starting from the service layer and going down to the lower layers referencing the work and gaps of the SDOs an Opensource not presenting a Wiki for them but merging them in a tale in which they are the supporting building block of the Project vision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94DC7602-F252-4006-9620-C9613B9E2806}"/>
              </a:ext>
            </a:extLst>
          </p:cNvPr>
          <p:cNvSpPr/>
          <p:nvPr/>
        </p:nvSpPr>
        <p:spPr>
          <a:xfrm>
            <a:off x="271561" y="3637406"/>
            <a:ext cx="11559078" cy="541462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dirty="0"/>
              <a:t>For each layer, from service going down, </a:t>
            </a:r>
            <a:r>
              <a:rPr lang="en-GB" b="1" u="sng" dirty="0"/>
              <a:t>summary</a:t>
            </a:r>
            <a:r>
              <a:rPr lang="en-GB" dirty="0"/>
              <a:t> of the work of the body and </a:t>
            </a:r>
            <a:r>
              <a:rPr lang="en-GB" b="1" u="sng" dirty="0"/>
              <a:t>full gap analysis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0CB875DB-FD73-4D8A-B48F-930CBE5AB461}"/>
              </a:ext>
            </a:extLst>
          </p:cNvPr>
          <p:cNvSpPr/>
          <p:nvPr/>
        </p:nvSpPr>
        <p:spPr>
          <a:xfrm>
            <a:off x="271561" y="2935423"/>
            <a:ext cx="11559078" cy="54146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/>
              <a:t>Copyright </a:t>
            </a:r>
            <a:r>
              <a:rPr lang="en-US" dirty="0"/>
              <a:t>to address</a:t>
            </a:r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F30084D0-5862-4382-B14B-3C2BF2A7B745}"/>
              </a:ext>
            </a:extLst>
          </p:cNvPr>
          <p:cNvSpPr/>
          <p:nvPr/>
        </p:nvSpPr>
        <p:spPr>
          <a:xfrm>
            <a:off x="271561" y="4339389"/>
            <a:ext cx="11559078" cy="541462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dirty="0"/>
              <a:t>The work from the international bodies is split according to the architectural layer </a:t>
            </a:r>
            <a:r>
              <a:rPr lang="en-GB"/>
              <a:t>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0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A793-5ACF-487F-A8ED-DEBBFCFA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83" y="534839"/>
            <a:ext cx="10068902" cy="510846"/>
          </a:xfrm>
        </p:spPr>
        <p:txBody>
          <a:bodyPr/>
          <a:lstStyle/>
          <a:p>
            <a:r>
              <a:rPr lang="en-US" dirty="0"/>
              <a:t>Chapter 4 - Cloudification of the OPEN Telco Infrastructure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E3272D61-8ED9-4247-9634-3B29D39910E3}"/>
              </a:ext>
            </a:extLst>
          </p:cNvPr>
          <p:cNvSpPr/>
          <p:nvPr/>
        </p:nvSpPr>
        <p:spPr>
          <a:xfrm>
            <a:off x="271561" y="1521401"/>
            <a:ext cx="11559078" cy="1419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Describe the features of an Open Telco Infrastructure that will enable adoption of Cloud Services leveraging a cost efficient Infrastructure as a whole.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Defining all the required features below the VIM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An integrated virtual Infrastructure (VIM Layer) capable of supporting Cloud Native is required and to be described (e.g. </a:t>
            </a:r>
            <a:r>
              <a:rPr lang="en-US" dirty="0" err="1">
                <a:solidFill>
                  <a:prstClr val="white"/>
                </a:solidFill>
              </a:rPr>
              <a:t>CaaS</a:t>
            </a:r>
            <a:r>
              <a:rPr lang="en-US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15AB84AB-0ACE-4DE5-ADD4-CFCB3ECC3303}"/>
              </a:ext>
            </a:extLst>
          </p:cNvPr>
          <p:cNvSpPr/>
          <p:nvPr/>
        </p:nvSpPr>
        <p:spPr>
          <a:xfrm>
            <a:off x="271561" y="3030071"/>
            <a:ext cx="11559078" cy="3293727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Physical to Cloud-native Network Functions, going through </a:t>
            </a:r>
            <a:r>
              <a:rPr lang="en-GB" dirty="0" err="1"/>
              <a:t>Softwarised</a:t>
            </a:r>
            <a:r>
              <a:rPr lang="en-GB" dirty="0"/>
              <a:t> Physical Network Functions, Virtualised Network Functions and Cloud-native Network Functions. What’s the difference between Cloud-native Network Functions and Cloudified Network Functions?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Cloud-native Orchestration in the Telco 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Service 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Defining factors of an open multi-vendor Physical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HW disaggregation &amp; Common industry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Optimizing infrastructure TCO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Networking, Compute,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Infrastructure monitoring</a:t>
            </a:r>
          </a:p>
        </p:txBody>
      </p:sp>
    </p:spTree>
    <p:extLst>
      <p:ext uri="{BB962C8B-B14F-4D97-AF65-F5344CB8AC3E}">
        <p14:creationId xmlns:p14="http://schemas.microsoft.com/office/powerpoint/2010/main" val="117663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A793-5ACF-487F-A8ED-DEBBFCFA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83" y="534839"/>
            <a:ext cx="10068902" cy="510846"/>
          </a:xfrm>
        </p:spPr>
        <p:txBody>
          <a:bodyPr/>
          <a:lstStyle/>
          <a:p>
            <a:r>
              <a:rPr lang="en-US" dirty="0"/>
              <a:t>Chapter 4 - Cloudification of the OPEN Telco Infrastructure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15AB84AB-0ACE-4DE5-ADD4-CFCB3ECC3303}"/>
              </a:ext>
            </a:extLst>
          </p:cNvPr>
          <p:cNvSpPr/>
          <p:nvPr/>
        </p:nvSpPr>
        <p:spPr>
          <a:xfrm>
            <a:off x="271561" y="1650158"/>
            <a:ext cx="11559078" cy="1309173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Level Overview of trends in telco Virtualization (</a:t>
            </a:r>
            <a:r>
              <a:rPr lang="en-US" dirty="0" err="1"/>
              <a:t>DeFacto</a:t>
            </a:r>
            <a:r>
              <a:rPr lang="en-US" dirty="0"/>
              <a:t>-Standard and market drivers)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Bridging Management of physical and virtual infrastructure in an open and standardized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Prominent VIM, NFVO  and Service Orchestrator (SO) Technology Enablers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16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A793-5ACF-487F-A8ED-DEBBFCFA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83" y="534839"/>
            <a:ext cx="10068902" cy="510846"/>
          </a:xfrm>
        </p:spPr>
        <p:txBody>
          <a:bodyPr/>
          <a:lstStyle/>
          <a:p>
            <a:r>
              <a:rPr lang="en-US" dirty="0"/>
              <a:t>Chapter 5 - </a:t>
            </a:r>
            <a:r>
              <a:rPr lang="en-GB" dirty="0"/>
              <a:t>Open Architecture &amp; Ecosystem</a:t>
            </a:r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E3272D61-8ED9-4247-9634-3B29D39910E3}"/>
              </a:ext>
            </a:extLst>
          </p:cNvPr>
          <p:cNvSpPr/>
          <p:nvPr/>
        </p:nvSpPr>
        <p:spPr>
          <a:xfrm>
            <a:off x="271561" y="1521400"/>
            <a:ext cx="11559078" cy="88491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/>
              <a:t>Describe the requirements of a cloud native architecture above the VIM layer; Leveraging the infrastructure functions defined in chapter 4 and interacting with the methodologies and capabilities in chapter 6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15AB84AB-0ACE-4DE5-ADD4-CFCB3ECC3303}"/>
              </a:ext>
            </a:extLst>
          </p:cNvPr>
          <p:cNvSpPr/>
          <p:nvPr/>
        </p:nvSpPr>
        <p:spPr>
          <a:xfrm>
            <a:off x="271561" y="2544083"/>
            <a:ext cx="11559078" cy="3779077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SBA throughout, considering Control plane and service mesh, Independent Deployment Units, Name-based Routing and considerations on User Plane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Platform Orchestration, such as CNF orchestration, cloudified VNF orchestration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Tenant Models in Telco Oriented Virtual Infrastructure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Vertical Application Orchestration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Intelligence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1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A793-5ACF-487F-A8ED-DEBBFCFA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83" y="534839"/>
            <a:ext cx="10068902" cy="510846"/>
          </a:xfrm>
        </p:spPr>
        <p:txBody>
          <a:bodyPr/>
          <a:lstStyle/>
          <a:p>
            <a:r>
              <a:rPr lang="en-US" dirty="0"/>
              <a:t>Chapter 6 - </a:t>
            </a:r>
            <a:r>
              <a:rPr lang="en-GB" dirty="0"/>
              <a:t>Hybrid Cloud</a:t>
            </a:r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E3272D61-8ED9-4247-9634-3B29D39910E3}"/>
              </a:ext>
            </a:extLst>
          </p:cNvPr>
          <p:cNvSpPr/>
          <p:nvPr/>
        </p:nvSpPr>
        <p:spPr>
          <a:xfrm>
            <a:off x="271561" y="1521400"/>
            <a:ext cx="11559078" cy="127558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/>
              <a:t>Provide definition of “hybrid” in relation to public vs private clouds, orchestration principles for (c)</a:t>
            </a:r>
            <a:r>
              <a:rPr lang="en-US" dirty="0" err="1"/>
              <a:t>VNFs&amp;CNFs</a:t>
            </a:r>
            <a:r>
              <a:rPr lang="en-US" dirty="0"/>
              <a:t>, available VIMs and NFVOs</a:t>
            </a:r>
          </a:p>
          <a:p>
            <a:pPr lvl="1"/>
            <a:r>
              <a:rPr lang="en-US" dirty="0"/>
              <a:t>Vision how to enable the telco cloud as one of the private clouds in a hybrid cloud model</a:t>
            </a:r>
          </a:p>
          <a:p>
            <a:pPr lvl="1"/>
            <a:r>
              <a:rPr lang="en-US" dirty="0"/>
              <a:t>Position AWS Wavelength and Google Pops as extension of a public cloud offering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15AB84AB-0ACE-4DE5-ADD4-CFCB3ECC3303}"/>
              </a:ext>
            </a:extLst>
          </p:cNvPr>
          <p:cNvSpPr/>
          <p:nvPr/>
        </p:nvSpPr>
        <p:spPr>
          <a:xfrm>
            <a:off x="271561" y="3012141"/>
            <a:ext cx="11559078" cy="3379694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Definition of Hybrid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Hybrid Cloud for SBA and 5GC Realizations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5GC could run in a mix of public and private environments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5GC could be offered in a private network that requires homogenous VIM and NFVO approaches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Hybrid Cloud for verticals at the telco </a:t>
            </a:r>
            <a:r>
              <a:rPr lang="en-US"/>
              <a:t>edge 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 visionary statement that allows verticals to enter the telco edge in a cloud native fashion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Fair analysis of how much “cloud native” SA6/ETSI MEC APIs and workflows really are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Visionary statement</a:t>
            </a:r>
          </a:p>
        </p:txBody>
      </p:sp>
    </p:spTree>
    <p:extLst>
      <p:ext uri="{BB962C8B-B14F-4D97-AF65-F5344CB8AC3E}">
        <p14:creationId xmlns:p14="http://schemas.microsoft.com/office/powerpoint/2010/main" val="3152934863"/>
      </p:ext>
    </p:extLst>
  </p:cSld>
  <p:clrMapOvr>
    <a:masterClrMapping/>
  </p:clrMapOvr>
</p:sld>
</file>

<file path=ppt/theme/theme1.xml><?xml version="1.0" encoding="utf-8"?>
<a:theme xmlns:a="http://schemas.openxmlformats.org/drawingml/2006/main" name="NGMN">
  <a:themeElements>
    <a:clrScheme name="NGMN Farben">
      <a:dk1>
        <a:srgbClr val="1B4049"/>
      </a:dk1>
      <a:lt1>
        <a:sysClr val="window" lastClr="FFFFFF"/>
      </a:lt1>
      <a:dk2>
        <a:srgbClr val="57A332"/>
      </a:dk2>
      <a:lt2>
        <a:srgbClr val="FFFFFF"/>
      </a:lt2>
      <a:accent1>
        <a:srgbClr val="C61919"/>
      </a:accent1>
      <a:accent2>
        <a:srgbClr val="C0E1D8"/>
      </a:accent2>
      <a:accent3>
        <a:srgbClr val="FFDD9E"/>
      </a:accent3>
      <a:accent4>
        <a:srgbClr val="1B4049"/>
      </a:accent4>
      <a:accent5>
        <a:srgbClr val="57A332"/>
      </a:accent5>
      <a:accent6>
        <a:srgbClr val="D8D8D8"/>
      </a:accent6>
      <a:hlink>
        <a:srgbClr val="0000FF"/>
      </a:hlink>
      <a:folHlink>
        <a:srgbClr val="5F006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dirty="0">
            <a:solidFill>
              <a:srgbClr val="1B4049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B08FE2E6FF1469017B6E221616525" ma:contentTypeVersion="8" ma:contentTypeDescription="Create a new document." ma:contentTypeScope="" ma:versionID="687bbb593170df93fc34b54e445191b9">
  <xsd:schema xmlns:xsd="http://www.w3.org/2001/XMLSchema" xmlns:xs="http://www.w3.org/2001/XMLSchema" xmlns:p="http://schemas.microsoft.com/office/2006/metadata/properties" xmlns:ns2="398b372f-0225-45db-a3b7-f7fcad7f4a7f" targetNamespace="http://schemas.microsoft.com/office/2006/metadata/properties" ma:root="true" ma:fieldsID="e887db1b40f406522732a3dce1e94926" ns2:_="">
    <xsd:import namespace="398b372f-0225-45db-a3b7-f7fcad7f4a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8b372f-0225-45db-a3b7-f7fcad7f4a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B0E47B-B803-4DD5-A3CE-057215B8670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98b372f-0225-45db-a3b7-f7fcad7f4a7f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6E76863-1E64-41DB-955A-E6DD6DB703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E28857-C6D1-4AF3-AB51-8C7E6D3F6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8b372f-0225-45db-a3b7-f7fcad7f4a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5649</TotalTime>
  <Words>970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Roboto Condensed</vt:lpstr>
      <vt:lpstr>TIM Sans</vt:lpstr>
      <vt:lpstr>NGMN</vt:lpstr>
      <vt:lpstr>Future Networks Cloud Native Platform</vt:lpstr>
      <vt:lpstr>D1 contents structuring</vt:lpstr>
      <vt:lpstr>Chapter 1 - Introduction</vt:lpstr>
      <vt:lpstr>Chapter 2 - Open Telco Platform</vt:lpstr>
      <vt:lpstr>Chapter 3 - State of the art and gap analysis</vt:lpstr>
      <vt:lpstr>Chapter 4 - Cloudification of the OPEN Telco Infrastructure</vt:lpstr>
      <vt:lpstr>Chapter 4 - Cloudification of the OPEN Telco Infrastructure</vt:lpstr>
      <vt:lpstr>Chapter 5 - Open Architecture &amp; Ecosystem</vt:lpstr>
      <vt:lpstr>Chapter 6 - Hybrid Cloud</vt:lpstr>
      <vt:lpstr>Chapter 7 - Economical Drivers</vt:lpstr>
      <vt:lpstr>Chapter 8 - Critical Success Factors &amp; Dependencies</vt:lpstr>
      <vt:lpstr>Chapter 9 - Conclusions</vt:lpstr>
    </vt:vector>
  </TitlesOfParts>
  <Company>ngmn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Template</dc:title>
  <dc:creator>Klaus Moschner</dc:creator>
  <cp:lastModifiedBy>Moggio Fabrizio</cp:lastModifiedBy>
  <cp:revision>1313</cp:revision>
  <cp:lastPrinted>2013-12-06T16:04:54Z</cp:lastPrinted>
  <dcterms:created xsi:type="dcterms:W3CDTF">2009-01-08T14:42:38Z</dcterms:created>
  <dcterms:modified xsi:type="dcterms:W3CDTF">2020-12-04T23:58:12Z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0x010100419B08FE2E6FF1469017B6E221616525</vt:lpwstr>
  </property>
  <property fmtid="{D5CDD505-2E9C-101B-9397-08002B2CF9AE}" pid="3" name="MSIP_Label_d5e397fc-1581-4f20-a09a-f1b2dd53ab2e_Enabled">
    <vt:lpwstr>true</vt:lpwstr>
  </property>
  <property fmtid="{D5CDD505-2E9C-101B-9397-08002B2CF9AE}" pid="4" name="MSIP_Label_d5e397fc-1581-4f20-a09a-f1b2dd53ab2e_SetDate">
    <vt:lpwstr>2020-12-04T23:21:06Z</vt:lpwstr>
  </property>
  <property fmtid="{D5CDD505-2E9C-101B-9397-08002B2CF9AE}" pid="5" name="MSIP_Label_d5e397fc-1581-4f20-a09a-f1b2dd53ab2e_Method">
    <vt:lpwstr>Privileged</vt:lpwstr>
  </property>
  <property fmtid="{D5CDD505-2E9C-101B-9397-08002B2CF9AE}" pid="6" name="MSIP_Label_d5e397fc-1581-4f20-a09a-f1b2dd53ab2e_Name">
    <vt:lpwstr>PUBBLICO</vt:lpwstr>
  </property>
  <property fmtid="{D5CDD505-2E9C-101B-9397-08002B2CF9AE}" pid="7" name="MSIP_Label_d5e397fc-1581-4f20-a09a-f1b2dd53ab2e_SiteId">
    <vt:lpwstr>6815f468-021c-48f2-a6b2-d65c8e979dfb</vt:lpwstr>
  </property>
  <property fmtid="{D5CDD505-2E9C-101B-9397-08002B2CF9AE}" pid="8" name="MSIP_Label_d5e397fc-1581-4f20-a09a-f1b2dd53ab2e_ActionId">
    <vt:lpwstr>ea71a5f3-5599-4832-8d44-679e506ab29b</vt:lpwstr>
  </property>
  <property fmtid="{D5CDD505-2E9C-101B-9397-08002B2CF9AE}" pid="9" name="MSIP_Label_d5e397fc-1581-4f20-a09a-f1b2dd53ab2e_ContentBits">
    <vt:lpwstr>0</vt:lpwstr>
  </property>
</Properties>
</file>