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3" r:id="rId2"/>
    <p:sldId id="355" r:id="rId3"/>
    <p:sldId id="30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663300"/>
    <a:srgbClr val="996633"/>
    <a:srgbClr val="333300"/>
    <a:srgbClr val="FF9999"/>
    <a:srgbClr val="FF7C80"/>
    <a:srgbClr val="EB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6" autoAdjust="0"/>
    <p:restoredTop sz="85875" autoAdjust="0"/>
  </p:normalViewPr>
  <p:slideViewPr>
    <p:cSldViewPr snapToGrid="0">
      <p:cViewPr varScale="1">
        <p:scale>
          <a:sx n="74" d="100"/>
          <a:sy n="74" d="100"/>
        </p:scale>
        <p:origin x="13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856FC-1149-454D-A850-9582357FBA53}" type="datetimeFigureOut">
              <a:rPr lang="zh-CN" altLang="en-US" smtClean="0"/>
              <a:pPr/>
              <a:t>2020-09-25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24950-3BE5-446E-85C6-7014454454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9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24950-3BE5-446E-85C6-7014454454E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5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4950-3BE5-446E-85C6-7014454454E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3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24950-3BE5-446E-85C6-7014454454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2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03F7E-D68E-4CA1-916D-30769BAE7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FB158-410D-4F94-9F67-1A4F6EA0C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3A9DA-5D57-40BA-B5FA-87455C3E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90-F10C-485F-A92D-0C01FD9A9B43}" type="datetimeFigureOut">
              <a:rPr lang="zh-CN" altLang="en-US" smtClean="0"/>
              <a:pPr/>
              <a:t>2020-09-25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5BD2F-CB28-4F30-B7A0-FFC79B4B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E660C-CDF4-4A29-A70C-99ECE287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4736-9A44-486A-8D3F-E07FBF1A9F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00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90899-E41F-4E93-977F-15120D0D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E3719-0EEF-4738-A463-4D1AE843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DBAF3-AA56-4AEC-A957-CF88D1CB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90-F10C-485F-A92D-0C01FD9A9B43}" type="datetimeFigureOut">
              <a:rPr lang="zh-CN" altLang="en-US" smtClean="0"/>
              <a:pPr/>
              <a:t>2020-09-25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85DE4-F567-40F1-9EA1-E2F2FB12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E5731-68AE-4061-BA35-8D985779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4736-9A44-486A-8D3F-E07FBF1A9F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7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35DD1C-CF0B-42B3-8315-0AF1500E0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86CB3-2E25-48A0-BAD5-A15B909F0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2606-68AB-42D8-A6CA-F3E6DE94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90-F10C-485F-A92D-0C01FD9A9B43}" type="datetimeFigureOut">
              <a:rPr lang="zh-CN" altLang="en-US" smtClean="0"/>
              <a:pPr/>
              <a:t>2020-09-25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C1FA6-7EED-4101-822E-74D4996E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8B67E-5116-4933-9A80-36E8377C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4736-9A44-486A-8D3F-E07FBF1A9F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5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4F373-9F1B-4768-9F20-6AC2FFD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D2CC9-3031-4AC1-B7DC-1C217B79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48A35-0748-44C2-AD35-4B7A5F75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90-F10C-485F-A92D-0C01FD9A9B43}" type="datetimeFigureOut">
              <a:rPr lang="zh-CN" altLang="en-US" smtClean="0"/>
              <a:pPr/>
              <a:t>2020-09-25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89BAC-9173-4F81-AF10-6D431608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E35A4-621A-4F2E-95FC-CDBE1B76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4736-9A44-486A-8D3F-E07FBF1A9F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4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8B3AD-6B6F-48DB-9EA6-3D39FD1B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85A70-895F-4C08-A156-E5807D35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8C89B-7A97-437C-8C08-6512D539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90-F10C-485F-A92D-0C01FD9A9B43}" type="datetimeFigureOut">
              <a:rPr lang="zh-CN" altLang="en-US" smtClean="0"/>
              <a:pPr/>
              <a:t>2020-09-25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B2CC1-E3C9-4725-AA09-829FEEDD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534C6-AA11-418D-88BD-CF6DED73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4736-9A44-486A-8D3F-E07FBF1A9F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61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08DD0-CC6D-4F66-8CDD-96101701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A01EA-12B4-4DD8-B848-F9C4413AB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93E79E-A406-4B4B-84E6-460DD2EFE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A4441-050E-4F40-93D1-819B3A26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90-F10C-485F-A92D-0C01FD9A9B43}" type="datetimeFigureOut">
              <a:rPr lang="zh-CN" altLang="en-US" smtClean="0"/>
              <a:pPr/>
              <a:t>2020-09-25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81881-164B-42EF-A7BD-9F512E48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42C8D-8450-4703-8ED2-E8A87152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4736-9A44-486A-8D3F-E07FBF1A9F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9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BAFBD-0DB3-47F5-ACEE-4CC3A47B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04498-48FE-41C8-8430-6E3E27A3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1C8DD3-D3DB-4674-BE09-9A24A7F5C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D925A7-FF42-46F6-A28B-3D26634AE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94C6E1-B59B-4A60-A335-5AE2D62C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1C4500-C279-4082-82FB-4F7E7E47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90-F10C-485F-A92D-0C01FD9A9B43}" type="datetimeFigureOut">
              <a:rPr lang="zh-CN" altLang="en-US" smtClean="0"/>
              <a:pPr/>
              <a:t>2020-09-25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824BF4-AA17-4EE5-9EEA-1C2B3EDC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B77BF9-13BA-4B1D-A94B-EAC8ABB5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4736-9A44-486A-8D3F-E07FBF1A9F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3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1FABC-D064-4DE5-B755-BEB9B109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7718E7-21CD-4A26-91B3-6DA3385F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90-F10C-485F-A92D-0C01FD9A9B43}" type="datetimeFigureOut">
              <a:rPr lang="zh-CN" altLang="en-US" smtClean="0"/>
              <a:pPr/>
              <a:t>2020-09-25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70A2E0-7889-40F1-B061-50A69350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500174-EBCA-4BC0-B695-731B574A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4736-9A44-486A-8D3F-E07FBF1A9F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0BEB18-907A-4713-83F7-A57AA1EE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90-F10C-485F-A92D-0C01FD9A9B43}" type="datetimeFigureOut">
              <a:rPr lang="zh-CN" altLang="en-US" smtClean="0"/>
              <a:pPr/>
              <a:t>2020-09-25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E3D791-7FBA-4FC7-8599-E8A68491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1AB1A-A021-4AC7-8609-B0E45DBC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4736-9A44-486A-8D3F-E07FBF1A9F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0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3E9C-C395-46D6-A1C9-09EEF05B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EA235-1210-43D6-8BC5-8DE2064D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350402-27EB-443A-86DB-58A3B2C3F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08D4A-3580-4354-8202-99D77F10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90-F10C-485F-A92D-0C01FD9A9B43}" type="datetimeFigureOut">
              <a:rPr lang="zh-CN" altLang="en-US" smtClean="0"/>
              <a:pPr/>
              <a:t>2020-09-25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FF2775-D7D7-400C-A568-EFE11D29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033F9-5BAB-4CE5-BC2C-74915C06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4736-9A44-486A-8D3F-E07FBF1A9F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8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E7CB3-B130-4B86-ACA1-CA2F23FD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9168ED-6454-4F82-A789-F1B2C5D7F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DFD750-7A69-4C8A-B120-89C73CDAB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D8CF0-0450-4D76-9124-B35DC2D4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90-F10C-485F-A92D-0C01FD9A9B43}" type="datetimeFigureOut">
              <a:rPr lang="zh-CN" altLang="en-US" smtClean="0"/>
              <a:pPr/>
              <a:t>2020-09-25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E7CF3-A112-4EC1-BA8A-38BCAA17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96C99-DA88-44F4-A1B0-9F99EE4D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4736-9A44-486A-8D3F-E07FBF1A9F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CA2129-6034-4B2D-AF9A-1F6ACFE4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0D6C4-AC3C-4C5B-B7A1-4B3421F7F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8EE74-D961-4C99-A7B0-085EBA434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BE90-F10C-485F-A92D-0C01FD9A9B43}" type="datetimeFigureOut">
              <a:rPr lang="zh-CN" altLang="en-US" smtClean="0"/>
              <a:pPr/>
              <a:t>2020-09-25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A5E1B-FEF3-45C5-B409-13CA57633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6FDCD-DEC6-45E6-A7AB-34DFBA4BE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4736-9A44-486A-8D3F-E07FBF1A9F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7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1A91C1-7193-4205-8269-718848C97DDA}"/>
              </a:ext>
            </a:extLst>
          </p:cNvPr>
          <p:cNvSpPr txBox="1"/>
          <p:nvPr/>
        </p:nvSpPr>
        <p:spPr>
          <a:xfrm>
            <a:off x="198688" y="659906"/>
            <a:ext cx="11832000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NFV, SDN and orchestration management technology, current operator network is transforming from the traditional hardware and software equipment to the layered and decoupled cloud network.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thanks to the application of container, microservice and other technologies, it will eventually evolve into the cloud native network.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03ADD5B-B9AA-46CF-95BF-59FBF4B4504E}"/>
              </a:ext>
            </a:extLst>
          </p:cNvPr>
          <p:cNvGrpSpPr/>
          <p:nvPr/>
        </p:nvGrpSpPr>
        <p:grpSpPr>
          <a:xfrm>
            <a:off x="254022" y="2227786"/>
            <a:ext cx="11839646" cy="2436967"/>
            <a:chOff x="191344" y="3435884"/>
            <a:chExt cx="11839646" cy="299783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C35283-41A1-4C9B-B9E1-A62AD07BFD41}"/>
                </a:ext>
              </a:extLst>
            </p:cNvPr>
            <p:cNvSpPr/>
            <p:nvPr/>
          </p:nvSpPr>
          <p:spPr>
            <a:xfrm>
              <a:off x="191344" y="3435884"/>
              <a:ext cx="11809312" cy="29978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0CEFB57-1FC5-4E93-AC3D-DEEB3FF4ABA5}"/>
                </a:ext>
              </a:extLst>
            </p:cNvPr>
            <p:cNvGrpSpPr/>
            <p:nvPr/>
          </p:nvGrpSpPr>
          <p:grpSpPr>
            <a:xfrm>
              <a:off x="380744" y="4018823"/>
              <a:ext cx="2580001" cy="2193243"/>
              <a:chOff x="335360" y="2132856"/>
              <a:chExt cx="2088232" cy="1127760"/>
            </a:xfrm>
          </p:grpSpPr>
          <p:sp>
            <p:nvSpPr>
              <p:cNvPr id="9" name="矩形: 圆角 26">
                <a:extLst>
                  <a:ext uri="{FF2B5EF4-FFF2-40B4-BE49-F238E27FC236}">
                    <a16:creationId xmlns:a16="http://schemas.microsoft.com/office/drawing/2014/main" id="{AB549803-9046-4821-AB1A-858D8BA30AA6}"/>
                  </a:ext>
                </a:extLst>
              </p:cNvPr>
              <p:cNvSpPr/>
              <p:nvPr/>
            </p:nvSpPr>
            <p:spPr>
              <a:xfrm>
                <a:off x="1658248" y="2132856"/>
                <a:ext cx="450497" cy="1127760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: 圆角 23">
                <a:extLst>
                  <a:ext uri="{FF2B5EF4-FFF2-40B4-BE49-F238E27FC236}">
                    <a16:creationId xmlns:a16="http://schemas.microsoft.com/office/drawing/2014/main" id="{F39488E8-3FCC-48B4-B1ED-7D768FB2FCF9}"/>
                  </a:ext>
                </a:extLst>
              </p:cNvPr>
              <p:cNvSpPr/>
              <p:nvPr/>
            </p:nvSpPr>
            <p:spPr>
              <a:xfrm>
                <a:off x="1122974" y="2132856"/>
                <a:ext cx="450497" cy="1127760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: 圆角 13">
                <a:extLst>
                  <a:ext uri="{FF2B5EF4-FFF2-40B4-BE49-F238E27FC236}">
                    <a16:creationId xmlns:a16="http://schemas.microsoft.com/office/drawing/2014/main" id="{176E9261-2E9D-4D20-B0B5-2108F0165A8D}"/>
                  </a:ext>
                </a:extLst>
              </p:cNvPr>
              <p:cNvSpPr/>
              <p:nvPr/>
            </p:nvSpPr>
            <p:spPr>
              <a:xfrm>
                <a:off x="579537" y="2132856"/>
                <a:ext cx="450497" cy="1127760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FC3FD8-7427-42EE-900B-09C42FFDAF67}"/>
                  </a:ext>
                </a:extLst>
              </p:cNvPr>
              <p:cNvSpPr txBox="1"/>
              <p:nvPr/>
            </p:nvSpPr>
            <p:spPr>
              <a:xfrm>
                <a:off x="335360" y="2508047"/>
                <a:ext cx="938850" cy="233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altLang="zh-CN" sz="9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Core </a:t>
                </a:r>
              </a:p>
              <a:p>
                <a:pPr algn="ctr"/>
                <a:r>
                  <a:rPr lang="en-GB" altLang="zh-CN" sz="9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Network</a:t>
                </a:r>
                <a:endParaRPr lang="zh-CN" altLang="en-US" sz="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B6CBFF-6CBF-4B76-9336-028EFB3332CE}"/>
                  </a:ext>
                </a:extLst>
              </p:cNvPr>
              <p:cNvSpPr txBox="1"/>
              <p:nvPr/>
            </p:nvSpPr>
            <p:spPr>
              <a:xfrm>
                <a:off x="908209" y="2508047"/>
                <a:ext cx="879843" cy="233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altLang="zh-CN" sz="9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Access</a:t>
                </a:r>
              </a:p>
              <a:p>
                <a:pPr algn="ctr"/>
                <a:r>
                  <a:rPr lang="en-GB" altLang="zh-CN" sz="9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Network</a:t>
                </a:r>
                <a:endParaRPr lang="zh-CN" altLang="en-US" sz="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FEAA636-15C8-46AC-AAA5-71C38B963CB1}"/>
                  </a:ext>
                </a:extLst>
              </p:cNvPr>
              <p:cNvSpPr txBox="1"/>
              <p:nvPr/>
            </p:nvSpPr>
            <p:spPr>
              <a:xfrm>
                <a:off x="1343401" y="2508047"/>
                <a:ext cx="1080191" cy="233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altLang="zh-CN" sz="9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Business </a:t>
                </a:r>
              </a:p>
              <a:p>
                <a:pPr algn="ctr"/>
                <a:r>
                  <a:rPr lang="en-GB" altLang="zh-CN" sz="9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Platform</a:t>
                </a:r>
                <a:endParaRPr lang="zh-CN" altLang="en-US" sz="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E154053-264E-4E61-A1D5-FE0108886E7B}"/>
                </a:ext>
              </a:extLst>
            </p:cNvPr>
            <p:cNvGrpSpPr/>
            <p:nvPr/>
          </p:nvGrpSpPr>
          <p:grpSpPr>
            <a:xfrm>
              <a:off x="4283167" y="4018823"/>
              <a:ext cx="2410175" cy="2193243"/>
              <a:chOff x="2983372" y="2060847"/>
              <a:chExt cx="1672468" cy="1656186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5572385-6C20-4B0F-8227-75797BB6F474}"/>
                  </a:ext>
                </a:extLst>
              </p:cNvPr>
              <p:cNvSpPr/>
              <p:nvPr/>
            </p:nvSpPr>
            <p:spPr>
              <a:xfrm>
                <a:off x="2983372" y="2060847"/>
                <a:ext cx="1672468" cy="36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圆角矩形 91">
                <a:extLst>
                  <a:ext uri="{FF2B5EF4-FFF2-40B4-BE49-F238E27FC236}">
                    <a16:creationId xmlns:a16="http://schemas.microsoft.com/office/drawing/2014/main" id="{8047159A-65B7-40AF-997A-A7A701363C3A}"/>
                  </a:ext>
                </a:extLst>
              </p:cNvPr>
              <p:cNvSpPr/>
              <p:nvPr/>
            </p:nvSpPr>
            <p:spPr>
              <a:xfrm>
                <a:off x="3143672" y="2132857"/>
                <a:ext cx="360040" cy="230832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4G</a:t>
                </a:r>
                <a:endParaRPr lang="zh-CN" alt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圆角矩形 92">
                <a:extLst>
                  <a:ext uri="{FF2B5EF4-FFF2-40B4-BE49-F238E27FC236}">
                    <a16:creationId xmlns:a16="http://schemas.microsoft.com/office/drawing/2014/main" id="{F10B03AC-1C5B-4EDF-B7A6-242E5EDF92B2}"/>
                  </a:ext>
                </a:extLst>
              </p:cNvPr>
              <p:cNvSpPr/>
              <p:nvPr/>
            </p:nvSpPr>
            <p:spPr>
              <a:xfrm>
                <a:off x="3595440" y="2132857"/>
                <a:ext cx="360040" cy="230832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5G</a:t>
                </a:r>
                <a:endParaRPr lang="zh-CN" alt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圆角矩形 93">
                <a:extLst>
                  <a:ext uri="{FF2B5EF4-FFF2-40B4-BE49-F238E27FC236}">
                    <a16:creationId xmlns:a16="http://schemas.microsoft.com/office/drawing/2014/main" id="{DED984AB-3CD6-4966-B0F3-2592FFA87228}"/>
                  </a:ext>
                </a:extLst>
              </p:cNvPr>
              <p:cNvSpPr/>
              <p:nvPr/>
            </p:nvSpPr>
            <p:spPr>
              <a:xfrm>
                <a:off x="4047208" y="2125451"/>
                <a:ext cx="464616" cy="238237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bras</a:t>
                </a:r>
                <a:endParaRPr lang="zh-CN" alt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630EDC9-BF03-4691-A62B-84421378502D}"/>
                  </a:ext>
                </a:extLst>
              </p:cNvPr>
              <p:cNvSpPr/>
              <p:nvPr/>
            </p:nvSpPr>
            <p:spPr>
              <a:xfrm>
                <a:off x="2983372" y="2708919"/>
                <a:ext cx="1672468" cy="36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Virtualization Layer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A3919E45-83FD-47FC-8335-307B2666F9CF}"/>
                  </a:ext>
                </a:extLst>
              </p:cNvPr>
              <p:cNvCxnSpPr/>
              <p:nvPr/>
            </p:nvCxnSpPr>
            <p:spPr>
              <a:xfrm>
                <a:off x="3290799" y="2414205"/>
                <a:ext cx="0" cy="277483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图形 99">
                <a:extLst>
                  <a:ext uri="{FF2B5EF4-FFF2-40B4-BE49-F238E27FC236}">
                    <a16:creationId xmlns:a16="http://schemas.microsoft.com/office/drawing/2014/main" id="{B27753CB-EF63-4DA7-A8FE-0427EE307E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221902" y="2494308"/>
                <a:ext cx="137794" cy="148448"/>
              </a:xfrm>
              <a:prstGeom prst="rect">
                <a:avLst/>
              </a:prstGeom>
            </p:spPr>
          </p:pic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765E5D5C-8C05-45C1-B657-B8FBAC559BB8}"/>
                  </a:ext>
                </a:extLst>
              </p:cNvPr>
              <p:cNvCxnSpPr/>
              <p:nvPr/>
            </p:nvCxnSpPr>
            <p:spPr>
              <a:xfrm>
                <a:off x="3784826" y="2414205"/>
                <a:ext cx="662" cy="28359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AABF3BDC-96F9-4F4C-807A-E9EC73E8ED87}"/>
                  </a:ext>
                </a:extLst>
              </p:cNvPr>
              <p:cNvCxnSpPr/>
              <p:nvPr/>
            </p:nvCxnSpPr>
            <p:spPr>
              <a:xfrm>
                <a:off x="4297393" y="2414205"/>
                <a:ext cx="2" cy="294715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图形 102">
                <a:extLst>
                  <a:ext uri="{FF2B5EF4-FFF2-40B4-BE49-F238E27FC236}">
                    <a16:creationId xmlns:a16="http://schemas.microsoft.com/office/drawing/2014/main" id="{4F70CA9B-D3B9-4FC9-9ECC-E1961CE92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5929" y="2488429"/>
                <a:ext cx="137794" cy="148448"/>
              </a:xfrm>
              <a:prstGeom prst="rect">
                <a:avLst/>
              </a:prstGeom>
            </p:spPr>
          </p:pic>
          <p:pic>
            <p:nvPicPr>
              <p:cNvPr id="26" name="图形 103">
                <a:extLst>
                  <a:ext uri="{FF2B5EF4-FFF2-40B4-BE49-F238E27FC236}">
                    <a16:creationId xmlns:a16="http://schemas.microsoft.com/office/drawing/2014/main" id="{0DAA2601-E98A-48CA-881E-88608210AA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30014" y="2488429"/>
                <a:ext cx="137794" cy="148448"/>
              </a:xfrm>
              <a:prstGeom prst="rect">
                <a:avLst/>
              </a:prstGeom>
            </p:spPr>
          </p:pic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E3E43678-5119-4497-94E0-8F90C69387F9}"/>
                  </a:ext>
                </a:extLst>
              </p:cNvPr>
              <p:cNvCxnSpPr/>
              <p:nvPr/>
            </p:nvCxnSpPr>
            <p:spPr>
              <a:xfrm>
                <a:off x="3506823" y="3074486"/>
                <a:ext cx="0" cy="277483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图形 99">
                <a:extLst>
                  <a:ext uri="{FF2B5EF4-FFF2-40B4-BE49-F238E27FC236}">
                    <a16:creationId xmlns:a16="http://schemas.microsoft.com/office/drawing/2014/main" id="{1D03FFC8-27A1-449D-B9A9-832DBF6E4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37926" y="3154589"/>
                <a:ext cx="137794" cy="148448"/>
              </a:xfrm>
              <a:prstGeom prst="rect">
                <a:avLst/>
              </a:prstGeom>
            </p:spPr>
          </p:pic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F09E30FA-BF77-4AD6-B59B-65DC4632DF1E}"/>
                  </a:ext>
                </a:extLst>
              </p:cNvPr>
              <p:cNvCxnSpPr/>
              <p:nvPr/>
            </p:nvCxnSpPr>
            <p:spPr>
              <a:xfrm>
                <a:off x="3837427" y="3074486"/>
                <a:ext cx="662" cy="28359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D1A5F2D9-2307-4E1E-94F7-6E33F20B9966}"/>
                  </a:ext>
                </a:extLst>
              </p:cNvPr>
              <p:cNvCxnSpPr/>
              <p:nvPr/>
            </p:nvCxnSpPr>
            <p:spPr>
              <a:xfrm>
                <a:off x="4153377" y="3074486"/>
                <a:ext cx="2" cy="294715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图形 102">
                <a:extLst>
                  <a:ext uri="{FF2B5EF4-FFF2-40B4-BE49-F238E27FC236}">
                    <a16:creationId xmlns:a16="http://schemas.microsoft.com/office/drawing/2014/main" id="{50133C5B-F8E0-4E60-BFAA-E6FC823E0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68530" y="3148710"/>
                <a:ext cx="137794" cy="148448"/>
              </a:xfrm>
              <a:prstGeom prst="rect">
                <a:avLst/>
              </a:prstGeom>
            </p:spPr>
          </p:pic>
          <p:pic>
            <p:nvPicPr>
              <p:cNvPr id="32" name="图形 103">
                <a:extLst>
                  <a:ext uri="{FF2B5EF4-FFF2-40B4-BE49-F238E27FC236}">
                    <a16:creationId xmlns:a16="http://schemas.microsoft.com/office/drawing/2014/main" id="{DCFD0A03-2813-4066-BAD4-027A41838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85998" y="3148710"/>
                <a:ext cx="137794" cy="148448"/>
              </a:xfrm>
              <a:prstGeom prst="rect">
                <a:avLst/>
              </a:prstGeom>
            </p:spPr>
          </p:pic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38CCD15-09EE-43AC-A701-7885B35A649B}"/>
                  </a:ext>
                </a:extLst>
              </p:cNvPr>
              <p:cNvSpPr/>
              <p:nvPr/>
            </p:nvSpPr>
            <p:spPr>
              <a:xfrm>
                <a:off x="2983372" y="3356992"/>
                <a:ext cx="1672468" cy="36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8BFC760-54C3-411B-9033-F80D94AA2976}"/>
                  </a:ext>
                </a:extLst>
              </p:cNvPr>
              <p:cNvSpPr/>
              <p:nvPr/>
            </p:nvSpPr>
            <p:spPr>
              <a:xfrm>
                <a:off x="3019376" y="3476525"/>
                <a:ext cx="540060" cy="1440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CD30685-37AE-4744-B01B-5FC6B9892636}"/>
                  </a:ext>
                </a:extLst>
              </p:cNvPr>
              <p:cNvSpPr/>
              <p:nvPr/>
            </p:nvSpPr>
            <p:spPr>
              <a:xfrm>
                <a:off x="3611724" y="3476525"/>
                <a:ext cx="461484" cy="138189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storage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D479A86-E0BA-4D61-877F-5EBB38BF67FB}"/>
                  </a:ext>
                </a:extLst>
              </p:cNvPr>
              <p:cNvSpPr/>
              <p:nvPr/>
            </p:nvSpPr>
            <p:spPr>
              <a:xfrm>
                <a:off x="4115780" y="3476525"/>
                <a:ext cx="504056" cy="138189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1E0BBD9-FB02-415C-B036-F4F061529B20}"/>
                </a:ext>
              </a:extLst>
            </p:cNvPr>
            <p:cNvSpPr txBox="1"/>
            <p:nvPr/>
          </p:nvSpPr>
          <p:spPr>
            <a:xfrm>
              <a:off x="4420204" y="3697418"/>
              <a:ext cx="1973218" cy="31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105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Cloudified network</a:t>
              </a:r>
              <a:endParaRPr lang="zh-CN" altLang="en-US" sz="105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E45B2AC-82CA-49D7-9669-E90E0CD38CF9}"/>
                </a:ext>
              </a:extLst>
            </p:cNvPr>
            <p:cNvSpPr txBox="1"/>
            <p:nvPr/>
          </p:nvSpPr>
          <p:spPr>
            <a:xfrm>
              <a:off x="839417" y="3697418"/>
              <a:ext cx="1608759" cy="31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105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Solo network</a:t>
              </a:r>
              <a:endParaRPr lang="zh-CN" altLang="en-US" sz="105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EF36BF3-4EB4-48DC-8706-4EC3015F3CD4}"/>
                </a:ext>
              </a:extLst>
            </p:cNvPr>
            <p:cNvSpPr txBox="1"/>
            <p:nvPr/>
          </p:nvSpPr>
          <p:spPr>
            <a:xfrm>
              <a:off x="9519283" y="3697418"/>
              <a:ext cx="1608759" cy="31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105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Cloud native</a:t>
              </a:r>
              <a:endParaRPr lang="zh-CN" altLang="en-US" sz="105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BA25208-5717-472C-A210-6AA0ED347B4B}"/>
                </a:ext>
              </a:extLst>
            </p:cNvPr>
            <p:cNvSpPr/>
            <p:nvPr/>
          </p:nvSpPr>
          <p:spPr>
            <a:xfrm>
              <a:off x="8626244" y="3985450"/>
              <a:ext cx="3229186" cy="50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圆角矩形 116">
              <a:extLst>
                <a:ext uri="{FF2B5EF4-FFF2-40B4-BE49-F238E27FC236}">
                  <a16:creationId xmlns:a16="http://schemas.microsoft.com/office/drawing/2014/main" id="{2BA3F2B4-8FE2-4CB4-ADFC-688599081D22}"/>
                </a:ext>
              </a:extLst>
            </p:cNvPr>
            <p:cNvSpPr/>
            <p:nvPr/>
          </p:nvSpPr>
          <p:spPr>
            <a:xfrm>
              <a:off x="8917125" y="4109221"/>
              <a:ext cx="681284" cy="2520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117">
              <a:extLst>
                <a:ext uri="{FF2B5EF4-FFF2-40B4-BE49-F238E27FC236}">
                  <a16:creationId xmlns:a16="http://schemas.microsoft.com/office/drawing/2014/main" id="{72AF3486-DFB1-41B2-84B3-655A6ADC37F0}"/>
                </a:ext>
              </a:extLst>
            </p:cNvPr>
            <p:cNvSpPr/>
            <p:nvPr/>
          </p:nvSpPr>
          <p:spPr>
            <a:xfrm>
              <a:off x="9889290" y="4109223"/>
              <a:ext cx="681284" cy="2520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圆角矩形 118">
              <a:extLst>
                <a:ext uri="{FF2B5EF4-FFF2-40B4-BE49-F238E27FC236}">
                  <a16:creationId xmlns:a16="http://schemas.microsoft.com/office/drawing/2014/main" id="{019CA676-BF59-4ED2-9493-EA11D8B78F62}"/>
                </a:ext>
              </a:extLst>
            </p:cNvPr>
            <p:cNvSpPr/>
            <p:nvPr/>
          </p:nvSpPr>
          <p:spPr>
            <a:xfrm>
              <a:off x="10872359" y="4109222"/>
              <a:ext cx="681284" cy="2520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74A5D71-AFEC-4DB3-A283-D0006F0EA7BD}"/>
                </a:ext>
              </a:extLst>
            </p:cNvPr>
            <p:cNvSpPr/>
            <p:nvPr/>
          </p:nvSpPr>
          <p:spPr>
            <a:xfrm>
              <a:off x="8626244" y="4705530"/>
              <a:ext cx="3229186" cy="50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六边形 44">
              <a:extLst>
                <a:ext uri="{FF2B5EF4-FFF2-40B4-BE49-F238E27FC236}">
                  <a16:creationId xmlns:a16="http://schemas.microsoft.com/office/drawing/2014/main" id="{28036216-FB27-41F6-B029-522C36EEFC56}"/>
                </a:ext>
              </a:extLst>
            </p:cNvPr>
            <p:cNvSpPr/>
            <p:nvPr/>
          </p:nvSpPr>
          <p:spPr>
            <a:xfrm>
              <a:off x="8804156" y="4801122"/>
              <a:ext cx="662095" cy="33609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LB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六边形 45">
              <a:extLst>
                <a:ext uri="{FF2B5EF4-FFF2-40B4-BE49-F238E27FC236}">
                  <a16:creationId xmlns:a16="http://schemas.microsoft.com/office/drawing/2014/main" id="{E7F7F27B-7A9D-4648-8750-18BEA9111651}"/>
                </a:ext>
              </a:extLst>
            </p:cNvPr>
            <p:cNvSpPr/>
            <p:nvPr/>
          </p:nvSpPr>
          <p:spPr>
            <a:xfrm>
              <a:off x="9578741" y="4806855"/>
              <a:ext cx="662095" cy="33609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DB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六边形 46">
              <a:extLst>
                <a:ext uri="{FF2B5EF4-FFF2-40B4-BE49-F238E27FC236}">
                  <a16:creationId xmlns:a16="http://schemas.microsoft.com/office/drawing/2014/main" id="{D049501F-AA33-4A76-972C-06A6FFA98745}"/>
                </a:ext>
              </a:extLst>
            </p:cNvPr>
            <p:cNvSpPr/>
            <p:nvPr/>
          </p:nvSpPr>
          <p:spPr>
            <a:xfrm>
              <a:off x="10418748" y="4806855"/>
              <a:ext cx="662095" cy="33609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Billing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8A15F2A-4E22-47BF-8206-449C619FEE64}"/>
                </a:ext>
              </a:extLst>
            </p:cNvPr>
            <p:cNvSpPr txBox="1"/>
            <p:nvPr/>
          </p:nvSpPr>
          <p:spPr>
            <a:xfrm>
              <a:off x="11213001" y="4864531"/>
              <a:ext cx="745678" cy="340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PaaS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3E98050-04A2-44AE-BD27-BBAC04FF8877}"/>
                </a:ext>
              </a:extLst>
            </p:cNvPr>
            <p:cNvSpPr/>
            <p:nvPr/>
          </p:nvSpPr>
          <p:spPr>
            <a:xfrm>
              <a:off x="8626595" y="5171214"/>
              <a:ext cx="3228833" cy="491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Virtualization/Container Layer</a:t>
              </a:r>
              <a:endPara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C579F56-03A9-40DB-A5F0-3FAF4A9030B9}"/>
                </a:ext>
              </a:extLst>
            </p:cNvPr>
            <p:cNvSpPr/>
            <p:nvPr/>
          </p:nvSpPr>
          <p:spPr>
            <a:xfrm>
              <a:off x="8629209" y="5851466"/>
              <a:ext cx="969200" cy="491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  <a:endPara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227091D-0C38-476E-994D-A6A32CE58600}"/>
                </a:ext>
              </a:extLst>
            </p:cNvPr>
            <p:cNvSpPr/>
            <p:nvPr/>
          </p:nvSpPr>
          <p:spPr>
            <a:xfrm>
              <a:off x="9747885" y="5851466"/>
              <a:ext cx="969200" cy="491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Storage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961B74E-4181-4F6B-9829-65F22454F0EF}"/>
                </a:ext>
              </a:extLst>
            </p:cNvPr>
            <p:cNvSpPr/>
            <p:nvPr/>
          </p:nvSpPr>
          <p:spPr>
            <a:xfrm>
              <a:off x="10886229" y="5841677"/>
              <a:ext cx="969200" cy="491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Networking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6E25CA9-3749-4A29-A79E-569C914BC50E}"/>
                </a:ext>
              </a:extLst>
            </p:cNvPr>
            <p:cNvGrpSpPr/>
            <p:nvPr/>
          </p:nvGrpSpPr>
          <p:grpSpPr>
            <a:xfrm>
              <a:off x="3289083" y="5227238"/>
              <a:ext cx="286638" cy="140568"/>
              <a:chOff x="6589691" y="5462076"/>
              <a:chExt cx="286638" cy="126281"/>
            </a:xfrm>
          </p:grpSpPr>
          <p:sp>
            <p:nvSpPr>
              <p:cNvPr id="54" name="箭头: V 形 94">
                <a:extLst>
                  <a:ext uri="{FF2B5EF4-FFF2-40B4-BE49-F238E27FC236}">
                    <a16:creationId xmlns:a16="http://schemas.microsoft.com/office/drawing/2014/main" id="{88B9C893-6D2A-43EF-80DE-7360AB22B204}"/>
                  </a:ext>
                </a:extLst>
              </p:cNvPr>
              <p:cNvSpPr/>
              <p:nvPr/>
            </p:nvSpPr>
            <p:spPr>
              <a:xfrm>
                <a:off x="6789168" y="5462084"/>
                <a:ext cx="87161" cy="126273"/>
              </a:xfrm>
              <a:prstGeom prst="chevr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箭头: V 形 95">
                <a:extLst>
                  <a:ext uri="{FF2B5EF4-FFF2-40B4-BE49-F238E27FC236}">
                    <a16:creationId xmlns:a16="http://schemas.microsoft.com/office/drawing/2014/main" id="{0A55FAA6-6705-458E-B514-F815A3E2148E}"/>
                  </a:ext>
                </a:extLst>
              </p:cNvPr>
              <p:cNvSpPr/>
              <p:nvPr/>
            </p:nvSpPr>
            <p:spPr>
              <a:xfrm>
                <a:off x="6656372" y="5462084"/>
                <a:ext cx="87161" cy="126273"/>
              </a:xfrm>
              <a:prstGeom prst="chevron">
                <a:avLst/>
              </a:prstGeom>
              <a:solidFill>
                <a:srgbClr val="FF0000">
                  <a:alpha val="2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箭头: V 形 96">
                <a:extLst>
                  <a:ext uri="{FF2B5EF4-FFF2-40B4-BE49-F238E27FC236}">
                    <a16:creationId xmlns:a16="http://schemas.microsoft.com/office/drawing/2014/main" id="{87597216-EAF4-40D0-A130-6DBC2981CAF3}"/>
                  </a:ext>
                </a:extLst>
              </p:cNvPr>
              <p:cNvSpPr/>
              <p:nvPr/>
            </p:nvSpPr>
            <p:spPr>
              <a:xfrm>
                <a:off x="6722330" y="5462084"/>
                <a:ext cx="87161" cy="126273"/>
              </a:xfrm>
              <a:prstGeom prst="chevron">
                <a:avLst/>
              </a:prstGeom>
              <a:solidFill>
                <a:srgbClr val="FF0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箭头: V 形 97">
                <a:extLst>
                  <a:ext uri="{FF2B5EF4-FFF2-40B4-BE49-F238E27FC236}">
                    <a16:creationId xmlns:a16="http://schemas.microsoft.com/office/drawing/2014/main" id="{2D47C992-63CD-4959-9F25-5A82732C6AA1}"/>
                  </a:ext>
                </a:extLst>
              </p:cNvPr>
              <p:cNvSpPr/>
              <p:nvPr/>
            </p:nvSpPr>
            <p:spPr>
              <a:xfrm>
                <a:off x="6589691" y="5462076"/>
                <a:ext cx="87161" cy="126273"/>
              </a:xfrm>
              <a:prstGeom prst="chevron">
                <a:avLst/>
              </a:prstGeom>
              <a:solidFill>
                <a:srgbClr val="FF0000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9DE196C8-D70D-44F8-BA6F-31CFDA3C83F1}"/>
                </a:ext>
              </a:extLst>
            </p:cNvPr>
            <p:cNvGrpSpPr/>
            <p:nvPr/>
          </p:nvGrpSpPr>
          <p:grpSpPr>
            <a:xfrm>
              <a:off x="7467626" y="5254175"/>
              <a:ext cx="286638" cy="140568"/>
              <a:chOff x="6589691" y="5462076"/>
              <a:chExt cx="286638" cy="126281"/>
            </a:xfrm>
          </p:grpSpPr>
          <p:sp>
            <p:nvSpPr>
              <p:cNvPr id="59" name="箭头: V 形 94">
                <a:extLst>
                  <a:ext uri="{FF2B5EF4-FFF2-40B4-BE49-F238E27FC236}">
                    <a16:creationId xmlns:a16="http://schemas.microsoft.com/office/drawing/2014/main" id="{E03D05D6-9047-40E8-8636-E69FD91A4963}"/>
                  </a:ext>
                </a:extLst>
              </p:cNvPr>
              <p:cNvSpPr/>
              <p:nvPr/>
            </p:nvSpPr>
            <p:spPr>
              <a:xfrm>
                <a:off x="6789168" y="5462084"/>
                <a:ext cx="87161" cy="126273"/>
              </a:xfrm>
              <a:prstGeom prst="chevr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箭头: V 形 95">
                <a:extLst>
                  <a:ext uri="{FF2B5EF4-FFF2-40B4-BE49-F238E27FC236}">
                    <a16:creationId xmlns:a16="http://schemas.microsoft.com/office/drawing/2014/main" id="{620063D6-1E4E-431C-AD3C-93FF21E226F8}"/>
                  </a:ext>
                </a:extLst>
              </p:cNvPr>
              <p:cNvSpPr/>
              <p:nvPr/>
            </p:nvSpPr>
            <p:spPr>
              <a:xfrm>
                <a:off x="6656372" y="5462084"/>
                <a:ext cx="87161" cy="126273"/>
              </a:xfrm>
              <a:prstGeom prst="chevron">
                <a:avLst/>
              </a:prstGeom>
              <a:solidFill>
                <a:srgbClr val="FF0000">
                  <a:alpha val="2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箭头: V 形 96">
                <a:extLst>
                  <a:ext uri="{FF2B5EF4-FFF2-40B4-BE49-F238E27FC236}">
                    <a16:creationId xmlns:a16="http://schemas.microsoft.com/office/drawing/2014/main" id="{46A3F964-77C5-420D-A246-E78ED4F15554}"/>
                  </a:ext>
                </a:extLst>
              </p:cNvPr>
              <p:cNvSpPr/>
              <p:nvPr/>
            </p:nvSpPr>
            <p:spPr>
              <a:xfrm>
                <a:off x="6722330" y="5462084"/>
                <a:ext cx="87161" cy="126273"/>
              </a:xfrm>
              <a:prstGeom prst="chevron">
                <a:avLst/>
              </a:prstGeom>
              <a:solidFill>
                <a:srgbClr val="FF0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箭头: V 形 97">
                <a:extLst>
                  <a:ext uri="{FF2B5EF4-FFF2-40B4-BE49-F238E27FC236}">
                    <a16:creationId xmlns:a16="http://schemas.microsoft.com/office/drawing/2014/main" id="{C1CFB4D8-2933-4261-9814-2582C8941FF4}"/>
                  </a:ext>
                </a:extLst>
              </p:cNvPr>
              <p:cNvSpPr/>
              <p:nvPr/>
            </p:nvSpPr>
            <p:spPr>
              <a:xfrm>
                <a:off x="6589691" y="5462076"/>
                <a:ext cx="87161" cy="126273"/>
              </a:xfrm>
              <a:prstGeom prst="chevron">
                <a:avLst/>
              </a:prstGeom>
              <a:solidFill>
                <a:srgbClr val="FF0000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4CE205B-080D-4239-AD5A-DDAB2D91E7B6}"/>
                </a:ext>
              </a:extLst>
            </p:cNvPr>
            <p:cNvSpPr txBox="1"/>
            <p:nvPr/>
          </p:nvSpPr>
          <p:spPr>
            <a:xfrm>
              <a:off x="2288642" y="4627119"/>
              <a:ext cx="2289790" cy="49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Decoupling  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FD081F5-6A81-47D1-914F-A561ECB47A6E}"/>
                </a:ext>
              </a:extLst>
            </p:cNvPr>
            <p:cNvSpPr txBox="1"/>
            <p:nvPr/>
          </p:nvSpPr>
          <p:spPr>
            <a:xfrm>
              <a:off x="6513180" y="4668293"/>
              <a:ext cx="2289790" cy="49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Cloud native</a:t>
              </a:r>
              <a:endPara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2330DA6-4C81-4D0B-96AE-770BD61A0A09}"/>
                </a:ext>
              </a:extLst>
            </p:cNvPr>
            <p:cNvSpPr/>
            <p:nvPr/>
          </p:nvSpPr>
          <p:spPr>
            <a:xfrm>
              <a:off x="8472264" y="4576850"/>
              <a:ext cx="3558726" cy="122140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标题 1">
            <a:extLst>
              <a:ext uri="{FF2B5EF4-FFF2-40B4-BE49-F238E27FC236}">
                <a16:creationId xmlns:a16="http://schemas.microsoft.com/office/drawing/2014/main" id="{49D7F994-39A3-4228-88EE-0207C709110A}"/>
              </a:ext>
            </a:extLst>
          </p:cNvPr>
          <p:cNvSpPr txBox="1">
            <a:spLocks/>
          </p:cNvSpPr>
          <p:nvPr/>
        </p:nvSpPr>
        <p:spPr>
          <a:xfrm>
            <a:off x="263353" y="116632"/>
            <a:ext cx="11640625" cy="49006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/>
            <a:r>
              <a:rPr lang="en-GB" altLang="zh-CN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XGVela</a:t>
            </a:r>
            <a:r>
              <a:rPr lang="en-GB" altLang="zh-CN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GB" altLang="zh-CN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need XGVela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圆角矩形 3">
            <a:extLst>
              <a:ext uri="{FF2B5EF4-FFF2-40B4-BE49-F238E27FC236}">
                <a16:creationId xmlns:a16="http://schemas.microsoft.com/office/drawing/2014/main" id="{3BE80AEB-81C8-43DA-9826-E4B65130BDA2}"/>
              </a:ext>
            </a:extLst>
          </p:cNvPr>
          <p:cNvSpPr/>
          <p:nvPr/>
        </p:nvSpPr>
        <p:spPr>
          <a:xfrm>
            <a:off x="323863" y="5264256"/>
            <a:ext cx="2281251" cy="540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to fast-changing requirements in 5G era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圆角矩形 7">
            <a:extLst>
              <a:ext uri="{FF2B5EF4-FFF2-40B4-BE49-F238E27FC236}">
                <a16:creationId xmlns:a16="http://schemas.microsoft.com/office/drawing/2014/main" id="{12D02E3B-44D6-44B5-9445-A628959025D4}"/>
              </a:ext>
            </a:extLst>
          </p:cNvPr>
          <p:cNvSpPr/>
          <p:nvPr/>
        </p:nvSpPr>
        <p:spPr>
          <a:xfrm>
            <a:off x="3412897" y="5264256"/>
            <a:ext cx="2281251" cy="540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 the shortage of VM platform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圆角矩形 20">
            <a:extLst>
              <a:ext uri="{FF2B5EF4-FFF2-40B4-BE49-F238E27FC236}">
                <a16:creationId xmlns:a16="http://schemas.microsoft.com/office/drawing/2014/main" id="{0098E6E2-2F89-4F5D-84BD-C58ED9D6A524}"/>
              </a:ext>
            </a:extLst>
          </p:cNvPr>
          <p:cNvSpPr/>
          <p:nvPr/>
        </p:nvSpPr>
        <p:spPr>
          <a:xfrm>
            <a:off x="6501931" y="5241792"/>
            <a:ext cx="2281251" cy="540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open eco-system in telco industry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圆角矩形 21">
            <a:extLst>
              <a:ext uri="{FF2B5EF4-FFF2-40B4-BE49-F238E27FC236}">
                <a16:creationId xmlns:a16="http://schemas.microsoft.com/office/drawing/2014/main" id="{53F9E546-40B6-472B-9A7F-56FF7F097BA3}"/>
              </a:ext>
            </a:extLst>
          </p:cNvPr>
          <p:cNvSpPr/>
          <p:nvPr/>
        </p:nvSpPr>
        <p:spPr>
          <a:xfrm>
            <a:off x="9586886" y="5264256"/>
            <a:ext cx="2281251" cy="540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control of XGVela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FD0A90-8A33-4E9F-BBCD-C85CC6E92D33}"/>
              </a:ext>
            </a:extLst>
          </p:cNvPr>
          <p:cNvSpPr/>
          <p:nvPr/>
        </p:nvSpPr>
        <p:spPr>
          <a:xfrm>
            <a:off x="198688" y="4732057"/>
            <a:ext cx="9911643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XGVela, a cloud native telco PaaS platform, the following benefits can be provided.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E1D1BD9-728C-4D46-BCA6-1E5A7AADB96D}"/>
              </a:ext>
            </a:extLst>
          </p:cNvPr>
          <p:cNvSpPr txBox="1"/>
          <p:nvPr/>
        </p:nvSpPr>
        <p:spPr>
          <a:xfrm>
            <a:off x="230483" y="5887974"/>
            <a:ext cx="2468010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08000" indent="-108000" algn="just">
              <a:lnSpc>
                <a:spcPct val="130000"/>
              </a:lnSpc>
              <a:buFont typeface="Arial" panose="020B0604020202020204" pitchFamily="34" charset="0"/>
              <a:buChar char="•"/>
              <a:defRPr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High flexibility in 2B scenarios</a:t>
            </a:r>
          </a:p>
          <a:p>
            <a:r>
              <a:rPr lang="en-US" altLang="zh-CN" dirty="0"/>
              <a:t>Quick function upgrade</a:t>
            </a:r>
          </a:p>
          <a:p>
            <a:r>
              <a:rPr lang="en-US" altLang="zh-CN" dirty="0"/>
              <a:t>Agile capabilities release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181F722-50C2-4695-A430-13DEDAC1A076}"/>
              </a:ext>
            </a:extLst>
          </p:cNvPr>
          <p:cNvSpPr txBox="1"/>
          <p:nvPr/>
        </p:nvSpPr>
        <p:spPr>
          <a:xfrm>
            <a:off x="3181674" y="5884778"/>
            <a:ext cx="2753153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VM Guest OS cumbersome</a:t>
            </a:r>
          </a:p>
          <a:p>
            <a:pPr marL="108000" indent="-1080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 deployment density with VM</a:t>
            </a:r>
          </a:p>
          <a:p>
            <a:pPr marL="108000" indent="-1080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Slow start and stop of virtual machine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CB93EF4-4450-4791-942D-7215D2A1ABA3}"/>
              </a:ext>
            </a:extLst>
          </p:cNvPr>
          <p:cNvSpPr txBox="1"/>
          <p:nvPr/>
        </p:nvSpPr>
        <p:spPr>
          <a:xfrm>
            <a:off x="6264446" y="5892658"/>
            <a:ext cx="2884153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08000" indent="-108000" algn="just">
              <a:lnSpc>
                <a:spcPct val="130000"/>
              </a:lnSpc>
              <a:buFont typeface="Arial" panose="020B0604020202020204" pitchFamily="34" charset="0"/>
              <a:buChar char="•"/>
              <a:defRPr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Reduce barriers to enter the telco-industry</a:t>
            </a:r>
          </a:p>
          <a:p>
            <a:r>
              <a:rPr lang="en-US" altLang="zh-CN" dirty="0"/>
              <a:t>Expand and prosper the ecosystem</a:t>
            </a:r>
          </a:p>
          <a:p>
            <a:r>
              <a:rPr lang="en-US" altLang="zh-CN" dirty="0"/>
              <a:t>Reduce the cost on network construction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1F2A989-A0F6-4E89-8BC6-266A12AA12AD}"/>
              </a:ext>
            </a:extLst>
          </p:cNvPr>
          <p:cNvSpPr txBox="1"/>
          <p:nvPr/>
        </p:nvSpPr>
        <p:spPr>
          <a:xfrm>
            <a:off x="9400724" y="5892358"/>
            <a:ext cx="2692944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08000" indent="-108000" algn="just">
              <a:lnSpc>
                <a:spcPct val="130000"/>
              </a:lnSpc>
              <a:buFont typeface="Arial" panose="020B0604020202020204" pitchFamily="34" charset="0"/>
              <a:buChar char="•"/>
              <a:defRPr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Common PaaS service for NFs</a:t>
            </a:r>
          </a:p>
          <a:p>
            <a:r>
              <a:rPr lang="en-US" altLang="zh-CN" dirty="0"/>
              <a:t>Standard capability APIs</a:t>
            </a:r>
          </a:p>
          <a:p>
            <a:r>
              <a:rPr lang="en-US" altLang="zh-CN" dirty="0"/>
              <a:t>App focus on App specific logics</a:t>
            </a:r>
          </a:p>
        </p:txBody>
      </p:sp>
    </p:spTree>
    <p:extLst>
      <p:ext uri="{BB962C8B-B14F-4D97-AF65-F5344CB8AC3E}">
        <p14:creationId xmlns:p14="http://schemas.microsoft.com/office/powerpoint/2010/main" val="336333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0869AFCF-2BEA-4CFF-A4B8-25AB29306464}"/>
              </a:ext>
            </a:extLst>
          </p:cNvPr>
          <p:cNvSpPr/>
          <p:nvPr/>
        </p:nvSpPr>
        <p:spPr>
          <a:xfrm>
            <a:off x="5909739" y="2295015"/>
            <a:ext cx="2543647" cy="124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D8D6DC-D077-4052-9173-75E1C28CA79A}"/>
              </a:ext>
            </a:extLst>
          </p:cNvPr>
          <p:cNvSpPr/>
          <p:nvPr/>
        </p:nvSpPr>
        <p:spPr>
          <a:xfrm>
            <a:off x="5391312" y="5809645"/>
            <a:ext cx="6455365" cy="61779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F2214A-3681-459D-8F1E-F45A9C46A18D}"/>
              </a:ext>
            </a:extLst>
          </p:cNvPr>
          <p:cNvSpPr/>
          <p:nvPr/>
        </p:nvSpPr>
        <p:spPr>
          <a:xfrm>
            <a:off x="5691268" y="5926931"/>
            <a:ext cx="2980588" cy="1793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Hypervisor</a:t>
            </a:r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949869-DFDD-4DCA-9042-FE7068667E7F}"/>
              </a:ext>
            </a:extLst>
          </p:cNvPr>
          <p:cNvSpPr/>
          <p:nvPr/>
        </p:nvSpPr>
        <p:spPr>
          <a:xfrm>
            <a:off x="5709735" y="6206286"/>
            <a:ext cx="900000" cy="173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x86</a:t>
            </a:r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768E84-62E6-45DB-BA22-C44BF7A419B6}"/>
              </a:ext>
            </a:extLst>
          </p:cNvPr>
          <p:cNvSpPr/>
          <p:nvPr/>
        </p:nvSpPr>
        <p:spPr>
          <a:xfrm>
            <a:off x="6871232" y="6206286"/>
            <a:ext cx="900000" cy="173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ARM</a:t>
            </a:r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40B41D-3DDB-4D79-A0CF-86D613576418}"/>
              </a:ext>
            </a:extLst>
          </p:cNvPr>
          <p:cNvSpPr/>
          <p:nvPr/>
        </p:nvSpPr>
        <p:spPr>
          <a:xfrm>
            <a:off x="8032729" y="6206286"/>
            <a:ext cx="1116000" cy="173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Acceleration</a:t>
            </a:r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C1A467-8727-4446-B1D5-38E8FBB10C13}"/>
              </a:ext>
            </a:extLst>
          </p:cNvPr>
          <p:cNvSpPr/>
          <p:nvPr/>
        </p:nvSpPr>
        <p:spPr>
          <a:xfrm>
            <a:off x="9410226" y="6206286"/>
            <a:ext cx="900000" cy="173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Storage</a:t>
            </a:r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244C42-CE7E-4470-BCE5-529EA265337E}"/>
              </a:ext>
            </a:extLst>
          </p:cNvPr>
          <p:cNvSpPr/>
          <p:nvPr/>
        </p:nvSpPr>
        <p:spPr>
          <a:xfrm>
            <a:off x="5705035" y="5517195"/>
            <a:ext cx="5917415" cy="173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Container</a:t>
            </a:r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D13786-463D-409B-8189-C7F16CEB46A3}"/>
              </a:ext>
            </a:extLst>
          </p:cNvPr>
          <p:cNvSpPr/>
          <p:nvPr/>
        </p:nvSpPr>
        <p:spPr>
          <a:xfrm>
            <a:off x="10571724" y="6206286"/>
            <a:ext cx="1059420" cy="173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Networking</a:t>
            </a:r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7F049AF-D671-45F2-B326-AE02F77012D0}"/>
              </a:ext>
            </a:extLst>
          </p:cNvPr>
          <p:cNvSpPr/>
          <p:nvPr/>
        </p:nvSpPr>
        <p:spPr>
          <a:xfrm>
            <a:off x="4804044" y="5818291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IaaS</a:t>
            </a:r>
            <a:endParaRPr lang="zh-CN" altLang="en-US" sz="1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9526095-BBBB-453F-AF62-992C636CF1D7}"/>
              </a:ext>
            </a:extLst>
          </p:cNvPr>
          <p:cNvSpPr/>
          <p:nvPr/>
        </p:nvSpPr>
        <p:spPr>
          <a:xfrm>
            <a:off x="457200" y="4377520"/>
            <a:ext cx="3097692" cy="3972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Hypervisor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10C265B-A98A-4E31-A487-78AE60378D38}"/>
              </a:ext>
            </a:extLst>
          </p:cNvPr>
          <p:cNvSpPr/>
          <p:nvPr/>
        </p:nvSpPr>
        <p:spPr>
          <a:xfrm>
            <a:off x="457200" y="4853625"/>
            <a:ext cx="3097692" cy="4953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computing/storage/network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A13F6F7-79AF-4407-A68D-7EAECA6D68E6}"/>
              </a:ext>
            </a:extLst>
          </p:cNvPr>
          <p:cNvSpPr txBox="1"/>
          <p:nvPr/>
        </p:nvSpPr>
        <p:spPr>
          <a:xfrm>
            <a:off x="815826" y="2131690"/>
            <a:ext cx="874002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 1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9B6157B-3CAB-4A11-80F8-1A6B2871EE62}"/>
              </a:ext>
            </a:extLst>
          </p:cNvPr>
          <p:cNvSpPr txBox="1"/>
          <p:nvPr/>
        </p:nvSpPr>
        <p:spPr>
          <a:xfrm>
            <a:off x="2287810" y="2131690"/>
            <a:ext cx="1036272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 2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4A75250-0545-44BA-9EAD-96261563790F}"/>
              </a:ext>
            </a:extLst>
          </p:cNvPr>
          <p:cNvSpPr/>
          <p:nvPr/>
        </p:nvSpPr>
        <p:spPr>
          <a:xfrm>
            <a:off x="537018" y="3265538"/>
            <a:ext cx="1423338" cy="258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Telco service logic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6761DD5-BD1A-4276-91D8-9C61A0FE0D9D}"/>
              </a:ext>
            </a:extLst>
          </p:cNvPr>
          <p:cNvSpPr/>
          <p:nvPr/>
        </p:nvSpPr>
        <p:spPr>
          <a:xfrm>
            <a:off x="537018" y="3581607"/>
            <a:ext cx="1423338" cy="2588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Adaptation layer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34DE000-2AFF-45BA-A036-658BF787D3DF}"/>
              </a:ext>
            </a:extLst>
          </p:cNvPr>
          <p:cNvSpPr/>
          <p:nvPr/>
        </p:nvSpPr>
        <p:spPr>
          <a:xfrm>
            <a:off x="457200" y="2495648"/>
            <a:ext cx="1540560" cy="144449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E998E83-7617-4EB9-BD3A-A71444B6D949}"/>
              </a:ext>
            </a:extLst>
          </p:cNvPr>
          <p:cNvSpPr/>
          <p:nvPr/>
        </p:nvSpPr>
        <p:spPr>
          <a:xfrm>
            <a:off x="2140776" y="3241820"/>
            <a:ext cx="1344705" cy="258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Telco service logic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A87E049-3F72-43CB-8A7A-55BCE8EA0386}"/>
              </a:ext>
            </a:extLst>
          </p:cNvPr>
          <p:cNvSpPr/>
          <p:nvPr/>
        </p:nvSpPr>
        <p:spPr>
          <a:xfrm>
            <a:off x="2123901" y="3603281"/>
            <a:ext cx="1344704" cy="2588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Adaptation layer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5C7D05B-C758-4015-AC36-2559D0EEE7A1}"/>
              </a:ext>
            </a:extLst>
          </p:cNvPr>
          <p:cNvSpPr/>
          <p:nvPr/>
        </p:nvSpPr>
        <p:spPr>
          <a:xfrm>
            <a:off x="2089597" y="2495649"/>
            <a:ext cx="1465296" cy="14444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DFC1366-C300-4A5F-8525-48C8C79239C4}"/>
              </a:ext>
            </a:extLst>
          </p:cNvPr>
          <p:cNvSpPr/>
          <p:nvPr/>
        </p:nvSpPr>
        <p:spPr>
          <a:xfrm>
            <a:off x="2832068" y="2566003"/>
            <a:ext cx="655602" cy="6179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 specific logic 1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0B00842-91E6-433B-8DBE-A7F3FCE7784D}"/>
              </a:ext>
            </a:extLst>
          </p:cNvPr>
          <p:cNvSpPr/>
          <p:nvPr/>
        </p:nvSpPr>
        <p:spPr>
          <a:xfrm>
            <a:off x="2140776" y="2566003"/>
            <a:ext cx="632590" cy="6102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 specific logic 2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标题 1">
            <a:extLst>
              <a:ext uri="{FF2B5EF4-FFF2-40B4-BE49-F238E27FC236}">
                <a16:creationId xmlns:a16="http://schemas.microsoft.com/office/drawing/2014/main" id="{1DB0A946-21D2-4150-9446-BDEDEE83B4E5}"/>
              </a:ext>
            </a:extLst>
          </p:cNvPr>
          <p:cNvSpPr txBox="1">
            <a:spLocks/>
          </p:cNvSpPr>
          <p:nvPr/>
        </p:nvSpPr>
        <p:spPr>
          <a:xfrm>
            <a:off x="263353" y="116632"/>
            <a:ext cx="10081119" cy="49006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/>
            <a:r>
              <a:rPr lang="en-GB" altLang="zh-CN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XGVela | What is XGVela?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D38FD825-9C65-45F4-B41A-82ABCC709805}"/>
              </a:ext>
            </a:extLst>
          </p:cNvPr>
          <p:cNvSpPr/>
          <p:nvPr/>
        </p:nvSpPr>
        <p:spPr>
          <a:xfrm>
            <a:off x="5909739" y="2177536"/>
            <a:ext cx="5084642" cy="8875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B22B368-CE6A-4363-A70B-7206441350C1}"/>
              </a:ext>
            </a:extLst>
          </p:cNvPr>
          <p:cNvSpPr/>
          <p:nvPr/>
        </p:nvSpPr>
        <p:spPr>
          <a:xfrm>
            <a:off x="4925291" y="2034894"/>
            <a:ext cx="6921386" cy="322490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箭头: 上下 142">
            <a:extLst>
              <a:ext uri="{FF2B5EF4-FFF2-40B4-BE49-F238E27FC236}">
                <a16:creationId xmlns:a16="http://schemas.microsoft.com/office/drawing/2014/main" id="{8B6487F9-5212-4702-9343-5CC815411648}"/>
              </a:ext>
            </a:extLst>
          </p:cNvPr>
          <p:cNvSpPr/>
          <p:nvPr/>
        </p:nvSpPr>
        <p:spPr>
          <a:xfrm>
            <a:off x="7186619" y="1522939"/>
            <a:ext cx="206099" cy="458284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箭头: 上下 143">
            <a:extLst>
              <a:ext uri="{FF2B5EF4-FFF2-40B4-BE49-F238E27FC236}">
                <a16:creationId xmlns:a16="http://schemas.microsoft.com/office/drawing/2014/main" id="{E7F04969-FB4B-4059-A2C0-ADE0F1ADF310}"/>
              </a:ext>
            </a:extLst>
          </p:cNvPr>
          <p:cNvSpPr/>
          <p:nvPr/>
        </p:nvSpPr>
        <p:spPr>
          <a:xfrm>
            <a:off x="9291339" y="674058"/>
            <a:ext cx="206099" cy="1307165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箭头: 上下 146">
            <a:extLst>
              <a:ext uri="{FF2B5EF4-FFF2-40B4-BE49-F238E27FC236}">
                <a16:creationId xmlns:a16="http://schemas.microsoft.com/office/drawing/2014/main" id="{94E95C08-D0C4-4C70-AFE9-35DDF9B32F62}"/>
              </a:ext>
            </a:extLst>
          </p:cNvPr>
          <p:cNvSpPr/>
          <p:nvPr/>
        </p:nvSpPr>
        <p:spPr>
          <a:xfrm>
            <a:off x="7008335" y="636878"/>
            <a:ext cx="194724" cy="300201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5D07CB8-B86F-4EE0-8103-2A12013CDC97}"/>
              </a:ext>
            </a:extLst>
          </p:cNvPr>
          <p:cNvSpPr/>
          <p:nvPr/>
        </p:nvSpPr>
        <p:spPr>
          <a:xfrm>
            <a:off x="1299377" y="2563143"/>
            <a:ext cx="660980" cy="6179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 specific logic 1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868649F8-E692-4FCE-B347-6D48F62061A0}"/>
              </a:ext>
            </a:extLst>
          </p:cNvPr>
          <p:cNvSpPr/>
          <p:nvPr/>
        </p:nvSpPr>
        <p:spPr>
          <a:xfrm>
            <a:off x="550497" y="2563143"/>
            <a:ext cx="657042" cy="6102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 specific logic 2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B6F935-9C50-4A0D-AE68-7DBE24D5B1C5}"/>
              </a:ext>
            </a:extLst>
          </p:cNvPr>
          <p:cNvGrpSpPr/>
          <p:nvPr/>
        </p:nvGrpSpPr>
        <p:grpSpPr>
          <a:xfrm>
            <a:off x="5315895" y="302275"/>
            <a:ext cx="6612752" cy="299061"/>
            <a:chOff x="5315895" y="302275"/>
            <a:chExt cx="6612752" cy="336658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A879E10D-8CE6-4A4A-A689-4FBB1F033619}"/>
                </a:ext>
              </a:extLst>
            </p:cNvPr>
            <p:cNvSpPr/>
            <p:nvPr/>
          </p:nvSpPr>
          <p:spPr>
            <a:xfrm>
              <a:off x="5315895" y="302275"/>
              <a:ext cx="6612752" cy="3366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7F70CEF8-8548-40D5-A1A3-DF11AB0BE4FC}"/>
                </a:ext>
              </a:extLst>
            </p:cNvPr>
            <p:cNvSpPr/>
            <p:nvPr/>
          </p:nvSpPr>
          <p:spPr>
            <a:xfrm>
              <a:off x="7268662" y="361665"/>
              <a:ext cx="1079317" cy="212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NFVO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BB08B631-DF01-4652-97C2-D35C67B30932}"/>
                </a:ext>
              </a:extLst>
            </p:cNvPr>
            <p:cNvSpPr/>
            <p:nvPr/>
          </p:nvSpPr>
          <p:spPr>
            <a:xfrm>
              <a:off x="8980749" y="361665"/>
              <a:ext cx="1079317" cy="212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OSS / BSS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813DC50C-C0C5-496F-B195-7C016B77BC54}"/>
                </a:ext>
              </a:extLst>
            </p:cNvPr>
            <p:cNvSpPr/>
            <p:nvPr/>
          </p:nvSpPr>
          <p:spPr>
            <a:xfrm>
              <a:off x="10537164" y="364432"/>
              <a:ext cx="1164131" cy="209389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en-US" altLang="zh-CN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etc</a:t>
              </a:r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57DD836-FD7C-4352-B573-070EFB3DE9E5}"/>
                </a:ext>
              </a:extLst>
            </p:cNvPr>
            <p:cNvSpPr/>
            <p:nvPr/>
          </p:nvSpPr>
          <p:spPr>
            <a:xfrm>
              <a:off x="5576537" y="361427"/>
              <a:ext cx="1079317" cy="212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ONAP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2B4B318-5B3D-43B2-8E20-DEC687EB7A59}"/>
              </a:ext>
            </a:extLst>
          </p:cNvPr>
          <p:cNvGrpSpPr/>
          <p:nvPr/>
        </p:nvGrpSpPr>
        <p:grpSpPr>
          <a:xfrm>
            <a:off x="5315895" y="944445"/>
            <a:ext cx="3660154" cy="532690"/>
            <a:chOff x="1464578" y="1670028"/>
            <a:chExt cx="3363057" cy="439285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0D7F6717-80EB-49B2-8713-BC6CFDA03C20}"/>
                </a:ext>
              </a:extLst>
            </p:cNvPr>
            <p:cNvSpPr/>
            <p:nvPr/>
          </p:nvSpPr>
          <p:spPr>
            <a:xfrm>
              <a:off x="1464578" y="1670028"/>
              <a:ext cx="3363057" cy="4392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7E2026F3-B65F-4F7C-AC50-E3C5F18C94A6}"/>
                </a:ext>
              </a:extLst>
            </p:cNvPr>
            <p:cNvSpPr/>
            <p:nvPr/>
          </p:nvSpPr>
          <p:spPr>
            <a:xfrm>
              <a:off x="1875255" y="1748276"/>
              <a:ext cx="1234966" cy="306049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5G/6G/… Network Functions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39E2E0EE-0460-4251-8A31-FC0B26346F04}"/>
                </a:ext>
              </a:extLst>
            </p:cNvPr>
            <p:cNvSpPr/>
            <p:nvPr/>
          </p:nvSpPr>
          <p:spPr>
            <a:xfrm>
              <a:off x="3191457" y="1753153"/>
              <a:ext cx="1529565" cy="306049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Telco App</a:t>
              </a:r>
            </a:p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(Value-add services/ etc. )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687997D-A374-4227-BDF2-2D9ECB3B1BE9}"/>
              </a:ext>
            </a:extLst>
          </p:cNvPr>
          <p:cNvGrpSpPr/>
          <p:nvPr/>
        </p:nvGrpSpPr>
        <p:grpSpPr>
          <a:xfrm>
            <a:off x="10041611" y="1121476"/>
            <a:ext cx="1887036" cy="323892"/>
            <a:chOff x="9054520" y="2058906"/>
            <a:chExt cx="2611964" cy="439285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1D64C700-070B-4B47-ACAF-045267D68811}"/>
                </a:ext>
              </a:extLst>
            </p:cNvPr>
            <p:cNvSpPr/>
            <p:nvPr/>
          </p:nvSpPr>
          <p:spPr>
            <a:xfrm>
              <a:off x="9054520" y="2058906"/>
              <a:ext cx="2611964" cy="4392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5B98F20C-D8BA-4E7A-93B7-FE51B80B9FBC}"/>
                </a:ext>
              </a:extLst>
            </p:cNvPr>
            <p:cNvSpPr/>
            <p:nvPr/>
          </p:nvSpPr>
          <p:spPr>
            <a:xfrm>
              <a:off x="9729164" y="2131698"/>
              <a:ext cx="1823861" cy="3120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3-party hosted App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箭头: 上下 64">
            <a:extLst>
              <a:ext uri="{FF2B5EF4-FFF2-40B4-BE49-F238E27FC236}">
                <a16:creationId xmlns:a16="http://schemas.microsoft.com/office/drawing/2014/main" id="{FD143CAC-FBAD-4FC8-8F19-9F8C2D472D02}"/>
              </a:ext>
            </a:extLst>
          </p:cNvPr>
          <p:cNvSpPr/>
          <p:nvPr/>
        </p:nvSpPr>
        <p:spPr>
          <a:xfrm>
            <a:off x="10621788" y="1507224"/>
            <a:ext cx="206099" cy="458284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B755442-CED9-4705-8FF6-A7D8EB562EC2}"/>
              </a:ext>
            </a:extLst>
          </p:cNvPr>
          <p:cNvSpPr/>
          <p:nvPr/>
        </p:nvSpPr>
        <p:spPr>
          <a:xfrm>
            <a:off x="62495" y="829380"/>
            <a:ext cx="516940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Application tailoring: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NFs / applications are further decomposed according to the microservices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Strip away the parts that have nothing to do with the application itself </a:t>
            </a:r>
          </a:p>
        </p:txBody>
      </p:sp>
      <p:sp>
        <p:nvSpPr>
          <p:cNvPr id="60" name="object 52">
            <a:extLst>
              <a:ext uri="{FF2B5EF4-FFF2-40B4-BE49-F238E27FC236}">
                <a16:creationId xmlns:a16="http://schemas.microsoft.com/office/drawing/2014/main" id="{E11A0D28-D705-46FF-9D72-9245A9ABB480}"/>
              </a:ext>
            </a:extLst>
          </p:cNvPr>
          <p:cNvSpPr txBox="1"/>
          <p:nvPr/>
        </p:nvSpPr>
        <p:spPr>
          <a:xfrm>
            <a:off x="197378" y="5522520"/>
            <a:ext cx="4978400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Platform addition</a:t>
            </a:r>
            <a:r>
              <a:rPr kumimoji="0" sz="2000" b="1" i="0" u="none" strike="noStrike" kern="1200" cap="none" spc="1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lang="en-US" sz="1400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Support the coexistence of multiple resource forms</a:t>
            </a:r>
          </a:p>
          <a:p>
            <a:pPr marL="354965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lang="en-US" altLang="zh-CN" sz="1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Based on</a:t>
            </a:r>
            <a:r>
              <a:rPr kumimoji="0" lang="en-US" sz="1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network element software architecture, the implementation of the general service </a:t>
            </a:r>
            <a:r>
              <a:rPr kumimoji="0" lang="en-US" altLang="zh-CN" sz="1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rely on</a:t>
            </a:r>
            <a:r>
              <a:rPr kumimoji="0" lang="en-US" sz="1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kumimoji="0" lang="en-US" altLang="zh-CN" sz="1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platform</a:t>
            </a:r>
            <a:endParaRPr kumimoji="0" lang="en-US" sz="1400" b="0" i="0" u="none" strike="noStrike" kern="1200" cap="none" spc="-5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lang="en-US" sz="1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Provides unified capabilities through API 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43F9847-CFD6-49AD-AFD9-19A8248B60C7}"/>
              </a:ext>
            </a:extLst>
          </p:cNvPr>
          <p:cNvSpPr/>
          <p:nvPr/>
        </p:nvSpPr>
        <p:spPr>
          <a:xfrm>
            <a:off x="6064137" y="2376773"/>
            <a:ext cx="4828486" cy="56258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functions/ network capabilities/ charging &amp; chargeback functions/ regulatory service/ fault &amp; performance &amp; configuration &amp; topology management</a:t>
            </a:r>
          </a:p>
          <a:p>
            <a:pPr algn="ctr"/>
            <a:endParaRPr lang="en-US" altLang="zh-CN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E9312BA-8126-4F17-AB4A-03A6B368EBEE}"/>
              </a:ext>
            </a:extLst>
          </p:cNvPr>
          <p:cNvSpPr/>
          <p:nvPr/>
        </p:nvSpPr>
        <p:spPr>
          <a:xfrm>
            <a:off x="7828637" y="2249176"/>
            <a:ext cx="1452816" cy="1860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Telco Capabilities</a:t>
            </a:r>
            <a:endParaRPr lang="zh-CN" altLang="en-US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054897B-3B28-433E-8916-90D93357850F}"/>
              </a:ext>
            </a:extLst>
          </p:cNvPr>
          <p:cNvSpPr/>
          <p:nvPr/>
        </p:nvSpPr>
        <p:spPr>
          <a:xfrm>
            <a:off x="457199" y="4035227"/>
            <a:ext cx="3097691" cy="2634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General IT service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B3569B78-F456-415D-8B32-2E15F71A89DC}"/>
              </a:ext>
            </a:extLst>
          </p:cNvPr>
          <p:cNvSpPr/>
          <p:nvPr/>
        </p:nvSpPr>
        <p:spPr>
          <a:xfrm>
            <a:off x="5154315" y="3580854"/>
            <a:ext cx="6500667" cy="1594460"/>
          </a:xfrm>
          <a:prstGeom prst="roundRect">
            <a:avLst/>
          </a:prstGeom>
          <a:solidFill>
            <a:srgbClr val="4472C4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844FA966-9504-4ED1-A7FB-CA03D2F44CD9}"/>
              </a:ext>
            </a:extLst>
          </p:cNvPr>
          <p:cNvSpPr/>
          <p:nvPr/>
        </p:nvSpPr>
        <p:spPr>
          <a:xfrm>
            <a:off x="5891199" y="4903438"/>
            <a:ext cx="2510891" cy="200182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Acceleration HW&amp;SW/ HW operator… </a:t>
            </a:r>
          </a:p>
          <a:p>
            <a:pPr algn="ctr"/>
            <a:endParaRPr lang="en-US" altLang="zh-CN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98AF624-9C06-440E-951A-D43F3ED79637}"/>
              </a:ext>
            </a:extLst>
          </p:cNvPr>
          <p:cNvSpPr/>
          <p:nvPr/>
        </p:nvSpPr>
        <p:spPr>
          <a:xfrm>
            <a:off x="5987766" y="4772632"/>
            <a:ext cx="2199588" cy="155098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enablement</a:t>
            </a:r>
            <a:endParaRPr lang="zh-CN" altLang="en-US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BD61AC1D-AC40-4D81-B42D-EFE92D104703}"/>
              </a:ext>
            </a:extLst>
          </p:cNvPr>
          <p:cNvSpPr/>
          <p:nvPr/>
        </p:nvSpPr>
        <p:spPr>
          <a:xfrm>
            <a:off x="5891199" y="3840468"/>
            <a:ext cx="2501645" cy="448053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PaaS service management/ Helm/ Operator/ Database/ Load balancer/ Firewall</a:t>
            </a:r>
          </a:p>
          <a:p>
            <a:pPr algn="ctr"/>
            <a:endParaRPr lang="en-US" altLang="zh-CN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29AD8E9F-B4AE-467E-96F3-13652D9AB567}"/>
              </a:ext>
            </a:extLst>
          </p:cNvPr>
          <p:cNvSpPr/>
          <p:nvPr/>
        </p:nvSpPr>
        <p:spPr>
          <a:xfrm>
            <a:off x="6136614" y="3631416"/>
            <a:ext cx="1945115" cy="25585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Definition &amp; Development</a:t>
            </a:r>
            <a:endParaRPr lang="zh-CN" alt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BF748E75-B53F-4C33-90D3-E306111406BB}"/>
              </a:ext>
            </a:extLst>
          </p:cNvPr>
          <p:cNvSpPr/>
          <p:nvPr/>
        </p:nvSpPr>
        <p:spPr>
          <a:xfrm>
            <a:off x="5883593" y="4483365"/>
            <a:ext cx="2515271" cy="22522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GW/ Service mesh/ Service proxy… </a:t>
            </a:r>
          </a:p>
          <a:p>
            <a:pPr algn="ctr"/>
            <a:endParaRPr lang="en-US" altLang="zh-CN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856B1B2-6B92-4380-8F8F-7FB7441BE049}"/>
              </a:ext>
            </a:extLst>
          </p:cNvPr>
          <p:cNvSpPr/>
          <p:nvPr/>
        </p:nvSpPr>
        <p:spPr>
          <a:xfrm>
            <a:off x="6107168" y="4379193"/>
            <a:ext cx="2000952" cy="12547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 &amp; Management</a:t>
            </a:r>
            <a:endParaRPr lang="zh-CN" alt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0D2F2B5D-DED1-436E-8DD3-A22B03B54A4C}"/>
              </a:ext>
            </a:extLst>
          </p:cNvPr>
          <p:cNvSpPr/>
          <p:nvPr/>
        </p:nvSpPr>
        <p:spPr>
          <a:xfrm>
            <a:off x="8697193" y="3838249"/>
            <a:ext cx="2350847" cy="413977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registry/ Security (system/app)/ Validation/ Day 2 LCM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ADAC2AE1-B8E7-4C9A-ABA4-93A3D938F205}"/>
              </a:ext>
            </a:extLst>
          </p:cNvPr>
          <p:cNvSpPr/>
          <p:nvPr/>
        </p:nvSpPr>
        <p:spPr>
          <a:xfrm>
            <a:off x="8980095" y="3717700"/>
            <a:ext cx="1886725" cy="155098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Provisioning</a:t>
            </a:r>
            <a:endParaRPr lang="zh-CN" altLang="en-US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E2C41612-997F-4463-81BF-A0A270BFD853}"/>
              </a:ext>
            </a:extLst>
          </p:cNvPr>
          <p:cNvSpPr/>
          <p:nvPr/>
        </p:nvSpPr>
        <p:spPr>
          <a:xfrm>
            <a:off x="8707175" y="4538989"/>
            <a:ext cx="2350847" cy="56094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Monitoring/ Tracing/ Logging</a:t>
            </a:r>
          </a:p>
          <a:p>
            <a:pPr algn="ctr"/>
            <a:endParaRPr lang="en-US" altLang="zh-CN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11CB9D7D-45CC-4384-B798-BA252AA90229}"/>
              </a:ext>
            </a:extLst>
          </p:cNvPr>
          <p:cNvSpPr/>
          <p:nvPr/>
        </p:nvSpPr>
        <p:spPr>
          <a:xfrm>
            <a:off x="9036932" y="4357819"/>
            <a:ext cx="1636624" cy="281612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Observability &amp; Analysis</a:t>
            </a:r>
            <a:endParaRPr lang="zh-CN" alt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BCE6AB6D-0D43-4EA7-B01D-34A23F9AE0B6}"/>
              </a:ext>
            </a:extLst>
          </p:cNvPr>
          <p:cNvSpPr/>
          <p:nvPr/>
        </p:nvSpPr>
        <p:spPr>
          <a:xfrm>
            <a:off x="8612794" y="3146373"/>
            <a:ext cx="2381587" cy="395684"/>
          </a:xfrm>
          <a:prstGeom prst="roundRect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&amp; Adaptation on General PaaS Functionalities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箭头: 上下 128">
            <a:extLst>
              <a:ext uri="{FF2B5EF4-FFF2-40B4-BE49-F238E27FC236}">
                <a16:creationId xmlns:a16="http://schemas.microsoft.com/office/drawing/2014/main" id="{58461AB2-0C0C-4FB8-A6DD-17D84D065640}"/>
              </a:ext>
            </a:extLst>
          </p:cNvPr>
          <p:cNvSpPr/>
          <p:nvPr/>
        </p:nvSpPr>
        <p:spPr>
          <a:xfrm>
            <a:off x="5537432" y="1553037"/>
            <a:ext cx="221177" cy="1956123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箭头: 上下 129">
            <a:extLst>
              <a:ext uri="{FF2B5EF4-FFF2-40B4-BE49-F238E27FC236}">
                <a16:creationId xmlns:a16="http://schemas.microsoft.com/office/drawing/2014/main" id="{09FB0F8A-CB4C-4866-98F4-866D3931A9B5}"/>
              </a:ext>
            </a:extLst>
          </p:cNvPr>
          <p:cNvSpPr/>
          <p:nvPr/>
        </p:nvSpPr>
        <p:spPr>
          <a:xfrm>
            <a:off x="11197699" y="1477043"/>
            <a:ext cx="221177" cy="1956123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05B6539-7CF0-41A4-BAF9-BEF1E8F5874A}"/>
              </a:ext>
            </a:extLst>
          </p:cNvPr>
          <p:cNvSpPr/>
          <p:nvPr/>
        </p:nvSpPr>
        <p:spPr>
          <a:xfrm>
            <a:off x="4804044" y="5365426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CaaS</a:t>
            </a:r>
            <a:endParaRPr lang="zh-CN" altLang="en-US" sz="1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7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4B85F5C-E878-4C6F-B562-6B1330066252}"/>
              </a:ext>
            </a:extLst>
          </p:cNvPr>
          <p:cNvSpPr txBox="1">
            <a:spLocks/>
          </p:cNvSpPr>
          <p:nvPr/>
        </p:nvSpPr>
        <p:spPr>
          <a:xfrm>
            <a:off x="263353" y="116632"/>
            <a:ext cx="11640625" cy="49006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/>
            <a:r>
              <a:rPr lang="en-GB" altLang="zh-CN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XGVela</a:t>
            </a:r>
            <a:r>
              <a:rPr lang="en-GB" altLang="zh-CN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GB" altLang="zh-CN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5B6C6EB-4B58-4E49-9C06-A5AD7A539917}"/>
              </a:ext>
            </a:extLst>
          </p:cNvPr>
          <p:cNvSpPr/>
          <p:nvPr/>
        </p:nvSpPr>
        <p:spPr>
          <a:xfrm>
            <a:off x="3078542" y="4760312"/>
            <a:ext cx="6387922" cy="41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XGVela with cloud native NF/applications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80E6F37-C21B-4731-BAE8-32F948DC098F}"/>
              </a:ext>
            </a:extLst>
          </p:cNvPr>
          <p:cNvCxnSpPr>
            <a:cxnSpLocks/>
            <a:endCxn id="60" idx="4"/>
          </p:cNvCxnSpPr>
          <p:nvPr/>
        </p:nvCxnSpPr>
        <p:spPr>
          <a:xfrm flipH="1">
            <a:off x="2802757" y="1304245"/>
            <a:ext cx="2064" cy="5032679"/>
          </a:xfrm>
          <a:prstGeom prst="line">
            <a:avLst/>
          </a:prstGeom>
          <a:ln w="2222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ïṩḷîdè">
            <a:extLst>
              <a:ext uri="{FF2B5EF4-FFF2-40B4-BE49-F238E27FC236}">
                <a16:creationId xmlns:a16="http://schemas.microsoft.com/office/drawing/2014/main" id="{64A92A1A-1340-42DA-A7CF-4339AFB955BB}"/>
              </a:ext>
            </a:extLst>
          </p:cNvPr>
          <p:cNvSpPr txBox="1"/>
          <p:nvPr/>
        </p:nvSpPr>
        <p:spPr bwMode="auto">
          <a:xfrm>
            <a:off x="3492477" y="1042599"/>
            <a:ext cx="1436455" cy="30171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Document</a:t>
            </a:r>
          </a:p>
        </p:txBody>
      </p:sp>
      <p:sp>
        <p:nvSpPr>
          <p:cNvPr id="21" name="íŝľîḍe">
            <a:extLst>
              <a:ext uri="{FF2B5EF4-FFF2-40B4-BE49-F238E27FC236}">
                <a16:creationId xmlns:a16="http://schemas.microsoft.com/office/drawing/2014/main" id="{23D67E1D-00C3-4F26-8CCD-1368BA7FDF41}"/>
              </a:ext>
            </a:extLst>
          </p:cNvPr>
          <p:cNvSpPr/>
          <p:nvPr/>
        </p:nvSpPr>
        <p:spPr>
          <a:xfrm>
            <a:off x="2751325" y="1539502"/>
            <a:ext cx="108000" cy="108000"/>
          </a:xfrm>
          <a:prstGeom prst="ellipse">
            <a:avLst/>
          </a:prstGeom>
          <a:ln w="38100">
            <a:solidFill>
              <a:schemeClr val="bg1"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íṧľíde">
            <a:extLst>
              <a:ext uri="{FF2B5EF4-FFF2-40B4-BE49-F238E27FC236}">
                <a16:creationId xmlns:a16="http://schemas.microsoft.com/office/drawing/2014/main" id="{944E7B10-A353-478F-AE1F-A9DEF404502A}"/>
              </a:ext>
            </a:extLst>
          </p:cNvPr>
          <p:cNvSpPr/>
          <p:nvPr/>
        </p:nvSpPr>
        <p:spPr>
          <a:xfrm>
            <a:off x="2751325" y="1803184"/>
            <a:ext cx="108000" cy="108000"/>
          </a:xfrm>
          <a:prstGeom prst="ellipse">
            <a:avLst/>
          </a:prstGeom>
          <a:ln w="38100">
            <a:solidFill>
              <a:schemeClr val="bg1"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îšḻîḋé">
            <a:extLst>
              <a:ext uri="{FF2B5EF4-FFF2-40B4-BE49-F238E27FC236}">
                <a16:creationId xmlns:a16="http://schemas.microsoft.com/office/drawing/2014/main" id="{226E8A84-8BC0-48EB-81E2-59E2AA098D07}"/>
              </a:ext>
            </a:extLst>
          </p:cNvPr>
          <p:cNvSpPr/>
          <p:nvPr/>
        </p:nvSpPr>
        <p:spPr>
          <a:xfrm>
            <a:off x="2751325" y="2066866"/>
            <a:ext cx="108000" cy="108000"/>
          </a:xfrm>
          <a:prstGeom prst="ellipse">
            <a:avLst/>
          </a:prstGeom>
          <a:ln w="38100">
            <a:solidFill>
              <a:schemeClr val="bg1"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îŝlídé">
            <a:extLst>
              <a:ext uri="{FF2B5EF4-FFF2-40B4-BE49-F238E27FC236}">
                <a16:creationId xmlns:a16="http://schemas.microsoft.com/office/drawing/2014/main" id="{C0D71F71-D61D-4B11-9D65-79A1FC49053B}"/>
              </a:ext>
            </a:extLst>
          </p:cNvPr>
          <p:cNvSpPr/>
          <p:nvPr/>
        </p:nvSpPr>
        <p:spPr>
          <a:xfrm>
            <a:off x="2573893" y="965692"/>
            <a:ext cx="468000" cy="468000"/>
          </a:xfrm>
          <a:prstGeom prst="ellipse">
            <a:avLst/>
          </a:prstGeom>
          <a:solidFill>
            <a:srgbClr val="2A8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ïṧľídè">
            <a:extLst>
              <a:ext uri="{FF2B5EF4-FFF2-40B4-BE49-F238E27FC236}">
                <a16:creationId xmlns:a16="http://schemas.microsoft.com/office/drawing/2014/main" id="{D7CC6C9D-4F04-4717-A915-8A12E5F2EE7A}"/>
              </a:ext>
            </a:extLst>
          </p:cNvPr>
          <p:cNvSpPr/>
          <p:nvPr/>
        </p:nvSpPr>
        <p:spPr>
          <a:xfrm>
            <a:off x="2751325" y="2983126"/>
            <a:ext cx="108000" cy="108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algn="ctr"/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isļiḍé">
            <a:extLst>
              <a:ext uri="{FF2B5EF4-FFF2-40B4-BE49-F238E27FC236}">
                <a16:creationId xmlns:a16="http://schemas.microsoft.com/office/drawing/2014/main" id="{A4C88705-2F41-433F-B09B-A4CF0856E292}"/>
              </a:ext>
            </a:extLst>
          </p:cNvPr>
          <p:cNvSpPr/>
          <p:nvPr/>
        </p:nvSpPr>
        <p:spPr bwMode="auto">
          <a:xfrm>
            <a:off x="3088440" y="1103345"/>
            <a:ext cx="123358" cy="190200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1" h="3136">
                <a:moveTo>
                  <a:pt x="0" y="3033"/>
                </a:moveTo>
                <a:lnTo>
                  <a:pt x="0" y="104"/>
                </a:lnTo>
                <a:cubicBezTo>
                  <a:pt x="0" y="66"/>
                  <a:pt x="22" y="31"/>
                  <a:pt x="56" y="16"/>
                </a:cubicBezTo>
                <a:cubicBezTo>
                  <a:pt x="90" y="0"/>
                  <a:pt x="131" y="6"/>
                  <a:pt x="159" y="30"/>
                </a:cubicBezTo>
                <a:lnTo>
                  <a:pt x="1997" y="1471"/>
                </a:lnTo>
                <a:cubicBezTo>
                  <a:pt x="2018" y="1489"/>
                  <a:pt x="2030" y="1515"/>
                  <a:pt x="2031" y="1543"/>
                </a:cubicBezTo>
                <a:cubicBezTo>
                  <a:pt x="2031" y="1570"/>
                  <a:pt x="2019" y="1598"/>
                  <a:pt x="1998" y="1616"/>
                </a:cubicBezTo>
                <a:lnTo>
                  <a:pt x="160" y="3105"/>
                </a:lnTo>
                <a:cubicBezTo>
                  <a:pt x="132" y="3130"/>
                  <a:pt x="91" y="3136"/>
                  <a:pt x="57" y="3121"/>
                </a:cubicBezTo>
                <a:cubicBezTo>
                  <a:pt x="22" y="3105"/>
                  <a:pt x="0" y="3071"/>
                  <a:pt x="0" y="3033"/>
                </a:cubicBezTo>
                <a:close/>
              </a:path>
            </a:pathLst>
          </a:custGeom>
          <a:solidFill>
            <a:srgbClr val="2A84B9"/>
          </a:solidFill>
          <a:ln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îṥ1îḍé">
            <a:extLst>
              <a:ext uri="{FF2B5EF4-FFF2-40B4-BE49-F238E27FC236}">
                <a16:creationId xmlns:a16="http://schemas.microsoft.com/office/drawing/2014/main" id="{674929E4-0E6A-4558-A0D6-5DC78226B2DB}"/>
              </a:ext>
            </a:extLst>
          </p:cNvPr>
          <p:cNvSpPr/>
          <p:nvPr/>
        </p:nvSpPr>
        <p:spPr bwMode="auto">
          <a:xfrm>
            <a:off x="3088440" y="2545437"/>
            <a:ext cx="123358" cy="190200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1" h="3136">
                <a:moveTo>
                  <a:pt x="0" y="3033"/>
                </a:moveTo>
                <a:lnTo>
                  <a:pt x="0" y="104"/>
                </a:lnTo>
                <a:cubicBezTo>
                  <a:pt x="0" y="66"/>
                  <a:pt x="22" y="31"/>
                  <a:pt x="56" y="16"/>
                </a:cubicBezTo>
                <a:cubicBezTo>
                  <a:pt x="90" y="0"/>
                  <a:pt x="131" y="6"/>
                  <a:pt x="159" y="30"/>
                </a:cubicBezTo>
                <a:lnTo>
                  <a:pt x="1997" y="1471"/>
                </a:lnTo>
                <a:cubicBezTo>
                  <a:pt x="2018" y="1489"/>
                  <a:pt x="2030" y="1515"/>
                  <a:pt x="2031" y="1543"/>
                </a:cubicBezTo>
                <a:cubicBezTo>
                  <a:pt x="2031" y="1570"/>
                  <a:pt x="2019" y="1598"/>
                  <a:pt x="1998" y="1616"/>
                </a:cubicBezTo>
                <a:lnTo>
                  <a:pt x="160" y="3105"/>
                </a:lnTo>
                <a:cubicBezTo>
                  <a:pt x="132" y="3130"/>
                  <a:pt x="91" y="3136"/>
                  <a:pt x="57" y="3121"/>
                </a:cubicBezTo>
                <a:cubicBezTo>
                  <a:pt x="22" y="3105"/>
                  <a:pt x="0" y="3071"/>
                  <a:pt x="0" y="30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îSḻiḑé">
            <a:extLst>
              <a:ext uri="{FF2B5EF4-FFF2-40B4-BE49-F238E27FC236}">
                <a16:creationId xmlns:a16="http://schemas.microsoft.com/office/drawing/2014/main" id="{506E8104-E081-4BC0-BD16-228EC4952254}"/>
              </a:ext>
            </a:extLst>
          </p:cNvPr>
          <p:cNvSpPr/>
          <p:nvPr/>
        </p:nvSpPr>
        <p:spPr>
          <a:xfrm>
            <a:off x="2569130" y="2391854"/>
            <a:ext cx="468000" cy="4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ïsḷïdè">
            <a:extLst>
              <a:ext uri="{FF2B5EF4-FFF2-40B4-BE49-F238E27FC236}">
                <a16:creationId xmlns:a16="http://schemas.microsoft.com/office/drawing/2014/main" id="{48002C21-DE7A-40C1-91CC-24F31009165D}"/>
              </a:ext>
            </a:extLst>
          </p:cNvPr>
          <p:cNvSpPr/>
          <p:nvPr/>
        </p:nvSpPr>
        <p:spPr>
          <a:xfrm>
            <a:off x="2751325" y="4002195"/>
            <a:ext cx="108000" cy="108000"/>
          </a:xfrm>
          <a:prstGeom prst="ellipse">
            <a:avLst/>
          </a:prstGeom>
          <a:solidFill>
            <a:srgbClr val="88B92C"/>
          </a:solidFill>
          <a:ln w="38100">
            <a:solidFill>
              <a:schemeClr val="bg1"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algn="ctr"/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íṡľiḓé">
            <a:extLst>
              <a:ext uri="{FF2B5EF4-FFF2-40B4-BE49-F238E27FC236}">
                <a16:creationId xmlns:a16="http://schemas.microsoft.com/office/drawing/2014/main" id="{FB918DC0-41AB-4336-A98D-486CF0D9F914}"/>
              </a:ext>
            </a:extLst>
          </p:cNvPr>
          <p:cNvSpPr/>
          <p:nvPr/>
        </p:nvSpPr>
        <p:spPr bwMode="auto">
          <a:xfrm>
            <a:off x="3040921" y="1487042"/>
            <a:ext cx="6582028" cy="26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Reference doc for cloud native network function and service design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3D68F7F-C56E-4814-B75E-C9F19155259D}"/>
              </a:ext>
            </a:extLst>
          </p:cNvPr>
          <p:cNvSpPr/>
          <p:nvPr/>
        </p:nvSpPr>
        <p:spPr>
          <a:xfrm>
            <a:off x="3040921" y="1987587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XGVela platform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Guide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69855326-3FBE-4B43-8E5A-2A68DBB8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5" b="8986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38" y="2407248"/>
            <a:ext cx="448154" cy="44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ïṩḷîdè">
            <a:extLst>
              <a:ext uri="{FF2B5EF4-FFF2-40B4-BE49-F238E27FC236}">
                <a16:creationId xmlns:a16="http://schemas.microsoft.com/office/drawing/2014/main" id="{6B733FBB-89B1-4C81-A224-80DA66BA6AE9}"/>
              </a:ext>
            </a:extLst>
          </p:cNvPr>
          <p:cNvSpPr txBox="1"/>
          <p:nvPr/>
        </p:nvSpPr>
        <p:spPr bwMode="auto">
          <a:xfrm>
            <a:off x="3492477" y="2486563"/>
            <a:ext cx="1832087" cy="32236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Development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CB2265C-5570-4972-AF1E-63D5737A68DB}"/>
              </a:ext>
            </a:extLst>
          </p:cNvPr>
          <p:cNvSpPr/>
          <p:nvPr/>
        </p:nvSpPr>
        <p:spPr>
          <a:xfrm>
            <a:off x="3040921" y="2941899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Telco PaaS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(Functionalities, APIs, etc.)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îṥ1îḍé">
            <a:extLst>
              <a:ext uri="{FF2B5EF4-FFF2-40B4-BE49-F238E27FC236}">
                <a16:creationId xmlns:a16="http://schemas.microsoft.com/office/drawing/2014/main" id="{A361640F-307E-4A8E-A579-7409B57A06A5}"/>
              </a:ext>
            </a:extLst>
          </p:cNvPr>
          <p:cNvSpPr/>
          <p:nvPr/>
        </p:nvSpPr>
        <p:spPr bwMode="auto">
          <a:xfrm>
            <a:off x="3105482" y="3507746"/>
            <a:ext cx="123358" cy="190200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1" h="3136">
                <a:moveTo>
                  <a:pt x="0" y="3033"/>
                </a:moveTo>
                <a:lnTo>
                  <a:pt x="0" y="104"/>
                </a:lnTo>
                <a:cubicBezTo>
                  <a:pt x="0" y="66"/>
                  <a:pt x="22" y="31"/>
                  <a:pt x="56" y="16"/>
                </a:cubicBezTo>
                <a:cubicBezTo>
                  <a:pt x="90" y="0"/>
                  <a:pt x="131" y="6"/>
                  <a:pt x="159" y="30"/>
                </a:cubicBezTo>
                <a:lnTo>
                  <a:pt x="1997" y="1471"/>
                </a:lnTo>
                <a:cubicBezTo>
                  <a:pt x="2018" y="1489"/>
                  <a:pt x="2030" y="1515"/>
                  <a:pt x="2031" y="1543"/>
                </a:cubicBezTo>
                <a:cubicBezTo>
                  <a:pt x="2031" y="1570"/>
                  <a:pt x="2019" y="1598"/>
                  <a:pt x="1998" y="1616"/>
                </a:cubicBezTo>
                <a:lnTo>
                  <a:pt x="160" y="3105"/>
                </a:lnTo>
                <a:cubicBezTo>
                  <a:pt x="132" y="3130"/>
                  <a:pt x="91" y="3136"/>
                  <a:pt x="57" y="3121"/>
                </a:cubicBezTo>
                <a:cubicBezTo>
                  <a:pt x="22" y="3105"/>
                  <a:pt x="0" y="3071"/>
                  <a:pt x="0" y="3033"/>
                </a:cubicBezTo>
                <a:close/>
              </a:path>
            </a:pathLst>
          </a:custGeom>
          <a:solidFill>
            <a:srgbClr val="88B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îSḻiḑé">
            <a:extLst>
              <a:ext uri="{FF2B5EF4-FFF2-40B4-BE49-F238E27FC236}">
                <a16:creationId xmlns:a16="http://schemas.microsoft.com/office/drawing/2014/main" id="{8B577000-9F24-4DE8-9A4F-5759AD97E3FC}"/>
              </a:ext>
            </a:extLst>
          </p:cNvPr>
          <p:cNvSpPr/>
          <p:nvPr/>
        </p:nvSpPr>
        <p:spPr>
          <a:xfrm>
            <a:off x="2586172" y="3354163"/>
            <a:ext cx="468000" cy="468000"/>
          </a:xfrm>
          <a:prstGeom prst="ellipse">
            <a:avLst/>
          </a:prstGeom>
          <a:solidFill>
            <a:srgbClr val="88B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íṧḷíḓe">
            <a:extLst>
              <a:ext uri="{FF2B5EF4-FFF2-40B4-BE49-F238E27FC236}">
                <a16:creationId xmlns:a16="http://schemas.microsoft.com/office/drawing/2014/main" id="{41C2E0DE-5F49-43A6-BD45-B5E3C08E3BAD}"/>
              </a:ext>
            </a:extLst>
          </p:cNvPr>
          <p:cNvSpPr/>
          <p:nvPr/>
        </p:nvSpPr>
        <p:spPr bwMode="auto">
          <a:xfrm>
            <a:off x="2677567" y="3459512"/>
            <a:ext cx="288000" cy="252000"/>
          </a:xfrm>
          <a:custGeom>
            <a:avLst/>
            <a:gdLst>
              <a:gd name="connsiteX0" fmla="*/ 494452 w 603405"/>
              <a:gd name="connsiteY0" fmla="*/ 356003 h 533193"/>
              <a:gd name="connsiteX1" fmla="*/ 585270 w 603405"/>
              <a:gd name="connsiteY1" fmla="*/ 356003 h 533193"/>
              <a:gd name="connsiteX2" fmla="*/ 601782 w 603405"/>
              <a:gd name="connsiteY2" fmla="*/ 372480 h 533193"/>
              <a:gd name="connsiteX3" fmla="*/ 585270 w 603405"/>
              <a:gd name="connsiteY3" fmla="*/ 388957 h 533193"/>
              <a:gd name="connsiteX4" fmla="*/ 494452 w 603405"/>
              <a:gd name="connsiteY4" fmla="*/ 388957 h 533193"/>
              <a:gd name="connsiteX5" fmla="*/ 367511 w 603405"/>
              <a:gd name="connsiteY5" fmla="*/ 244227 h 533193"/>
              <a:gd name="connsiteX6" fmla="*/ 443780 w 603405"/>
              <a:gd name="connsiteY6" fmla="*/ 244227 h 533193"/>
              <a:gd name="connsiteX7" fmla="*/ 477411 w 603405"/>
              <a:gd name="connsiteY7" fmla="*/ 277633 h 533193"/>
              <a:gd name="connsiteX8" fmla="*/ 477861 w 603405"/>
              <a:gd name="connsiteY8" fmla="*/ 381744 h 533193"/>
              <a:gd name="connsiteX9" fmla="*/ 463748 w 603405"/>
              <a:gd name="connsiteY9" fmla="*/ 395975 h 533193"/>
              <a:gd name="connsiteX10" fmla="*/ 449486 w 603405"/>
              <a:gd name="connsiteY10" fmla="*/ 381894 h 533193"/>
              <a:gd name="connsiteX11" fmla="*/ 449035 w 603405"/>
              <a:gd name="connsiteY11" fmla="*/ 277782 h 533193"/>
              <a:gd name="connsiteX12" fmla="*/ 446033 w 603405"/>
              <a:gd name="connsiteY12" fmla="*/ 274786 h 533193"/>
              <a:gd name="connsiteX13" fmla="*/ 443030 w 603405"/>
              <a:gd name="connsiteY13" fmla="*/ 277782 h 533193"/>
              <a:gd name="connsiteX14" fmla="*/ 443330 w 603405"/>
              <a:gd name="connsiteY14" fmla="*/ 516116 h 533193"/>
              <a:gd name="connsiteX15" fmla="*/ 426215 w 603405"/>
              <a:gd name="connsiteY15" fmla="*/ 533193 h 533193"/>
              <a:gd name="connsiteX16" fmla="*/ 409249 w 603405"/>
              <a:gd name="connsiteY16" fmla="*/ 516116 h 533193"/>
              <a:gd name="connsiteX17" fmla="*/ 409249 w 603405"/>
              <a:gd name="connsiteY17" fmla="*/ 380096 h 533193"/>
              <a:gd name="connsiteX18" fmla="*/ 401893 w 603405"/>
              <a:gd name="connsiteY18" fmla="*/ 380096 h 533193"/>
              <a:gd name="connsiteX19" fmla="*/ 401893 w 603405"/>
              <a:gd name="connsiteY19" fmla="*/ 516116 h 533193"/>
              <a:gd name="connsiteX20" fmla="*/ 384778 w 603405"/>
              <a:gd name="connsiteY20" fmla="*/ 533193 h 533193"/>
              <a:gd name="connsiteX21" fmla="*/ 367812 w 603405"/>
              <a:gd name="connsiteY21" fmla="*/ 516116 h 533193"/>
              <a:gd name="connsiteX22" fmla="*/ 367812 w 603405"/>
              <a:gd name="connsiteY22" fmla="*/ 380096 h 533193"/>
              <a:gd name="connsiteX23" fmla="*/ 367812 w 603405"/>
              <a:gd name="connsiteY23" fmla="*/ 277782 h 533193"/>
              <a:gd name="connsiteX24" fmla="*/ 364959 w 603405"/>
              <a:gd name="connsiteY24" fmla="*/ 274936 h 533193"/>
              <a:gd name="connsiteX25" fmla="*/ 362257 w 603405"/>
              <a:gd name="connsiteY25" fmla="*/ 277782 h 533193"/>
              <a:gd name="connsiteX26" fmla="*/ 361656 w 603405"/>
              <a:gd name="connsiteY26" fmla="*/ 381894 h 533193"/>
              <a:gd name="connsiteX27" fmla="*/ 347544 w 603405"/>
              <a:gd name="connsiteY27" fmla="*/ 395975 h 533193"/>
              <a:gd name="connsiteX28" fmla="*/ 347393 w 603405"/>
              <a:gd name="connsiteY28" fmla="*/ 395975 h 533193"/>
              <a:gd name="connsiteX29" fmla="*/ 333281 w 603405"/>
              <a:gd name="connsiteY29" fmla="*/ 381744 h 533193"/>
              <a:gd name="connsiteX30" fmla="*/ 333881 w 603405"/>
              <a:gd name="connsiteY30" fmla="*/ 277633 h 533193"/>
              <a:gd name="connsiteX31" fmla="*/ 367511 w 603405"/>
              <a:gd name="connsiteY31" fmla="*/ 244227 h 533193"/>
              <a:gd name="connsiteX32" fmla="*/ 201525 w 603405"/>
              <a:gd name="connsiteY32" fmla="*/ 244227 h 533193"/>
              <a:gd name="connsiteX33" fmla="*/ 277906 w 603405"/>
              <a:gd name="connsiteY33" fmla="*/ 244227 h 533193"/>
              <a:gd name="connsiteX34" fmla="*/ 311520 w 603405"/>
              <a:gd name="connsiteY34" fmla="*/ 277633 h 533193"/>
              <a:gd name="connsiteX35" fmla="*/ 311970 w 603405"/>
              <a:gd name="connsiteY35" fmla="*/ 381744 h 533193"/>
              <a:gd name="connsiteX36" fmla="*/ 297864 w 603405"/>
              <a:gd name="connsiteY36" fmla="*/ 395975 h 533193"/>
              <a:gd name="connsiteX37" fmla="*/ 297714 w 603405"/>
              <a:gd name="connsiteY37" fmla="*/ 395975 h 533193"/>
              <a:gd name="connsiteX38" fmla="*/ 283608 w 603405"/>
              <a:gd name="connsiteY38" fmla="*/ 381894 h 533193"/>
              <a:gd name="connsiteX39" fmla="*/ 283008 w 603405"/>
              <a:gd name="connsiteY39" fmla="*/ 277782 h 533193"/>
              <a:gd name="connsiteX40" fmla="*/ 280007 w 603405"/>
              <a:gd name="connsiteY40" fmla="*/ 274786 h 533193"/>
              <a:gd name="connsiteX41" fmla="*/ 277156 w 603405"/>
              <a:gd name="connsiteY41" fmla="*/ 277782 h 533193"/>
              <a:gd name="connsiteX42" fmla="*/ 277456 w 603405"/>
              <a:gd name="connsiteY42" fmla="*/ 516116 h 533193"/>
              <a:gd name="connsiteX43" fmla="*/ 260349 w 603405"/>
              <a:gd name="connsiteY43" fmla="*/ 533193 h 533193"/>
              <a:gd name="connsiteX44" fmla="*/ 243242 w 603405"/>
              <a:gd name="connsiteY44" fmla="*/ 516116 h 533193"/>
              <a:gd name="connsiteX45" fmla="*/ 243242 w 603405"/>
              <a:gd name="connsiteY45" fmla="*/ 380096 h 533193"/>
              <a:gd name="connsiteX46" fmla="*/ 235889 w 603405"/>
              <a:gd name="connsiteY46" fmla="*/ 380096 h 533193"/>
              <a:gd name="connsiteX47" fmla="*/ 235889 w 603405"/>
              <a:gd name="connsiteY47" fmla="*/ 516116 h 533193"/>
              <a:gd name="connsiteX48" fmla="*/ 218932 w 603405"/>
              <a:gd name="connsiteY48" fmla="*/ 533193 h 533193"/>
              <a:gd name="connsiteX49" fmla="*/ 201825 w 603405"/>
              <a:gd name="connsiteY49" fmla="*/ 516116 h 533193"/>
              <a:gd name="connsiteX50" fmla="*/ 201825 w 603405"/>
              <a:gd name="connsiteY50" fmla="*/ 380096 h 533193"/>
              <a:gd name="connsiteX51" fmla="*/ 201825 w 603405"/>
              <a:gd name="connsiteY51" fmla="*/ 277782 h 533193"/>
              <a:gd name="connsiteX52" fmla="*/ 199124 w 603405"/>
              <a:gd name="connsiteY52" fmla="*/ 274936 h 533193"/>
              <a:gd name="connsiteX53" fmla="*/ 196423 w 603405"/>
              <a:gd name="connsiteY53" fmla="*/ 277782 h 533193"/>
              <a:gd name="connsiteX54" fmla="*/ 195822 w 603405"/>
              <a:gd name="connsiteY54" fmla="*/ 381894 h 533193"/>
              <a:gd name="connsiteX55" fmla="*/ 181567 w 603405"/>
              <a:gd name="connsiteY55" fmla="*/ 395975 h 533193"/>
              <a:gd name="connsiteX56" fmla="*/ 167461 w 603405"/>
              <a:gd name="connsiteY56" fmla="*/ 381744 h 533193"/>
              <a:gd name="connsiteX57" fmla="*/ 167911 w 603405"/>
              <a:gd name="connsiteY57" fmla="*/ 277633 h 533193"/>
              <a:gd name="connsiteX58" fmla="*/ 201525 w 603405"/>
              <a:gd name="connsiteY58" fmla="*/ 244227 h 533193"/>
              <a:gd name="connsiteX59" fmla="*/ 34214 w 603405"/>
              <a:gd name="connsiteY59" fmla="*/ 244227 h 533193"/>
              <a:gd name="connsiteX60" fmla="*/ 110445 w 603405"/>
              <a:gd name="connsiteY60" fmla="*/ 244227 h 533193"/>
              <a:gd name="connsiteX61" fmla="*/ 144059 w 603405"/>
              <a:gd name="connsiteY61" fmla="*/ 277633 h 533193"/>
              <a:gd name="connsiteX62" fmla="*/ 144509 w 603405"/>
              <a:gd name="connsiteY62" fmla="*/ 381744 h 533193"/>
              <a:gd name="connsiteX63" fmla="*/ 130403 w 603405"/>
              <a:gd name="connsiteY63" fmla="*/ 395975 h 533193"/>
              <a:gd name="connsiteX64" fmla="*/ 116147 w 603405"/>
              <a:gd name="connsiteY64" fmla="*/ 381894 h 533193"/>
              <a:gd name="connsiteX65" fmla="*/ 115697 w 603405"/>
              <a:gd name="connsiteY65" fmla="*/ 277782 h 533193"/>
              <a:gd name="connsiteX66" fmla="*/ 112696 w 603405"/>
              <a:gd name="connsiteY66" fmla="*/ 274786 h 533193"/>
              <a:gd name="connsiteX67" fmla="*/ 109694 w 603405"/>
              <a:gd name="connsiteY67" fmla="*/ 277782 h 533193"/>
              <a:gd name="connsiteX68" fmla="*/ 109995 w 603405"/>
              <a:gd name="connsiteY68" fmla="*/ 516116 h 533193"/>
              <a:gd name="connsiteX69" fmla="*/ 92888 w 603405"/>
              <a:gd name="connsiteY69" fmla="*/ 533193 h 533193"/>
              <a:gd name="connsiteX70" fmla="*/ 75931 w 603405"/>
              <a:gd name="connsiteY70" fmla="*/ 516116 h 533193"/>
              <a:gd name="connsiteX71" fmla="*/ 75931 w 603405"/>
              <a:gd name="connsiteY71" fmla="*/ 380096 h 533193"/>
              <a:gd name="connsiteX72" fmla="*/ 68578 w 603405"/>
              <a:gd name="connsiteY72" fmla="*/ 380096 h 533193"/>
              <a:gd name="connsiteX73" fmla="*/ 68578 w 603405"/>
              <a:gd name="connsiteY73" fmla="*/ 516116 h 533193"/>
              <a:gd name="connsiteX74" fmla="*/ 51471 w 603405"/>
              <a:gd name="connsiteY74" fmla="*/ 533193 h 533193"/>
              <a:gd name="connsiteX75" fmla="*/ 34364 w 603405"/>
              <a:gd name="connsiteY75" fmla="*/ 516116 h 533193"/>
              <a:gd name="connsiteX76" fmla="*/ 34364 w 603405"/>
              <a:gd name="connsiteY76" fmla="*/ 380096 h 533193"/>
              <a:gd name="connsiteX77" fmla="*/ 34364 w 603405"/>
              <a:gd name="connsiteY77" fmla="*/ 277782 h 533193"/>
              <a:gd name="connsiteX78" fmla="*/ 31663 w 603405"/>
              <a:gd name="connsiteY78" fmla="*/ 275086 h 533193"/>
              <a:gd name="connsiteX79" fmla="*/ 28962 w 603405"/>
              <a:gd name="connsiteY79" fmla="*/ 277782 h 533193"/>
              <a:gd name="connsiteX80" fmla="*/ 28361 w 603405"/>
              <a:gd name="connsiteY80" fmla="*/ 381894 h 533193"/>
              <a:gd name="connsiteX81" fmla="*/ 14256 w 603405"/>
              <a:gd name="connsiteY81" fmla="*/ 395975 h 533193"/>
              <a:gd name="connsiteX82" fmla="*/ 14106 w 603405"/>
              <a:gd name="connsiteY82" fmla="*/ 395975 h 533193"/>
              <a:gd name="connsiteX83" fmla="*/ 0 w 603405"/>
              <a:gd name="connsiteY83" fmla="*/ 381744 h 533193"/>
              <a:gd name="connsiteX84" fmla="*/ 600 w 603405"/>
              <a:gd name="connsiteY84" fmla="*/ 277633 h 533193"/>
              <a:gd name="connsiteX85" fmla="*/ 34214 w 603405"/>
              <a:gd name="connsiteY85" fmla="*/ 244227 h 533193"/>
              <a:gd name="connsiteX86" fmla="*/ 298774 w 603405"/>
              <a:gd name="connsiteY86" fmla="*/ 232090 h 533193"/>
              <a:gd name="connsiteX87" fmla="*/ 346547 w 603405"/>
              <a:gd name="connsiteY87" fmla="*/ 232090 h 533193"/>
              <a:gd name="connsiteX88" fmla="*/ 322660 w 603405"/>
              <a:gd name="connsiteY88" fmla="*/ 254883 h 533193"/>
              <a:gd name="connsiteX89" fmla="*/ 298774 w 603405"/>
              <a:gd name="connsiteY89" fmla="*/ 232090 h 533193"/>
              <a:gd name="connsiteX90" fmla="*/ 405716 w 603405"/>
              <a:gd name="connsiteY90" fmla="*/ 176061 h 533193"/>
              <a:gd name="connsiteX91" fmla="*/ 435177 w 603405"/>
              <a:gd name="connsiteY91" fmla="*/ 205417 h 533193"/>
              <a:gd name="connsiteX92" fmla="*/ 405716 w 603405"/>
              <a:gd name="connsiteY92" fmla="*/ 234773 h 533193"/>
              <a:gd name="connsiteX93" fmla="*/ 376255 w 603405"/>
              <a:gd name="connsiteY93" fmla="*/ 205417 h 533193"/>
              <a:gd name="connsiteX94" fmla="*/ 405716 w 603405"/>
              <a:gd name="connsiteY94" fmla="*/ 176061 h 533193"/>
              <a:gd name="connsiteX95" fmla="*/ 239817 w 603405"/>
              <a:gd name="connsiteY95" fmla="*/ 176061 h 533193"/>
              <a:gd name="connsiteX96" fmla="*/ 269208 w 603405"/>
              <a:gd name="connsiteY96" fmla="*/ 205417 h 533193"/>
              <a:gd name="connsiteX97" fmla="*/ 239817 w 603405"/>
              <a:gd name="connsiteY97" fmla="*/ 234773 h 533193"/>
              <a:gd name="connsiteX98" fmla="*/ 210426 w 603405"/>
              <a:gd name="connsiteY98" fmla="*/ 205417 h 533193"/>
              <a:gd name="connsiteX99" fmla="*/ 239817 w 603405"/>
              <a:gd name="connsiteY99" fmla="*/ 176061 h 533193"/>
              <a:gd name="connsiteX100" fmla="*/ 72325 w 603405"/>
              <a:gd name="connsiteY100" fmla="*/ 176061 h 533193"/>
              <a:gd name="connsiteX101" fmla="*/ 101897 w 603405"/>
              <a:gd name="connsiteY101" fmla="*/ 205416 h 533193"/>
              <a:gd name="connsiteX102" fmla="*/ 72325 w 603405"/>
              <a:gd name="connsiteY102" fmla="*/ 234772 h 533193"/>
              <a:gd name="connsiteX103" fmla="*/ 42904 w 603405"/>
              <a:gd name="connsiteY103" fmla="*/ 205416 h 533193"/>
              <a:gd name="connsiteX104" fmla="*/ 72325 w 603405"/>
              <a:gd name="connsiteY104" fmla="*/ 176061 h 533193"/>
              <a:gd name="connsiteX105" fmla="*/ 1200 w 603405"/>
              <a:gd name="connsiteY105" fmla="*/ 56241 h 533193"/>
              <a:gd name="connsiteX106" fmla="*/ 384613 w 603405"/>
              <a:gd name="connsiteY106" fmla="*/ 56241 h 533193"/>
              <a:gd name="connsiteX107" fmla="*/ 603405 w 603405"/>
              <a:gd name="connsiteY107" fmla="*/ 274494 h 533193"/>
              <a:gd name="connsiteX108" fmla="*/ 540979 w 603405"/>
              <a:gd name="connsiteY108" fmla="*/ 336809 h 533193"/>
              <a:gd name="connsiteX109" fmla="*/ 494459 w 603405"/>
              <a:gd name="connsiteY109" fmla="*/ 336809 h 533193"/>
              <a:gd name="connsiteX110" fmla="*/ 494159 w 603405"/>
              <a:gd name="connsiteY110" fmla="*/ 277490 h 533193"/>
              <a:gd name="connsiteX111" fmla="*/ 464747 w 603405"/>
              <a:gd name="connsiteY111" fmla="*/ 232102 h 533193"/>
              <a:gd name="connsiteX112" fmla="*/ 551333 w 603405"/>
              <a:gd name="connsiteY112" fmla="*/ 232102 h 533193"/>
              <a:gd name="connsiteX113" fmla="*/ 551483 w 603405"/>
              <a:gd name="connsiteY113" fmla="*/ 232102 h 533193"/>
              <a:gd name="connsiteX114" fmla="*/ 557636 w 603405"/>
              <a:gd name="connsiteY114" fmla="*/ 228806 h 533193"/>
              <a:gd name="connsiteX115" fmla="*/ 558236 w 603405"/>
              <a:gd name="connsiteY115" fmla="*/ 221766 h 533193"/>
              <a:gd name="connsiteX116" fmla="*/ 504663 w 603405"/>
              <a:gd name="connsiteY116" fmla="*/ 136532 h 533193"/>
              <a:gd name="connsiteX117" fmla="*/ 415676 w 603405"/>
              <a:gd name="connsiteY117" fmla="*/ 97585 h 533193"/>
              <a:gd name="connsiteX118" fmla="*/ 397968 w 603405"/>
              <a:gd name="connsiteY118" fmla="*/ 97585 h 533193"/>
              <a:gd name="connsiteX119" fmla="*/ 397968 w 603405"/>
              <a:gd name="connsiteY119" fmla="*/ 159900 h 533193"/>
              <a:gd name="connsiteX120" fmla="*/ 364954 w 603405"/>
              <a:gd name="connsiteY120" fmla="*/ 183568 h 533193"/>
              <a:gd name="connsiteX121" fmla="*/ 364954 w 603405"/>
              <a:gd name="connsiteY121" fmla="*/ 97585 h 533193"/>
              <a:gd name="connsiteX122" fmla="*/ 174223 w 603405"/>
              <a:gd name="connsiteY122" fmla="*/ 97585 h 533193"/>
              <a:gd name="connsiteX123" fmla="*/ 174223 w 603405"/>
              <a:gd name="connsiteY123" fmla="*/ 232102 h 533193"/>
              <a:gd name="connsiteX124" fmla="*/ 180526 w 603405"/>
              <a:gd name="connsiteY124" fmla="*/ 232102 h 533193"/>
              <a:gd name="connsiteX125" fmla="*/ 174223 w 603405"/>
              <a:gd name="connsiteY125" fmla="*/ 235547 h 533193"/>
              <a:gd name="connsiteX126" fmla="*/ 156065 w 603405"/>
              <a:gd name="connsiteY126" fmla="*/ 256369 h 533193"/>
              <a:gd name="connsiteX127" fmla="*/ 141209 w 603405"/>
              <a:gd name="connsiteY127" fmla="*/ 238093 h 533193"/>
              <a:gd name="connsiteX128" fmla="*/ 131455 w 603405"/>
              <a:gd name="connsiteY128" fmla="*/ 232102 h 533193"/>
              <a:gd name="connsiteX129" fmla="*/ 141209 w 603405"/>
              <a:gd name="connsiteY129" fmla="*/ 232102 h 533193"/>
              <a:gd name="connsiteX130" fmla="*/ 141209 w 603405"/>
              <a:gd name="connsiteY130" fmla="*/ 97585 h 533193"/>
              <a:gd name="connsiteX131" fmla="*/ 1200 w 603405"/>
              <a:gd name="connsiteY131" fmla="*/ 97585 h 533193"/>
              <a:gd name="connsiteX132" fmla="*/ 30337 w 603405"/>
              <a:gd name="connsiteY132" fmla="*/ 0 h 533193"/>
              <a:gd name="connsiteX133" fmla="*/ 450496 w 603405"/>
              <a:gd name="connsiteY133" fmla="*/ 0 h 533193"/>
              <a:gd name="connsiteX134" fmla="*/ 467002 w 603405"/>
              <a:gd name="connsiteY134" fmla="*/ 16512 h 533193"/>
              <a:gd name="connsiteX135" fmla="*/ 450496 w 603405"/>
              <a:gd name="connsiteY135" fmla="*/ 33025 h 533193"/>
              <a:gd name="connsiteX136" fmla="*/ 30337 w 603405"/>
              <a:gd name="connsiteY136" fmla="*/ 33025 h 533193"/>
              <a:gd name="connsiteX137" fmla="*/ 13831 w 603405"/>
              <a:gd name="connsiteY137" fmla="*/ 16512 h 533193"/>
              <a:gd name="connsiteX138" fmla="*/ 30337 w 603405"/>
              <a:gd name="connsiteY138" fmla="*/ 0 h 5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603405" h="533193">
                <a:moveTo>
                  <a:pt x="494452" y="356003"/>
                </a:moveTo>
                <a:lnTo>
                  <a:pt x="585270" y="356003"/>
                </a:lnTo>
                <a:cubicBezTo>
                  <a:pt x="594277" y="356003"/>
                  <a:pt x="601782" y="363343"/>
                  <a:pt x="601782" y="372480"/>
                </a:cubicBezTo>
                <a:cubicBezTo>
                  <a:pt x="601782" y="381617"/>
                  <a:pt x="594277" y="388957"/>
                  <a:pt x="585270" y="388957"/>
                </a:cubicBezTo>
                <a:lnTo>
                  <a:pt x="494452" y="388957"/>
                </a:lnTo>
                <a:close/>
                <a:moveTo>
                  <a:pt x="367511" y="244227"/>
                </a:moveTo>
                <a:lnTo>
                  <a:pt x="443780" y="244227"/>
                </a:lnTo>
                <a:cubicBezTo>
                  <a:pt x="462247" y="244227"/>
                  <a:pt x="477261" y="259207"/>
                  <a:pt x="477411" y="277633"/>
                </a:cubicBezTo>
                <a:lnTo>
                  <a:pt x="477861" y="381744"/>
                </a:lnTo>
                <a:cubicBezTo>
                  <a:pt x="478011" y="389534"/>
                  <a:pt x="471706" y="395975"/>
                  <a:pt x="463748" y="395975"/>
                </a:cubicBezTo>
                <a:cubicBezTo>
                  <a:pt x="455941" y="395975"/>
                  <a:pt x="449486" y="389684"/>
                  <a:pt x="449486" y="381894"/>
                </a:cubicBezTo>
                <a:lnTo>
                  <a:pt x="449035" y="277782"/>
                </a:lnTo>
                <a:cubicBezTo>
                  <a:pt x="449035" y="276135"/>
                  <a:pt x="447684" y="274786"/>
                  <a:pt x="446033" y="274786"/>
                </a:cubicBezTo>
                <a:cubicBezTo>
                  <a:pt x="444381" y="274786"/>
                  <a:pt x="443030" y="276135"/>
                  <a:pt x="443030" y="277782"/>
                </a:cubicBezTo>
                <a:cubicBezTo>
                  <a:pt x="443030" y="419944"/>
                  <a:pt x="443330" y="291115"/>
                  <a:pt x="443330" y="516116"/>
                </a:cubicBezTo>
                <a:cubicBezTo>
                  <a:pt x="443330" y="525553"/>
                  <a:pt x="435673" y="533193"/>
                  <a:pt x="426215" y="533193"/>
                </a:cubicBezTo>
                <a:cubicBezTo>
                  <a:pt x="416906" y="533193"/>
                  <a:pt x="409249" y="525553"/>
                  <a:pt x="409249" y="516116"/>
                </a:cubicBezTo>
                <a:lnTo>
                  <a:pt x="409249" y="380096"/>
                </a:lnTo>
                <a:lnTo>
                  <a:pt x="401893" y="380096"/>
                </a:lnTo>
                <a:lnTo>
                  <a:pt x="401893" y="516116"/>
                </a:lnTo>
                <a:cubicBezTo>
                  <a:pt x="401893" y="525553"/>
                  <a:pt x="394236" y="533193"/>
                  <a:pt x="384778" y="533193"/>
                </a:cubicBezTo>
                <a:cubicBezTo>
                  <a:pt x="375319" y="533193"/>
                  <a:pt x="367812" y="525553"/>
                  <a:pt x="367812" y="516116"/>
                </a:cubicBezTo>
                <a:lnTo>
                  <a:pt x="367812" y="380096"/>
                </a:lnTo>
                <a:lnTo>
                  <a:pt x="367812" y="277782"/>
                </a:lnTo>
                <a:cubicBezTo>
                  <a:pt x="367812" y="276284"/>
                  <a:pt x="366461" y="274936"/>
                  <a:pt x="364959" y="274936"/>
                </a:cubicBezTo>
                <a:cubicBezTo>
                  <a:pt x="363458" y="274936"/>
                  <a:pt x="362257" y="276284"/>
                  <a:pt x="362257" y="277782"/>
                </a:cubicBezTo>
                <a:lnTo>
                  <a:pt x="361656" y="381894"/>
                </a:lnTo>
                <a:cubicBezTo>
                  <a:pt x="361656" y="389684"/>
                  <a:pt x="355351" y="395975"/>
                  <a:pt x="347544" y="395975"/>
                </a:cubicBezTo>
                <a:lnTo>
                  <a:pt x="347393" y="395975"/>
                </a:lnTo>
                <a:cubicBezTo>
                  <a:pt x="339586" y="395975"/>
                  <a:pt x="333281" y="389534"/>
                  <a:pt x="333281" y="381744"/>
                </a:cubicBezTo>
                <a:lnTo>
                  <a:pt x="333881" y="277633"/>
                </a:lnTo>
                <a:cubicBezTo>
                  <a:pt x="333881" y="259207"/>
                  <a:pt x="349045" y="244227"/>
                  <a:pt x="367511" y="244227"/>
                </a:cubicBezTo>
                <a:close/>
                <a:moveTo>
                  <a:pt x="201525" y="244227"/>
                </a:moveTo>
                <a:lnTo>
                  <a:pt x="277906" y="244227"/>
                </a:lnTo>
                <a:cubicBezTo>
                  <a:pt x="296213" y="244227"/>
                  <a:pt x="311370" y="259207"/>
                  <a:pt x="311520" y="277633"/>
                </a:cubicBezTo>
                <a:lnTo>
                  <a:pt x="311970" y="381744"/>
                </a:lnTo>
                <a:cubicBezTo>
                  <a:pt x="311970" y="389534"/>
                  <a:pt x="305667" y="395975"/>
                  <a:pt x="297864" y="395975"/>
                </a:cubicBezTo>
                <a:lnTo>
                  <a:pt x="297714" y="395975"/>
                </a:lnTo>
                <a:cubicBezTo>
                  <a:pt x="289911" y="395975"/>
                  <a:pt x="283608" y="389684"/>
                  <a:pt x="283608" y="381894"/>
                </a:cubicBezTo>
                <a:lnTo>
                  <a:pt x="283008" y="277782"/>
                </a:lnTo>
                <a:cubicBezTo>
                  <a:pt x="283008" y="276135"/>
                  <a:pt x="281657" y="274786"/>
                  <a:pt x="280007" y="274786"/>
                </a:cubicBezTo>
                <a:cubicBezTo>
                  <a:pt x="278356" y="274786"/>
                  <a:pt x="277156" y="276135"/>
                  <a:pt x="277156" y="277782"/>
                </a:cubicBezTo>
                <a:cubicBezTo>
                  <a:pt x="277156" y="419944"/>
                  <a:pt x="277456" y="291115"/>
                  <a:pt x="277456" y="516116"/>
                </a:cubicBezTo>
                <a:cubicBezTo>
                  <a:pt x="277456" y="525553"/>
                  <a:pt x="269803" y="533193"/>
                  <a:pt x="260349" y="533193"/>
                </a:cubicBezTo>
                <a:cubicBezTo>
                  <a:pt x="250895" y="533193"/>
                  <a:pt x="243242" y="525553"/>
                  <a:pt x="243242" y="516116"/>
                </a:cubicBezTo>
                <a:lnTo>
                  <a:pt x="243242" y="380096"/>
                </a:lnTo>
                <a:lnTo>
                  <a:pt x="235889" y="380096"/>
                </a:lnTo>
                <a:lnTo>
                  <a:pt x="235889" y="516116"/>
                </a:lnTo>
                <a:cubicBezTo>
                  <a:pt x="235889" y="525553"/>
                  <a:pt x="228386" y="533193"/>
                  <a:pt x="218932" y="533193"/>
                </a:cubicBezTo>
                <a:cubicBezTo>
                  <a:pt x="209478" y="533193"/>
                  <a:pt x="201825" y="525553"/>
                  <a:pt x="201825" y="516116"/>
                </a:cubicBezTo>
                <a:lnTo>
                  <a:pt x="201825" y="380096"/>
                </a:lnTo>
                <a:lnTo>
                  <a:pt x="201825" y="277782"/>
                </a:lnTo>
                <a:cubicBezTo>
                  <a:pt x="201825" y="276284"/>
                  <a:pt x="200624" y="274936"/>
                  <a:pt x="199124" y="274936"/>
                </a:cubicBezTo>
                <a:cubicBezTo>
                  <a:pt x="197623" y="274936"/>
                  <a:pt x="196423" y="276284"/>
                  <a:pt x="196423" y="277782"/>
                </a:cubicBezTo>
                <a:lnTo>
                  <a:pt x="195822" y="381894"/>
                </a:lnTo>
                <a:cubicBezTo>
                  <a:pt x="195822" y="389684"/>
                  <a:pt x="189370" y="395975"/>
                  <a:pt x="181567" y="395975"/>
                </a:cubicBezTo>
                <a:cubicBezTo>
                  <a:pt x="173763" y="395975"/>
                  <a:pt x="167311" y="389534"/>
                  <a:pt x="167461" y="381744"/>
                </a:cubicBezTo>
                <a:lnTo>
                  <a:pt x="167911" y="277633"/>
                </a:lnTo>
                <a:cubicBezTo>
                  <a:pt x="168061" y="259207"/>
                  <a:pt x="183067" y="244227"/>
                  <a:pt x="201525" y="244227"/>
                </a:cubicBezTo>
                <a:close/>
                <a:moveTo>
                  <a:pt x="34214" y="244227"/>
                </a:moveTo>
                <a:lnTo>
                  <a:pt x="110445" y="244227"/>
                </a:lnTo>
                <a:cubicBezTo>
                  <a:pt x="128902" y="244227"/>
                  <a:pt x="143908" y="259207"/>
                  <a:pt x="144059" y="277633"/>
                </a:cubicBezTo>
                <a:lnTo>
                  <a:pt x="144509" y="381744"/>
                </a:lnTo>
                <a:cubicBezTo>
                  <a:pt x="144659" y="389534"/>
                  <a:pt x="138206" y="395975"/>
                  <a:pt x="130403" y="395975"/>
                </a:cubicBezTo>
                <a:cubicBezTo>
                  <a:pt x="122600" y="395975"/>
                  <a:pt x="116147" y="389684"/>
                  <a:pt x="116147" y="381894"/>
                </a:cubicBezTo>
                <a:lnTo>
                  <a:pt x="115697" y="277782"/>
                </a:lnTo>
                <a:cubicBezTo>
                  <a:pt x="115547" y="276135"/>
                  <a:pt x="114346" y="274786"/>
                  <a:pt x="112696" y="274786"/>
                </a:cubicBezTo>
                <a:cubicBezTo>
                  <a:pt x="111045" y="274786"/>
                  <a:pt x="109694" y="276135"/>
                  <a:pt x="109694" y="277782"/>
                </a:cubicBezTo>
                <a:cubicBezTo>
                  <a:pt x="109694" y="343695"/>
                  <a:pt x="109995" y="452450"/>
                  <a:pt x="109995" y="516116"/>
                </a:cubicBezTo>
                <a:cubicBezTo>
                  <a:pt x="109995" y="525553"/>
                  <a:pt x="102341" y="533193"/>
                  <a:pt x="92888" y="533193"/>
                </a:cubicBezTo>
                <a:cubicBezTo>
                  <a:pt x="83584" y="533193"/>
                  <a:pt x="75931" y="525553"/>
                  <a:pt x="75931" y="516116"/>
                </a:cubicBezTo>
                <a:lnTo>
                  <a:pt x="75931" y="380096"/>
                </a:lnTo>
                <a:lnTo>
                  <a:pt x="68578" y="380096"/>
                </a:lnTo>
                <a:lnTo>
                  <a:pt x="68578" y="516116"/>
                </a:lnTo>
                <a:cubicBezTo>
                  <a:pt x="68578" y="525553"/>
                  <a:pt x="60925" y="533193"/>
                  <a:pt x="51471" y="533193"/>
                </a:cubicBezTo>
                <a:cubicBezTo>
                  <a:pt x="42017" y="533193"/>
                  <a:pt x="34364" y="525553"/>
                  <a:pt x="34364" y="516116"/>
                </a:cubicBezTo>
                <a:lnTo>
                  <a:pt x="34364" y="380096"/>
                </a:lnTo>
                <a:lnTo>
                  <a:pt x="34364" y="277782"/>
                </a:lnTo>
                <a:cubicBezTo>
                  <a:pt x="34364" y="276284"/>
                  <a:pt x="33163" y="275086"/>
                  <a:pt x="31663" y="275086"/>
                </a:cubicBezTo>
                <a:cubicBezTo>
                  <a:pt x="30162" y="274936"/>
                  <a:pt x="28962" y="276284"/>
                  <a:pt x="28962" y="277782"/>
                </a:cubicBezTo>
                <a:lnTo>
                  <a:pt x="28361" y="381894"/>
                </a:lnTo>
                <a:cubicBezTo>
                  <a:pt x="28361" y="389684"/>
                  <a:pt x="22059" y="395975"/>
                  <a:pt x="14256" y="395975"/>
                </a:cubicBezTo>
                <a:lnTo>
                  <a:pt x="14106" y="395975"/>
                </a:lnTo>
                <a:cubicBezTo>
                  <a:pt x="6302" y="395975"/>
                  <a:pt x="0" y="389534"/>
                  <a:pt x="0" y="381744"/>
                </a:cubicBezTo>
                <a:lnTo>
                  <a:pt x="600" y="277633"/>
                </a:lnTo>
                <a:cubicBezTo>
                  <a:pt x="600" y="259207"/>
                  <a:pt x="15756" y="244227"/>
                  <a:pt x="34214" y="244227"/>
                </a:cubicBezTo>
                <a:close/>
                <a:moveTo>
                  <a:pt x="298774" y="232090"/>
                </a:moveTo>
                <a:lnTo>
                  <a:pt x="346547" y="232090"/>
                </a:lnTo>
                <a:cubicBezTo>
                  <a:pt x="336331" y="236739"/>
                  <a:pt x="327768" y="244836"/>
                  <a:pt x="322660" y="254883"/>
                </a:cubicBezTo>
                <a:cubicBezTo>
                  <a:pt x="317552" y="244836"/>
                  <a:pt x="309140" y="236739"/>
                  <a:pt x="298774" y="232090"/>
                </a:cubicBezTo>
                <a:close/>
                <a:moveTo>
                  <a:pt x="405716" y="176061"/>
                </a:moveTo>
                <a:cubicBezTo>
                  <a:pt x="421987" y="176061"/>
                  <a:pt x="435177" y="189204"/>
                  <a:pt x="435177" y="205417"/>
                </a:cubicBezTo>
                <a:cubicBezTo>
                  <a:pt x="435177" y="221630"/>
                  <a:pt x="421987" y="234773"/>
                  <a:pt x="405716" y="234773"/>
                </a:cubicBezTo>
                <a:cubicBezTo>
                  <a:pt x="389445" y="234773"/>
                  <a:pt x="376255" y="221630"/>
                  <a:pt x="376255" y="205417"/>
                </a:cubicBezTo>
                <a:cubicBezTo>
                  <a:pt x="376255" y="189204"/>
                  <a:pt x="389445" y="176061"/>
                  <a:pt x="405716" y="176061"/>
                </a:cubicBezTo>
                <a:close/>
                <a:moveTo>
                  <a:pt x="239817" y="176061"/>
                </a:moveTo>
                <a:cubicBezTo>
                  <a:pt x="256049" y="176061"/>
                  <a:pt x="269208" y="189204"/>
                  <a:pt x="269208" y="205417"/>
                </a:cubicBezTo>
                <a:cubicBezTo>
                  <a:pt x="269208" y="221630"/>
                  <a:pt x="256049" y="234773"/>
                  <a:pt x="239817" y="234773"/>
                </a:cubicBezTo>
                <a:cubicBezTo>
                  <a:pt x="223585" y="234773"/>
                  <a:pt x="210426" y="221630"/>
                  <a:pt x="210426" y="205417"/>
                </a:cubicBezTo>
                <a:cubicBezTo>
                  <a:pt x="210426" y="189204"/>
                  <a:pt x="223585" y="176061"/>
                  <a:pt x="239817" y="176061"/>
                </a:cubicBezTo>
                <a:close/>
                <a:moveTo>
                  <a:pt x="72325" y="176061"/>
                </a:moveTo>
                <a:cubicBezTo>
                  <a:pt x="88687" y="176061"/>
                  <a:pt x="101897" y="189241"/>
                  <a:pt x="101897" y="205416"/>
                </a:cubicBezTo>
                <a:cubicBezTo>
                  <a:pt x="101897" y="221592"/>
                  <a:pt x="88687" y="234772"/>
                  <a:pt x="72325" y="234772"/>
                </a:cubicBezTo>
                <a:cubicBezTo>
                  <a:pt x="56113" y="234772"/>
                  <a:pt x="42904" y="221592"/>
                  <a:pt x="42904" y="205416"/>
                </a:cubicBezTo>
                <a:cubicBezTo>
                  <a:pt x="42904" y="189241"/>
                  <a:pt x="55963" y="176061"/>
                  <a:pt x="72325" y="176061"/>
                </a:cubicBezTo>
                <a:close/>
                <a:moveTo>
                  <a:pt x="1200" y="56241"/>
                </a:moveTo>
                <a:lnTo>
                  <a:pt x="384613" y="56241"/>
                </a:lnTo>
                <a:cubicBezTo>
                  <a:pt x="505414" y="56241"/>
                  <a:pt x="603405" y="154058"/>
                  <a:pt x="603405" y="274494"/>
                </a:cubicBezTo>
                <a:cubicBezTo>
                  <a:pt x="603405" y="308947"/>
                  <a:pt x="575493" y="336809"/>
                  <a:pt x="540979" y="336809"/>
                </a:cubicBezTo>
                <a:lnTo>
                  <a:pt x="494459" y="336809"/>
                </a:lnTo>
                <a:lnTo>
                  <a:pt x="494159" y="277490"/>
                </a:lnTo>
                <a:cubicBezTo>
                  <a:pt x="494009" y="257417"/>
                  <a:pt x="482004" y="240041"/>
                  <a:pt x="464747" y="232102"/>
                </a:cubicBezTo>
                <a:lnTo>
                  <a:pt x="551333" y="232102"/>
                </a:lnTo>
                <a:lnTo>
                  <a:pt x="551483" y="232102"/>
                </a:lnTo>
                <a:cubicBezTo>
                  <a:pt x="553884" y="232102"/>
                  <a:pt x="556285" y="230753"/>
                  <a:pt x="557636" y="228806"/>
                </a:cubicBezTo>
                <a:cubicBezTo>
                  <a:pt x="558986" y="226709"/>
                  <a:pt x="559136" y="224013"/>
                  <a:pt x="558236" y="221766"/>
                </a:cubicBezTo>
                <a:cubicBezTo>
                  <a:pt x="550283" y="203790"/>
                  <a:pt x="531825" y="165892"/>
                  <a:pt x="504663" y="136532"/>
                </a:cubicBezTo>
                <a:cubicBezTo>
                  <a:pt x="481704" y="111666"/>
                  <a:pt x="449440" y="97585"/>
                  <a:pt x="415676" y="97585"/>
                </a:cubicBezTo>
                <a:lnTo>
                  <a:pt x="397968" y="97585"/>
                </a:lnTo>
                <a:lnTo>
                  <a:pt x="397968" y="159900"/>
                </a:lnTo>
                <a:cubicBezTo>
                  <a:pt x="383712" y="162297"/>
                  <a:pt x="371707" y="171284"/>
                  <a:pt x="364954" y="183568"/>
                </a:cubicBezTo>
                <a:lnTo>
                  <a:pt x="364954" y="97585"/>
                </a:lnTo>
                <a:lnTo>
                  <a:pt x="174223" y="97585"/>
                </a:lnTo>
                <a:lnTo>
                  <a:pt x="174223" y="232102"/>
                </a:lnTo>
                <a:lnTo>
                  <a:pt x="180526" y="232102"/>
                </a:lnTo>
                <a:cubicBezTo>
                  <a:pt x="178425" y="233150"/>
                  <a:pt x="176324" y="234199"/>
                  <a:pt x="174223" y="235547"/>
                </a:cubicBezTo>
                <a:cubicBezTo>
                  <a:pt x="166420" y="240640"/>
                  <a:pt x="159967" y="247830"/>
                  <a:pt x="156065" y="256369"/>
                </a:cubicBezTo>
                <a:cubicBezTo>
                  <a:pt x="152614" y="249178"/>
                  <a:pt x="147512" y="242887"/>
                  <a:pt x="141209" y="238093"/>
                </a:cubicBezTo>
                <a:cubicBezTo>
                  <a:pt x="138208" y="235697"/>
                  <a:pt x="134906" y="233749"/>
                  <a:pt x="131455" y="232102"/>
                </a:cubicBezTo>
                <a:lnTo>
                  <a:pt x="141209" y="232102"/>
                </a:lnTo>
                <a:lnTo>
                  <a:pt x="141209" y="97585"/>
                </a:lnTo>
                <a:lnTo>
                  <a:pt x="1200" y="97585"/>
                </a:lnTo>
                <a:close/>
                <a:moveTo>
                  <a:pt x="30337" y="0"/>
                </a:moveTo>
                <a:lnTo>
                  <a:pt x="450496" y="0"/>
                </a:lnTo>
                <a:cubicBezTo>
                  <a:pt x="459649" y="0"/>
                  <a:pt x="467002" y="7356"/>
                  <a:pt x="467002" y="16512"/>
                </a:cubicBezTo>
                <a:cubicBezTo>
                  <a:pt x="467002" y="25669"/>
                  <a:pt x="459649" y="33025"/>
                  <a:pt x="450496" y="33025"/>
                </a:cubicBezTo>
                <a:lnTo>
                  <a:pt x="30337" y="33025"/>
                </a:lnTo>
                <a:cubicBezTo>
                  <a:pt x="21184" y="33025"/>
                  <a:pt x="13831" y="25669"/>
                  <a:pt x="13831" y="16512"/>
                </a:cubicBezTo>
                <a:cubicBezTo>
                  <a:pt x="13831" y="7356"/>
                  <a:pt x="21184" y="0"/>
                  <a:pt x="30337" y="0"/>
                </a:cubicBezTo>
                <a:close/>
              </a:path>
            </a:pathLst>
          </a:custGeom>
          <a:solidFill>
            <a:srgbClr val="88B92C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ïṩḷîdè">
            <a:extLst>
              <a:ext uri="{FF2B5EF4-FFF2-40B4-BE49-F238E27FC236}">
                <a16:creationId xmlns:a16="http://schemas.microsoft.com/office/drawing/2014/main" id="{99D5F3A7-FD1F-4877-8011-CDD64FFDDC3E}"/>
              </a:ext>
            </a:extLst>
          </p:cNvPr>
          <p:cNvSpPr txBox="1"/>
          <p:nvPr/>
        </p:nvSpPr>
        <p:spPr bwMode="auto">
          <a:xfrm>
            <a:off x="3492477" y="3481697"/>
            <a:ext cx="1986501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Integration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FB54AF4-D0DE-4AA9-BC9E-AE227D5ACA13}"/>
              </a:ext>
            </a:extLst>
          </p:cNvPr>
          <p:cNvSpPr/>
          <p:nvPr/>
        </p:nvSpPr>
        <p:spPr>
          <a:xfrm>
            <a:off x="3081110" y="3895807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General-PaaS &amp; Telco-PaaS</a:t>
            </a: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id="{C08182B7-040E-4560-9055-339C6581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381" y="3294646"/>
            <a:ext cx="547381" cy="54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ïṩḷîdè">
            <a:extLst>
              <a:ext uri="{FF2B5EF4-FFF2-40B4-BE49-F238E27FC236}">
                <a16:creationId xmlns:a16="http://schemas.microsoft.com/office/drawing/2014/main" id="{B89FAD5F-997D-4073-974E-813567027EC5}"/>
              </a:ext>
            </a:extLst>
          </p:cNvPr>
          <p:cNvSpPr txBox="1"/>
          <p:nvPr/>
        </p:nvSpPr>
        <p:spPr bwMode="auto">
          <a:xfrm>
            <a:off x="3492477" y="4446791"/>
            <a:ext cx="1436455" cy="30171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49" name="íŝľîḍe">
            <a:extLst>
              <a:ext uri="{FF2B5EF4-FFF2-40B4-BE49-F238E27FC236}">
                <a16:creationId xmlns:a16="http://schemas.microsoft.com/office/drawing/2014/main" id="{BEE115ED-2F27-49B5-9E0A-51B515014CB8}"/>
              </a:ext>
            </a:extLst>
          </p:cNvPr>
          <p:cNvSpPr/>
          <p:nvPr/>
        </p:nvSpPr>
        <p:spPr>
          <a:xfrm>
            <a:off x="2746562" y="4911901"/>
            <a:ext cx="108000" cy="108000"/>
          </a:xfrm>
          <a:prstGeom prst="ellipse">
            <a:avLst/>
          </a:prstGeom>
          <a:ln w="38100">
            <a:solidFill>
              <a:schemeClr val="bg1"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íṧľíde">
            <a:extLst>
              <a:ext uri="{FF2B5EF4-FFF2-40B4-BE49-F238E27FC236}">
                <a16:creationId xmlns:a16="http://schemas.microsoft.com/office/drawing/2014/main" id="{76A666D1-C86A-43BB-9A77-8F86CA2B1ADE}"/>
              </a:ext>
            </a:extLst>
          </p:cNvPr>
          <p:cNvSpPr/>
          <p:nvPr/>
        </p:nvSpPr>
        <p:spPr>
          <a:xfrm>
            <a:off x="2746562" y="5175583"/>
            <a:ext cx="108000" cy="108000"/>
          </a:xfrm>
          <a:prstGeom prst="ellipse">
            <a:avLst/>
          </a:prstGeom>
          <a:ln w="38100">
            <a:solidFill>
              <a:schemeClr val="bg1"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îŝlídé">
            <a:extLst>
              <a:ext uri="{FF2B5EF4-FFF2-40B4-BE49-F238E27FC236}">
                <a16:creationId xmlns:a16="http://schemas.microsoft.com/office/drawing/2014/main" id="{FC6FFBB6-B7B3-4943-B4F6-BF990D5D9B4E}"/>
              </a:ext>
            </a:extLst>
          </p:cNvPr>
          <p:cNvSpPr/>
          <p:nvPr/>
        </p:nvSpPr>
        <p:spPr>
          <a:xfrm>
            <a:off x="2569130" y="4338091"/>
            <a:ext cx="468000" cy="468000"/>
          </a:xfrm>
          <a:prstGeom prst="ellipse">
            <a:avLst/>
          </a:prstGeom>
          <a:solidFill>
            <a:srgbClr val="2A8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isļiḍé">
            <a:extLst>
              <a:ext uri="{FF2B5EF4-FFF2-40B4-BE49-F238E27FC236}">
                <a16:creationId xmlns:a16="http://schemas.microsoft.com/office/drawing/2014/main" id="{001A949C-84E0-4CDE-9059-54C5B1AA2665}"/>
              </a:ext>
            </a:extLst>
          </p:cNvPr>
          <p:cNvSpPr/>
          <p:nvPr/>
        </p:nvSpPr>
        <p:spPr bwMode="auto">
          <a:xfrm>
            <a:off x="3083677" y="4475744"/>
            <a:ext cx="123358" cy="190200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1" h="3136">
                <a:moveTo>
                  <a:pt x="0" y="3033"/>
                </a:moveTo>
                <a:lnTo>
                  <a:pt x="0" y="104"/>
                </a:lnTo>
                <a:cubicBezTo>
                  <a:pt x="0" y="66"/>
                  <a:pt x="22" y="31"/>
                  <a:pt x="56" y="16"/>
                </a:cubicBezTo>
                <a:cubicBezTo>
                  <a:pt x="90" y="0"/>
                  <a:pt x="131" y="6"/>
                  <a:pt x="159" y="30"/>
                </a:cubicBezTo>
                <a:lnTo>
                  <a:pt x="1997" y="1471"/>
                </a:lnTo>
                <a:cubicBezTo>
                  <a:pt x="2018" y="1489"/>
                  <a:pt x="2030" y="1515"/>
                  <a:pt x="2031" y="1543"/>
                </a:cubicBezTo>
                <a:cubicBezTo>
                  <a:pt x="2031" y="1570"/>
                  <a:pt x="2019" y="1598"/>
                  <a:pt x="1998" y="1616"/>
                </a:cubicBezTo>
                <a:lnTo>
                  <a:pt x="160" y="3105"/>
                </a:lnTo>
                <a:cubicBezTo>
                  <a:pt x="132" y="3130"/>
                  <a:pt x="91" y="3136"/>
                  <a:pt x="57" y="3121"/>
                </a:cubicBezTo>
                <a:cubicBezTo>
                  <a:pt x="22" y="3105"/>
                  <a:pt x="0" y="3071"/>
                  <a:pt x="0" y="3033"/>
                </a:cubicBezTo>
                <a:close/>
              </a:path>
            </a:pathLst>
          </a:custGeom>
          <a:solidFill>
            <a:srgbClr val="2A84B9"/>
          </a:solidFill>
          <a:ln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BA6D3DE8-2BCE-4BB7-9762-A18031671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5" b="8986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90" y="4360462"/>
            <a:ext cx="448154" cy="44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65F023A3-A5E7-4098-8808-BDF38BDC5AC3}"/>
              </a:ext>
            </a:extLst>
          </p:cNvPr>
          <p:cNvSpPr/>
          <p:nvPr/>
        </p:nvSpPr>
        <p:spPr>
          <a:xfrm>
            <a:off x="3076121" y="5123933"/>
            <a:ext cx="4133729" cy="27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XGVela with  related orchestrators, etc.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ïsḷïdè">
            <a:extLst>
              <a:ext uri="{FF2B5EF4-FFF2-40B4-BE49-F238E27FC236}">
                <a16:creationId xmlns:a16="http://schemas.microsoft.com/office/drawing/2014/main" id="{33B2F792-2F1E-4736-A408-D9440A796EF3}"/>
              </a:ext>
            </a:extLst>
          </p:cNvPr>
          <p:cNvSpPr/>
          <p:nvPr/>
        </p:nvSpPr>
        <p:spPr>
          <a:xfrm>
            <a:off x="2748757" y="6228924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algn="ctr"/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ïṩḷîdè">
            <a:extLst>
              <a:ext uri="{FF2B5EF4-FFF2-40B4-BE49-F238E27FC236}">
                <a16:creationId xmlns:a16="http://schemas.microsoft.com/office/drawing/2014/main" id="{3A3C2C99-2970-4BF4-922D-1EF9BB18082F}"/>
              </a:ext>
            </a:extLst>
          </p:cNvPr>
          <p:cNvSpPr txBox="1"/>
          <p:nvPr/>
        </p:nvSpPr>
        <p:spPr bwMode="auto">
          <a:xfrm>
            <a:off x="3492477" y="5658084"/>
            <a:ext cx="1986501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Certification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DEB1EFC-F8A3-4D19-91D9-76310D2C1AFE}"/>
              </a:ext>
            </a:extLst>
          </p:cNvPr>
          <p:cNvSpPr/>
          <p:nvPr/>
        </p:nvSpPr>
        <p:spPr>
          <a:xfrm>
            <a:off x="3078542" y="6122536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Commercial product certification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îṥ1îḍé">
            <a:extLst>
              <a:ext uri="{FF2B5EF4-FFF2-40B4-BE49-F238E27FC236}">
                <a16:creationId xmlns:a16="http://schemas.microsoft.com/office/drawing/2014/main" id="{00B20C72-8CA1-4CCE-9520-F7C623C3CE1C}"/>
              </a:ext>
            </a:extLst>
          </p:cNvPr>
          <p:cNvSpPr/>
          <p:nvPr/>
        </p:nvSpPr>
        <p:spPr bwMode="auto">
          <a:xfrm>
            <a:off x="3090131" y="5734207"/>
            <a:ext cx="123358" cy="190200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1" h="3136">
                <a:moveTo>
                  <a:pt x="0" y="3033"/>
                </a:moveTo>
                <a:lnTo>
                  <a:pt x="0" y="104"/>
                </a:lnTo>
                <a:cubicBezTo>
                  <a:pt x="0" y="66"/>
                  <a:pt x="22" y="31"/>
                  <a:pt x="56" y="16"/>
                </a:cubicBezTo>
                <a:cubicBezTo>
                  <a:pt x="90" y="0"/>
                  <a:pt x="131" y="6"/>
                  <a:pt x="159" y="30"/>
                </a:cubicBezTo>
                <a:lnTo>
                  <a:pt x="1997" y="1471"/>
                </a:lnTo>
                <a:cubicBezTo>
                  <a:pt x="2018" y="1489"/>
                  <a:pt x="2030" y="1515"/>
                  <a:pt x="2031" y="1543"/>
                </a:cubicBezTo>
                <a:cubicBezTo>
                  <a:pt x="2031" y="1570"/>
                  <a:pt x="2019" y="1598"/>
                  <a:pt x="1998" y="1616"/>
                </a:cubicBezTo>
                <a:lnTo>
                  <a:pt x="160" y="3105"/>
                </a:lnTo>
                <a:cubicBezTo>
                  <a:pt x="132" y="3130"/>
                  <a:pt x="91" y="3136"/>
                  <a:pt x="57" y="3121"/>
                </a:cubicBezTo>
                <a:cubicBezTo>
                  <a:pt x="22" y="3105"/>
                  <a:pt x="0" y="3071"/>
                  <a:pt x="0" y="303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îSḻiḑé">
            <a:extLst>
              <a:ext uri="{FF2B5EF4-FFF2-40B4-BE49-F238E27FC236}">
                <a16:creationId xmlns:a16="http://schemas.microsoft.com/office/drawing/2014/main" id="{79326430-B932-4DFE-BBFF-EEB73A75773C}"/>
              </a:ext>
            </a:extLst>
          </p:cNvPr>
          <p:cNvSpPr/>
          <p:nvPr/>
        </p:nvSpPr>
        <p:spPr>
          <a:xfrm>
            <a:off x="2570821" y="5580624"/>
            <a:ext cx="468000" cy="46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íṧḷíḓe">
            <a:extLst>
              <a:ext uri="{FF2B5EF4-FFF2-40B4-BE49-F238E27FC236}">
                <a16:creationId xmlns:a16="http://schemas.microsoft.com/office/drawing/2014/main" id="{0C7AB572-27DF-4380-AD2D-E8AD9DD9FC4D}"/>
              </a:ext>
            </a:extLst>
          </p:cNvPr>
          <p:cNvSpPr/>
          <p:nvPr/>
        </p:nvSpPr>
        <p:spPr bwMode="auto">
          <a:xfrm>
            <a:off x="2662216" y="5685973"/>
            <a:ext cx="288000" cy="252000"/>
          </a:xfrm>
          <a:custGeom>
            <a:avLst/>
            <a:gdLst>
              <a:gd name="connsiteX0" fmla="*/ 494452 w 603405"/>
              <a:gd name="connsiteY0" fmla="*/ 356003 h 533193"/>
              <a:gd name="connsiteX1" fmla="*/ 585270 w 603405"/>
              <a:gd name="connsiteY1" fmla="*/ 356003 h 533193"/>
              <a:gd name="connsiteX2" fmla="*/ 601782 w 603405"/>
              <a:gd name="connsiteY2" fmla="*/ 372480 h 533193"/>
              <a:gd name="connsiteX3" fmla="*/ 585270 w 603405"/>
              <a:gd name="connsiteY3" fmla="*/ 388957 h 533193"/>
              <a:gd name="connsiteX4" fmla="*/ 494452 w 603405"/>
              <a:gd name="connsiteY4" fmla="*/ 388957 h 533193"/>
              <a:gd name="connsiteX5" fmla="*/ 367511 w 603405"/>
              <a:gd name="connsiteY5" fmla="*/ 244227 h 533193"/>
              <a:gd name="connsiteX6" fmla="*/ 443780 w 603405"/>
              <a:gd name="connsiteY6" fmla="*/ 244227 h 533193"/>
              <a:gd name="connsiteX7" fmla="*/ 477411 w 603405"/>
              <a:gd name="connsiteY7" fmla="*/ 277633 h 533193"/>
              <a:gd name="connsiteX8" fmla="*/ 477861 w 603405"/>
              <a:gd name="connsiteY8" fmla="*/ 381744 h 533193"/>
              <a:gd name="connsiteX9" fmla="*/ 463748 w 603405"/>
              <a:gd name="connsiteY9" fmla="*/ 395975 h 533193"/>
              <a:gd name="connsiteX10" fmla="*/ 449486 w 603405"/>
              <a:gd name="connsiteY10" fmla="*/ 381894 h 533193"/>
              <a:gd name="connsiteX11" fmla="*/ 449035 w 603405"/>
              <a:gd name="connsiteY11" fmla="*/ 277782 h 533193"/>
              <a:gd name="connsiteX12" fmla="*/ 446033 w 603405"/>
              <a:gd name="connsiteY12" fmla="*/ 274786 h 533193"/>
              <a:gd name="connsiteX13" fmla="*/ 443030 w 603405"/>
              <a:gd name="connsiteY13" fmla="*/ 277782 h 533193"/>
              <a:gd name="connsiteX14" fmla="*/ 443330 w 603405"/>
              <a:gd name="connsiteY14" fmla="*/ 516116 h 533193"/>
              <a:gd name="connsiteX15" fmla="*/ 426215 w 603405"/>
              <a:gd name="connsiteY15" fmla="*/ 533193 h 533193"/>
              <a:gd name="connsiteX16" fmla="*/ 409249 w 603405"/>
              <a:gd name="connsiteY16" fmla="*/ 516116 h 533193"/>
              <a:gd name="connsiteX17" fmla="*/ 409249 w 603405"/>
              <a:gd name="connsiteY17" fmla="*/ 380096 h 533193"/>
              <a:gd name="connsiteX18" fmla="*/ 401893 w 603405"/>
              <a:gd name="connsiteY18" fmla="*/ 380096 h 533193"/>
              <a:gd name="connsiteX19" fmla="*/ 401893 w 603405"/>
              <a:gd name="connsiteY19" fmla="*/ 516116 h 533193"/>
              <a:gd name="connsiteX20" fmla="*/ 384778 w 603405"/>
              <a:gd name="connsiteY20" fmla="*/ 533193 h 533193"/>
              <a:gd name="connsiteX21" fmla="*/ 367812 w 603405"/>
              <a:gd name="connsiteY21" fmla="*/ 516116 h 533193"/>
              <a:gd name="connsiteX22" fmla="*/ 367812 w 603405"/>
              <a:gd name="connsiteY22" fmla="*/ 380096 h 533193"/>
              <a:gd name="connsiteX23" fmla="*/ 367812 w 603405"/>
              <a:gd name="connsiteY23" fmla="*/ 277782 h 533193"/>
              <a:gd name="connsiteX24" fmla="*/ 364959 w 603405"/>
              <a:gd name="connsiteY24" fmla="*/ 274936 h 533193"/>
              <a:gd name="connsiteX25" fmla="*/ 362257 w 603405"/>
              <a:gd name="connsiteY25" fmla="*/ 277782 h 533193"/>
              <a:gd name="connsiteX26" fmla="*/ 361656 w 603405"/>
              <a:gd name="connsiteY26" fmla="*/ 381894 h 533193"/>
              <a:gd name="connsiteX27" fmla="*/ 347544 w 603405"/>
              <a:gd name="connsiteY27" fmla="*/ 395975 h 533193"/>
              <a:gd name="connsiteX28" fmla="*/ 347393 w 603405"/>
              <a:gd name="connsiteY28" fmla="*/ 395975 h 533193"/>
              <a:gd name="connsiteX29" fmla="*/ 333281 w 603405"/>
              <a:gd name="connsiteY29" fmla="*/ 381744 h 533193"/>
              <a:gd name="connsiteX30" fmla="*/ 333881 w 603405"/>
              <a:gd name="connsiteY30" fmla="*/ 277633 h 533193"/>
              <a:gd name="connsiteX31" fmla="*/ 367511 w 603405"/>
              <a:gd name="connsiteY31" fmla="*/ 244227 h 533193"/>
              <a:gd name="connsiteX32" fmla="*/ 201525 w 603405"/>
              <a:gd name="connsiteY32" fmla="*/ 244227 h 533193"/>
              <a:gd name="connsiteX33" fmla="*/ 277906 w 603405"/>
              <a:gd name="connsiteY33" fmla="*/ 244227 h 533193"/>
              <a:gd name="connsiteX34" fmla="*/ 311520 w 603405"/>
              <a:gd name="connsiteY34" fmla="*/ 277633 h 533193"/>
              <a:gd name="connsiteX35" fmla="*/ 311970 w 603405"/>
              <a:gd name="connsiteY35" fmla="*/ 381744 h 533193"/>
              <a:gd name="connsiteX36" fmla="*/ 297864 w 603405"/>
              <a:gd name="connsiteY36" fmla="*/ 395975 h 533193"/>
              <a:gd name="connsiteX37" fmla="*/ 297714 w 603405"/>
              <a:gd name="connsiteY37" fmla="*/ 395975 h 533193"/>
              <a:gd name="connsiteX38" fmla="*/ 283608 w 603405"/>
              <a:gd name="connsiteY38" fmla="*/ 381894 h 533193"/>
              <a:gd name="connsiteX39" fmla="*/ 283008 w 603405"/>
              <a:gd name="connsiteY39" fmla="*/ 277782 h 533193"/>
              <a:gd name="connsiteX40" fmla="*/ 280007 w 603405"/>
              <a:gd name="connsiteY40" fmla="*/ 274786 h 533193"/>
              <a:gd name="connsiteX41" fmla="*/ 277156 w 603405"/>
              <a:gd name="connsiteY41" fmla="*/ 277782 h 533193"/>
              <a:gd name="connsiteX42" fmla="*/ 277456 w 603405"/>
              <a:gd name="connsiteY42" fmla="*/ 516116 h 533193"/>
              <a:gd name="connsiteX43" fmla="*/ 260349 w 603405"/>
              <a:gd name="connsiteY43" fmla="*/ 533193 h 533193"/>
              <a:gd name="connsiteX44" fmla="*/ 243242 w 603405"/>
              <a:gd name="connsiteY44" fmla="*/ 516116 h 533193"/>
              <a:gd name="connsiteX45" fmla="*/ 243242 w 603405"/>
              <a:gd name="connsiteY45" fmla="*/ 380096 h 533193"/>
              <a:gd name="connsiteX46" fmla="*/ 235889 w 603405"/>
              <a:gd name="connsiteY46" fmla="*/ 380096 h 533193"/>
              <a:gd name="connsiteX47" fmla="*/ 235889 w 603405"/>
              <a:gd name="connsiteY47" fmla="*/ 516116 h 533193"/>
              <a:gd name="connsiteX48" fmla="*/ 218932 w 603405"/>
              <a:gd name="connsiteY48" fmla="*/ 533193 h 533193"/>
              <a:gd name="connsiteX49" fmla="*/ 201825 w 603405"/>
              <a:gd name="connsiteY49" fmla="*/ 516116 h 533193"/>
              <a:gd name="connsiteX50" fmla="*/ 201825 w 603405"/>
              <a:gd name="connsiteY50" fmla="*/ 380096 h 533193"/>
              <a:gd name="connsiteX51" fmla="*/ 201825 w 603405"/>
              <a:gd name="connsiteY51" fmla="*/ 277782 h 533193"/>
              <a:gd name="connsiteX52" fmla="*/ 199124 w 603405"/>
              <a:gd name="connsiteY52" fmla="*/ 274936 h 533193"/>
              <a:gd name="connsiteX53" fmla="*/ 196423 w 603405"/>
              <a:gd name="connsiteY53" fmla="*/ 277782 h 533193"/>
              <a:gd name="connsiteX54" fmla="*/ 195822 w 603405"/>
              <a:gd name="connsiteY54" fmla="*/ 381894 h 533193"/>
              <a:gd name="connsiteX55" fmla="*/ 181567 w 603405"/>
              <a:gd name="connsiteY55" fmla="*/ 395975 h 533193"/>
              <a:gd name="connsiteX56" fmla="*/ 167461 w 603405"/>
              <a:gd name="connsiteY56" fmla="*/ 381744 h 533193"/>
              <a:gd name="connsiteX57" fmla="*/ 167911 w 603405"/>
              <a:gd name="connsiteY57" fmla="*/ 277633 h 533193"/>
              <a:gd name="connsiteX58" fmla="*/ 201525 w 603405"/>
              <a:gd name="connsiteY58" fmla="*/ 244227 h 533193"/>
              <a:gd name="connsiteX59" fmla="*/ 34214 w 603405"/>
              <a:gd name="connsiteY59" fmla="*/ 244227 h 533193"/>
              <a:gd name="connsiteX60" fmla="*/ 110445 w 603405"/>
              <a:gd name="connsiteY60" fmla="*/ 244227 h 533193"/>
              <a:gd name="connsiteX61" fmla="*/ 144059 w 603405"/>
              <a:gd name="connsiteY61" fmla="*/ 277633 h 533193"/>
              <a:gd name="connsiteX62" fmla="*/ 144509 w 603405"/>
              <a:gd name="connsiteY62" fmla="*/ 381744 h 533193"/>
              <a:gd name="connsiteX63" fmla="*/ 130403 w 603405"/>
              <a:gd name="connsiteY63" fmla="*/ 395975 h 533193"/>
              <a:gd name="connsiteX64" fmla="*/ 116147 w 603405"/>
              <a:gd name="connsiteY64" fmla="*/ 381894 h 533193"/>
              <a:gd name="connsiteX65" fmla="*/ 115697 w 603405"/>
              <a:gd name="connsiteY65" fmla="*/ 277782 h 533193"/>
              <a:gd name="connsiteX66" fmla="*/ 112696 w 603405"/>
              <a:gd name="connsiteY66" fmla="*/ 274786 h 533193"/>
              <a:gd name="connsiteX67" fmla="*/ 109694 w 603405"/>
              <a:gd name="connsiteY67" fmla="*/ 277782 h 533193"/>
              <a:gd name="connsiteX68" fmla="*/ 109995 w 603405"/>
              <a:gd name="connsiteY68" fmla="*/ 516116 h 533193"/>
              <a:gd name="connsiteX69" fmla="*/ 92888 w 603405"/>
              <a:gd name="connsiteY69" fmla="*/ 533193 h 533193"/>
              <a:gd name="connsiteX70" fmla="*/ 75931 w 603405"/>
              <a:gd name="connsiteY70" fmla="*/ 516116 h 533193"/>
              <a:gd name="connsiteX71" fmla="*/ 75931 w 603405"/>
              <a:gd name="connsiteY71" fmla="*/ 380096 h 533193"/>
              <a:gd name="connsiteX72" fmla="*/ 68578 w 603405"/>
              <a:gd name="connsiteY72" fmla="*/ 380096 h 533193"/>
              <a:gd name="connsiteX73" fmla="*/ 68578 w 603405"/>
              <a:gd name="connsiteY73" fmla="*/ 516116 h 533193"/>
              <a:gd name="connsiteX74" fmla="*/ 51471 w 603405"/>
              <a:gd name="connsiteY74" fmla="*/ 533193 h 533193"/>
              <a:gd name="connsiteX75" fmla="*/ 34364 w 603405"/>
              <a:gd name="connsiteY75" fmla="*/ 516116 h 533193"/>
              <a:gd name="connsiteX76" fmla="*/ 34364 w 603405"/>
              <a:gd name="connsiteY76" fmla="*/ 380096 h 533193"/>
              <a:gd name="connsiteX77" fmla="*/ 34364 w 603405"/>
              <a:gd name="connsiteY77" fmla="*/ 277782 h 533193"/>
              <a:gd name="connsiteX78" fmla="*/ 31663 w 603405"/>
              <a:gd name="connsiteY78" fmla="*/ 275086 h 533193"/>
              <a:gd name="connsiteX79" fmla="*/ 28962 w 603405"/>
              <a:gd name="connsiteY79" fmla="*/ 277782 h 533193"/>
              <a:gd name="connsiteX80" fmla="*/ 28361 w 603405"/>
              <a:gd name="connsiteY80" fmla="*/ 381894 h 533193"/>
              <a:gd name="connsiteX81" fmla="*/ 14256 w 603405"/>
              <a:gd name="connsiteY81" fmla="*/ 395975 h 533193"/>
              <a:gd name="connsiteX82" fmla="*/ 14106 w 603405"/>
              <a:gd name="connsiteY82" fmla="*/ 395975 h 533193"/>
              <a:gd name="connsiteX83" fmla="*/ 0 w 603405"/>
              <a:gd name="connsiteY83" fmla="*/ 381744 h 533193"/>
              <a:gd name="connsiteX84" fmla="*/ 600 w 603405"/>
              <a:gd name="connsiteY84" fmla="*/ 277633 h 533193"/>
              <a:gd name="connsiteX85" fmla="*/ 34214 w 603405"/>
              <a:gd name="connsiteY85" fmla="*/ 244227 h 533193"/>
              <a:gd name="connsiteX86" fmla="*/ 298774 w 603405"/>
              <a:gd name="connsiteY86" fmla="*/ 232090 h 533193"/>
              <a:gd name="connsiteX87" fmla="*/ 346547 w 603405"/>
              <a:gd name="connsiteY87" fmla="*/ 232090 h 533193"/>
              <a:gd name="connsiteX88" fmla="*/ 322660 w 603405"/>
              <a:gd name="connsiteY88" fmla="*/ 254883 h 533193"/>
              <a:gd name="connsiteX89" fmla="*/ 298774 w 603405"/>
              <a:gd name="connsiteY89" fmla="*/ 232090 h 533193"/>
              <a:gd name="connsiteX90" fmla="*/ 405716 w 603405"/>
              <a:gd name="connsiteY90" fmla="*/ 176061 h 533193"/>
              <a:gd name="connsiteX91" fmla="*/ 435177 w 603405"/>
              <a:gd name="connsiteY91" fmla="*/ 205417 h 533193"/>
              <a:gd name="connsiteX92" fmla="*/ 405716 w 603405"/>
              <a:gd name="connsiteY92" fmla="*/ 234773 h 533193"/>
              <a:gd name="connsiteX93" fmla="*/ 376255 w 603405"/>
              <a:gd name="connsiteY93" fmla="*/ 205417 h 533193"/>
              <a:gd name="connsiteX94" fmla="*/ 405716 w 603405"/>
              <a:gd name="connsiteY94" fmla="*/ 176061 h 533193"/>
              <a:gd name="connsiteX95" fmla="*/ 239817 w 603405"/>
              <a:gd name="connsiteY95" fmla="*/ 176061 h 533193"/>
              <a:gd name="connsiteX96" fmla="*/ 269208 w 603405"/>
              <a:gd name="connsiteY96" fmla="*/ 205417 h 533193"/>
              <a:gd name="connsiteX97" fmla="*/ 239817 w 603405"/>
              <a:gd name="connsiteY97" fmla="*/ 234773 h 533193"/>
              <a:gd name="connsiteX98" fmla="*/ 210426 w 603405"/>
              <a:gd name="connsiteY98" fmla="*/ 205417 h 533193"/>
              <a:gd name="connsiteX99" fmla="*/ 239817 w 603405"/>
              <a:gd name="connsiteY99" fmla="*/ 176061 h 533193"/>
              <a:gd name="connsiteX100" fmla="*/ 72325 w 603405"/>
              <a:gd name="connsiteY100" fmla="*/ 176061 h 533193"/>
              <a:gd name="connsiteX101" fmla="*/ 101897 w 603405"/>
              <a:gd name="connsiteY101" fmla="*/ 205416 h 533193"/>
              <a:gd name="connsiteX102" fmla="*/ 72325 w 603405"/>
              <a:gd name="connsiteY102" fmla="*/ 234772 h 533193"/>
              <a:gd name="connsiteX103" fmla="*/ 42904 w 603405"/>
              <a:gd name="connsiteY103" fmla="*/ 205416 h 533193"/>
              <a:gd name="connsiteX104" fmla="*/ 72325 w 603405"/>
              <a:gd name="connsiteY104" fmla="*/ 176061 h 533193"/>
              <a:gd name="connsiteX105" fmla="*/ 1200 w 603405"/>
              <a:gd name="connsiteY105" fmla="*/ 56241 h 533193"/>
              <a:gd name="connsiteX106" fmla="*/ 384613 w 603405"/>
              <a:gd name="connsiteY106" fmla="*/ 56241 h 533193"/>
              <a:gd name="connsiteX107" fmla="*/ 603405 w 603405"/>
              <a:gd name="connsiteY107" fmla="*/ 274494 h 533193"/>
              <a:gd name="connsiteX108" fmla="*/ 540979 w 603405"/>
              <a:gd name="connsiteY108" fmla="*/ 336809 h 533193"/>
              <a:gd name="connsiteX109" fmla="*/ 494459 w 603405"/>
              <a:gd name="connsiteY109" fmla="*/ 336809 h 533193"/>
              <a:gd name="connsiteX110" fmla="*/ 494159 w 603405"/>
              <a:gd name="connsiteY110" fmla="*/ 277490 h 533193"/>
              <a:gd name="connsiteX111" fmla="*/ 464747 w 603405"/>
              <a:gd name="connsiteY111" fmla="*/ 232102 h 533193"/>
              <a:gd name="connsiteX112" fmla="*/ 551333 w 603405"/>
              <a:gd name="connsiteY112" fmla="*/ 232102 h 533193"/>
              <a:gd name="connsiteX113" fmla="*/ 551483 w 603405"/>
              <a:gd name="connsiteY113" fmla="*/ 232102 h 533193"/>
              <a:gd name="connsiteX114" fmla="*/ 557636 w 603405"/>
              <a:gd name="connsiteY114" fmla="*/ 228806 h 533193"/>
              <a:gd name="connsiteX115" fmla="*/ 558236 w 603405"/>
              <a:gd name="connsiteY115" fmla="*/ 221766 h 533193"/>
              <a:gd name="connsiteX116" fmla="*/ 504663 w 603405"/>
              <a:gd name="connsiteY116" fmla="*/ 136532 h 533193"/>
              <a:gd name="connsiteX117" fmla="*/ 415676 w 603405"/>
              <a:gd name="connsiteY117" fmla="*/ 97585 h 533193"/>
              <a:gd name="connsiteX118" fmla="*/ 397968 w 603405"/>
              <a:gd name="connsiteY118" fmla="*/ 97585 h 533193"/>
              <a:gd name="connsiteX119" fmla="*/ 397968 w 603405"/>
              <a:gd name="connsiteY119" fmla="*/ 159900 h 533193"/>
              <a:gd name="connsiteX120" fmla="*/ 364954 w 603405"/>
              <a:gd name="connsiteY120" fmla="*/ 183568 h 533193"/>
              <a:gd name="connsiteX121" fmla="*/ 364954 w 603405"/>
              <a:gd name="connsiteY121" fmla="*/ 97585 h 533193"/>
              <a:gd name="connsiteX122" fmla="*/ 174223 w 603405"/>
              <a:gd name="connsiteY122" fmla="*/ 97585 h 533193"/>
              <a:gd name="connsiteX123" fmla="*/ 174223 w 603405"/>
              <a:gd name="connsiteY123" fmla="*/ 232102 h 533193"/>
              <a:gd name="connsiteX124" fmla="*/ 180526 w 603405"/>
              <a:gd name="connsiteY124" fmla="*/ 232102 h 533193"/>
              <a:gd name="connsiteX125" fmla="*/ 174223 w 603405"/>
              <a:gd name="connsiteY125" fmla="*/ 235547 h 533193"/>
              <a:gd name="connsiteX126" fmla="*/ 156065 w 603405"/>
              <a:gd name="connsiteY126" fmla="*/ 256369 h 533193"/>
              <a:gd name="connsiteX127" fmla="*/ 141209 w 603405"/>
              <a:gd name="connsiteY127" fmla="*/ 238093 h 533193"/>
              <a:gd name="connsiteX128" fmla="*/ 131455 w 603405"/>
              <a:gd name="connsiteY128" fmla="*/ 232102 h 533193"/>
              <a:gd name="connsiteX129" fmla="*/ 141209 w 603405"/>
              <a:gd name="connsiteY129" fmla="*/ 232102 h 533193"/>
              <a:gd name="connsiteX130" fmla="*/ 141209 w 603405"/>
              <a:gd name="connsiteY130" fmla="*/ 97585 h 533193"/>
              <a:gd name="connsiteX131" fmla="*/ 1200 w 603405"/>
              <a:gd name="connsiteY131" fmla="*/ 97585 h 533193"/>
              <a:gd name="connsiteX132" fmla="*/ 30337 w 603405"/>
              <a:gd name="connsiteY132" fmla="*/ 0 h 533193"/>
              <a:gd name="connsiteX133" fmla="*/ 450496 w 603405"/>
              <a:gd name="connsiteY133" fmla="*/ 0 h 533193"/>
              <a:gd name="connsiteX134" fmla="*/ 467002 w 603405"/>
              <a:gd name="connsiteY134" fmla="*/ 16512 h 533193"/>
              <a:gd name="connsiteX135" fmla="*/ 450496 w 603405"/>
              <a:gd name="connsiteY135" fmla="*/ 33025 h 533193"/>
              <a:gd name="connsiteX136" fmla="*/ 30337 w 603405"/>
              <a:gd name="connsiteY136" fmla="*/ 33025 h 533193"/>
              <a:gd name="connsiteX137" fmla="*/ 13831 w 603405"/>
              <a:gd name="connsiteY137" fmla="*/ 16512 h 533193"/>
              <a:gd name="connsiteX138" fmla="*/ 30337 w 603405"/>
              <a:gd name="connsiteY138" fmla="*/ 0 h 5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603405" h="533193">
                <a:moveTo>
                  <a:pt x="494452" y="356003"/>
                </a:moveTo>
                <a:lnTo>
                  <a:pt x="585270" y="356003"/>
                </a:lnTo>
                <a:cubicBezTo>
                  <a:pt x="594277" y="356003"/>
                  <a:pt x="601782" y="363343"/>
                  <a:pt x="601782" y="372480"/>
                </a:cubicBezTo>
                <a:cubicBezTo>
                  <a:pt x="601782" y="381617"/>
                  <a:pt x="594277" y="388957"/>
                  <a:pt x="585270" y="388957"/>
                </a:cubicBezTo>
                <a:lnTo>
                  <a:pt x="494452" y="388957"/>
                </a:lnTo>
                <a:close/>
                <a:moveTo>
                  <a:pt x="367511" y="244227"/>
                </a:moveTo>
                <a:lnTo>
                  <a:pt x="443780" y="244227"/>
                </a:lnTo>
                <a:cubicBezTo>
                  <a:pt x="462247" y="244227"/>
                  <a:pt x="477261" y="259207"/>
                  <a:pt x="477411" y="277633"/>
                </a:cubicBezTo>
                <a:lnTo>
                  <a:pt x="477861" y="381744"/>
                </a:lnTo>
                <a:cubicBezTo>
                  <a:pt x="478011" y="389534"/>
                  <a:pt x="471706" y="395975"/>
                  <a:pt x="463748" y="395975"/>
                </a:cubicBezTo>
                <a:cubicBezTo>
                  <a:pt x="455941" y="395975"/>
                  <a:pt x="449486" y="389684"/>
                  <a:pt x="449486" y="381894"/>
                </a:cubicBezTo>
                <a:lnTo>
                  <a:pt x="449035" y="277782"/>
                </a:lnTo>
                <a:cubicBezTo>
                  <a:pt x="449035" y="276135"/>
                  <a:pt x="447684" y="274786"/>
                  <a:pt x="446033" y="274786"/>
                </a:cubicBezTo>
                <a:cubicBezTo>
                  <a:pt x="444381" y="274786"/>
                  <a:pt x="443030" y="276135"/>
                  <a:pt x="443030" y="277782"/>
                </a:cubicBezTo>
                <a:cubicBezTo>
                  <a:pt x="443030" y="419944"/>
                  <a:pt x="443330" y="291115"/>
                  <a:pt x="443330" y="516116"/>
                </a:cubicBezTo>
                <a:cubicBezTo>
                  <a:pt x="443330" y="525553"/>
                  <a:pt x="435673" y="533193"/>
                  <a:pt x="426215" y="533193"/>
                </a:cubicBezTo>
                <a:cubicBezTo>
                  <a:pt x="416906" y="533193"/>
                  <a:pt x="409249" y="525553"/>
                  <a:pt x="409249" y="516116"/>
                </a:cubicBezTo>
                <a:lnTo>
                  <a:pt x="409249" y="380096"/>
                </a:lnTo>
                <a:lnTo>
                  <a:pt x="401893" y="380096"/>
                </a:lnTo>
                <a:lnTo>
                  <a:pt x="401893" y="516116"/>
                </a:lnTo>
                <a:cubicBezTo>
                  <a:pt x="401893" y="525553"/>
                  <a:pt x="394236" y="533193"/>
                  <a:pt x="384778" y="533193"/>
                </a:cubicBezTo>
                <a:cubicBezTo>
                  <a:pt x="375319" y="533193"/>
                  <a:pt x="367812" y="525553"/>
                  <a:pt x="367812" y="516116"/>
                </a:cubicBezTo>
                <a:lnTo>
                  <a:pt x="367812" y="380096"/>
                </a:lnTo>
                <a:lnTo>
                  <a:pt x="367812" y="277782"/>
                </a:lnTo>
                <a:cubicBezTo>
                  <a:pt x="367812" y="276284"/>
                  <a:pt x="366461" y="274936"/>
                  <a:pt x="364959" y="274936"/>
                </a:cubicBezTo>
                <a:cubicBezTo>
                  <a:pt x="363458" y="274936"/>
                  <a:pt x="362257" y="276284"/>
                  <a:pt x="362257" y="277782"/>
                </a:cubicBezTo>
                <a:lnTo>
                  <a:pt x="361656" y="381894"/>
                </a:lnTo>
                <a:cubicBezTo>
                  <a:pt x="361656" y="389684"/>
                  <a:pt x="355351" y="395975"/>
                  <a:pt x="347544" y="395975"/>
                </a:cubicBezTo>
                <a:lnTo>
                  <a:pt x="347393" y="395975"/>
                </a:lnTo>
                <a:cubicBezTo>
                  <a:pt x="339586" y="395975"/>
                  <a:pt x="333281" y="389534"/>
                  <a:pt x="333281" y="381744"/>
                </a:cubicBezTo>
                <a:lnTo>
                  <a:pt x="333881" y="277633"/>
                </a:lnTo>
                <a:cubicBezTo>
                  <a:pt x="333881" y="259207"/>
                  <a:pt x="349045" y="244227"/>
                  <a:pt x="367511" y="244227"/>
                </a:cubicBezTo>
                <a:close/>
                <a:moveTo>
                  <a:pt x="201525" y="244227"/>
                </a:moveTo>
                <a:lnTo>
                  <a:pt x="277906" y="244227"/>
                </a:lnTo>
                <a:cubicBezTo>
                  <a:pt x="296213" y="244227"/>
                  <a:pt x="311370" y="259207"/>
                  <a:pt x="311520" y="277633"/>
                </a:cubicBezTo>
                <a:lnTo>
                  <a:pt x="311970" y="381744"/>
                </a:lnTo>
                <a:cubicBezTo>
                  <a:pt x="311970" y="389534"/>
                  <a:pt x="305667" y="395975"/>
                  <a:pt x="297864" y="395975"/>
                </a:cubicBezTo>
                <a:lnTo>
                  <a:pt x="297714" y="395975"/>
                </a:lnTo>
                <a:cubicBezTo>
                  <a:pt x="289911" y="395975"/>
                  <a:pt x="283608" y="389684"/>
                  <a:pt x="283608" y="381894"/>
                </a:cubicBezTo>
                <a:lnTo>
                  <a:pt x="283008" y="277782"/>
                </a:lnTo>
                <a:cubicBezTo>
                  <a:pt x="283008" y="276135"/>
                  <a:pt x="281657" y="274786"/>
                  <a:pt x="280007" y="274786"/>
                </a:cubicBezTo>
                <a:cubicBezTo>
                  <a:pt x="278356" y="274786"/>
                  <a:pt x="277156" y="276135"/>
                  <a:pt x="277156" y="277782"/>
                </a:cubicBezTo>
                <a:cubicBezTo>
                  <a:pt x="277156" y="419944"/>
                  <a:pt x="277456" y="291115"/>
                  <a:pt x="277456" y="516116"/>
                </a:cubicBezTo>
                <a:cubicBezTo>
                  <a:pt x="277456" y="525553"/>
                  <a:pt x="269803" y="533193"/>
                  <a:pt x="260349" y="533193"/>
                </a:cubicBezTo>
                <a:cubicBezTo>
                  <a:pt x="250895" y="533193"/>
                  <a:pt x="243242" y="525553"/>
                  <a:pt x="243242" y="516116"/>
                </a:cubicBezTo>
                <a:lnTo>
                  <a:pt x="243242" y="380096"/>
                </a:lnTo>
                <a:lnTo>
                  <a:pt x="235889" y="380096"/>
                </a:lnTo>
                <a:lnTo>
                  <a:pt x="235889" y="516116"/>
                </a:lnTo>
                <a:cubicBezTo>
                  <a:pt x="235889" y="525553"/>
                  <a:pt x="228386" y="533193"/>
                  <a:pt x="218932" y="533193"/>
                </a:cubicBezTo>
                <a:cubicBezTo>
                  <a:pt x="209478" y="533193"/>
                  <a:pt x="201825" y="525553"/>
                  <a:pt x="201825" y="516116"/>
                </a:cubicBezTo>
                <a:lnTo>
                  <a:pt x="201825" y="380096"/>
                </a:lnTo>
                <a:lnTo>
                  <a:pt x="201825" y="277782"/>
                </a:lnTo>
                <a:cubicBezTo>
                  <a:pt x="201825" y="276284"/>
                  <a:pt x="200624" y="274936"/>
                  <a:pt x="199124" y="274936"/>
                </a:cubicBezTo>
                <a:cubicBezTo>
                  <a:pt x="197623" y="274936"/>
                  <a:pt x="196423" y="276284"/>
                  <a:pt x="196423" y="277782"/>
                </a:cubicBezTo>
                <a:lnTo>
                  <a:pt x="195822" y="381894"/>
                </a:lnTo>
                <a:cubicBezTo>
                  <a:pt x="195822" y="389684"/>
                  <a:pt x="189370" y="395975"/>
                  <a:pt x="181567" y="395975"/>
                </a:cubicBezTo>
                <a:cubicBezTo>
                  <a:pt x="173763" y="395975"/>
                  <a:pt x="167311" y="389534"/>
                  <a:pt x="167461" y="381744"/>
                </a:cubicBezTo>
                <a:lnTo>
                  <a:pt x="167911" y="277633"/>
                </a:lnTo>
                <a:cubicBezTo>
                  <a:pt x="168061" y="259207"/>
                  <a:pt x="183067" y="244227"/>
                  <a:pt x="201525" y="244227"/>
                </a:cubicBezTo>
                <a:close/>
                <a:moveTo>
                  <a:pt x="34214" y="244227"/>
                </a:moveTo>
                <a:lnTo>
                  <a:pt x="110445" y="244227"/>
                </a:lnTo>
                <a:cubicBezTo>
                  <a:pt x="128902" y="244227"/>
                  <a:pt x="143908" y="259207"/>
                  <a:pt x="144059" y="277633"/>
                </a:cubicBezTo>
                <a:lnTo>
                  <a:pt x="144509" y="381744"/>
                </a:lnTo>
                <a:cubicBezTo>
                  <a:pt x="144659" y="389534"/>
                  <a:pt x="138206" y="395975"/>
                  <a:pt x="130403" y="395975"/>
                </a:cubicBezTo>
                <a:cubicBezTo>
                  <a:pt x="122600" y="395975"/>
                  <a:pt x="116147" y="389684"/>
                  <a:pt x="116147" y="381894"/>
                </a:cubicBezTo>
                <a:lnTo>
                  <a:pt x="115697" y="277782"/>
                </a:lnTo>
                <a:cubicBezTo>
                  <a:pt x="115547" y="276135"/>
                  <a:pt x="114346" y="274786"/>
                  <a:pt x="112696" y="274786"/>
                </a:cubicBezTo>
                <a:cubicBezTo>
                  <a:pt x="111045" y="274786"/>
                  <a:pt x="109694" y="276135"/>
                  <a:pt x="109694" y="277782"/>
                </a:cubicBezTo>
                <a:cubicBezTo>
                  <a:pt x="109694" y="343695"/>
                  <a:pt x="109995" y="452450"/>
                  <a:pt x="109995" y="516116"/>
                </a:cubicBezTo>
                <a:cubicBezTo>
                  <a:pt x="109995" y="525553"/>
                  <a:pt x="102341" y="533193"/>
                  <a:pt x="92888" y="533193"/>
                </a:cubicBezTo>
                <a:cubicBezTo>
                  <a:pt x="83584" y="533193"/>
                  <a:pt x="75931" y="525553"/>
                  <a:pt x="75931" y="516116"/>
                </a:cubicBezTo>
                <a:lnTo>
                  <a:pt x="75931" y="380096"/>
                </a:lnTo>
                <a:lnTo>
                  <a:pt x="68578" y="380096"/>
                </a:lnTo>
                <a:lnTo>
                  <a:pt x="68578" y="516116"/>
                </a:lnTo>
                <a:cubicBezTo>
                  <a:pt x="68578" y="525553"/>
                  <a:pt x="60925" y="533193"/>
                  <a:pt x="51471" y="533193"/>
                </a:cubicBezTo>
                <a:cubicBezTo>
                  <a:pt x="42017" y="533193"/>
                  <a:pt x="34364" y="525553"/>
                  <a:pt x="34364" y="516116"/>
                </a:cubicBezTo>
                <a:lnTo>
                  <a:pt x="34364" y="380096"/>
                </a:lnTo>
                <a:lnTo>
                  <a:pt x="34364" y="277782"/>
                </a:lnTo>
                <a:cubicBezTo>
                  <a:pt x="34364" y="276284"/>
                  <a:pt x="33163" y="275086"/>
                  <a:pt x="31663" y="275086"/>
                </a:cubicBezTo>
                <a:cubicBezTo>
                  <a:pt x="30162" y="274936"/>
                  <a:pt x="28962" y="276284"/>
                  <a:pt x="28962" y="277782"/>
                </a:cubicBezTo>
                <a:lnTo>
                  <a:pt x="28361" y="381894"/>
                </a:lnTo>
                <a:cubicBezTo>
                  <a:pt x="28361" y="389684"/>
                  <a:pt x="22059" y="395975"/>
                  <a:pt x="14256" y="395975"/>
                </a:cubicBezTo>
                <a:lnTo>
                  <a:pt x="14106" y="395975"/>
                </a:lnTo>
                <a:cubicBezTo>
                  <a:pt x="6302" y="395975"/>
                  <a:pt x="0" y="389534"/>
                  <a:pt x="0" y="381744"/>
                </a:cubicBezTo>
                <a:lnTo>
                  <a:pt x="600" y="277633"/>
                </a:lnTo>
                <a:cubicBezTo>
                  <a:pt x="600" y="259207"/>
                  <a:pt x="15756" y="244227"/>
                  <a:pt x="34214" y="244227"/>
                </a:cubicBezTo>
                <a:close/>
                <a:moveTo>
                  <a:pt x="298774" y="232090"/>
                </a:moveTo>
                <a:lnTo>
                  <a:pt x="346547" y="232090"/>
                </a:lnTo>
                <a:cubicBezTo>
                  <a:pt x="336331" y="236739"/>
                  <a:pt x="327768" y="244836"/>
                  <a:pt x="322660" y="254883"/>
                </a:cubicBezTo>
                <a:cubicBezTo>
                  <a:pt x="317552" y="244836"/>
                  <a:pt x="309140" y="236739"/>
                  <a:pt x="298774" y="232090"/>
                </a:cubicBezTo>
                <a:close/>
                <a:moveTo>
                  <a:pt x="405716" y="176061"/>
                </a:moveTo>
                <a:cubicBezTo>
                  <a:pt x="421987" y="176061"/>
                  <a:pt x="435177" y="189204"/>
                  <a:pt x="435177" y="205417"/>
                </a:cubicBezTo>
                <a:cubicBezTo>
                  <a:pt x="435177" y="221630"/>
                  <a:pt x="421987" y="234773"/>
                  <a:pt x="405716" y="234773"/>
                </a:cubicBezTo>
                <a:cubicBezTo>
                  <a:pt x="389445" y="234773"/>
                  <a:pt x="376255" y="221630"/>
                  <a:pt x="376255" y="205417"/>
                </a:cubicBezTo>
                <a:cubicBezTo>
                  <a:pt x="376255" y="189204"/>
                  <a:pt x="389445" y="176061"/>
                  <a:pt x="405716" y="176061"/>
                </a:cubicBezTo>
                <a:close/>
                <a:moveTo>
                  <a:pt x="239817" y="176061"/>
                </a:moveTo>
                <a:cubicBezTo>
                  <a:pt x="256049" y="176061"/>
                  <a:pt x="269208" y="189204"/>
                  <a:pt x="269208" y="205417"/>
                </a:cubicBezTo>
                <a:cubicBezTo>
                  <a:pt x="269208" y="221630"/>
                  <a:pt x="256049" y="234773"/>
                  <a:pt x="239817" y="234773"/>
                </a:cubicBezTo>
                <a:cubicBezTo>
                  <a:pt x="223585" y="234773"/>
                  <a:pt x="210426" y="221630"/>
                  <a:pt x="210426" y="205417"/>
                </a:cubicBezTo>
                <a:cubicBezTo>
                  <a:pt x="210426" y="189204"/>
                  <a:pt x="223585" y="176061"/>
                  <a:pt x="239817" y="176061"/>
                </a:cubicBezTo>
                <a:close/>
                <a:moveTo>
                  <a:pt x="72325" y="176061"/>
                </a:moveTo>
                <a:cubicBezTo>
                  <a:pt x="88687" y="176061"/>
                  <a:pt x="101897" y="189241"/>
                  <a:pt x="101897" y="205416"/>
                </a:cubicBezTo>
                <a:cubicBezTo>
                  <a:pt x="101897" y="221592"/>
                  <a:pt x="88687" y="234772"/>
                  <a:pt x="72325" y="234772"/>
                </a:cubicBezTo>
                <a:cubicBezTo>
                  <a:pt x="56113" y="234772"/>
                  <a:pt x="42904" y="221592"/>
                  <a:pt x="42904" y="205416"/>
                </a:cubicBezTo>
                <a:cubicBezTo>
                  <a:pt x="42904" y="189241"/>
                  <a:pt x="55963" y="176061"/>
                  <a:pt x="72325" y="176061"/>
                </a:cubicBezTo>
                <a:close/>
                <a:moveTo>
                  <a:pt x="1200" y="56241"/>
                </a:moveTo>
                <a:lnTo>
                  <a:pt x="384613" y="56241"/>
                </a:lnTo>
                <a:cubicBezTo>
                  <a:pt x="505414" y="56241"/>
                  <a:pt x="603405" y="154058"/>
                  <a:pt x="603405" y="274494"/>
                </a:cubicBezTo>
                <a:cubicBezTo>
                  <a:pt x="603405" y="308947"/>
                  <a:pt x="575493" y="336809"/>
                  <a:pt x="540979" y="336809"/>
                </a:cubicBezTo>
                <a:lnTo>
                  <a:pt x="494459" y="336809"/>
                </a:lnTo>
                <a:lnTo>
                  <a:pt x="494159" y="277490"/>
                </a:lnTo>
                <a:cubicBezTo>
                  <a:pt x="494009" y="257417"/>
                  <a:pt x="482004" y="240041"/>
                  <a:pt x="464747" y="232102"/>
                </a:cubicBezTo>
                <a:lnTo>
                  <a:pt x="551333" y="232102"/>
                </a:lnTo>
                <a:lnTo>
                  <a:pt x="551483" y="232102"/>
                </a:lnTo>
                <a:cubicBezTo>
                  <a:pt x="553884" y="232102"/>
                  <a:pt x="556285" y="230753"/>
                  <a:pt x="557636" y="228806"/>
                </a:cubicBezTo>
                <a:cubicBezTo>
                  <a:pt x="558986" y="226709"/>
                  <a:pt x="559136" y="224013"/>
                  <a:pt x="558236" y="221766"/>
                </a:cubicBezTo>
                <a:cubicBezTo>
                  <a:pt x="550283" y="203790"/>
                  <a:pt x="531825" y="165892"/>
                  <a:pt x="504663" y="136532"/>
                </a:cubicBezTo>
                <a:cubicBezTo>
                  <a:pt x="481704" y="111666"/>
                  <a:pt x="449440" y="97585"/>
                  <a:pt x="415676" y="97585"/>
                </a:cubicBezTo>
                <a:lnTo>
                  <a:pt x="397968" y="97585"/>
                </a:lnTo>
                <a:lnTo>
                  <a:pt x="397968" y="159900"/>
                </a:lnTo>
                <a:cubicBezTo>
                  <a:pt x="383712" y="162297"/>
                  <a:pt x="371707" y="171284"/>
                  <a:pt x="364954" y="183568"/>
                </a:cubicBezTo>
                <a:lnTo>
                  <a:pt x="364954" y="97585"/>
                </a:lnTo>
                <a:lnTo>
                  <a:pt x="174223" y="97585"/>
                </a:lnTo>
                <a:lnTo>
                  <a:pt x="174223" y="232102"/>
                </a:lnTo>
                <a:lnTo>
                  <a:pt x="180526" y="232102"/>
                </a:lnTo>
                <a:cubicBezTo>
                  <a:pt x="178425" y="233150"/>
                  <a:pt x="176324" y="234199"/>
                  <a:pt x="174223" y="235547"/>
                </a:cubicBezTo>
                <a:cubicBezTo>
                  <a:pt x="166420" y="240640"/>
                  <a:pt x="159967" y="247830"/>
                  <a:pt x="156065" y="256369"/>
                </a:cubicBezTo>
                <a:cubicBezTo>
                  <a:pt x="152614" y="249178"/>
                  <a:pt x="147512" y="242887"/>
                  <a:pt x="141209" y="238093"/>
                </a:cubicBezTo>
                <a:cubicBezTo>
                  <a:pt x="138208" y="235697"/>
                  <a:pt x="134906" y="233749"/>
                  <a:pt x="131455" y="232102"/>
                </a:cubicBezTo>
                <a:lnTo>
                  <a:pt x="141209" y="232102"/>
                </a:lnTo>
                <a:lnTo>
                  <a:pt x="141209" y="97585"/>
                </a:lnTo>
                <a:lnTo>
                  <a:pt x="1200" y="97585"/>
                </a:lnTo>
                <a:close/>
                <a:moveTo>
                  <a:pt x="30337" y="0"/>
                </a:moveTo>
                <a:lnTo>
                  <a:pt x="450496" y="0"/>
                </a:lnTo>
                <a:cubicBezTo>
                  <a:pt x="459649" y="0"/>
                  <a:pt x="467002" y="7356"/>
                  <a:pt x="467002" y="16512"/>
                </a:cubicBezTo>
                <a:cubicBezTo>
                  <a:pt x="467002" y="25669"/>
                  <a:pt x="459649" y="33025"/>
                  <a:pt x="450496" y="33025"/>
                </a:cubicBezTo>
                <a:lnTo>
                  <a:pt x="30337" y="33025"/>
                </a:lnTo>
                <a:cubicBezTo>
                  <a:pt x="21184" y="33025"/>
                  <a:pt x="13831" y="25669"/>
                  <a:pt x="13831" y="16512"/>
                </a:cubicBezTo>
                <a:cubicBezTo>
                  <a:pt x="13831" y="7356"/>
                  <a:pt x="21184" y="0"/>
                  <a:pt x="30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7405DECC-A4F0-43DD-9C75-A452EAA5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56" b="99016" l="0" r="986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10" y="1043070"/>
            <a:ext cx="315221" cy="31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AED093A4-BD37-4A08-9669-B27BA1A66762}"/>
              </a:ext>
            </a:extLst>
          </p:cNvPr>
          <p:cNvSpPr/>
          <p:nvPr/>
        </p:nvSpPr>
        <p:spPr>
          <a:xfrm>
            <a:off x="3040921" y="1704664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XGVela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requirements doc, architecture doc, etc.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8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16515</TotalTime>
  <Words>502</Words>
  <Application>Microsoft Office PowerPoint</Application>
  <PresentationFormat>宽屏</PresentationFormat>
  <Paragraphs>137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cmcc</dc:creator>
  <cp:lastModifiedBy>赵 奇慧</cp:lastModifiedBy>
  <cp:revision>2616</cp:revision>
  <dcterms:created xsi:type="dcterms:W3CDTF">2020-01-17T02:15:31Z</dcterms:created>
  <dcterms:modified xsi:type="dcterms:W3CDTF">2020-09-25T14:07:08Z</dcterms:modified>
</cp:coreProperties>
</file>