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6.png" ContentType="image/png"/>
  <Override PartName="/ppt/media/image25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wmf" ContentType="image/x-wmf"/>
  <Override PartName="/ppt/media/image22.wmf" ContentType="image/x-wmf"/>
  <Override PartName="/ppt/media/image1.png" ContentType="image/png"/>
  <Override PartName="/ppt/media/image27.jpeg" ContentType="image/jpeg"/>
  <Override PartName="/ppt/media/image21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59CB59-74E5-49A1-9AC4-48BB96F695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7177FD-C26B-4956-961B-4BDE9A63946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4240" y="130680"/>
            <a:ext cx="8568360" cy="9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>
            <a:off x="263880" y="1005840"/>
            <a:ext cx="8569080" cy="360"/>
          </a:xfrm>
          <a:prstGeom prst="line">
            <a:avLst/>
          </a:prstGeom>
          <a:ln w="57240">
            <a:solidFill>
              <a:srgbClr val="0070c0"/>
            </a:solidFill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6" Type="http://schemas.openxmlformats.org/officeDocument/2006/relationships/image" Target="../media/image16.wmf"/><Relationship Id="rId7" Type="http://schemas.openxmlformats.org/officeDocument/2006/relationships/image" Target="../media/image17.wmf"/><Relationship Id="rId8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5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79640" y="1196640"/>
            <a:ext cx="878436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Virtualization and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67640" y="3429000"/>
            <a:ext cx="8280360" cy="24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0827943-86F0-44D8-8B50-B454ADC7419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HW-Assisted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264240" y="1124640"/>
            <a:ext cx="856836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Advantages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binary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 OS modification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Simplifying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KVM was born and included in Linux mainline in 2007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Vmware, Xen, etc. adopt HW-assisted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Several lightweight VMMs were implemented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lguest, tiny VMM,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Contributions to wide adoption of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Disadvantages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More expensive trap (VMEXIT)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Outdating sophisticated and clever SW techniques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7B9711-FE1D-40C4-A781-5F9844D83DAF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Technical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Expensive VMEXIT cost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Save/restore whole machine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HW: Reducing latency continuously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SW: Eliminating unnecessary VMEXIT and reducing the time of handling VMEXIT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1250640" y="3429000"/>
            <a:ext cx="4328640" cy="20260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1274040" y="5455800"/>
            <a:ext cx="5296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Software Techniques for Avoiding Hardware Virtualization Exits [USENIX’12]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DF3D106-94CA-4C7E-98BD-532180BB4388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Nested-Virtualization-Unfriendly x86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Multi-level architecture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IBM system z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Single-level architecture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Intel VMX and AMD 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1187640" y="2907360"/>
            <a:ext cx="6624000" cy="359280"/>
          </a:xfrm>
          <a:prstGeom prst="rect">
            <a:avLst/>
          </a:prstGeom>
          <a:solidFill>
            <a:schemeClr val="bg1">
              <a:lumMod val="5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Bare-metal hypervisor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187640" y="2520000"/>
            <a:ext cx="6624000" cy="359280"/>
          </a:xfrm>
          <a:prstGeom prst="rect">
            <a:avLst/>
          </a:prstGeom>
          <a:solidFill>
            <a:schemeClr val="bg1">
              <a:lumMod val="75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hypervisor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1187640" y="2133000"/>
            <a:ext cx="6624000" cy="35928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 flipH="1" rot="16200000">
            <a:off x="3527280" y="2385720"/>
            <a:ext cx="43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7"/>
          <p:cNvSpPr/>
          <p:nvPr/>
        </p:nvSpPr>
        <p:spPr>
          <a:xfrm flipH="1" flipV="1" rot="5400000">
            <a:off x="3780000" y="24202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8"/>
          <p:cNvSpPr/>
          <p:nvPr/>
        </p:nvSpPr>
        <p:spPr>
          <a:xfrm flipH="1" rot="16200000">
            <a:off x="4247280" y="2385720"/>
            <a:ext cx="43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9"/>
          <p:cNvSpPr/>
          <p:nvPr/>
        </p:nvSpPr>
        <p:spPr>
          <a:xfrm flipH="1" flipV="1" rot="5400000">
            <a:off x="4500000" y="24202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 flipH="1" rot="16200000">
            <a:off x="4967280" y="2817720"/>
            <a:ext cx="43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1"/>
          <p:cNvSpPr/>
          <p:nvPr/>
        </p:nvSpPr>
        <p:spPr>
          <a:xfrm flipH="1" flipV="1" rot="5400000">
            <a:off x="5220000" y="28522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2"/>
          <p:cNvSpPr/>
          <p:nvPr/>
        </p:nvSpPr>
        <p:spPr>
          <a:xfrm flipH="1" rot="16200000">
            <a:off x="5903280" y="2385720"/>
            <a:ext cx="43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3"/>
          <p:cNvSpPr/>
          <p:nvPr/>
        </p:nvSpPr>
        <p:spPr>
          <a:xfrm flipH="1" flipV="1" rot="5400000">
            <a:off x="6156360" y="24202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1187640" y="5373360"/>
            <a:ext cx="6624000" cy="359280"/>
          </a:xfrm>
          <a:prstGeom prst="rect">
            <a:avLst/>
          </a:prstGeom>
          <a:solidFill>
            <a:schemeClr val="bg1">
              <a:lumMod val="5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Bare-metal hypervisor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1187640" y="4986000"/>
            <a:ext cx="6624000" cy="359280"/>
          </a:xfrm>
          <a:prstGeom prst="rect">
            <a:avLst/>
          </a:prstGeom>
          <a:solidFill>
            <a:schemeClr val="bg1">
              <a:lumMod val="75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hypervisor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1187640" y="4598640"/>
            <a:ext cx="6624000" cy="35928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 flipH="1" rot="16200000">
            <a:off x="3283920" y="5094720"/>
            <a:ext cx="84564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 flipH="1" flipV="1" rot="5400000">
            <a:off x="3708000" y="522864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 flipH="1" rot="16200000">
            <a:off x="3923280" y="53020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0"/>
          <p:cNvSpPr/>
          <p:nvPr/>
        </p:nvSpPr>
        <p:spPr>
          <a:xfrm flipH="1" flipV="1" rot="5400000">
            <a:off x="3996000" y="5012280"/>
            <a:ext cx="79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1"/>
          <p:cNvSpPr/>
          <p:nvPr/>
        </p:nvSpPr>
        <p:spPr>
          <a:xfrm flipH="1" rot="16200000">
            <a:off x="4778280" y="5094720"/>
            <a:ext cx="80892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2"/>
          <p:cNvSpPr/>
          <p:nvPr/>
        </p:nvSpPr>
        <p:spPr>
          <a:xfrm flipH="1" flipV="1" rot="5400000">
            <a:off x="5220000" y="5318280"/>
            <a:ext cx="431280" cy="1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3"/>
          <p:cNvSpPr/>
          <p:nvPr/>
        </p:nvSpPr>
        <p:spPr>
          <a:xfrm flipH="1" rot="16200000">
            <a:off x="5471280" y="5338080"/>
            <a:ext cx="431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4"/>
          <p:cNvSpPr/>
          <p:nvPr/>
        </p:nvSpPr>
        <p:spPr>
          <a:xfrm flipH="1" flipV="1" rot="5400000">
            <a:off x="5580000" y="5012280"/>
            <a:ext cx="863280" cy="2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oval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5"/>
          <p:cNvSpPr/>
          <p:nvPr/>
        </p:nvSpPr>
        <p:spPr>
          <a:xfrm>
            <a:off x="3133800" y="6021360"/>
            <a:ext cx="24742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What’s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A09D8A-A714-4184-B3E0-3D8CF47F4F2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ARM CPU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ARM is also not virtualizable before HW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Xen on ARM by Samsung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KVM for ARM [OLS’10]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Replacing a sensitive instruction with an encoded SWI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Taking advantage of RISC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Script-based patching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OKL4 microvisor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5148000" y="3676680"/>
            <a:ext cx="2971800" cy="316764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>
            <a:off x="5139720" y="3337920"/>
            <a:ext cx="3486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Sensitive instruction encoding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107640" y="5013000"/>
            <a:ext cx="4837680" cy="13672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Most ARM-based VMMs turn to supporting ARM HW virtualization for efficient computing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2C7F52-E4B7-4D02-B775-62B8967B3B9A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ARM CPU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Hyp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Cortex-A15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Similar to VMX root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1115640" y="2565000"/>
            <a:ext cx="7076880" cy="352764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259640" y="3049920"/>
            <a:ext cx="3815640" cy="2375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0000"/>
            </a:solidFill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764F10-DF23-4FB3-AA07-3B8313A42753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Incredibly rapid SW and HW evolutions driven by IT industry needs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Less than 10 years from VMware and Xen’s SW technologies to HW-assisted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Academia is tightly coupled with industry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Research groups and corporates are willing to share their state-of-the-art technologies in top conferences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Even mobile environments are ready for virtualization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ARM HW virtualization boosts this trend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EA22F6-C3FA-4A9C-A9A1-147889C093C8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CDCF4B-845C-4027-AB81-1AE625447A5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CPU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Hierarchical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90400" y="4271400"/>
            <a:ext cx="3799800" cy="11757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Operating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590400" y="249876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1947960" y="249876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3305160" y="249876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>
            <a:off x="1495440" y="4411800"/>
            <a:ext cx="1899360" cy="36108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8"/>
          <p:cNvSpPr/>
          <p:nvPr/>
        </p:nvSpPr>
        <p:spPr>
          <a:xfrm>
            <a:off x="681120" y="286056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681120" y="322272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10"/>
          <p:cNvSpPr/>
          <p:nvPr/>
        </p:nvSpPr>
        <p:spPr>
          <a:xfrm>
            <a:off x="2038320" y="322272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>
            <a:off x="3395520" y="322272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Picture 16" descr=""/>
          <p:cNvPicPr/>
          <p:nvPr/>
        </p:nvPicPr>
        <p:blipFill>
          <a:blip r:embed="rId1"/>
          <a:stretch/>
        </p:blipFill>
        <p:spPr>
          <a:xfrm>
            <a:off x="2081160" y="5495760"/>
            <a:ext cx="905760" cy="668880"/>
          </a:xfrm>
          <a:prstGeom prst="rect">
            <a:avLst/>
          </a:prstGeom>
          <a:ln>
            <a:noFill/>
          </a:ln>
        </p:spPr>
      </p:pic>
      <p:sp>
        <p:nvSpPr>
          <p:cNvPr id="307" name="CustomShape 12"/>
          <p:cNvSpPr/>
          <p:nvPr/>
        </p:nvSpPr>
        <p:spPr>
          <a:xfrm>
            <a:off x="681120" y="3584520"/>
            <a:ext cx="904320" cy="4518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2038320" y="3584520"/>
            <a:ext cx="904320" cy="4518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4"/>
          <p:cNvSpPr/>
          <p:nvPr/>
        </p:nvSpPr>
        <p:spPr>
          <a:xfrm>
            <a:off x="3395520" y="3584520"/>
            <a:ext cx="904320" cy="4518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5"/>
          <p:cNvSpPr/>
          <p:nvPr/>
        </p:nvSpPr>
        <p:spPr>
          <a:xfrm>
            <a:off x="4933800" y="4271400"/>
            <a:ext cx="3799800" cy="11757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Virtual Machine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6"/>
          <p:cNvSpPr/>
          <p:nvPr/>
        </p:nvSpPr>
        <p:spPr>
          <a:xfrm>
            <a:off x="4933800" y="225540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7"/>
          <p:cNvSpPr/>
          <p:nvPr/>
        </p:nvSpPr>
        <p:spPr>
          <a:xfrm>
            <a:off x="6291360" y="225540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8"/>
          <p:cNvSpPr/>
          <p:nvPr/>
        </p:nvSpPr>
        <p:spPr>
          <a:xfrm>
            <a:off x="7648560" y="2255400"/>
            <a:ext cx="1085040" cy="162792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9"/>
          <p:cNvSpPr/>
          <p:nvPr/>
        </p:nvSpPr>
        <p:spPr>
          <a:xfrm>
            <a:off x="6019920" y="4411800"/>
            <a:ext cx="1718640" cy="3610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0"/>
          <p:cNvSpPr/>
          <p:nvPr/>
        </p:nvSpPr>
        <p:spPr>
          <a:xfrm>
            <a:off x="5024520" y="261720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1"/>
          <p:cNvSpPr/>
          <p:nvPr/>
        </p:nvSpPr>
        <p:spPr>
          <a:xfrm>
            <a:off x="5024520" y="297936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2"/>
          <p:cNvSpPr/>
          <p:nvPr/>
        </p:nvSpPr>
        <p:spPr>
          <a:xfrm>
            <a:off x="6381720" y="297936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3"/>
          <p:cNvSpPr/>
          <p:nvPr/>
        </p:nvSpPr>
        <p:spPr>
          <a:xfrm>
            <a:off x="7738920" y="2979360"/>
            <a:ext cx="904320" cy="270720"/>
          </a:xfrm>
          <a:prstGeom prst="roundRect">
            <a:avLst>
              <a:gd name="adj" fmla="val 16667"/>
            </a:avLst>
          </a:prstGeom>
          <a:noFill/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Picture 16" descr=""/>
          <p:cNvPicPr/>
          <p:nvPr/>
        </p:nvPicPr>
        <p:blipFill>
          <a:blip r:embed="rId2"/>
          <a:stretch/>
        </p:blipFill>
        <p:spPr>
          <a:xfrm>
            <a:off x="6444360" y="5495760"/>
            <a:ext cx="860040" cy="635400"/>
          </a:xfrm>
          <a:prstGeom prst="rect">
            <a:avLst/>
          </a:prstGeom>
          <a:ln>
            <a:noFill/>
          </a:ln>
        </p:spPr>
      </p:pic>
      <p:sp>
        <p:nvSpPr>
          <p:cNvPr id="320" name="CustomShape 24"/>
          <p:cNvSpPr/>
          <p:nvPr/>
        </p:nvSpPr>
        <p:spPr>
          <a:xfrm>
            <a:off x="5024520" y="3341160"/>
            <a:ext cx="904320" cy="451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5"/>
          <p:cNvSpPr/>
          <p:nvPr/>
        </p:nvSpPr>
        <p:spPr>
          <a:xfrm>
            <a:off x="6381720" y="3341160"/>
            <a:ext cx="904320" cy="451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6"/>
          <p:cNvSpPr/>
          <p:nvPr/>
        </p:nvSpPr>
        <p:spPr>
          <a:xfrm>
            <a:off x="7738920" y="3341160"/>
            <a:ext cx="904320" cy="451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Picture 16" descr=""/>
          <p:cNvPicPr/>
          <p:nvPr/>
        </p:nvPicPr>
        <p:blipFill>
          <a:blip r:embed="rId3"/>
          <a:stretch/>
        </p:blipFill>
        <p:spPr>
          <a:xfrm>
            <a:off x="5095440" y="3940200"/>
            <a:ext cx="344160" cy="2541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324" name="CustomShape 27"/>
          <p:cNvSpPr/>
          <p:nvPr/>
        </p:nvSpPr>
        <p:spPr>
          <a:xfrm>
            <a:off x="5078880" y="3921120"/>
            <a:ext cx="358920" cy="3110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325" name="Picture 16" descr=""/>
          <p:cNvPicPr/>
          <p:nvPr/>
        </p:nvPicPr>
        <p:blipFill>
          <a:blip r:embed="rId4"/>
          <a:stretch/>
        </p:blipFill>
        <p:spPr>
          <a:xfrm>
            <a:off x="5576040" y="3930480"/>
            <a:ext cx="344160" cy="2541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326" name="CustomShape 28"/>
          <p:cNvSpPr/>
          <p:nvPr/>
        </p:nvSpPr>
        <p:spPr>
          <a:xfrm>
            <a:off x="5559840" y="3911400"/>
            <a:ext cx="358920" cy="3110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327" name="Picture 16" descr=""/>
          <p:cNvPicPr/>
          <p:nvPr/>
        </p:nvPicPr>
        <p:blipFill>
          <a:blip r:embed="rId5"/>
          <a:stretch/>
        </p:blipFill>
        <p:spPr>
          <a:xfrm>
            <a:off x="6676560" y="3940200"/>
            <a:ext cx="344160" cy="2541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328" name="CustomShape 29"/>
          <p:cNvSpPr/>
          <p:nvPr/>
        </p:nvSpPr>
        <p:spPr>
          <a:xfrm>
            <a:off x="6660360" y="3921120"/>
            <a:ext cx="358920" cy="3110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329" name="Picture 16" descr=""/>
          <p:cNvPicPr/>
          <p:nvPr/>
        </p:nvPicPr>
        <p:blipFill>
          <a:blip r:embed="rId6"/>
          <a:stretch/>
        </p:blipFill>
        <p:spPr>
          <a:xfrm>
            <a:off x="7778520" y="3940200"/>
            <a:ext cx="344160" cy="2541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330" name="CustomShape 30"/>
          <p:cNvSpPr/>
          <p:nvPr/>
        </p:nvSpPr>
        <p:spPr>
          <a:xfrm>
            <a:off x="7762320" y="3921120"/>
            <a:ext cx="358920" cy="3110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pic>
        <p:nvPicPr>
          <p:cNvPr id="331" name="Picture 16" descr=""/>
          <p:cNvPicPr/>
          <p:nvPr/>
        </p:nvPicPr>
        <p:blipFill>
          <a:blip r:embed="rId7"/>
          <a:stretch/>
        </p:blipFill>
        <p:spPr>
          <a:xfrm>
            <a:off x="8259480" y="3930480"/>
            <a:ext cx="344160" cy="2541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332" name="CustomShape 31"/>
          <p:cNvSpPr/>
          <p:nvPr/>
        </p:nvSpPr>
        <p:spPr>
          <a:xfrm>
            <a:off x="8243280" y="3911400"/>
            <a:ext cx="358920" cy="3110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333" name="CustomShape 32"/>
          <p:cNvSpPr/>
          <p:nvPr/>
        </p:nvSpPr>
        <p:spPr>
          <a:xfrm>
            <a:off x="5093640" y="4428720"/>
            <a:ext cx="5997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Virtual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3"/>
          <p:cNvSpPr/>
          <p:nvPr/>
        </p:nvSpPr>
        <p:spPr>
          <a:xfrm flipH="1" flipV="1">
            <a:off x="5267160" y="4194360"/>
            <a:ext cx="12564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4"/>
          <p:cNvSpPr/>
          <p:nvPr/>
        </p:nvSpPr>
        <p:spPr>
          <a:xfrm>
            <a:off x="2155680" y="1772640"/>
            <a:ext cx="578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5"/>
          <p:cNvSpPr/>
          <p:nvPr/>
        </p:nvSpPr>
        <p:spPr>
          <a:xfrm>
            <a:off x="6286680" y="1772640"/>
            <a:ext cx="913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CF7E77-3BE8-4B38-8A81-F2471E2FBD58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CPU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common role of CPU schedulers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Allocating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“a fraction of CPU time”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to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“a SW entity”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Thread and virtual CPU are SW schedulable entities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Linux CFS (Completely Fair Scheduler) is used for both thread scheduling and KVM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Xen has adopted popular schedulers in OS domain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BVT (Borrowed-Virtual-Time) [SOSP’99]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SEDF (Simple Earliest Deadline First)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EDF is for real-time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Credit – Proportional share scheduler for SMP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Default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6DD29FE-255D-47CC-96F5-C97ADB605E17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Priority vs. Proportional-Share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Priority-based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Scheduling based on the notion of “relative priority”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Fairness based on starvation avoidance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Suitable for dedicated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Desktop and mobile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Linux schedulers before CFS, Windows scheduler, Many mobile OS schedulers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D2A4CC-E3CD-4B66-986B-42AEBC71DAB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91916C-142E-4A62-8A21-CBCD2B90C5E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" descr=""/>
          <p:cNvPicPr/>
          <p:nvPr/>
        </p:nvPicPr>
        <p:blipFill>
          <a:blip r:embed="rId1"/>
          <a:stretch/>
        </p:blipFill>
        <p:spPr>
          <a:xfrm>
            <a:off x="5301000" y="2086560"/>
            <a:ext cx="3734640" cy="4318560"/>
          </a:xfrm>
          <a:prstGeom prst="rect">
            <a:avLst/>
          </a:prstGeom>
          <a:ln>
            <a:noFill/>
          </a:ln>
        </p:spPr>
      </p:pic>
      <p:sp>
        <p:nvSpPr>
          <p:cNvPr id="345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Priority vs. Proportional-Share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Proportional-share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Scheduling based on the notion of “relative shares”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Fairness based on shares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Suitable for shared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Shared workstations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Pay-per-use clouds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desktop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Linux CFS, Xen Credit, VMware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2534040" y="6417000"/>
            <a:ext cx="5450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Lottery Scheduling: Flexible Proportional-Share Resource Scheduling [OSDI’94]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467640" y="4653000"/>
            <a:ext cx="4837680" cy="1367280"/>
          </a:xfrm>
          <a:prstGeom prst="roundRect">
            <a:avLst>
              <a:gd name="adj" fmla="val 16667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Proportional-share scheduling fits for virtualized environments where independent VMs are co-located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46EB34-BF91-49D4-BCF4-58ACAA20E8D6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2" descr=""/>
          <p:cNvPicPr/>
          <p:nvPr/>
        </p:nvPicPr>
        <p:blipFill>
          <a:blip r:embed="rId1"/>
          <a:stretch/>
        </p:blipFill>
        <p:spPr>
          <a:xfrm>
            <a:off x="5149080" y="1700640"/>
            <a:ext cx="3967560" cy="287964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Proportional-Share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Also called weighted fair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Weight”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Relative shares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Shares”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time”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Making equal progress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Pick the earliest virtual time 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every scheduling decision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5632560" y="4922640"/>
            <a:ext cx="340236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Borrowed-Virtual-Time (BVT) scheduling: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supporting latency-sensitive threads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 general-purpose scheduler [SOSP’99]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6672600" y="3851640"/>
            <a:ext cx="210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gcc : bigsim = 2 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6562080" y="4524840"/>
            <a:ext cx="14518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Real time (mcu)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 rot="16200000">
            <a:off x="4524840" y="2825280"/>
            <a:ext cx="11192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Virtual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62CF80-4B24-42CD-9F1C-651BC86F9FB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Proportional-Share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Proportional-share scheduler for SMP VMs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Common scheduler for commodity VMMs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Employed by KVM, Xen, VMware,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VM’s shares 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Total shares x (weight / total weight)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VCPU’s shares =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/ # of active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Active vCPU: Non-idle 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181880" y="4502160"/>
            <a:ext cx="24620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Single-threaded workload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4242960" y="4511520"/>
            <a:ext cx="3713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Multi-threaded (programmed) workload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1914120" y="4855680"/>
            <a:ext cx="719280" cy="1223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(1024)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4500000" y="4874400"/>
            <a:ext cx="719280" cy="359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(256)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5292000" y="4874400"/>
            <a:ext cx="719280" cy="359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(256)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6084000" y="4874400"/>
            <a:ext cx="719280" cy="359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(256)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6876360" y="4874400"/>
            <a:ext cx="719280" cy="359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(256)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930240" y="4140360"/>
            <a:ext cx="2709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e.g., 4-VCPU VM (S = 1024)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1"/>
          <p:cNvSpPr/>
          <p:nvPr/>
        </p:nvSpPr>
        <p:spPr>
          <a:xfrm>
            <a:off x="5042880" y="5294160"/>
            <a:ext cx="2034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Symmetric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2"/>
          <p:cNvSpPr/>
          <p:nvPr/>
        </p:nvSpPr>
        <p:spPr>
          <a:xfrm>
            <a:off x="4317840" y="5652360"/>
            <a:ext cx="367236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Existing schedulers view active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as containers with identical power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E609404-2BFB-4621-9348-35EFE16DDBBD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Challenges on VMM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Challenges due to the primary principles of VMM, compared to OS scheduling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811320" y="2863080"/>
            <a:ext cx="1458720" cy="1583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3714120" y="5236920"/>
            <a:ext cx="7851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3732480" y="4610520"/>
            <a:ext cx="1527840" cy="436320"/>
          </a:xfrm>
          <a:prstGeom prst="cube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d5fa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4525200" y="5236920"/>
            <a:ext cx="7419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2313720" y="4028400"/>
            <a:ext cx="64224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2956680" y="4028400"/>
            <a:ext cx="642240" cy="28512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2313720" y="3742920"/>
            <a:ext cx="128520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0"/>
          <p:cNvSpPr/>
          <p:nvPr/>
        </p:nvSpPr>
        <p:spPr>
          <a:xfrm>
            <a:off x="3875400" y="4028400"/>
            <a:ext cx="1285200" cy="285120"/>
          </a:xfrm>
          <a:prstGeom prst="cube">
            <a:avLst>
              <a:gd name="adj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3875400" y="3742920"/>
            <a:ext cx="128520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2"/>
          <p:cNvSpPr/>
          <p:nvPr/>
        </p:nvSpPr>
        <p:spPr>
          <a:xfrm>
            <a:off x="2224440" y="4528440"/>
            <a:ext cx="4636440" cy="63828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5460120" y="4038120"/>
            <a:ext cx="64224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4"/>
          <p:cNvSpPr/>
          <p:nvPr/>
        </p:nvSpPr>
        <p:spPr>
          <a:xfrm>
            <a:off x="6103080" y="4028400"/>
            <a:ext cx="64224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>
            <a:solidFill>
              <a:srgbClr val="f5924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5"/>
          <p:cNvSpPr/>
          <p:nvPr/>
        </p:nvSpPr>
        <p:spPr>
          <a:xfrm>
            <a:off x="5460120" y="3742920"/>
            <a:ext cx="1285200" cy="285120"/>
          </a:xfrm>
          <a:prstGeom prst="cube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6"/>
          <p:cNvSpPr/>
          <p:nvPr/>
        </p:nvSpPr>
        <p:spPr>
          <a:xfrm flipH="1" rot="16200000">
            <a:off x="3159360" y="4397400"/>
            <a:ext cx="993240" cy="8283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7"/>
          <p:cNvSpPr/>
          <p:nvPr/>
        </p:nvSpPr>
        <p:spPr>
          <a:xfrm flipH="1" rot="16200000">
            <a:off x="4245120" y="4551120"/>
            <a:ext cx="921960" cy="44928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8"/>
          <p:cNvSpPr/>
          <p:nvPr/>
        </p:nvSpPr>
        <p:spPr>
          <a:xfrm>
            <a:off x="233352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0" name="CustomShape 19"/>
          <p:cNvSpPr/>
          <p:nvPr/>
        </p:nvSpPr>
        <p:spPr>
          <a:xfrm>
            <a:off x="276192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1" name="CustomShape 20"/>
          <p:cNvSpPr/>
          <p:nvPr/>
        </p:nvSpPr>
        <p:spPr>
          <a:xfrm>
            <a:off x="319068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2" name="CustomShape 21"/>
          <p:cNvSpPr/>
          <p:nvPr/>
        </p:nvSpPr>
        <p:spPr>
          <a:xfrm>
            <a:off x="3875400" y="3171240"/>
            <a:ext cx="57096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3" name="CustomShape 22"/>
          <p:cNvSpPr/>
          <p:nvPr/>
        </p:nvSpPr>
        <p:spPr>
          <a:xfrm>
            <a:off x="4589640" y="3171240"/>
            <a:ext cx="57096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4" name="CustomShape 23"/>
          <p:cNvSpPr/>
          <p:nvPr/>
        </p:nvSpPr>
        <p:spPr>
          <a:xfrm>
            <a:off x="546012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5" name="CustomShape 24"/>
          <p:cNvSpPr/>
          <p:nvPr/>
        </p:nvSpPr>
        <p:spPr>
          <a:xfrm>
            <a:off x="588852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6" name="CustomShape 25"/>
          <p:cNvSpPr/>
          <p:nvPr/>
        </p:nvSpPr>
        <p:spPr>
          <a:xfrm>
            <a:off x="6317280" y="3171240"/>
            <a:ext cx="356400" cy="4280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97" name="CustomShape 26"/>
          <p:cNvSpPr/>
          <p:nvPr/>
        </p:nvSpPr>
        <p:spPr>
          <a:xfrm rot="5400000">
            <a:off x="3056400" y="3786480"/>
            <a:ext cx="499320" cy="1260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27"/>
          <p:cNvSpPr/>
          <p:nvPr/>
        </p:nvSpPr>
        <p:spPr>
          <a:xfrm flipH="1" rot="16200000">
            <a:off x="4070880" y="3690000"/>
            <a:ext cx="499320" cy="32076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28"/>
          <p:cNvSpPr/>
          <p:nvPr/>
        </p:nvSpPr>
        <p:spPr>
          <a:xfrm>
            <a:off x="2302200" y="326808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9"/>
          <p:cNvSpPr/>
          <p:nvPr/>
        </p:nvSpPr>
        <p:spPr>
          <a:xfrm>
            <a:off x="2720160" y="326232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30"/>
          <p:cNvSpPr/>
          <p:nvPr/>
        </p:nvSpPr>
        <p:spPr>
          <a:xfrm>
            <a:off x="3146400" y="326232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5425920" y="326808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32"/>
          <p:cNvSpPr/>
          <p:nvPr/>
        </p:nvSpPr>
        <p:spPr>
          <a:xfrm>
            <a:off x="5853600" y="326232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3"/>
          <p:cNvSpPr/>
          <p:nvPr/>
        </p:nvSpPr>
        <p:spPr>
          <a:xfrm>
            <a:off x="6289560" y="326232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34"/>
          <p:cNvSpPr/>
          <p:nvPr/>
        </p:nvSpPr>
        <p:spPr>
          <a:xfrm>
            <a:off x="3941640" y="326232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35"/>
          <p:cNvSpPr/>
          <p:nvPr/>
        </p:nvSpPr>
        <p:spPr>
          <a:xfrm>
            <a:off x="4665240" y="3266280"/>
            <a:ext cx="4489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36"/>
          <p:cNvSpPr/>
          <p:nvPr/>
        </p:nvSpPr>
        <p:spPr>
          <a:xfrm rot="5400000">
            <a:off x="2520360" y="3679200"/>
            <a:ext cx="499320" cy="3405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c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37"/>
          <p:cNvSpPr/>
          <p:nvPr/>
        </p:nvSpPr>
        <p:spPr>
          <a:xfrm flipH="1" rot="16200000">
            <a:off x="5436720" y="3801600"/>
            <a:ext cx="509040" cy="1065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c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38"/>
          <p:cNvSpPr/>
          <p:nvPr/>
        </p:nvSpPr>
        <p:spPr>
          <a:xfrm rot="5400000">
            <a:off x="6192720" y="3796200"/>
            <a:ext cx="499320" cy="1065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c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39"/>
          <p:cNvSpPr/>
          <p:nvPr/>
        </p:nvSpPr>
        <p:spPr>
          <a:xfrm>
            <a:off x="5402160" y="2868480"/>
            <a:ext cx="1458720" cy="1583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40"/>
          <p:cNvSpPr/>
          <p:nvPr/>
        </p:nvSpPr>
        <p:spPr>
          <a:xfrm>
            <a:off x="2224440" y="2868480"/>
            <a:ext cx="1458720" cy="158364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Line 41"/>
          <p:cNvSpPr/>
          <p:nvPr/>
        </p:nvSpPr>
        <p:spPr>
          <a:xfrm>
            <a:off x="1979640" y="4490280"/>
            <a:ext cx="4968360" cy="36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42"/>
          <p:cNvSpPr/>
          <p:nvPr/>
        </p:nvSpPr>
        <p:spPr>
          <a:xfrm>
            <a:off x="126000" y="4035960"/>
            <a:ext cx="183420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</a:t>
            </a:r>
            <a:r>
              <a:rPr b="1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Semantic gap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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OS independence)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Two independent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scheduling 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43"/>
          <p:cNvSpPr/>
          <p:nvPr/>
        </p:nvSpPr>
        <p:spPr>
          <a:xfrm>
            <a:off x="6979680" y="4106160"/>
            <a:ext cx="214848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</a:t>
            </a:r>
            <a:r>
              <a:rPr b="1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Scarce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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Small TCB)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Difficulty in extracting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workload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4"/>
          <p:cNvSpPr/>
          <p:nvPr/>
        </p:nvSpPr>
        <p:spPr>
          <a:xfrm>
            <a:off x="2229840" y="2079360"/>
            <a:ext cx="46004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</a:t>
            </a:r>
            <a:r>
              <a:rPr b="1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Inter-VM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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Performance isolation)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: Favoring a VM must not compromise inter-VM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5"/>
          <p:cNvSpPr/>
          <p:nvPr/>
        </p:nvSpPr>
        <p:spPr>
          <a:xfrm>
            <a:off x="7020360" y="5459400"/>
            <a:ext cx="1943640" cy="488880"/>
          </a:xfrm>
          <a:prstGeom prst="wedgeRoundRectCallout">
            <a:avLst>
              <a:gd name="adj1" fmla="val -81860"/>
              <a:gd name="adj2" fmla="val -10523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operations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Privileged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46"/>
          <p:cNvSpPr/>
          <p:nvPr/>
        </p:nvSpPr>
        <p:spPr>
          <a:xfrm>
            <a:off x="7092360" y="2498400"/>
            <a:ext cx="1943640" cy="1484280"/>
          </a:xfrm>
          <a:prstGeom prst="wedgeRoundRectCallout">
            <a:avLst>
              <a:gd name="adj1" fmla="val -69367"/>
              <a:gd name="adj2" fmla="val 4131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Process and thread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Inter-process communications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operations and semantics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System calls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Line 47"/>
          <p:cNvSpPr/>
          <p:nvPr/>
        </p:nvSpPr>
        <p:spPr>
          <a:xfrm>
            <a:off x="3745800" y="2863080"/>
            <a:ext cx="360" cy="162720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Line 48"/>
          <p:cNvSpPr/>
          <p:nvPr/>
        </p:nvSpPr>
        <p:spPr>
          <a:xfrm>
            <a:off x="5330160" y="2868120"/>
            <a:ext cx="360" cy="1627200"/>
          </a:xfrm>
          <a:prstGeom prst="line">
            <a:avLst/>
          </a:prstGeom>
          <a:ln w="76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9"/>
          <p:cNvSpPr/>
          <p:nvPr/>
        </p:nvSpPr>
        <p:spPr>
          <a:xfrm>
            <a:off x="241920" y="5074920"/>
            <a:ext cx="1867680" cy="447120"/>
          </a:xfrm>
          <a:prstGeom prst="wedgeRoundRectCallout">
            <a:avLst>
              <a:gd name="adj1" fmla="val 55950"/>
              <a:gd name="adj2" fmla="val -408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Each VM is virtualized as a black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50"/>
          <p:cNvSpPr/>
          <p:nvPr/>
        </p:nvSpPr>
        <p:spPr>
          <a:xfrm>
            <a:off x="241920" y="3448080"/>
            <a:ext cx="1814760" cy="489600"/>
          </a:xfrm>
          <a:prstGeom prst="wedgeRoundRectCallout">
            <a:avLst>
              <a:gd name="adj1" fmla="val 60125"/>
              <a:gd name="adj2" fmla="val 348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 believe I’m on a dedicated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2528280" y="5661360"/>
            <a:ext cx="4347000" cy="765360"/>
          </a:xfrm>
          <a:prstGeom prst="rect">
            <a:avLst/>
          </a:prstGeom>
          <a:ln>
            <a:noFill/>
          </a:ln>
        </p:spPr>
      </p:pic>
      <p:sp>
        <p:nvSpPr>
          <p:cNvPr id="423" name="CustomShape 51"/>
          <p:cNvSpPr/>
          <p:nvPr/>
        </p:nvSpPr>
        <p:spPr>
          <a:xfrm>
            <a:off x="2081880" y="6344640"/>
            <a:ext cx="21438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Lightweightness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(No cross-layer optimization)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2"/>
          <p:cNvSpPr/>
          <p:nvPr/>
        </p:nvSpPr>
        <p:spPr>
          <a:xfrm>
            <a:off x="4957560" y="6336000"/>
            <a:ext cx="13525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(Intelligent VMM)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5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8EDD49B-EFEE-4431-B730-1CA84E105E99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9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Research on VMM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Classification of VMM scheduling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7484400" y="3676320"/>
            <a:ext cx="90720" cy="334800"/>
          </a:xfrm>
          <a:custGeom>
            <a:avLst/>
            <a:gdLst/>
            <a:ahLst/>
            <a:rect l="l" t="t" r="r" b="b"/>
            <a:pathLst>
              <a:path w="0" h="335635">
                <a:moveTo>
                  <a:pt x="45720" y="0"/>
                </a:moveTo>
                <a:lnTo>
                  <a:pt x="45720" y="33563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29" name="CustomShape 4"/>
          <p:cNvSpPr/>
          <p:nvPr/>
        </p:nvSpPr>
        <p:spPr>
          <a:xfrm>
            <a:off x="5373720" y="2607840"/>
            <a:ext cx="2155680" cy="334800"/>
          </a:xfrm>
          <a:custGeom>
            <a:avLst/>
            <a:gdLst/>
            <a:ahLst/>
            <a:rect l="l" t="t" r="r" b="b"/>
            <a:pathLst>
              <a:path w="2156349" h="335635">
                <a:moveTo>
                  <a:pt x="0" y="0"/>
                </a:moveTo>
                <a:lnTo>
                  <a:pt x="0" y="228725"/>
                </a:lnTo>
                <a:lnTo>
                  <a:pt x="2156349" y="228725"/>
                </a:lnTo>
                <a:lnTo>
                  <a:pt x="2156349" y="33563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0" name="CustomShape 5"/>
          <p:cNvSpPr/>
          <p:nvPr/>
        </p:nvSpPr>
        <p:spPr>
          <a:xfrm>
            <a:off x="4594320" y="4744800"/>
            <a:ext cx="90720" cy="334800"/>
          </a:xfrm>
          <a:custGeom>
            <a:avLst/>
            <a:gdLst/>
            <a:ahLst/>
            <a:rect l="l" t="t" r="r" b="b"/>
            <a:pathLst>
              <a:path w="0" h="335635">
                <a:moveTo>
                  <a:pt x="45720" y="0"/>
                </a:moveTo>
                <a:lnTo>
                  <a:pt x="45720" y="33563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1" name="CustomShape 6"/>
          <p:cNvSpPr/>
          <p:nvPr/>
        </p:nvSpPr>
        <p:spPr>
          <a:xfrm>
            <a:off x="2948400" y="3676320"/>
            <a:ext cx="1691280" cy="334800"/>
          </a:xfrm>
          <a:custGeom>
            <a:avLst/>
            <a:gdLst/>
            <a:ahLst/>
            <a:rect l="l" t="t" r="r" b="b"/>
            <a:pathLst>
              <a:path w="1691835" h="335635">
                <a:moveTo>
                  <a:pt x="0" y="0"/>
                </a:moveTo>
                <a:lnTo>
                  <a:pt x="0" y="228725"/>
                </a:lnTo>
                <a:lnTo>
                  <a:pt x="1691835" y="228725"/>
                </a:lnTo>
                <a:lnTo>
                  <a:pt x="1691835" y="33563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2" name="CustomShape 7"/>
          <p:cNvSpPr/>
          <p:nvPr/>
        </p:nvSpPr>
        <p:spPr>
          <a:xfrm>
            <a:off x="1472040" y="4744800"/>
            <a:ext cx="90720" cy="334800"/>
          </a:xfrm>
          <a:custGeom>
            <a:avLst/>
            <a:gdLst/>
            <a:ahLst/>
            <a:rect l="l" t="t" r="r" b="b"/>
            <a:pathLst>
              <a:path w="0" h="335635">
                <a:moveTo>
                  <a:pt x="45720" y="0"/>
                </a:moveTo>
                <a:lnTo>
                  <a:pt x="45720" y="33563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3" name="CustomShape 8"/>
          <p:cNvSpPr/>
          <p:nvPr/>
        </p:nvSpPr>
        <p:spPr>
          <a:xfrm>
            <a:off x="1517760" y="3676320"/>
            <a:ext cx="1429560" cy="334800"/>
          </a:xfrm>
          <a:custGeom>
            <a:avLst/>
            <a:gdLst/>
            <a:ahLst/>
            <a:rect l="l" t="t" r="r" b="b"/>
            <a:pathLst>
              <a:path w="1430392" h="335635">
                <a:moveTo>
                  <a:pt x="1430392" y="0"/>
                </a:moveTo>
                <a:lnTo>
                  <a:pt x="1430392" y="228725"/>
                </a:lnTo>
                <a:lnTo>
                  <a:pt x="0" y="228725"/>
                </a:lnTo>
                <a:lnTo>
                  <a:pt x="0" y="335635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4" name="CustomShape 9"/>
          <p:cNvSpPr/>
          <p:nvPr/>
        </p:nvSpPr>
        <p:spPr>
          <a:xfrm>
            <a:off x="2948400" y="2607840"/>
            <a:ext cx="2424600" cy="334800"/>
          </a:xfrm>
          <a:custGeom>
            <a:avLst/>
            <a:gdLst/>
            <a:ahLst/>
            <a:rect l="l" t="t" r="r" b="b"/>
            <a:pathLst>
              <a:path w="2425322" h="335635">
                <a:moveTo>
                  <a:pt x="2425322" y="0"/>
                </a:moveTo>
                <a:lnTo>
                  <a:pt x="2425322" y="228725"/>
                </a:lnTo>
                <a:lnTo>
                  <a:pt x="0" y="228725"/>
                </a:lnTo>
                <a:lnTo>
                  <a:pt x="0" y="335635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5" name="CustomShape 10"/>
          <p:cNvSpPr/>
          <p:nvPr/>
        </p:nvSpPr>
        <p:spPr>
          <a:xfrm>
            <a:off x="4349520" y="2026800"/>
            <a:ext cx="2047320" cy="5803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6" name="CustomShape 11"/>
          <p:cNvSpPr/>
          <p:nvPr/>
        </p:nvSpPr>
        <p:spPr>
          <a:xfrm>
            <a:off x="4477680" y="2148840"/>
            <a:ext cx="2047320" cy="5803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7760" rIns="60840" tIns="77760" bIns="78120" anchor="ctr"/>
          <a:p>
            <a:pPr algn="ctr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12"/>
          <p:cNvSpPr/>
          <p:nvPr/>
        </p:nvSpPr>
        <p:spPr>
          <a:xfrm>
            <a:off x="2279160" y="2943720"/>
            <a:ext cx="133740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38" name="CustomShape 13"/>
          <p:cNvSpPr/>
          <p:nvPr/>
        </p:nvSpPr>
        <p:spPr>
          <a:xfrm>
            <a:off x="2407680" y="3065400"/>
            <a:ext cx="133740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Explicit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574920" y="4012200"/>
            <a:ext cx="188496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40" name="CustomShape 15"/>
          <p:cNvSpPr/>
          <p:nvPr/>
        </p:nvSpPr>
        <p:spPr>
          <a:xfrm>
            <a:off x="703440" y="4133880"/>
            <a:ext cx="188496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Administrative specification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>
            <a:off x="108000" y="5080680"/>
            <a:ext cx="281952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42" name="CustomShape 17"/>
          <p:cNvSpPr/>
          <p:nvPr/>
        </p:nvSpPr>
        <p:spPr>
          <a:xfrm>
            <a:off x="236160" y="5202360"/>
            <a:ext cx="281952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VSched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[SC’05]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SoftRT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VEE’10]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RT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[RTCSA’10]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BVT and sEDF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of Xen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8"/>
          <p:cNvSpPr/>
          <p:nvPr/>
        </p:nvSpPr>
        <p:spPr>
          <a:xfrm>
            <a:off x="3958920" y="4012200"/>
            <a:ext cx="136224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44" name="CustomShape 19"/>
          <p:cNvSpPr/>
          <p:nvPr/>
        </p:nvSpPr>
        <p:spPr>
          <a:xfrm>
            <a:off x="4087080" y="4133880"/>
            <a:ext cx="136224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OS cooperation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20"/>
          <p:cNvSpPr/>
          <p:nvPr/>
        </p:nvSpPr>
        <p:spPr>
          <a:xfrm>
            <a:off x="3184560" y="5080680"/>
            <a:ext cx="291060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46" name="CustomShape 21"/>
          <p:cNvSpPr/>
          <p:nvPr/>
        </p:nvSpPr>
        <p:spPr>
          <a:xfrm>
            <a:off x="3312720" y="5202360"/>
            <a:ext cx="291060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SVD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[JRWRTC’07]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PaS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[ICPADS’09]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GAPS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[EuroPar’08]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22"/>
          <p:cNvSpPr/>
          <p:nvPr/>
        </p:nvSpPr>
        <p:spPr>
          <a:xfrm>
            <a:off x="6591960" y="2943720"/>
            <a:ext cx="1875240" cy="73224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48" name="CustomShape 23"/>
          <p:cNvSpPr/>
          <p:nvPr/>
        </p:nvSpPr>
        <p:spPr>
          <a:xfrm>
            <a:off x="6720120" y="3065400"/>
            <a:ext cx="1875240" cy="732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74880" rIns="53280" tIns="74880" bIns="74520" anchor="ctr"/>
          <a:p>
            <a:pPr algn="ctr"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Workload-based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24"/>
          <p:cNvSpPr/>
          <p:nvPr/>
        </p:nvSpPr>
        <p:spPr>
          <a:xfrm>
            <a:off x="6224040" y="4012200"/>
            <a:ext cx="2611080" cy="1089720"/>
          </a:xfrm>
          <a:prstGeom prst="roundRect">
            <a:avLst>
              <a:gd name="adj" fmla="val 1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450" name="CustomShape 25"/>
          <p:cNvSpPr/>
          <p:nvPr/>
        </p:nvSpPr>
        <p:spPr>
          <a:xfrm>
            <a:off x="6352200" y="4133880"/>
            <a:ext cx="2611080" cy="108972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85320" rIns="53280" tIns="85320" bIns="84960" anchor="ctr"/>
          <a:p>
            <a:pPr algn="ctr">
              <a:lnSpc>
                <a:spcPct val="9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[VEE’07]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Boost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[VEE’08],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TAVS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[VEE’09],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Cache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[ANCS’08],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IO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[HPDC’10],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DBCS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[ASPLOS’13]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C71A754-9EB1-41CC-8B8F-3D83428100D7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683640" y="4449240"/>
            <a:ext cx="85683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Task-aware Virtual Machine Scheduling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I/O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769BAA6-A86A-4F25-BB2A-984BF1F0630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of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Task-agnostic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899640" y="4817880"/>
            <a:ext cx="2447640" cy="100728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893520" y="3017880"/>
            <a:ext cx="1732320" cy="1583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2765880" y="3017880"/>
            <a:ext cx="1732320" cy="1583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6151320" y="3005280"/>
            <a:ext cx="1732320" cy="1583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7"/>
          <p:cNvSpPr/>
          <p:nvPr/>
        </p:nvSpPr>
        <p:spPr>
          <a:xfrm>
            <a:off x="4831560" y="37134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8"/>
          <p:cNvSpPr/>
          <p:nvPr/>
        </p:nvSpPr>
        <p:spPr>
          <a:xfrm>
            <a:off x="5263560" y="37134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9"/>
          <p:cNvSpPr/>
          <p:nvPr/>
        </p:nvSpPr>
        <p:spPr>
          <a:xfrm>
            <a:off x="5695560" y="37134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10"/>
          <p:cNvSpPr/>
          <p:nvPr/>
        </p:nvSpPr>
        <p:spPr>
          <a:xfrm>
            <a:off x="1477440" y="2126880"/>
            <a:ext cx="5758200" cy="73332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Run queue sorted based on CPU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11"/>
          <p:cNvSpPr/>
          <p:nvPr/>
        </p:nvSpPr>
        <p:spPr>
          <a:xfrm>
            <a:off x="6948360" y="3305880"/>
            <a:ext cx="865440" cy="6472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Mixed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2"/>
          <p:cNvSpPr/>
          <p:nvPr/>
        </p:nvSpPr>
        <p:spPr>
          <a:xfrm>
            <a:off x="6658200" y="3809880"/>
            <a:ext cx="865440" cy="64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3"/>
          <p:cNvSpPr/>
          <p:nvPr/>
        </p:nvSpPr>
        <p:spPr>
          <a:xfrm>
            <a:off x="6226200" y="3161880"/>
            <a:ext cx="865440" cy="647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4"/>
          <p:cNvSpPr/>
          <p:nvPr/>
        </p:nvSpPr>
        <p:spPr>
          <a:xfrm rot="17757600">
            <a:off x="297000" y="5687640"/>
            <a:ext cx="1204200" cy="50328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5"/>
          <p:cNvSpPr/>
          <p:nvPr/>
        </p:nvSpPr>
        <p:spPr>
          <a:xfrm>
            <a:off x="773640" y="5970240"/>
            <a:ext cx="1113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6"/>
          <p:cNvSpPr/>
          <p:nvPr/>
        </p:nvSpPr>
        <p:spPr>
          <a:xfrm>
            <a:off x="4930920" y="1772640"/>
            <a:ext cx="3455640" cy="1181520"/>
          </a:xfrm>
          <a:prstGeom prst="cloudCallout">
            <a:avLst>
              <a:gd name="adj1" fmla="val -7466"/>
              <a:gd name="adj2" fmla="val 77279"/>
            </a:avLst>
          </a:prstGeom>
          <a:solidFill>
            <a:srgbClr val="ffff00">
              <a:alpha val="9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That event is mine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 I’m waiting for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17"/>
          <p:cNvSpPr/>
          <p:nvPr/>
        </p:nvSpPr>
        <p:spPr>
          <a:xfrm>
            <a:off x="3996000" y="4817880"/>
            <a:ext cx="4175640" cy="1520640"/>
          </a:xfrm>
          <a:prstGeom prst="wedgeRoundRectCallout">
            <a:avLst>
              <a:gd name="adj1" fmla="val -66058"/>
              <a:gd name="adj2" fmla="val -32688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Your vCPU has low priority now!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 don’t even know this event is for your I/O-bound task!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Sorry not to schedule you immediately…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18"/>
          <p:cNvSpPr/>
          <p:nvPr/>
        </p:nvSpPr>
        <p:spPr>
          <a:xfrm>
            <a:off x="428400" y="2630880"/>
            <a:ext cx="762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19"/>
          <p:cNvSpPr/>
          <p:nvPr/>
        </p:nvSpPr>
        <p:spPr>
          <a:xfrm>
            <a:off x="7750080" y="2630880"/>
            <a:ext cx="579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057087-AF50-4A0A-9C30-9026C6C92788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[VEE’09]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457200" y="1052640"/>
            <a:ext cx="793044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Tracking I/O-boundness with task granularity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Improving the response time of I/O-bound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Keeping inter-VM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7" name="Picture 3" descr=""/>
          <p:cNvPicPr/>
          <p:nvPr/>
        </p:nvPicPr>
        <p:blipFill>
          <a:blip r:embed="rId1"/>
          <a:stretch/>
        </p:blipFill>
        <p:spPr>
          <a:xfrm>
            <a:off x="1072080" y="5342040"/>
            <a:ext cx="1007280" cy="605160"/>
          </a:xfrm>
          <a:prstGeom prst="rect">
            <a:avLst/>
          </a:prstGeom>
          <a:ln>
            <a:noFill/>
          </a:ln>
        </p:spPr>
      </p:pic>
      <p:sp>
        <p:nvSpPr>
          <p:cNvPr id="478" name="CustomShape 3"/>
          <p:cNvSpPr/>
          <p:nvPr/>
        </p:nvSpPr>
        <p:spPr>
          <a:xfrm>
            <a:off x="1198800" y="5851800"/>
            <a:ext cx="6426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927720" y="4720680"/>
            <a:ext cx="1349280" cy="476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5"/>
          <p:cNvSpPr/>
          <p:nvPr/>
        </p:nvSpPr>
        <p:spPr>
          <a:xfrm>
            <a:off x="2404800" y="3673800"/>
            <a:ext cx="1221840" cy="8830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6"/>
          <p:cNvSpPr/>
          <p:nvPr/>
        </p:nvSpPr>
        <p:spPr>
          <a:xfrm>
            <a:off x="2411640" y="3685680"/>
            <a:ext cx="1221840" cy="8830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7"/>
          <p:cNvSpPr/>
          <p:nvPr/>
        </p:nvSpPr>
        <p:spPr>
          <a:xfrm>
            <a:off x="2990880" y="3754080"/>
            <a:ext cx="500400" cy="444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Mixed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8"/>
          <p:cNvSpPr/>
          <p:nvPr/>
        </p:nvSpPr>
        <p:spPr>
          <a:xfrm>
            <a:off x="2918880" y="4082400"/>
            <a:ext cx="500400" cy="44496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9"/>
          <p:cNvSpPr/>
          <p:nvPr/>
        </p:nvSpPr>
        <p:spPr>
          <a:xfrm>
            <a:off x="2486880" y="3888000"/>
            <a:ext cx="500400" cy="4449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10"/>
          <p:cNvSpPr/>
          <p:nvPr/>
        </p:nvSpPr>
        <p:spPr>
          <a:xfrm rot="17791800">
            <a:off x="358920" y="5041080"/>
            <a:ext cx="788040" cy="3186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1"/>
          <p:cNvSpPr/>
          <p:nvPr/>
        </p:nvSpPr>
        <p:spPr>
          <a:xfrm>
            <a:off x="693360" y="5206680"/>
            <a:ext cx="801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2"/>
          <p:cNvSpPr/>
          <p:nvPr/>
        </p:nvSpPr>
        <p:spPr>
          <a:xfrm>
            <a:off x="921240" y="3685680"/>
            <a:ext cx="1221840" cy="8830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13"/>
          <p:cNvSpPr/>
          <p:nvPr/>
        </p:nvSpPr>
        <p:spPr>
          <a:xfrm>
            <a:off x="927720" y="3685680"/>
            <a:ext cx="1221840" cy="8830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4"/>
          <p:cNvSpPr/>
          <p:nvPr/>
        </p:nvSpPr>
        <p:spPr>
          <a:xfrm>
            <a:off x="1506960" y="3754080"/>
            <a:ext cx="500400" cy="4449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Mixed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5"/>
          <p:cNvSpPr/>
          <p:nvPr/>
        </p:nvSpPr>
        <p:spPr>
          <a:xfrm>
            <a:off x="1434960" y="4082400"/>
            <a:ext cx="500400" cy="44496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CustomShape 16"/>
          <p:cNvSpPr/>
          <p:nvPr/>
        </p:nvSpPr>
        <p:spPr>
          <a:xfrm>
            <a:off x="1002960" y="3888000"/>
            <a:ext cx="500400" cy="4449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17"/>
          <p:cNvSpPr/>
          <p:nvPr/>
        </p:nvSpPr>
        <p:spPr>
          <a:xfrm>
            <a:off x="1319400" y="3411360"/>
            <a:ext cx="452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18"/>
          <p:cNvSpPr/>
          <p:nvPr/>
        </p:nvSpPr>
        <p:spPr>
          <a:xfrm>
            <a:off x="2808720" y="3411360"/>
            <a:ext cx="4521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9"/>
          <p:cNvSpPr/>
          <p:nvPr/>
        </p:nvSpPr>
        <p:spPr>
          <a:xfrm rot="3772200">
            <a:off x="1676520" y="3737520"/>
            <a:ext cx="215280" cy="1757520"/>
          </a:xfrm>
          <a:prstGeom prst="up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5" name="CustomShape 20"/>
          <p:cNvSpPr/>
          <p:nvPr/>
        </p:nvSpPr>
        <p:spPr>
          <a:xfrm>
            <a:off x="3431880" y="4710600"/>
            <a:ext cx="44557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I/O-bound task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21"/>
          <p:cNvSpPr/>
          <p:nvPr/>
        </p:nvSpPr>
        <p:spPr>
          <a:xfrm>
            <a:off x="3481560" y="5142600"/>
            <a:ext cx="3327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I/O event correlation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22"/>
          <p:cNvSpPr/>
          <p:nvPr/>
        </p:nvSpPr>
        <p:spPr>
          <a:xfrm>
            <a:off x="3454200" y="5554080"/>
            <a:ext cx="2700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Partial 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23"/>
          <p:cNvSpPr/>
          <p:nvPr/>
        </p:nvSpPr>
        <p:spPr>
          <a:xfrm>
            <a:off x="2494080" y="3889800"/>
            <a:ext cx="500400" cy="444960"/>
          </a:xfrm>
          <a:prstGeom prst="rect">
            <a:avLst/>
          </a:prstGeom>
          <a:noFill/>
          <a:ln w="57240">
            <a:solidFill>
              <a:srgbClr val="c0000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99" name="CustomShape 24"/>
          <p:cNvSpPr/>
          <p:nvPr/>
        </p:nvSpPr>
        <p:spPr>
          <a:xfrm>
            <a:off x="1017720" y="3888000"/>
            <a:ext cx="500400" cy="444960"/>
          </a:xfrm>
          <a:prstGeom prst="rect">
            <a:avLst/>
          </a:prstGeom>
          <a:noFill/>
          <a:ln w="57240">
            <a:solidFill>
              <a:srgbClr val="c0000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500" name="CustomShape 2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9E35A0-FEAC-478E-BE9B-B8F6D3A8294F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3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25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25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I/O-bound Task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457200" y="1124640"/>
            <a:ext cx="793044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Observable information at the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I/O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 switching events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[Jones et al., USENIX’06]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time quantum of each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Inference based on common OS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General OS techniques (Linux, Windows, FreeBSD, …) to infer and handle I/O-bound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Small CPU time quantum (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main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Preemptive scheduling in response to I/O events (</a:t>
            </a: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supportive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6798600" y="2590200"/>
            <a:ext cx="19411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Example (Intel x86)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5421960" y="3400560"/>
            <a:ext cx="315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CustomShape 5"/>
          <p:cNvSpPr/>
          <p:nvPr/>
        </p:nvSpPr>
        <p:spPr>
          <a:xfrm>
            <a:off x="6408720" y="3195360"/>
            <a:ext cx="36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6"/>
          <p:cNvSpPr/>
          <p:nvPr/>
        </p:nvSpPr>
        <p:spPr>
          <a:xfrm>
            <a:off x="7835400" y="3195360"/>
            <a:ext cx="360" cy="1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7"/>
          <p:cNvSpPr/>
          <p:nvPr/>
        </p:nvSpPr>
        <p:spPr>
          <a:xfrm>
            <a:off x="5925960" y="2928600"/>
            <a:ext cx="11106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CR3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7311600" y="2928600"/>
            <a:ext cx="11106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CR3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9"/>
          <p:cNvSpPr/>
          <p:nvPr/>
        </p:nvSpPr>
        <p:spPr>
          <a:xfrm rot="5400000">
            <a:off x="6989400" y="2801880"/>
            <a:ext cx="252720" cy="14392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10"/>
          <p:cNvSpPr/>
          <p:nvPr/>
        </p:nvSpPr>
        <p:spPr>
          <a:xfrm flipV="1">
            <a:off x="5694480" y="3366000"/>
            <a:ext cx="360" cy="24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11"/>
          <p:cNvSpPr/>
          <p:nvPr/>
        </p:nvSpPr>
        <p:spPr>
          <a:xfrm>
            <a:off x="5268960" y="3538800"/>
            <a:ext cx="907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6330600" y="3593880"/>
            <a:ext cx="1713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 time quantum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D48E6F8-8E53-41CC-B03B-B136CDAC7090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I/O Event Correlation: Block I/O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Request-response correlation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Window-based correlation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Correlation for delayed read events by 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e.g., block I/O 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Overhead per VCPU = window size x 4bytes (task ID)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2296440" y="2687760"/>
            <a:ext cx="1223280" cy="50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4"/>
          <p:cNvSpPr/>
          <p:nvPr/>
        </p:nvSpPr>
        <p:spPr>
          <a:xfrm>
            <a:off x="3520440" y="2687760"/>
            <a:ext cx="431280" cy="50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5"/>
          <p:cNvSpPr/>
          <p:nvPr/>
        </p:nvSpPr>
        <p:spPr>
          <a:xfrm>
            <a:off x="3952440" y="2687760"/>
            <a:ext cx="431280" cy="50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6"/>
          <p:cNvSpPr/>
          <p:nvPr/>
        </p:nvSpPr>
        <p:spPr>
          <a:xfrm>
            <a:off x="4384800" y="2687760"/>
            <a:ext cx="431280" cy="5032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Line 7"/>
          <p:cNvSpPr/>
          <p:nvPr/>
        </p:nvSpPr>
        <p:spPr>
          <a:xfrm>
            <a:off x="1936080" y="3623760"/>
            <a:ext cx="3744360" cy="36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8"/>
          <p:cNvSpPr/>
          <p:nvPr/>
        </p:nvSpPr>
        <p:spPr>
          <a:xfrm>
            <a:off x="3376440" y="2543760"/>
            <a:ext cx="1583280" cy="7912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  <a:alpha val="8000"/>
            </a:schemeClr>
          </a:solidFill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CustomShape 9"/>
          <p:cNvSpPr/>
          <p:nvPr/>
        </p:nvSpPr>
        <p:spPr>
          <a:xfrm>
            <a:off x="4475880" y="3623760"/>
            <a:ext cx="215280" cy="287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10"/>
          <p:cNvSpPr/>
          <p:nvPr/>
        </p:nvSpPr>
        <p:spPr>
          <a:xfrm>
            <a:off x="3628440" y="3189960"/>
            <a:ext cx="215280" cy="28728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11"/>
          <p:cNvSpPr/>
          <p:nvPr/>
        </p:nvSpPr>
        <p:spPr>
          <a:xfrm>
            <a:off x="3156480" y="3273480"/>
            <a:ext cx="5860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2"/>
          <p:cNvSpPr/>
          <p:nvPr/>
        </p:nvSpPr>
        <p:spPr>
          <a:xfrm>
            <a:off x="4642920" y="3636360"/>
            <a:ext cx="13298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Actual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read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13"/>
          <p:cNvSpPr/>
          <p:nvPr/>
        </p:nvSpPr>
        <p:spPr>
          <a:xfrm>
            <a:off x="1399320" y="2770560"/>
            <a:ext cx="579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14"/>
          <p:cNvSpPr/>
          <p:nvPr/>
        </p:nvSpPr>
        <p:spPr>
          <a:xfrm>
            <a:off x="1378080" y="3213360"/>
            <a:ext cx="7477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5"/>
          <p:cNvSpPr/>
          <p:nvPr/>
        </p:nvSpPr>
        <p:spPr>
          <a:xfrm>
            <a:off x="1396440" y="3657960"/>
            <a:ext cx="668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6"/>
          <p:cNvSpPr/>
          <p:nvPr/>
        </p:nvSpPr>
        <p:spPr>
          <a:xfrm>
            <a:off x="3108600" y="2183760"/>
            <a:ext cx="2098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Inspection 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7"/>
          <p:cNvSpPr/>
          <p:nvPr/>
        </p:nvSpPr>
        <p:spPr>
          <a:xfrm>
            <a:off x="5338800" y="2133000"/>
            <a:ext cx="1896480" cy="636840"/>
          </a:xfrm>
          <a:prstGeom prst="wedgeRoundRectCallout">
            <a:avLst>
              <a:gd name="adj1" fmla="val -74282"/>
              <a:gd name="adj2" fmla="val 60002"/>
              <a:gd name="adj3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Any I/O-bound task in the 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D60454-A100-4D15-BB2F-F349BFA476B4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De-privileging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64240" y="1124640"/>
            <a:ext cx="887904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De-privileging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X86 protection ring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(before HW-assisted virtualization)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Ring 0 –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Ring 1 – 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Ring 3 –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453040" y="1772640"/>
            <a:ext cx="935280" cy="879480"/>
          </a:xfrm>
          <a:prstGeom prst="trapezoid">
            <a:avLst>
              <a:gd name="adj" fmla="val 531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985400" y="2653200"/>
            <a:ext cx="1870920" cy="879480"/>
          </a:xfrm>
          <a:prstGeom prst="trapezoid">
            <a:avLst>
              <a:gd name="adj" fmla="val 5315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1600" rIns="21600" tIns="21600" bIns="21600" anchor="ctr"/>
          <a:p>
            <a:pPr algn="ctr">
              <a:lnSpc>
                <a:spcPct val="90000"/>
              </a:lnSpc>
            </a:pPr>
            <a:r>
              <a:rPr b="0" lang="en-US" sz="1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5866560" y="1772640"/>
            <a:ext cx="623160" cy="586080"/>
          </a:xfrm>
          <a:prstGeom prst="trapezoid">
            <a:avLst>
              <a:gd name="adj" fmla="val 531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640" rIns="17640" tIns="17640" bIns="17640" anchor="ctr"/>
          <a:p>
            <a:pPr algn="ctr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554800" y="2359800"/>
            <a:ext cx="1247040" cy="586080"/>
          </a:xfrm>
          <a:prstGeom prst="trapezoid">
            <a:avLst>
              <a:gd name="adj" fmla="val 5315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5242680" y="2946600"/>
            <a:ext cx="1870920" cy="586080"/>
          </a:xfrm>
          <a:prstGeom prst="trapezoid">
            <a:avLst>
              <a:gd name="adj" fmla="val 531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4128480" y="2356920"/>
            <a:ext cx="813600" cy="542160"/>
          </a:xfrm>
          <a:prstGeom prst="notched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8" name="CustomShape 9"/>
          <p:cNvSpPr/>
          <p:nvPr/>
        </p:nvSpPr>
        <p:spPr>
          <a:xfrm>
            <a:off x="1701000" y="1805040"/>
            <a:ext cx="578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4845240" y="1775520"/>
            <a:ext cx="913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222880" y="4079880"/>
            <a:ext cx="2733120" cy="2733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2"/>
          <p:cNvSpPr/>
          <p:nvPr/>
        </p:nvSpPr>
        <p:spPr>
          <a:xfrm>
            <a:off x="5514840" y="4371840"/>
            <a:ext cx="2152080" cy="2152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3"/>
          <p:cNvSpPr/>
          <p:nvPr/>
        </p:nvSpPr>
        <p:spPr>
          <a:xfrm>
            <a:off x="5792760" y="4649760"/>
            <a:ext cx="1586880" cy="1586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4"/>
          <p:cNvSpPr/>
          <p:nvPr/>
        </p:nvSpPr>
        <p:spPr>
          <a:xfrm>
            <a:off x="6083280" y="4940280"/>
            <a:ext cx="1007280" cy="1007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5"/>
          <p:cNvSpPr/>
          <p:nvPr/>
        </p:nvSpPr>
        <p:spPr>
          <a:xfrm>
            <a:off x="6326280" y="566100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6326280" y="652428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6326280" y="623700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6326280" y="594828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9BABBB5-19E7-459E-A9AC-C8C3F02EEEF3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251640" y="25200"/>
            <a:ext cx="7786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I/O Event Correlation: Network I/O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History-based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Asynchronous packet reception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Monitoring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“the firstly woken task”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 response to an incoming 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N-bit saturating counter for each destination port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07640" y="3739320"/>
            <a:ext cx="1007280" cy="12232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Portmap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745920" y="4122000"/>
            <a:ext cx="215280" cy="215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6" name="CustomShape 5"/>
          <p:cNvSpPr/>
          <p:nvPr/>
        </p:nvSpPr>
        <p:spPr>
          <a:xfrm>
            <a:off x="1331640" y="3510360"/>
            <a:ext cx="3239640" cy="28202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6"/>
          <p:cNvSpPr/>
          <p:nvPr/>
        </p:nvSpPr>
        <p:spPr>
          <a:xfrm flipV="1">
            <a:off x="960480" y="3662640"/>
            <a:ext cx="506160" cy="450000"/>
          </a:xfrm>
          <a:prstGeom prst="line">
            <a:avLst/>
          </a:prstGeom>
          <a:ln w="284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Line 7"/>
          <p:cNvSpPr/>
          <p:nvPr/>
        </p:nvSpPr>
        <p:spPr>
          <a:xfrm>
            <a:off x="960480" y="4341240"/>
            <a:ext cx="401400" cy="1671120"/>
          </a:xfrm>
          <a:prstGeom prst="line">
            <a:avLst/>
          </a:prstGeom>
          <a:ln w="2844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8"/>
          <p:cNvSpPr/>
          <p:nvPr/>
        </p:nvSpPr>
        <p:spPr>
          <a:xfrm>
            <a:off x="1547640" y="3595320"/>
            <a:ext cx="1115280" cy="11152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Non-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CustomShape 9"/>
          <p:cNvSpPr/>
          <p:nvPr/>
        </p:nvSpPr>
        <p:spPr>
          <a:xfrm>
            <a:off x="3240000" y="3595320"/>
            <a:ext cx="1115280" cy="11152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Weak 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10"/>
          <p:cNvSpPr/>
          <p:nvPr/>
        </p:nvSpPr>
        <p:spPr>
          <a:xfrm>
            <a:off x="1547640" y="5071320"/>
            <a:ext cx="1115280" cy="11152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1"/>
          <p:cNvSpPr/>
          <p:nvPr/>
        </p:nvSpPr>
        <p:spPr>
          <a:xfrm>
            <a:off x="3247200" y="5078880"/>
            <a:ext cx="1115280" cy="11152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Strong 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2"/>
          <p:cNvSpPr/>
          <p:nvPr/>
        </p:nvSpPr>
        <p:spPr>
          <a:xfrm>
            <a:off x="2625840" y="3930840"/>
            <a:ext cx="6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13"/>
          <p:cNvSpPr/>
          <p:nvPr/>
        </p:nvSpPr>
        <p:spPr>
          <a:xfrm>
            <a:off x="2637360" y="5433480"/>
            <a:ext cx="68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14"/>
          <p:cNvSpPr/>
          <p:nvPr/>
        </p:nvSpPr>
        <p:spPr>
          <a:xfrm flipH="1">
            <a:off x="2386800" y="4440240"/>
            <a:ext cx="919080" cy="73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CustomShape 15"/>
          <p:cNvSpPr/>
          <p:nvPr/>
        </p:nvSpPr>
        <p:spPr>
          <a:xfrm flipH="1">
            <a:off x="2605320" y="4315320"/>
            <a:ext cx="67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16"/>
          <p:cNvSpPr/>
          <p:nvPr/>
        </p:nvSpPr>
        <p:spPr>
          <a:xfrm flipV="1">
            <a:off x="2555640" y="4575600"/>
            <a:ext cx="928080" cy="72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7"/>
          <p:cNvSpPr/>
          <p:nvPr/>
        </p:nvSpPr>
        <p:spPr>
          <a:xfrm flipH="1">
            <a:off x="2617560" y="5808600"/>
            <a:ext cx="65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8"/>
          <p:cNvSpPr/>
          <p:nvPr/>
        </p:nvSpPr>
        <p:spPr>
          <a:xfrm>
            <a:off x="4716000" y="4178880"/>
            <a:ext cx="5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19"/>
          <p:cNvSpPr/>
          <p:nvPr/>
        </p:nvSpPr>
        <p:spPr>
          <a:xfrm>
            <a:off x="5137200" y="4019760"/>
            <a:ext cx="3494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If the firstly woken task is 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20"/>
          <p:cNvSpPr/>
          <p:nvPr/>
        </p:nvSpPr>
        <p:spPr>
          <a:xfrm>
            <a:off x="4725720" y="4538880"/>
            <a:ext cx="53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21"/>
          <p:cNvSpPr/>
          <p:nvPr/>
        </p:nvSpPr>
        <p:spPr>
          <a:xfrm>
            <a:off x="5228640" y="4379760"/>
            <a:ext cx="11026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Otherwise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22"/>
          <p:cNvSpPr/>
          <p:nvPr/>
        </p:nvSpPr>
        <p:spPr>
          <a:xfrm>
            <a:off x="1474920" y="4985640"/>
            <a:ext cx="2935440" cy="1259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23"/>
          <p:cNvSpPr/>
          <p:nvPr/>
        </p:nvSpPr>
        <p:spPr>
          <a:xfrm>
            <a:off x="4699080" y="5014800"/>
            <a:ext cx="3609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If portmap counter’s MSB is set,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this packet is for I/O-bound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4"/>
          <p:cNvSpPr/>
          <p:nvPr/>
        </p:nvSpPr>
        <p:spPr>
          <a:xfrm>
            <a:off x="4578840" y="3429000"/>
            <a:ext cx="2725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Example: 2-bit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5"/>
          <p:cNvSpPr/>
          <p:nvPr/>
        </p:nvSpPr>
        <p:spPr>
          <a:xfrm flipH="1">
            <a:off x="4410360" y="5338080"/>
            <a:ext cx="4215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6"/>
          <p:cNvSpPr/>
          <p:nvPr/>
        </p:nvSpPr>
        <p:spPr>
          <a:xfrm>
            <a:off x="171720" y="4397040"/>
            <a:ext cx="882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Destination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port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27"/>
          <p:cNvSpPr/>
          <p:nvPr/>
        </p:nvSpPr>
        <p:spPr>
          <a:xfrm flipH="1" rot="20700000">
            <a:off x="620280" y="4264920"/>
            <a:ext cx="141120" cy="15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28"/>
          <p:cNvSpPr/>
          <p:nvPr/>
        </p:nvSpPr>
        <p:spPr>
          <a:xfrm>
            <a:off x="4644360" y="6012000"/>
            <a:ext cx="296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Overhead per VM = N x 8KB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2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E6D9A7-8BC3-450F-BA45-7EEF6BEEE14A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Partial Boosting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Priority boosting with task-level granularity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Borrowing future time slice to promptly handle an incoming I/O event as long as fairness is kept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Partial boosting lasts during the run of I/O-bound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899640" y="5513400"/>
            <a:ext cx="2447640" cy="100728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893520" y="4077000"/>
            <a:ext cx="1732320" cy="1286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2765880" y="4077000"/>
            <a:ext cx="1732320" cy="1286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6"/>
          <p:cNvSpPr/>
          <p:nvPr/>
        </p:nvSpPr>
        <p:spPr>
          <a:xfrm>
            <a:off x="4831560" y="46530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7"/>
          <p:cNvSpPr/>
          <p:nvPr/>
        </p:nvSpPr>
        <p:spPr>
          <a:xfrm>
            <a:off x="5263560" y="46530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CustomShape 8"/>
          <p:cNvSpPr/>
          <p:nvPr/>
        </p:nvSpPr>
        <p:spPr>
          <a:xfrm>
            <a:off x="5695560" y="4653000"/>
            <a:ext cx="143280" cy="143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CustomShape 9"/>
          <p:cNvSpPr/>
          <p:nvPr/>
        </p:nvSpPr>
        <p:spPr>
          <a:xfrm>
            <a:off x="1477440" y="3318840"/>
            <a:ext cx="5758200" cy="73332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Run queue sorted based on CPU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0"/>
          <p:cNvSpPr/>
          <p:nvPr/>
        </p:nvSpPr>
        <p:spPr>
          <a:xfrm rot="17757600">
            <a:off x="67320" y="6090120"/>
            <a:ext cx="1204200" cy="50328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CustomShape 11"/>
          <p:cNvSpPr/>
          <p:nvPr/>
        </p:nvSpPr>
        <p:spPr>
          <a:xfrm>
            <a:off x="546480" y="6423120"/>
            <a:ext cx="1113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 event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2"/>
          <p:cNvSpPr/>
          <p:nvPr/>
        </p:nvSpPr>
        <p:spPr>
          <a:xfrm>
            <a:off x="6151320" y="4064400"/>
            <a:ext cx="1732320" cy="1286280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13"/>
          <p:cNvSpPr/>
          <p:nvPr/>
        </p:nvSpPr>
        <p:spPr>
          <a:xfrm>
            <a:off x="7145280" y="4576320"/>
            <a:ext cx="649080" cy="65196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14"/>
          <p:cNvSpPr/>
          <p:nvPr/>
        </p:nvSpPr>
        <p:spPr>
          <a:xfrm>
            <a:off x="6518880" y="4576320"/>
            <a:ext cx="649080" cy="65196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CustomShape 15"/>
          <p:cNvSpPr/>
          <p:nvPr/>
        </p:nvSpPr>
        <p:spPr>
          <a:xfrm>
            <a:off x="428400" y="3645000"/>
            <a:ext cx="762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6"/>
          <p:cNvSpPr/>
          <p:nvPr/>
        </p:nvSpPr>
        <p:spPr>
          <a:xfrm>
            <a:off x="7750080" y="3645000"/>
            <a:ext cx="5799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7" name="CustomShape 17"/>
          <p:cNvSpPr/>
          <p:nvPr/>
        </p:nvSpPr>
        <p:spPr>
          <a:xfrm>
            <a:off x="989280" y="4576320"/>
            <a:ext cx="649080" cy="65196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8"/>
          <p:cNvSpPr/>
          <p:nvPr/>
        </p:nvSpPr>
        <p:spPr>
          <a:xfrm>
            <a:off x="3484800" y="5661360"/>
            <a:ext cx="49356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If this I/O event is destined for VM3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is inferred to be handled by its I/O-bound task,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Initiate partial boosting for VM3 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0B4CCED-91D7-4616-B392-2C286E08ADF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25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25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50"/>
                            </p:stCondLst>
                            <p:childTnLst>
                              <p:par>
                                <p:cTn id="2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path" presetID="37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220" nodeType="with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path" presetID="37">
                                  <p:stCondLst>
                                    <p:cond delay="0"/>
                                  </p:stCondLst>
                                </p:cTn>
                              </p:par>
                              <p:par>
                                <p:cTn id="234" nodeType="withEffect" fill="hold" presetClass="path" presetID="42">
                                  <p:stCondLst>
                                    <p:cond delay="0"/>
                                  </p:stCond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Task-aware VM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Real workloads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2" name="Picture 2" descr=""/>
          <p:cNvPicPr/>
          <p:nvPr/>
        </p:nvPicPr>
        <p:blipFill>
          <a:blip r:embed="rId1"/>
          <a:stretch/>
        </p:blipFill>
        <p:spPr>
          <a:xfrm>
            <a:off x="707400" y="2305080"/>
            <a:ext cx="6192360" cy="3878280"/>
          </a:xfrm>
          <a:prstGeom prst="rect">
            <a:avLst/>
          </a:prstGeom>
          <a:ln>
            <a:noFill/>
          </a:ln>
        </p:spPr>
      </p:pic>
      <p:sp>
        <p:nvSpPr>
          <p:cNvPr id="583" name="CustomShape 3"/>
          <p:cNvSpPr/>
          <p:nvPr/>
        </p:nvSpPr>
        <p:spPr>
          <a:xfrm>
            <a:off x="1428120" y="2204280"/>
            <a:ext cx="3023640" cy="3527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4"/>
          <p:cNvSpPr/>
          <p:nvPr/>
        </p:nvSpPr>
        <p:spPr>
          <a:xfrm>
            <a:off x="4517280" y="2204280"/>
            <a:ext cx="1446840" cy="3527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5"/>
          <p:cNvSpPr/>
          <p:nvPr/>
        </p:nvSpPr>
        <p:spPr>
          <a:xfrm>
            <a:off x="2270160" y="1835640"/>
            <a:ext cx="1377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Ubuntu 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573080" y="1835640"/>
            <a:ext cx="1313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Windows XP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Line 7"/>
          <p:cNvSpPr/>
          <p:nvPr/>
        </p:nvSpPr>
        <p:spPr>
          <a:xfrm>
            <a:off x="563400" y="5454000"/>
            <a:ext cx="5851800" cy="360"/>
          </a:xfrm>
          <a:prstGeom prst="line">
            <a:avLst/>
          </a:prstGeom>
          <a:ln w="1908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8"/>
          <p:cNvSpPr/>
          <p:nvPr/>
        </p:nvSpPr>
        <p:spPr>
          <a:xfrm>
            <a:off x="304560" y="4959720"/>
            <a:ext cx="858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I/O-bound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34000" y="5468040"/>
            <a:ext cx="94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CPU-bound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5901840" y="1412640"/>
            <a:ext cx="29484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&lt;Workloads&gt;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 VM: I/O-bound &amp; CPU-bound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 VMs: CPU-bound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6363000" y="5601960"/>
            <a:ext cx="2707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12-50% I/O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improvement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inter-VM fairness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797AFE-59CE-486B-BEC3-2B7BE4DFA5EB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About Multiprocessor VMs?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 Asymmetric Multiprocessor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[ApSys’12]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Dynamically varying vCPU performance based on hosted workloads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1477800" y="551952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2174040" y="551556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5"/>
          <p:cNvSpPr/>
          <p:nvPr/>
        </p:nvSpPr>
        <p:spPr>
          <a:xfrm>
            <a:off x="2893680" y="551556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6"/>
          <p:cNvSpPr/>
          <p:nvPr/>
        </p:nvSpPr>
        <p:spPr>
          <a:xfrm>
            <a:off x="3613680" y="551556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7"/>
          <p:cNvSpPr/>
          <p:nvPr/>
        </p:nvSpPr>
        <p:spPr>
          <a:xfrm>
            <a:off x="2912760" y="4893480"/>
            <a:ext cx="696240" cy="567720"/>
          </a:xfrm>
          <a:prstGeom prst="cube">
            <a:avLst>
              <a:gd name="adj" fmla="val 11595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8"/>
          <p:cNvSpPr/>
          <p:nvPr/>
        </p:nvSpPr>
        <p:spPr>
          <a:xfrm>
            <a:off x="1470240" y="459576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9"/>
          <p:cNvSpPr/>
          <p:nvPr/>
        </p:nvSpPr>
        <p:spPr>
          <a:xfrm>
            <a:off x="1445760" y="516204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10"/>
          <p:cNvSpPr/>
          <p:nvPr/>
        </p:nvSpPr>
        <p:spPr>
          <a:xfrm>
            <a:off x="1447560" y="488376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1"/>
          <p:cNvSpPr/>
          <p:nvPr/>
        </p:nvSpPr>
        <p:spPr>
          <a:xfrm>
            <a:off x="2898360" y="459576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12"/>
          <p:cNvSpPr/>
          <p:nvPr/>
        </p:nvSpPr>
        <p:spPr>
          <a:xfrm>
            <a:off x="2179080" y="516672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13"/>
          <p:cNvSpPr/>
          <p:nvPr/>
        </p:nvSpPr>
        <p:spPr>
          <a:xfrm>
            <a:off x="2179080" y="487440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4"/>
          <p:cNvSpPr/>
          <p:nvPr/>
        </p:nvSpPr>
        <p:spPr>
          <a:xfrm>
            <a:off x="3628800" y="459288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7" name="Picture 236" descr=""/>
          <p:cNvPicPr/>
          <p:nvPr/>
        </p:nvPicPr>
        <p:blipFill>
          <a:blip r:embed="rId1"/>
          <a:stretch/>
        </p:blipFill>
        <p:spPr>
          <a:xfrm>
            <a:off x="3029760" y="3769200"/>
            <a:ext cx="1140480" cy="7246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608" name="Picture 5" descr=""/>
          <p:cNvPicPr/>
          <p:nvPr/>
        </p:nvPicPr>
        <p:blipFill>
          <a:blip r:embed="rId2"/>
          <a:stretch/>
        </p:blipFill>
        <p:spPr>
          <a:xfrm>
            <a:off x="1621800" y="3769200"/>
            <a:ext cx="1177560" cy="732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9" name="CustomShape 15"/>
          <p:cNvSpPr/>
          <p:nvPr/>
        </p:nvSpPr>
        <p:spPr>
          <a:xfrm>
            <a:off x="3600360" y="4903200"/>
            <a:ext cx="696240" cy="567720"/>
          </a:xfrm>
          <a:prstGeom prst="cube">
            <a:avLst>
              <a:gd name="adj" fmla="val 11595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16"/>
          <p:cNvSpPr/>
          <p:nvPr/>
        </p:nvSpPr>
        <p:spPr>
          <a:xfrm>
            <a:off x="2171160" y="459576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17"/>
          <p:cNvSpPr/>
          <p:nvPr/>
        </p:nvSpPr>
        <p:spPr>
          <a:xfrm>
            <a:off x="1442160" y="3178800"/>
            <a:ext cx="2913840" cy="1728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8"/>
          <p:cNvSpPr/>
          <p:nvPr/>
        </p:nvSpPr>
        <p:spPr>
          <a:xfrm>
            <a:off x="1697400" y="3484800"/>
            <a:ext cx="9442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9"/>
          <p:cNvSpPr/>
          <p:nvPr/>
        </p:nvSpPr>
        <p:spPr>
          <a:xfrm>
            <a:off x="3048840" y="3490560"/>
            <a:ext cx="10602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20"/>
          <p:cNvSpPr/>
          <p:nvPr/>
        </p:nvSpPr>
        <p:spPr>
          <a:xfrm>
            <a:off x="1286640" y="4640040"/>
            <a:ext cx="189000" cy="84168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21"/>
          <p:cNvSpPr/>
          <p:nvPr/>
        </p:nvSpPr>
        <p:spPr>
          <a:xfrm>
            <a:off x="708840" y="4819680"/>
            <a:ext cx="6440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shared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22"/>
          <p:cNvSpPr/>
          <p:nvPr/>
        </p:nvSpPr>
        <p:spPr>
          <a:xfrm>
            <a:off x="1921680" y="2783520"/>
            <a:ext cx="2003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Virtual SMP (vSMP)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CustomShape 23"/>
          <p:cNvSpPr/>
          <p:nvPr/>
        </p:nvSpPr>
        <p:spPr>
          <a:xfrm>
            <a:off x="5400360" y="551016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24"/>
          <p:cNvSpPr/>
          <p:nvPr/>
        </p:nvSpPr>
        <p:spPr>
          <a:xfrm>
            <a:off x="6096600" y="550584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25"/>
          <p:cNvSpPr/>
          <p:nvPr/>
        </p:nvSpPr>
        <p:spPr>
          <a:xfrm>
            <a:off x="6815880" y="550584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26"/>
          <p:cNvSpPr/>
          <p:nvPr/>
        </p:nvSpPr>
        <p:spPr>
          <a:xfrm>
            <a:off x="7536240" y="5505840"/>
            <a:ext cx="680760" cy="285120"/>
          </a:xfrm>
          <a:prstGeom prst="cube">
            <a:avLst>
              <a:gd name="adj" fmla="val 25000"/>
            </a:avLst>
          </a:prstGeom>
          <a:solidFill>
            <a:srgbClr val="000099"/>
          </a:solidFill>
          <a:ln>
            <a:solidFill>
              <a:schemeClr val="bg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27"/>
          <p:cNvSpPr/>
          <p:nvPr/>
        </p:nvSpPr>
        <p:spPr>
          <a:xfrm>
            <a:off x="6834960" y="4884120"/>
            <a:ext cx="696240" cy="567720"/>
          </a:xfrm>
          <a:prstGeom prst="cube">
            <a:avLst>
              <a:gd name="adj" fmla="val 11595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28"/>
          <p:cNvSpPr/>
          <p:nvPr/>
        </p:nvSpPr>
        <p:spPr>
          <a:xfrm>
            <a:off x="5392440" y="4293000"/>
            <a:ext cx="696240" cy="568800"/>
          </a:xfrm>
          <a:prstGeom prst="cube">
            <a:avLst>
              <a:gd name="adj" fmla="val 11336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29"/>
          <p:cNvSpPr/>
          <p:nvPr/>
        </p:nvSpPr>
        <p:spPr>
          <a:xfrm>
            <a:off x="5367960" y="515232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CustomShape 30"/>
          <p:cNvSpPr/>
          <p:nvPr/>
        </p:nvSpPr>
        <p:spPr>
          <a:xfrm>
            <a:off x="5369760" y="487440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5" name="CustomShape 31"/>
          <p:cNvSpPr/>
          <p:nvPr/>
        </p:nvSpPr>
        <p:spPr>
          <a:xfrm>
            <a:off x="6820920" y="4753440"/>
            <a:ext cx="696240" cy="11808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626" name="CustomShape 32"/>
          <p:cNvSpPr/>
          <p:nvPr/>
        </p:nvSpPr>
        <p:spPr>
          <a:xfrm>
            <a:off x="6101640" y="515700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CustomShape 33"/>
          <p:cNvSpPr/>
          <p:nvPr/>
        </p:nvSpPr>
        <p:spPr>
          <a:xfrm>
            <a:off x="6101640" y="4864680"/>
            <a:ext cx="696240" cy="285120"/>
          </a:xfrm>
          <a:prstGeom prst="cube">
            <a:avLst>
              <a:gd name="adj" fmla="val 25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34"/>
          <p:cNvSpPr/>
          <p:nvPr/>
        </p:nvSpPr>
        <p:spPr>
          <a:xfrm>
            <a:off x="7551000" y="4750200"/>
            <a:ext cx="696240" cy="118080"/>
          </a:xfrm>
          <a:prstGeom prst="cube">
            <a:avLst>
              <a:gd name="adj" fmla="val 25000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629" name="Picture 236" descr=""/>
          <p:cNvPicPr/>
          <p:nvPr/>
        </p:nvPicPr>
        <p:blipFill>
          <a:blip r:embed="rId3"/>
          <a:stretch/>
        </p:blipFill>
        <p:spPr>
          <a:xfrm>
            <a:off x="6952320" y="3995280"/>
            <a:ext cx="1140480" cy="71028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630" name="Picture 5" descr=""/>
          <p:cNvPicPr/>
          <p:nvPr/>
        </p:nvPicPr>
        <p:blipFill>
          <a:blip r:embed="rId4"/>
          <a:stretch/>
        </p:blipFill>
        <p:spPr>
          <a:xfrm>
            <a:off x="5544360" y="3520080"/>
            <a:ext cx="1177560" cy="753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1" name="CustomShape 35"/>
          <p:cNvSpPr/>
          <p:nvPr/>
        </p:nvSpPr>
        <p:spPr>
          <a:xfrm>
            <a:off x="7522560" y="4893840"/>
            <a:ext cx="696240" cy="567720"/>
          </a:xfrm>
          <a:prstGeom prst="cube">
            <a:avLst>
              <a:gd name="adj" fmla="val 11595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36"/>
          <p:cNvSpPr/>
          <p:nvPr/>
        </p:nvSpPr>
        <p:spPr>
          <a:xfrm>
            <a:off x="5364720" y="3169080"/>
            <a:ext cx="2913840" cy="17287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37"/>
          <p:cNvSpPr/>
          <p:nvPr/>
        </p:nvSpPr>
        <p:spPr>
          <a:xfrm>
            <a:off x="5629320" y="3263040"/>
            <a:ext cx="94428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Interactive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38"/>
          <p:cNvSpPr/>
          <p:nvPr/>
        </p:nvSpPr>
        <p:spPr>
          <a:xfrm>
            <a:off x="6980760" y="3708360"/>
            <a:ext cx="106020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39"/>
          <p:cNvSpPr/>
          <p:nvPr/>
        </p:nvSpPr>
        <p:spPr>
          <a:xfrm>
            <a:off x="5861880" y="2773800"/>
            <a:ext cx="20246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Virtual AMP (vAMP)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40"/>
          <p:cNvSpPr/>
          <p:nvPr/>
        </p:nvSpPr>
        <p:spPr>
          <a:xfrm>
            <a:off x="6090480" y="4293000"/>
            <a:ext cx="696240" cy="569880"/>
          </a:xfrm>
          <a:prstGeom prst="cube">
            <a:avLst>
              <a:gd name="adj" fmla="val 11336"/>
            </a:avLst>
          </a:prstGeom>
          <a:ln>
            <a:solidFill>
              <a:srgbClr val="46aac4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7" name="CustomShape 41"/>
          <p:cNvSpPr/>
          <p:nvPr/>
        </p:nvSpPr>
        <p:spPr>
          <a:xfrm>
            <a:off x="1398960" y="4540680"/>
            <a:ext cx="2943360" cy="380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42"/>
          <p:cNvSpPr/>
          <p:nvPr/>
        </p:nvSpPr>
        <p:spPr>
          <a:xfrm>
            <a:off x="75240" y="3841200"/>
            <a:ext cx="133884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Equally contended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regardless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user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9" name="CustomShape 43"/>
          <p:cNvSpPr/>
          <p:nvPr/>
        </p:nvSpPr>
        <p:spPr>
          <a:xfrm>
            <a:off x="745200" y="4441320"/>
            <a:ext cx="653040" cy="2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CustomShape 44"/>
          <p:cNvSpPr/>
          <p:nvPr/>
        </p:nvSpPr>
        <p:spPr>
          <a:xfrm>
            <a:off x="4462920" y="4141440"/>
            <a:ext cx="791280" cy="299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641" name="CustomShape 45"/>
          <p:cNvSpPr/>
          <p:nvPr/>
        </p:nvSpPr>
        <p:spPr>
          <a:xfrm>
            <a:off x="4393800" y="3841200"/>
            <a:ext cx="892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Proposal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46"/>
          <p:cNvSpPr/>
          <p:nvPr/>
        </p:nvSpPr>
        <p:spPr>
          <a:xfrm>
            <a:off x="137520" y="2783520"/>
            <a:ext cx="16941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The size of vCPU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The amount of CPU shares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47"/>
          <p:cNvSpPr/>
          <p:nvPr/>
        </p:nvSpPr>
        <p:spPr>
          <a:xfrm>
            <a:off x="5352480" y="4253040"/>
            <a:ext cx="1461960" cy="649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CustomShape 48"/>
          <p:cNvSpPr/>
          <p:nvPr/>
        </p:nvSpPr>
        <p:spPr>
          <a:xfrm>
            <a:off x="6827400" y="4705920"/>
            <a:ext cx="1482120" cy="1886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49"/>
          <p:cNvSpPr/>
          <p:nvPr/>
        </p:nvSpPr>
        <p:spPr>
          <a:xfrm>
            <a:off x="4543200" y="4507200"/>
            <a:ext cx="833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Fast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50"/>
          <p:cNvSpPr/>
          <p:nvPr/>
        </p:nvSpPr>
        <p:spPr>
          <a:xfrm>
            <a:off x="8296200" y="4485600"/>
            <a:ext cx="86652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Slow 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51"/>
          <p:cNvSpPr/>
          <p:nvPr/>
        </p:nvSpPr>
        <p:spPr>
          <a:xfrm>
            <a:off x="4960080" y="4753440"/>
            <a:ext cx="408960" cy="1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CustomShape 52"/>
          <p:cNvSpPr/>
          <p:nvPr/>
        </p:nvSpPr>
        <p:spPr>
          <a:xfrm flipH="1">
            <a:off x="8309520" y="4731840"/>
            <a:ext cx="419040" cy="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CustomShape 5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0436D9-3C7E-4034-8541-ABB98BB8550B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Other Issues on CPU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cache interference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Most CPU schedulers are conscious only of CPU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shared last-level cache (LLC) can also largely affect the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2" name="Picture 2" descr=""/>
          <p:cNvPicPr/>
          <p:nvPr/>
        </p:nvPicPr>
        <p:blipFill>
          <a:blip r:embed="rId1"/>
          <a:stretch/>
        </p:blipFill>
        <p:spPr>
          <a:xfrm>
            <a:off x="251640" y="2877480"/>
            <a:ext cx="8669520" cy="3205080"/>
          </a:xfrm>
          <a:prstGeom prst="rect">
            <a:avLst/>
          </a:prstGeom>
          <a:ln w="9360">
            <a:noFill/>
          </a:ln>
        </p:spPr>
      </p:pic>
      <p:sp>
        <p:nvSpPr>
          <p:cNvPr id="653" name="CustomShape 3"/>
          <p:cNvSpPr/>
          <p:nvPr/>
        </p:nvSpPr>
        <p:spPr>
          <a:xfrm>
            <a:off x="1210680" y="6117840"/>
            <a:ext cx="72734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Q-Clouds: Managing Performance Interference Effects for QoS-Aware Clouds [EuroSys’10]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B22E83-33D1-4FA9-AEF7-C33F393F86E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CPU scheduling for VMs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OS and VMM share their scheduling mechanisms and policies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Proportional-share scheduling well fits for VM-based shared environments for inter-VM fairness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But, the semantic gap weakens efficiency of CPU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Knowledge about OS and workload characteristics gives an opportunity to improve VMM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Other resources such as LLC should also be considered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AAE23E-71BF-401B-BA08-41D9385BCF22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De-privileging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64240" y="1124640"/>
            <a:ext cx="856836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Trap-and-emulation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Trap-and-emulate (virtualize)” privileged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107680" y="5940000"/>
            <a:ext cx="265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5711040" y="6036840"/>
            <a:ext cx="2446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sensitive instructions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328760" y="1878840"/>
            <a:ext cx="2733120" cy="27331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1620720" y="2170800"/>
            <a:ext cx="2152080" cy="2152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1898640" y="2448720"/>
            <a:ext cx="1586880" cy="1586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2189160" y="2739240"/>
            <a:ext cx="1007280" cy="1007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2432520" y="345996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2432520" y="432360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2432520" y="403596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2432520" y="374724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16" descr=""/>
          <p:cNvPicPr/>
          <p:nvPr/>
        </p:nvPicPr>
        <p:blipFill>
          <a:blip r:embed="rId1"/>
          <a:stretch/>
        </p:blipFill>
        <p:spPr>
          <a:xfrm>
            <a:off x="3664080" y="4453560"/>
            <a:ext cx="1439280" cy="1063080"/>
          </a:xfrm>
          <a:prstGeom prst="rect">
            <a:avLst/>
          </a:prstGeom>
          <a:ln>
            <a:noFill/>
          </a:ln>
        </p:spPr>
      </p:pic>
      <p:sp>
        <p:nvSpPr>
          <p:cNvPr id="152" name="CustomShape 13"/>
          <p:cNvSpPr/>
          <p:nvPr/>
        </p:nvSpPr>
        <p:spPr>
          <a:xfrm>
            <a:off x="5733720" y="1713960"/>
            <a:ext cx="2520000" cy="76932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Guest OS execute a privileged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000" y="2891880"/>
            <a:ext cx="2663640" cy="769320"/>
          </a:xfrm>
          <a:prstGeom prst="flowChartProcess">
            <a:avLst/>
          </a:prstGeom>
          <a:noFill/>
          <a:ln w="28440"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Hardware exception (trap)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e.g. general protection 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 flipH="1" rot="16200000">
            <a:off x="2913480" y="3915720"/>
            <a:ext cx="928800" cy="7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c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6"/>
          <p:cNvSpPr/>
          <p:nvPr/>
        </p:nvSpPr>
        <p:spPr>
          <a:xfrm>
            <a:off x="5724000" y="4171320"/>
            <a:ext cx="2520000" cy="76932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28440">
            <a:solidFill>
              <a:schemeClr val="tx1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  <a:scene3d>
            <a:camera prst="obliqueBottomRigh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굴림"/>
              </a:rPr>
              <a:t>VMM’s exception handler emulate the privileged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 flipV="1" rot="16200000">
            <a:off x="2764080" y="3476160"/>
            <a:ext cx="1517760" cy="10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6994080" y="2484000"/>
            <a:ext cx="360" cy="5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c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9"/>
          <p:cNvSpPr/>
          <p:nvPr/>
        </p:nvSpPr>
        <p:spPr>
          <a:xfrm>
            <a:off x="6984360" y="3661560"/>
            <a:ext cx="360" cy="5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6E52204-AFF4-4776-8DC5-BD734E5774BB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Sensitive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64240" y="1124640"/>
            <a:ext cx="8568360" cy="54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Class of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Normal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 trapped by privilege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Privileged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Automatically trapped by privilege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Sensitive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Must be emulated (virtualized) for fidelity and safety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e.g., Processor mode changes, HW accesses,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Virtualizable architecture”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Sensitive instructions   Privileged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Trap-and-emulate every sensitive instruction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187640" y="1628640"/>
            <a:ext cx="7704000" cy="1655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Decided by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187640" y="3285000"/>
            <a:ext cx="7704000" cy="151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Decided by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4116600" y="5492520"/>
            <a:ext cx="37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15CC46-5BD2-4F1D-9ADF-6D38F3129FCC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Virtualization-Unfriendly x86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64240" y="1124640"/>
            <a:ext cx="856836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x86 is not virtualizable before 2005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1" lang="en-US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Not all sensitive instructions are privileged”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Cannot emulate sensitive instructions that are not privileged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e.g., SGDT, SLDT, SIDT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Running unmodified OSes w/o SW modification is impossible!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Full-virtualization by VMware in 1999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Binary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No OS source modification (Windows is possible!)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Performance overhead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Para-virtualization by Xen in 2003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Hypercall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 Near-native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14680" indent="-34236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OS modification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5132226-621B-4958-BB6D-D0AB9FAF6CDD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Hypercall vs. Binary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Source-level vs. Binary-level modification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835640" y="2277000"/>
            <a:ext cx="2165760" cy="230364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val = store_idt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3204000" y="5445360"/>
            <a:ext cx="3023640" cy="107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emulate_store_idt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(val)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return virtual_idtr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921320" y="1845000"/>
            <a:ext cx="179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5148000" y="2277000"/>
            <a:ext cx="2087640" cy="230364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mov val, idtr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5488920" y="1875960"/>
            <a:ext cx="1172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OS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4245840" y="5076000"/>
            <a:ext cx="729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004000" y="3213000"/>
            <a:ext cx="2591640" cy="431280"/>
          </a:xfrm>
          <a:prstGeom prst="rect">
            <a:avLst/>
          </a:prstGeom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call emulate_store_idt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1475640" y="3228840"/>
            <a:ext cx="2807640" cy="4312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val = emulate_store_idt()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09520" y="3228480"/>
            <a:ext cx="115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Hypercall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620840" y="3100320"/>
            <a:ext cx="1340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239400" y="4305960"/>
            <a:ext cx="24210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Method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optimize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(e.g., batching traps)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029000" y="4233960"/>
            <a:ext cx="20599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Optimization 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caching translated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879640" y="3660840"/>
            <a:ext cx="1337760" cy="178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H="1">
            <a:off x="5003280" y="3645000"/>
            <a:ext cx="1295280" cy="17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0531A3C-FB3C-49E8-B1A9-3EA963954DB1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Interrupt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Interrupt redirection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Interrupts and exceptions are delivered to ring0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Interrupt redirection is handled by VMM or privileged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81120" y="3141000"/>
            <a:ext cx="2733120" cy="2733120"/>
          </a:xfrm>
          <a:prstGeom prst="ellipse">
            <a:avLst/>
          </a:prstGeom>
          <a:solidFill>
            <a:srgbClr val="ffffef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973080" y="3432960"/>
            <a:ext cx="2152080" cy="2152080"/>
          </a:xfrm>
          <a:prstGeom prst="ellipse">
            <a:avLst/>
          </a:prstGeom>
          <a:solidFill>
            <a:srgbClr val="ffffe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251000" y="3710880"/>
            <a:ext cx="1586880" cy="1586880"/>
          </a:xfrm>
          <a:prstGeom prst="ellipse">
            <a:avLst/>
          </a:prstGeom>
          <a:solidFill>
            <a:srgbClr val="ffffdd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1541520" y="4001400"/>
            <a:ext cx="1007280" cy="1007280"/>
          </a:xfrm>
          <a:prstGeom prst="ellipse">
            <a:avLst/>
          </a:prstGeom>
          <a:solidFill>
            <a:srgbClr val="ffffcc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1784880" y="472212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1784880" y="558576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1784880" y="529812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1784880" y="5009400"/>
            <a:ext cx="5238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ring1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281480" y="3717000"/>
            <a:ext cx="791280" cy="215280"/>
          </a:xfrm>
          <a:prstGeom prst="rect">
            <a:avLst/>
          </a:prstGeom>
          <a:solidFill>
            <a:srgbClr val="ff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4281480" y="3933000"/>
            <a:ext cx="791280" cy="215280"/>
          </a:xfrm>
          <a:prstGeom prst="rect">
            <a:avLst/>
          </a:prstGeom>
          <a:solidFill>
            <a:srgbClr val="ff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4281480" y="4144320"/>
            <a:ext cx="791280" cy="215280"/>
          </a:xfrm>
          <a:prstGeom prst="rect">
            <a:avLst/>
          </a:prstGeom>
          <a:solidFill>
            <a:srgbClr val="ff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4281480" y="4359960"/>
            <a:ext cx="791280" cy="215280"/>
          </a:xfrm>
          <a:prstGeom prst="rect">
            <a:avLst/>
          </a:prstGeom>
          <a:solidFill>
            <a:srgbClr val="ff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4274280" y="4580640"/>
            <a:ext cx="9990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IDT of VMM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6"/>
          <p:cNvSpPr/>
          <p:nvPr/>
        </p:nvSpPr>
        <p:spPr>
          <a:xfrm flipH="1">
            <a:off x="2122200" y="3140640"/>
            <a:ext cx="1871640" cy="12970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7"/>
          <p:cNvSpPr/>
          <p:nvPr/>
        </p:nvSpPr>
        <p:spPr>
          <a:xfrm>
            <a:off x="4335480" y="2925000"/>
            <a:ext cx="2320560" cy="33336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Interrupts or 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18"/>
          <p:cNvSpPr/>
          <p:nvPr/>
        </p:nvSpPr>
        <p:spPr>
          <a:xfrm>
            <a:off x="2122200" y="4582080"/>
            <a:ext cx="179856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9"/>
          <p:cNvSpPr/>
          <p:nvPr/>
        </p:nvSpPr>
        <p:spPr>
          <a:xfrm flipV="1">
            <a:off x="3920760" y="4293360"/>
            <a:ext cx="360" cy="2887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0"/>
          <p:cNvSpPr/>
          <p:nvPr/>
        </p:nvSpPr>
        <p:spPr>
          <a:xfrm>
            <a:off x="3920760" y="4293360"/>
            <a:ext cx="289080" cy="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1"/>
          <p:cNvSpPr/>
          <p:nvPr/>
        </p:nvSpPr>
        <p:spPr>
          <a:xfrm>
            <a:off x="6081840" y="3717000"/>
            <a:ext cx="791280" cy="215280"/>
          </a:xfrm>
          <a:prstGeom prst="rect">
            <a:avLst/>
          </a:prstGeom>
          <a:solidFill>
            <a:srgbClr val="cc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>
            <a:off x="6081840" y="3933000"/>
            <a:ext cx="791280" cy="215280"/>
          </a:xfrm>
          <a:prstGeom prst="rect">
            <a:avLst/>
          </a:prstGeom>
          <a:solidFill>
            <a:srgbClr val="cc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>
            <a:off x="6081840" y="4144320"/>
            <a:ext cx="791280" cy="215280"/>
          </a:xfrm>
          <a:prstGeom prst="rect">
            <a:avLst/>
          </a:prstGeom>
          <a:solidFill>
            <a:srgbClr val="cc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>
            <a:off x="6081840" y="4359960"/>
            <a:ext cx="791280" cy="215280"/>
          </a:xfrm>
          <a:prstGeom prst="rect">
            <a:avLst/>
          </a:prstGeom>
          <a:solidFill>
            <a:srgbClr val="ccffcc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5"/>
          <p:cNvSpPr/>
          <p:nvPr/>
        </p:nvSpPr>
        <p:spPr>
          <a:xfrm>
            <a:off x="5940360" y="4580640"/>
            <a:ext cx="12690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IDT of 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6081840" y="4941000"/>
            <a:ext cx="791280" cy="215280"/>
          </a:xfrm>
          <a:prstGeom prst="rect">
            <a:avLst/>
          </a:prstGeom>
          <a:solidFill>
            <a:srgbClr val="00ff99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7"/>
          <p:cNvSpPr/>
          <p:nvPr/>
        </p:nvSpPr>
        <p:spPr>
          <a:xfrm>
            <a:off x="6081840" y="5157000"/>
            <a:ext cx="791280" cy="215280"/>
          </a:xfrm>
          <a:prstGeom prst="rect">
            <a:avLst/>
          </a:prstGeom>
          <a:solidFill>
            <a:srgbClr val="00ff99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8"/>
          <p:cNvSpPr/>
          <p:nvPr/>
        </p:nvSpPr>
        <p:spPr>
          <a:xfrm>
            <a:off x="6081840" y="5367960"/>
            <a:ext cx="791280" cy="215280"/>
          </a:xfrm>
          <a:prstGeom prst="rect">
            <a:avLst/>
          </a:prstGeom>
          <a:solidFill>
            <a:srgbClr val="00ff99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9"/>
          <p:cNvSpPr/>
          <p:nvPr/>
        </p:nvSpPr>
        <p:spPr>
          <a:xfrm>
            <a:off x="6081840" y="5583960"/>
            <a:ext cx="791280" cy="215280"/>
          </a:xfrm>
          <a:prstGeom prst="rect">
            <a:avLst/>
          </a:prstGeom>
          <a:solidFill>
            <a:srgbClr val="00ff99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0"/>
          <p:cNvSpPr/>
          <p:nvPr/>
        </p:nvSpPr>
        <p:spPr>
          <a:xfrm>
            <a:off x="5940360" y="5804640"/>
            <a:ext cx="1269000" cy="2725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IDT of 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31"/>
          <p:cNvSpPr/>
          <p:nvPr/>
        </p:nvSpPr>
        <p:spPr>
          <a:xfrm>
            <a:off x="5146560" y="4293360"/>
            <a:ext cx="35856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32"/>
          <p:cNvSpPr/>
          <p:nvPr/>
        </p:nvSpPr>
        <p:spPr>
          <a:xfrm>
            <a:off x="5505120" y="4293360"/>
            <a:ext cx="360" cy="1152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33"/>
          <p:cNvSpPr/>
          <p:nvPr/>
        </p:nvSpPr>
        <p:spPr>
          <a:xfrm>
            <a:off x="5505120" y="5445720"/>
            <a:ext cx="505080" cy="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4"/>
          <p:cNvSpPr/>
          <p:nvPr/>
        </p:nvSpPr>
        <p:spPr>
          <a:xfrm>
            <a:off x="7081200" y="5445720"/>
            <a:ext cx="1852560" cy="3031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Currently running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6D10DD-28A7-4CBA-B75A-F0D97392627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64240" y="130680"/>
            <a:ext cx="8568360" cy="9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HW-Assisted Virtualization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64240" y="1124640"/>
            <a:ext cx="856836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x86 became finally virtualizable in 2005-2006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SW trends drive HW evolution”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Intel VT and AMD-SVM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39640" y="4536360"/>
            <a:ext cx="2951640" cy="1844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VMX root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539640" y="2853000"/>
            <a:ext cx="2951640" cy="1628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VMX non-root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 rot="5400000">
            <a:off x="979200" y="4545000"/>
            <a:ext cx="6472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"/>
          <p:cNvSpPr/>
          <p:nvPr/>
        </p:nvSpPr>
        <p:spPr>
          <a:xfrm flipH="1" flipV="1" rot="5400000">
            <a:off x="1195200" y="4543560"/>
            <a:ext cx="64728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556920" y="4149000"/>
            <a:ext cx="7538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1546560" y="4561560"/>
            <a:ext cx="8712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>
            <a:off x="4860000" y="3357000"/>
            <a:ext cx="1871640" cy="208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>
            <a:off x="5023440" y="4941000"/>
            <a:ext cx="1583280" cy="359280"/>
          </a:xfrm>
          <a:prstGeom prst="rect">
            <a:avLst/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Host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5023440" y="4509000"/>
            <a:ext cx="1583280" cy="4042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>
            <a:off x="5023440" y="3952440"/>
            <a:ext cx="1583280" cy="40428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Control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3"/>
          <p:cNvSpPr/>
          <p:nvPr/>
        </p:nvSpPr>
        <p:spPr>
          <a:xfrm>
            <a:off x="6948360" y="3645000"/>
            <a:ext cx="2015640" cy="647280"/>
          </a:xfrm>
          <a:prstGeom prst="wedgeRectCallout">
            <a:avLst>
              <a:gd name="adj1" fmla="val -65670"/>
              <a:gd name="adj2" fmla="val 23474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What events to 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Why did a trap occur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4"/>
          <p:cNvSpPr/>
          <p:nvPr/>
        </p:nvSpPr>
        <p:spPr>
          <a:xfrm>
            <a:off x="6948360" y="4509000"/>
            <a:ext cx="2015640" cy="359280"/>
          </a:xfrm>
          <a:prstGeom prst="wedgeRectCallout">
            <a:avLst>
              <a:gd name="adj1" fmla="val -67171"/>
              <a:gd name="adj2" fmla="val -5045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Load at VMEntry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5"/>
          <p:cNvSpPr/>
          <p:nvPr/>
        </p:nvSpPr>
        <p:spPr>
          <a:xfrm>
            <a:off x="6948360" y="5229360"/>
            <a:ext cx="2015640" cy="359280"/>
          </a:xfrm>
          <a:prstGeom prst="wedgeRectCallout">
            <a:avLst>
              <a:gd name="adj1" fmla="val -67672"/>
              <a:gd name="adj2" fmla="val -58483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Load at VMExit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6" name="Table 16"/>
          <p:cNvGraphicFramePr/>
          <p:nvPr/>
        </p:nvGraphicFramePr>
        <p:xfrm>
          <a:off x="2483640" y="3273840"/>
          <a:ext cx="849240" cy="1096920"/>
        </p:xfrm>
        <a:graphic>
          <a:graphicData uri="http://schemas.openxmlformats.org/drawingml/2006/table">
            <a:tbl>
              <a:tblPr/>
              <a:tblGrid>
                <a:gridCol w="849600"/>
              </a:tblGrid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7" name="Table 17"/>
          <p:cNvGraphicFramePr/>
          <p:nvPr/>
        </p:nvGraphicFramePr>
        <p:xfrm>
          <a:off x="2483640" y="4780080"/>
          <a:ext cx="849240" cy="1096920"/>
        </p:xfrm>
        <a:graphic>
          <a:graphicData uri="http://schemas.openxmlformats.org/drawingml/2006/table">
            <a:tbl>
              <a:tblPr/>
              <a:tblGrid>
                <a:gridCol w="849600"/>
              </a:tblGrid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맑은 고딕"/>
                        </a:rPr>
                        <a:t>Ring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8" name="CustomShape 18"/>
          <p:cNvSpPr/>
          <p:nvPr/>
        </p:nvSpPr>
        <p:spPr>
          <a:xfrm>
            <a:off x="7125120" y="2617920"/>
            <a:ext cx="14302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Intel VT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3359520" y="5563440"/>
            <a:ext cx="1704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VMM or Host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0"/>
          <p:cNvSpPr/>
          <p:nvPr/>
        </p:nvSpPr>
        <p:spPr>
          <a:xfrm>
            <a:off x="3312360" y="4749840"/>
            <a:ext cx="1101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Host 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1"/>
          <p:cNvSpPr/>
          <p:nvPr/>
        </p:nvSpPr>
        <p:spPr>
          <a:xfrm>
            <a:off x="3305160" y="4077000"/>
            <a:ext cx="1029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2"/>
          <p:cNvSpPr/>
          <p:nvPr/>
        </p:nvSpPr>
        <p:spPr>
          <a:xfrm>
            <a:off x="3312000" y="3213000"/>
            <a:ext cx="12049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Guest apps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AC2BD3-DEBA-4074-907F-CDFF44D29BE5}" type="slidenum"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r>
              <a:rPr b="1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/35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7792</TotalTime>
  <Application>LibreOffice/5.1.5.2$Linux_X86_64 LibreOffice_project/10m0$Build-2</Application>
  <Words>1947</Words>
  <Paragraphs>638</Paragraphs>
  <Company>xxx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2012-02-11T09:55:40Z</dcterms:created>
  <dc:creator>xxx</dc:creator>
  <dc:description/>
  <dc:language>en-US</dc:language>
  <cp:lastModifiedBy/>
  <dcterms:modified xsi:type="dcterms:W3CDTF">2017-09-08T11:35:55Z</dcterms:modified>
  <cp:revision>1636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xxx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35</vt:i4>
  </property>
</Properties>
</file>