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24.png" ContentType="image/png"/>
  <Override PartName="/ppt/media/image23.png" ContentType="image/png"/>
  <Override PartName="/ppt/media/image9.wmf" ContentType="image/x-wmf"/>
  <Override PartName="/ppt/media/image13.gif" ContentType="image/gif"/>
  <Override PartName="/ppt/media/image7.jpeg" ContentType="image/jpeg"/>
  <Override PartName="/ppt/media/image2.png" ContentType="image/png"/>
  <Override PartName="/ppt/media/image22.png" ContentType="image/png"/>
  <Override PartName="/ppt/media/image10.gif" ContentType="image/gif"/>
  <Override PartName="/ppt/media/image16.jpeg" ContentType="image/jpeg"/>
  <Override PartName="/ppt/media/image4.png" ContentType="image/png"/>
  <Override PartName="/ppt/media/image25.png" ContentType="image/png"/>
  <Override PartName="/ppt/media/image8.jpeg" ContentType="image/jpeg"/>
  <Override PartName="/ppt/media/image17.png" ContentType="image/png"/>
  <Override PartName="/ppt/media/image1.png" ContentType="image/png"/>
  <Override PartName="/ppt/media/image3.png" ContentType="image/png"/>
  <Override PartName="/ppt/media/image19.jpeg" ContentType="image/jpeg"/>
  <Override PartName="/ppt/media/image6.png" ContentType="image/png"/>
  <Override PartName="/ppt/media/image21.png" ContentType="image/png"/>
  <Override PartName="/ppt/media/image11.gif" ContentType="image/gif"/>
  <Override PartName="/ppt/media/image12.gif" ContentType="image/gif"/>
  <Override PartName="/ppt/media/image14.wmf" ContentType="image/x-wmf"/>
  <Override PartName="/ppt/media/image15.wmf" ContentType="image/x-wmf"/>
  <Override PartName="/ppt/media/image18.wmf" ContentType="image/x-wmf"/>
  <Override PartName="/ppt/media/image5.png" ContentType="image/png"/>
  <Override PartName="/ppt/media/image20.png" ContentType="image/png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991836F-E8D1-4380-B0BB-3336A4B29FBA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4B5F806-F80D-4E2E-ACF6-231F4F3605D0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64240" y="130680"/>
            <a:ext cx="8568720" cy="921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264240" y="1124640"/>
            <a:ext cx="8568720" cy="240408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264240" y="3757680"/>
            <a:ext cx="8568720" cy="240408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64240" y="130680"/>
            <a:ext cx="8568720" cy="921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264240" y="1124640"/>
            <a:ext cx="4181400" cy="240408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55160" y="1124640"/>
            <a:ext cx="4181400" cy="240408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55160" y="3757680"/>
            <a:ext cx="4181400" cy="240408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264240" y="3757680"/>
            <a:ext cx="4181400" cy="240408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64240" y="130680"/>
            <a:ext cx="8568720" cy="921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264240" y="1124640"/>
            <a:ext cx="8568720" cy="50403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264240" y="1124640"/>
            <a:ext cx="8568720" cy="50403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389960" y="1124280"/>
            <a:ext cx="6317280" cy="50403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389960" y="1124280"/>
            <a:ext cx="6317280" cy="5040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264240" y="130680"/>
            <a:ext cx="8568720" cy="921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264240" y="1124640"/>
            <a:ext cx="8568720" cy="504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64240" y="130680"/>
            <a:ext cx="8568720" cy="921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264240" y="1124640"/>
            <a:ext cx="8568720" cy="50403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64240" y="130680"/>
            <a:ext cx="8568720" cy="921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264240" y="1124640"/>
            <a:ext cx="4181400" cy="50403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55160" y="1124640"/>
            <a:ext cx="4181400" cy="50403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64240" y="130680"/>
            <a:ext cx="8568720" cy="921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264240" y="130680"/>
            <a:ext cx="8568720" cy="4273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64240" y="130680"/>
            <a:ext cx="8568720" cy="921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264240" y="1124640"/>
            <a:ext cx="4181400" cy="240408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264240" y="3757680"/>
            <a:ext cx="4181400" cy="240408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55160" y="1124640"/>
            <a:ext cx="4181400" cy="50403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64240" y="130680"/>
            <a:ext cx="8568720" cy="921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264240" y="1124640"/>
            <a:ext cx="8568720" cy="504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64240" y="130680"/>
            <a:ext cx="8568720" cy="921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264240" y="1124640"/>
            <a:ext cx="4181400" cy="50403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55160" y="1124640"/>
            <a:ext cx="4181400" cy="240408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55160" y="3757680"/>
            <a:ext cx="4181400" cy="240408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64240" y="130680"/>
            <a:ext cx="8568720" cy="921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264240" y="1124640"/>
            <a:ext cx="4181400" cy="240408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55160" y="1124640"/>
            <a:ext cx="4181400" cy="240408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264240" y="3757680"/>
            <a:ext cx="8568720" cy="240408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264240" y="130680"/>
            <a:ext cx="8568720" cy="921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264240" y="1124640"/>
            <a:ext cx="8568720" cy="240408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264240" y="3757680"/>
            <a:ext cx="8568720" cy="240408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64240" y="130680"/>
            <a:ext cx="8568720" cy="921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264240" y="1124640"/>
            <a:ext cx="4181400" cy="240408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55160" y="1124640"/>
            <a:ext cx="4181400" cy="240408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55160" y="3757680"/>
            <a:ext cx="4181400" cy="240408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264240" y="3757680"/>
            <a:ext cx="4181400" cy="240408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264240" y="130680"/>
            <a:ext cx="8568720" cy="921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264240" y="1124640"/>
            <a:ext cx="8568720" cy="50403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264240" y="1124640"/>
            <a:ext cx="8568720" cy="50403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1389960" y="1124280"/>
            <a:ext cx="6317280" cy="50403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1389960" y="1124280"/>
            <a:ext cx="6317280" cy="5040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264240" y="130680"/>
            <a:ext cx="8568720" cy="921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264240" y="1124640"/>
            <a:ext cx="8568720" cy="504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264240" y="130680"/>
            <a:ext cx="8568720" cy="921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264240" y="1124640"/>
            <a:ext cx="8568720" cy="50403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264240" y="130680"/>
            <a:ext cx="8568720" cy="921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264240" y="1124640"/>
            <a:ext cx="4181400" cy="50403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55160" y="1124640"/>
            <a:ext cx="4181400" cy="50403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264240" y="130680"/>
            <a:ext cx="8568720" cy="921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64240" y="130680"/>
            <a:ext cx="8568720" cy="921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264240" y="1124640"/>
            <a:ext cx="8568720" cy="50403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264240" y="130680"/>
            <a:ext cx="8568720" cy="4273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264240" y="130680"/>
            <a:ext cx="8568720" cy="921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264240" y="1124640"/>
            <a:ext cx="4181400" cy="240408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264240" y="3757680"/>
            <a:ext cx="4181400" cy="240408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655160" y="1124640"/>
            <a:ext cx="4181400" cy="50403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264240" y="130680"/>
            <a:ext cx="8568720" cy="921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264240" y="1124640"/>
            <a:ext cx="4181400" cy="50403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55160" y="1124640"/>
            <a:ext cx="4181400" cy="240408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55160" y="3757680"/>
            <a:ext cx="4181400" cy="240408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264240" y="130680"/>
            <a:ext cx="8568720" cy="921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264240" y="1124640"/>
            <a:ext cx="4181400" cy="240408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55160" y="1124640"/>
            <a:ext cx="4181400" cy="240408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264240" y="3757680"/>
            <a:ext cx="8568720" cy="240408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264240" y="130680"/>
            <a:ext cx="8568720" cy="921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264240" y="1124640"/>
            <a:ext cx="8568720" cy="240408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264240" y="3757680"/>
            <a:ext cx="8568720" cy="240408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264240" y="130680"/>
            <a:ext cx="8568720" cy="921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264240" y="1124640"/>
            <a:ext cx="4181400" cy="240408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55160" y="1124640"/>
            <a:ext cx="4181400" cy="240408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655160" y="3757680"/>
            <a:ext cx="4181400" cy="240408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264240" y="3757680"/>
            <a:ext cx="4181400" cy="240408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264240" y="130680"/>
            <a:ext cx="8568720" cy="921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264240" y="1124640"/>
            <a:ext cx="8568720" cy="50403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264240" y="1124640"/>
            <a:ext cx="8568720" cy="50403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2"/>
          <a:stretch/>
        </p:blipFill>
        <p:spPr>
          <a:xfrm>
            <a:off x="1389960" y="1124280"/>
            <a:ext cx="6317280" cy="5040360"/>
          </a:xfrm>
          <a:prstGeom prst="rect">
            <a:avLst/>
          </a:prstGeom>
          <a:ln>
            <a:noFill/>
          </a:ln>
        </p:spPr>
      </p:pic>
      <p:pic>
        <p:nvPicPr>
          <p:cNvPr id="117" name="" descr=""/>
          <p:cNvPicPr/>
          <p:nvPr/>
        </p:nvPicPr>
        <p:blipFill>
          <a:blip r:embed="rId3"/>
          <a:stretch/>
        </p:blipFill>
        <p:spPr>
          <a:xfrm>
            <a:off x="1389960" y="1124280"/>
            <a:ext cx="6317280" cy="5040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64240" y="130680"/>
            <a:ext cx="8568720" cy="921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264240" y="1124640"/>
            <a:ext cx="4181400" cy="50403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55160" y="1124640"/>
            <a:ext cx="4181400" cy="50403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64240" y="130680"/>
            <a:ext cx="8568720" cy="921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264240" y="130680"/>
            <a:ext cx="8568720" cy="4273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64240" y="130680"/>
            <a:ext cx="8568720" cy="921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264240" y="1124640"/>
            <a:ext cx="4181400" cy="240408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264240" y="3757680"/>
            <a:ext cx="4181400" cy="240408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55160" y="1124640"/>
            <a:ext cx="4181400" cy="50403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64240" y="130680"/>
            <a:ext cx="8568720" cy="921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264240" y="1124640"/>
            <a:ext cx="4181400" cy="50403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55160" y="1124640"/>
            <a:ext cx="4181400" cy="240408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55160" y="3757680"/>
            <a:ext cx="4181400" cy="240408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64240" y="130680"/>
            <a:ext cx="8568720" cy="921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264240" y="1124640"/>
            <a:ext cx="4181400" cy="240408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55160" y="1124640"/>
            <a:ext cx="4181400" cy="240408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264240" y="3757680"/>
            <a:ext cx="8568720" cy="240408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23640" y="2130480"/>
            <a:ext cx="849672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ko-K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마스</a:t>
            </a:r>
            <a:r>
              <a:rPr b="1" lang="ko-K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터 제</a:t>
            </a:r>
            <a:r>
              <a:rPr b="1" lang="ko-K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목 스</a:t>
            </a:r>
            <a:r>
              <a:rPr b="1" lang="ko-K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타일 </a:t>
            </a:r>
            <a:r>
              <a:rPr b="1" lang="ko-K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편집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9/8/17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0E4B2E4-462E-4506-84E2-1E6F05B9C48A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Click to edit the outline text format</a:t>
            </a: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Second Outline Level</a:t>
            </a:r>
            <a:endParaRPr b="0" lang="ko-K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Third Outline Level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Fourth Outline Level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Fifth Outline Level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Sixth Outline Level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Seventh Outline Level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ko-KR" sz="40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마스터 제목 스타일 편집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anchor="b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Click to edit the outline text format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0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Second Outline Level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Third Outline Level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0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Fourth Outline Level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Fifth Outline Level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Sixth Outline Level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ko-KR" sz="20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Seventh Outline Level</a:t>
            </a:r>
            <a:r>
              <a:rPr b="0" lang="ko-KR" sz="20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마스터 텍스트 스타일을 편집합니다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9/8/17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1BF71EB-EDFE-4EF4-AF4F-F6A00CA1BD6C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264240" y="130680"/>
            <a:ext cx="8568720" cy="921600"/>
          </a:xfrm>
          <a:prstGeom prst="rect">
            <a:avLst/>
          </a:prstGeom>
        </p:spPr>
        <p:txBody>
          <a:bodyPr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264240" y="1124640"/>
            <a:ext cx="8568720" cy="50403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Click to edit the outline text format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Second Outline Level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Third Outline Level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Fourth Outline Level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Fifth Outline Level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Sixth Outline Level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Seventh Outline Level</a:t>
            </a: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마스터 텍스트 스타일을 편집합니다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둘째 수준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셋째 수준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3" marL="17146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넷째 수준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4" marL="21718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다섯째 수준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9/8/17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F317162-F46C-4033-8ADA-A387F8BF5AA1}" type="slidenum"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&lt;number&gt;</a:t>
            </a:fld>
            <a:r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/30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3" name="Line 6"/>
          <p:cNvSpPr/>
          <p:nvPr/>
        </p:nvSpPr>
        <p:spPr>
          <a:xfrm>
            <a:off x="263880" y="1005840"/>
            <a:ext cx="8569080" cy="360"/>
          </a:xfrm>
          <a:prstGeom prst="line">
            <a:avLst/>
          </a:prstGeom>
          <a:ln w="57240">
            <a:solidFill>
              <a:srgbClr val="0070c0"/>
            </a:solidFill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wmf"/><Relationship Id="rId2" Type="http://schemas.openxmlformats.org/officeDocument/2006/relationships/image" Target="../media/image15.wmf"/><Relationship Id="rId3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wmf"/><Relationship Id="rId3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hyperlink" Target="https://oss.oracle.com/projects/tmem/" TargetMode="External"/><Relationship Id="rId4" Type="http://schemas.openxmlformats.org/officeDocument/2006/relationships/hyperlink" Target="https://oss.oracle.com/projects/tmem/" TargetMode="External"/><Relationship Id="rId5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wmf"/><Relationship Id="rId3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gif"/><Relationship Id="rId2" Type="http://schemas.openxmlformats.org/officeDocument/2006/relationships/image" Target="../media/image11.gif"/><Relationship Id="rId3" Type="http://schemas.openxmlformats.org/officeDocument/2006/relationships/image" Target="../media/image12.gif"/><Relationship Id="rId4" Type="http://schemas.openxmlformats.org/officeDocument/2006/relationships/image" Target="../media/image13.gif"/><Relationship Id="rId5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179640" y="1196640"/>
            <a:ext cx="878472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ko-KR" sz="4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Memory Virtualization and Management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467640" y="3429000"/>
            <a:ext cx="8280720" cy="2500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4C002A46-8892-458D-858A-A2C10AFE9C5B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TextShape 1"/>
          <p:cNvSpPr txBox="1"/>
          <p:nvPr/>
        </p:nvSpPr>
        <p:spPr>
          <a:xfrm>
            <a:off x="264240" y="130680"/>
            <a:ext cx="8568720" cy="921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ko-K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HW Memory Virtualization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66" name="TextShape 2"/>
          <p:cNvSpPr txBox="1"/>
          <p:nvPr/>
        </p:nvSpPr>
        <p:spPr>
          <a:xfrm>
            <a:off x="264240" y="1124640"/>
            <a:ext cx="8568720" cy="5040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What if nested page table walking is supported by HW?</a:t>
            </a: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Eliminating SW overheads to maintain V2M</a:t>
            </a:r>
            <a:endParaRPr b="0" lang="ko-K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HW-assisted memory virtualization</a:t>
            </a:r>
            <a:endParaRPr b="0" lang="ko-K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Intel Extended Page Tables (EPT)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AMD Rapid Virtualization Indexing (RVI)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67" name="CustomShape 3"/>
          <p:cNvSpPr/>
          <p:nvPr/>
        </p:nvSpPr>
        <p:spPr>
          <a:xfrm>
            <a:off x="694440" y="4920120"/>
            <a:ext cx="3456000" cy="692640"/>
          </a:xfrm>
          <a:prstGeom prst="rect">
            <a:avLst/>
          </a:prstGeom>
          <a:ln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VMM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8" name="CustomShape 4"/>
          <p:cNvSpPr/>
          <p:nvPr/>
        </p:nvSpPr>
        <p:spPr>
          <a:xfrm>
            <a:off x="694440" y="4173120"/>
            <a:ext cx="3456000" cy="692640"/>
          </a:xfrm>
          <a:prstGeom prst="rect">
            <a:avLst/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Guest 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9" name="CustomShape 5"/>
          <p:cNvSpPr/>
          <p:nvPr/>
        </p:nvSpPr>
        <p:spPr>
          <a:xfrm>
            <a:off x="1846800" y="4272120"/>
            <a:ext cx="1079640" cy="50364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324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V2P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0" name="CustomShape 6"/>
          <p:cNvSpPr/>
          <p:nvPr/>
        </p:nvSpPr>
        <p:spPr>
          <a:xfrm>
            <a:off x="1846800" y="4992120"/>
            <a:ext cx="1079640" cy="503640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  <a:ln w="324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P2M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1" name="CustomShape 7"/>
          <p:cNvSpPr/>
          <p:nvPr/>
        </p:nvSpPr>
        <p:spPr>
          <a:xfrm>
            <a:off x="2998800" y="4992120"/>
            <a:ext cx="1079640" cy="50364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324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V2M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2" name="CustomShape 8"/>
          <p:cNvSpPr/>
          <p:nvPr/>
        </p:nvSpPr>
        <p:spPr>
          <a:xfrm>
            <a:off x="957240" y="3803760"/>
            <a:ext cx="2892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Shadow page tables (SPT)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3" name="Picture 2" descr=""/>
          <p:cNvPicPr/>
          <p:nvPr/>
        </p:nvPicPr>
        <p:blipFill>
          <a:blip r:embed="rId1"/>
          <a:stretch/>
        </p:blipFill>
        <p:spPr>
          <a:xfrm>
            <a:off x="3574800" y="5721480"/>
            <a:ext cx="830160" cy="613080"/>
          </a:xfrm>
          <a:prstGeom prst="rect">
            <a:avLst/>
          </a:prstGeom>
          <a:ln>
            <a:noFill/>
          </a:ln>
        </p:spPr>
      </p:pic>
      <p:sp>
        <p:nvSpPr>
          <p:cNvPr id="374" name="CustomShape 9"/>
          <p:cNvSpPr/>
          <p:nvPr/>
        </p:nvSpPr>
        <p:spPr>
          <a:xfrm>
            <a:off x="3953880" y="6191640"/>
            <a:ext cx="5209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MMU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5" name="CustomShape 10"/>
          <p:cNvSpPr/>
          <p:nvPr/>
        </p:nvSpPr>
        <p:spPr>
          <a:xfrm rot="10800000">
            <a:off x="4006800" y="5829120"/>
            <a:ext cx="467640" cy="33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6" name="CustomShape 11"/>
          <p:cNvSpPr/>
          <p:nvPr/>
        </p:nvSpPr>
        <p:spPr>
          <a:xfrm>
            <a:off x="4072320" y="4904640"/>
            <a:ext cx="5133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SPT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7" name="CustomShape 12"/>
          <p:cNvSpPr/>
          <p:nvPr/>
        </p:nvSpPr>
        <p:spPr>
          <a:xfrm>
            <a:off x="4943160" y="4920120"/>
            <a:ext cx="3456000" cy="692640"/>
          </a:xfrm>
          <a:prstGeom prst="rect">
            <a:avLst/>
          </a:prstGeom>
          <a:ln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VMM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8" name="CustomShape 13"/>
          <p:cNvSpPr/>
          <p:nvPr/>
        </p:nvSpPr>
        <p:spPr>
          <a:xfrm>
            <a:off x="4943160" y="4173120"/>
            <a:ext cx="3456000" cy="692640"/>
          </a:xfrm>
          <a:prstGeom prst="rect">
            <a:avLst/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Guest 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9" name="CustomShape 14"/>
          <p:cNvSpPr/>
          <p:nvPr/>
        </p:nvSpPr>
        <p:spPr>
          <a:xfrm>
            <a:off x="6095160" y="4272120"/>
            <a:ext cx="1079640" cy="50364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324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V2P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0" name="CustomShape 15"/>
          <p:cNvSpPr/>
          <p:nvPr/>
        </p:nvSpPr>
        <p:spPr>
          <a:xfrm>
            <a:off x="6095160" y="4992120"/>
            <a:ext cx="1079640" cy="503640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  <a:ln w="324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P2M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1" name="CustomShape 16"/>
          <p:cNvSpPr/>
          <p:nvPr/>
        </p:nvSpPr>
        <p:spPr>
          <a:xfrm>
            <a:off x="5211720" y="3803760"/>
            <a:ext cx="3018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Extended page tables (EPT)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2" name="Picture 2" descr=""/>
          <p:cNvPicPr/>
          <p:nvPr/>
        </p:nvPicPr>
        <p:blipFill>
          <a:blip r:embed="rId2"/>
          <a:stretch/>
        </p:blipFill>
        <p:spPr>
          <a:xfrm>
            <a:off x="7535160" y="5709960"/>
            <a:ext cx="830160" cy="613080"/>
          </a:xfrm>
          <a:prstGeom prst="rect">
            <a:avLst/>
          </a:prstGeom>
          <a:ln>
            <a:noFill/>
          </a:ln>
        </p:spPr>
      </p:pic>
      <p:sp>
        <p:nvSpPr>
          <p:cNvPr id="383" name="CustomShape 17"/>
          <p:cNvSpPr/>
          <p:nvPr/>
        </p:nvSpPr>
        <p:spPr>
          <a:xfrm>
            <a:off x="7918200" y="6180120"/>
            <a:ext cx="8074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EPT MMU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4" name="CustomShape 18"/>
          <p:cNvSpPr/>
          <p:nvPr/>
        </p:nvSpPr>
        <p:spPr>
          <a:xfrm flipH="1" flipV="1">
            <a:off x="6742440" y="5441760"/>
            <a:ext cx="863640" cy="339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5" name="CustomShape 19"/>
          <p:cNvSpPr/>
          <p:nvPr/>
        </p:nvSpPr>
        <p:spPr>
          <a:xfrm>
            <a:off x="6455160" y="5865480"/>
            <a:ext cx="1079640" cy="50364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324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V2M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6" name="CustomShape 20"/>
          <p:cNvSpPr/>
          <p:nvPr/>
        </p:nvSpPr>
        <p:spPr>
          <a:xfrm>
            <a:off x="7169760" y="4904640"/>
            <a:ext cx="5043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EPT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7" name="CustomShape 21"/>
          <p:cNvSpPr/>
          <p:nvPr/>
        </p:nvSpPr>
        <p:spPr>
          <a:xfrm flipH="1" flipV="1">
            <a:off x="6742440" y="4728960"/>
            <a:ext cx="863640" cy="105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CustomShape 22"/>
          <p:cNvSpPr/>
          <p:nvPr/>
        </p:nvSpPr>
        <p:spPr>
          <a:xfrm>
            <a:off x="7152480" y="4184640"/>
            <a:ext cx="5270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GPT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9" name="CustomShape 23"/>
          <p:cNvSpPr/>
          <p:nvPr/>
        </p:nvSpPr>
        <p:spPr>
          <a:xfrm>
            <a:off x="7326360" y="4478040"/>
            <a:ext cx="10173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1</a:t>
            </a:r>
            <a:r>
              <a:rPr b="1" i="1" lang="en-US" sz="14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st</a:t>
            </a:r>
            <a:r>
              <a:rPr b="1" i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walking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0" name="CustomShape 24"/>
          <p:cNvSpPr/>
          <p:nvPr/>
        </p:nvSpPr>
        <p:spPr>
          <a:xfrm>
            <a:off x="7292160" y="5181120"/>
            <a:ext cx="10432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2</a:t>
            </a:r>
            <a:r>
              <a:rPr b="1" i="1" lang="en-US" sz="14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nd</a:t>
            </a:r>
            <a:r>
              <a:rPr b="1" i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walking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1" name="CustomShape 25"/>
          <p:cNvSpPr/>
          <p:nvPr/>
        </p:nvSpPr>
        <p:spPr>
          <a:xfrm>
            <a:off x="2918160" y="4184640"/>
            <a:ext cx="5270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GPT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2" name="TextShape 26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B2D1BC45-CCCC-46C3-B43F-7F7770FEBC71}" type="slidenum"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&lt;number&gt;</a:t>
            </a:fld>
            <a:r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/30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66" dur="indefinite" restart="never" nodeType="tmRoot">
          <p:childTnLst>
            <p:seq>
              <p:cTn id="67" dur="indefinite" nodeType="mainSeq">
                <p:childTnLst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图片 3" descr=""/>
          <p:cNvPicPr/>
          <p:nvPr/>
        </p:nvPicPr>
        <p:blipFill>
          <a:blip r:embed="rId1"/>
          <a:stretch/>
        </p:blipFill>
        <p:spPr>
          <a:xfrm>
            <a:off x="1651320" y="1948320"/>
            <a:ext cx="5832360" cy="4589280"/>
          </a:xfrm>
          <a:prstGeom prst="rect">
            <a:avLst/>
          </a:prstGeom>
          <a:ln>
            <a:noFill/>
          </a:ln>
        </p:spPr>
      </p:pic>
      <p:sp>
        <p:nvSpPr>
          <p:cNvPr id="394" name="TextShape 1"/>
          <p:cNvSpPr txBox="1"/>
          <p:nvPr/>
        </p:nvSpPr>
        <p:spPr>
          <a:xfrm>
            <a:off x="264240" y="130680"/>
            <a:ext cx="8568720" cy="921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ko-K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HW Memory Virtualization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95" name="TextShape 2"/>
          <p:cNvSpPr txBox="1"/>
          <p:nvPr/>
        </p:nvSpPr>
        <p:spPr>
          <a:xfrm>
            <a:off x="264240" y="1124640"/>
            <a:ext cx="8568720" cy="5040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AMD RVI (formerly Nested Page Tables (NPT))</a:t>
            </a: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Two page table roots: gCR3 and nCR3 </a:t>
            </a:r>
            <a:endParaRPr b="0" lang="ko-K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96" name="CustomShape 3"/>
          <p:cNvSpPr/>
          <p:nvPr/>
        </p:nvSpPr>
        <p:spPr>
          <a:xfrm>
            <a:off x="1343160" y="6505560"/>
            <a:ext cx="6456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Accelerating Two-Dimensional Page Walks for Virtualized Systems [ASPLOS’08]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7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0B5A8201-419C-4F07-B473-00840DE15E9B}" type="slidenum"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&lt;number&gt;</a:t>
            </a:fld>
            <a:r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/30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TextShape 1"/>
          <p:cNvSpPr txBox="1"/>
          <p:nvPr/>
        </p:nvSpPr>
        <p:spPr>
          <a:xfrm>
            <a:off x="264240" y="130680"/>
            <a:ext cx="8568720" cy="921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ko-K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HW Memory Virtualization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99" name="TextShape 2"/>
          <p:cNvSpPr txBox="1"/>
          <p:nvPr/>
        </p:nvSpPr>
        <p:spPr>
          <a:xfrm>
            <a:off x="264240" y="1124640"/>
            <a:ext cx="8568720" cy="5040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Advantages</a:t>
            </a: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Significantly simplifying VMM</a:t>
            </a:r>
            <a:endParaRPr b="0" lang="ko-K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Just informing MMU of a P2M root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No shadow page tables</a:t>
            </a:r>
            <a:endParaRPr b="0" lang="ko-K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No synchronizing overheads and memory overheads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No OS modification</a:t>
            </a:r>
            <a:endParaRPr b="0" lang="ko-K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Disadvantages</a:t>
            </a: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Not always outperforming SW-based methods</a:t>
            </a:r>
            <a:endParaRPr b="0" lang="ko-K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Page walking overheads on a TLB miss</a:t>
            </a:r>
            <a:endParaRPr b="0" lang="ko-K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SW solution: SW-HW hybrid scheme </a:t>
            </a:r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[VEE’11]</a:t>
            </a: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, Large pages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HW solution: Caching page walks </a:t>
            </a:r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[ASPLOS’08]</a:t>
            </a: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, Flat page tables </a:t>
            </a:r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[ISCA’12]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40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B034BDB4-1905-4CCB-A15B-CEDB9B5E0671}" type="slidenum"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&lt;number&gt;</a:t>
            </a:fld>
            <a:r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/30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TextShape 1"/>
          <p:cNvSpPr txBox="1"/>
          <p:nvPr/>
        </p:nvSpPr>
        <p:spPr>
          <a:xfrm>
            <a:off x="264240" y="130680"/>
            <a:ext cx="8568720" cy="921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ko-K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ARM Memory Virtualization 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402" name="TextShape 2"/>
          <p:cNvSpPr txBox="1"/>
          <p:nvPr/>
        </p:nvSpPr>
        <p:spPr>
          <a:xfrm>
            <a:off x="264240" y="1124640"/>
            <a:ext cx="8568720" cy="5040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Two-stage address translation</a:t>
            </a: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403" name="CustomShape 3"/>
          <p:cNvSpPr/>
          <p:nvPr/>
        </p:nvSpPr>
        <p:spPr>
          <a:xfrm>
            <a:off x="2396880" y="2117880"/>
            <a:ext cx="1295640" cy="359640"/>
          </a:xfrm>
          <a:prstGeom prst="rect">
            <a:avLst/>
          </a:prstGeom>
          <a:ln>
            <a:solidFill>
              <a:srgbClr val="46aac4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Applications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4" name="CustomShape 4"/>
          <p:cNvSpPr/>
          <p:nvPr/>
        </p:nvSpPr>
        <p:spPr>
          <a:xfrm>
            <a:off x="2396880" y="2531160"/>
            <a:ext cx="1295640" cy="359640"/>
          </a:xfrm>
          <a:prstGeom prst="rect">
            <a:avLst/>
          </a:prstGeom>
          <a:ln>
            <a:solidFill>
              <a:srgbClr val="46aac4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5" name="CustomShape 5"/>
          <p:cNvSpPr/>
          <p:nvPr/>
        </p:nvSpPr>
        <p:spPr>
          <a:xfrm>
            <a:off x="2396880" y="2944080"/>
            <a:ext cx="1295640" cy="35964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Hardware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6" name="CustomShape 6"/>
          <p:cNvSpPr/>
          <p:nvPr/>
        </p:nvSpPr>
        <p:spPr>
          <a:xfrm>
            <a:off x="4716000" y="1700640"/>
            <a:ext cx="1295640" cy="359640"/>
          </a:xfrm>
          <a:prstGeom prst="rect">
            <a:avLst/>
          </a:prstGeom>
          <a:ln>
            <a:solidFill>
              <a:srgbClr val="46aac4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Applications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7" name="CustomShape 7"/>
          <p:cNvSpPr/>
          <p:nvPr/>
        </p:nvSpPr>
        <p:spPr>
          <a:xfrm>
            <a:off x="4716000" y="2113920"/>
            <a:ext cx="1295640" cy="359640"/>
          </a:xfrm>
          <a:prstGeom prst="rect">
            <a:avLst/>
          </a:prstGeom>
          <a:ln>
            <a:solidFill>
              <a:srgbClr val="46aac4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Guest 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8" name="CustomShape 8"/>
          <p:cNvSpPr/>
          <p:nvPr/>
        </p:nvSpPr>
        <p:spPr>
          <a:xfrm>
            <a:off x="4716000" y="2526840"/>
            <a:ext cx="1295640" cy="359640"/>
          </a:xfrm>
          <a:prstGeom prst="rec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VMM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9" name="CustomShape 9"/>
          <p:cNvSpPr/>
          <p:nvPr/>
        </p:nvSpPr>
        <p:spPr>
          <a:xfrm>
            <a:off x="4716000" y="2944080"/>
            <a:ext cx="1295640" cy="35964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Hardware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0" name="CustomShape 10"/>
          <p:cNvSpPr/>
          <p:nvPr/>
        </p:nvSpPr>
        <p:spPr>
          <a:xfrm>
            <a:off x="414720" y="2333880"/>
            <a:ext cx="18270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Virtual Address (VA)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1" name="CustomShape 11"/>
          <p:cNvSpPr/>
          <p:nvPr/>
        </p:nvSpPr>
        <p:spPr>
          <a:xfrm>
            <a:off x="300240" y="2780280"/>
            <a:ext cx="19551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Physical Address (PA)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2" name="CustomShape 12"/>
          <p:cNvSpPr/>
          <p:nvPr/>
        </p:nvSpPr>
        <p:spPr>
          <a:xfrm>
            <a:off x="5941440" y="1973880"/>
            <a:ext cx="18270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Virtual Address (VA)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3" name="CustomShape 13"/>
          <p:cNvSpPr/>
          <p:nvPr/>
        </p:nvSpPr>
        <p:spPr>
          <a:xfrm>
            <a:off x="5922000" y="2800080"/>
            <a:ext cx="19551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Physical Address (PA)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4" name="CustomShape 14"/>
          <p:cNvSpPr/>
          <p:nvPr/>
        </p:nvSpPr>
        <p:spPr>
          <a:xfrm>
            <a:off x="5884920" y="2391480"/>
            <a:ext cx="30769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Intermediate Physical Address (IPA)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5" name="CustomShape 15"/>
          <p:cNvSpPr/>
          <p:nvPr/>
        </p:nvSpPr>
        <p:spPr>
          <a:xfrm>
            <a:off x="3852000" y="2473920"/>
            <a:ext cx="719640" cy="4600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98b855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416" name="CustomShape 16"/>
          <p:cNvSpPr/>
          <p:nvPr/>
        </p:nvSpPr>
        <p:spPr>
          <a:xfrm>
            <a:off x="2071440" y="4171680"/>
            <a:ext cx="1023480" cy="265320"/>
          </a:xfrm>
          <a:prstGeom prst="rect">
            <a:avLst/>
          </a:prstGeom>
          <a:ln>
            <a:solidFill>
              <a:srgbClr val="46aac4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</p:sp>
      <p:sp>
        <p:nvSpPr>
          <p:cNvPr id="417" name="CustomShape 17"/>
          <p:cNvSpPr/>
          <p:nvPr/>
        </p:nvSpPr>
        <p:spPr>
          <a:xfrm>
            <a:off x="2071440" y="4437720"/>
            <a:ext cx="1023480" cy="265320"/>
          </a:xfrm>
          <a:prstGeom prst="rect">
            <a:avLst/>
          </a:prstGeom>
          <a:ln>
            <a:solidFill>
              <a:srgbClr val="46aac4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</p:sp>
      <p:sp>
        <p:nvSpPr>
          <p:cNvPr id="418" name="CustomShape 18"/>
          <p:cNvSpPr/>
          <p:nvPr/>
        </p:nvSpPr>
        <p:spPr>
          <a:xfrm>
            <a:off x="2071440" y="4703400"/>
            <a:ext cx="1023480" cy="265320"/>
          </a:xfrm>
          <a:prstGeom prst="rect">
            <a:avLst/>
          </a:prstGeom>
          <a:ln>
            <a:solidFill>
              <a:srgbClr val="46aac4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</p:sp>
      <p:sp>
        <p:nvSpPr>
          <p:cNvPr id="419" name="CustomShape 19"/>
          <p:cNvSpPr/>
          <p:nvPr/>
        </p:nvSpPr>
        <p:spPr>
          <a:xfrm>
            <a:off x="2071440" y="4969440"/>
            <a:ext cx="1023480" cy="265320"/>
          </a:xfrm>
          <a:prstGeom prst="rect">
            <a:avLst/>
          </a:prstGeom>
          <a:ln>
            <a:solidFill>
              <a:srgbClr val="46aac4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</p:sp>
      <p:sp>
        <p:nvSpPr>
          <p:cNvPr id="420" name="CustomShape 20"/>
          <p:cNvSpPr/>
          <p:nvPr/>
        </p:nvSpPr>
        <p:spPr>
          <a:xfrm>
            <a:off x="2071440" y="5678280"/>
            <a:ext cx="1023480" cy="265320"/>
          </a:xfrm>
          <a:prstGeom prst="rect">
            <a:avLst/>
          </a:prstGeom>
          <a:ln>
            <a:solidFill>
              <a:srgbClr val="46aac4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</p:sp>
      <p:sp>
        <p:nvSpPr>
          <p:cNvPr id="421" name="CustomShape 21"/>
          <p:cNvSpPr/>
          <p:nvPr/>
        </p:nvSpPr>
        <p:spPr>
          <a:xfrm>
            <a:off x="2071440" y="5943960"/>
            <a:ext cx="1023480" cy="265320"/>
          </a:xfrm>
          <a:prstGeom prst="rect">
            <a:avLst/>
          </a:prstGeom>
          <a:ln>
            <a:solidFill>
              <a:srgbClr val="46aac4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</p:sp>
      <p:sp>
        <p:nvSpPr>
          <p:cNvPr id="422" name="CustomShape 22"/>
          <p:cNvSpPr/>
          <p:nvPr/>
        </p:nvSpPr>
        <p:spPr>
          <a:xfrm>
            <a:off x="2071440" y="6209640"/>
            <a:ext cx="1023480" cy="265320"/>
          </a:xfrm>
          <a:prstGeom prst="rect">
            <a:avLst/>
          </a:prstGeom>
          <a:ln>
            <a:solidFill>
              <a:srgbClr val="46aac4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</p:sp>
      <p:sp>
        <p:nvSpPr>
          <p:cNvPr id="423" name="CustomShape 23"/>
          <p:cNvSpPr/>
          <p:nvPr/>
        </p:nvSpPr>
        <p:spPr>
          <a:xfrm>
            <a:off x="2071440" y="6475680"/>
            <a:ext cx="1023480" cy="265320"/>
          </a:xfrm>
          <a:prstGeom prst="rect">
            <a:avLst/>
          </a:prstGeom>
          <a:ln>
            <a:solidFill>
              <a:srgbClr val="46aac4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</p:sp>
      <p:sp>
        <p:nvSpPr>
          <p:cNvPr id="424" name="CustomShape 24"/>
          <p:cNvSpPr/>
          <p:nvPr/>
        </p:nvSpPr>
        <p:spPr>
          <a:xfrm>
            <a:off x="1413720" y="4437720"/>
            <a:ext cx="6170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Arial Unicode MS"/>
              </a:rPr>
              <a:t>Guest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Arial Unicode MS"/>
              </a:rPr>
              <a:t>Kernel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5" name="CustomShape 25"/>
          <p:cNvSpPr/>
          <p:nvPr/>
        </p:nvSpPr>
        <p:spPr>
          <a:xfrm>
            <a:off x="1433160" y="5855400"/>
            <a:ext cx="6170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Arial Unicode MS"/>
              </a:rPr>
              <a:t>Guest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Arial Unicode MS"/>
              </a:rPr>
              <a:t>User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6" name="CustomShape 26"/>
          <p:cNvSpPr/>
          <p:nvPr/>
        </p:nvSpPr>
        <p:spPr>
          <a:xfrm>
            <a:off x="4119120" y="4614840"/>
            <a:ext cx="1023480" cy="265320"/>
          </a:xfrm>
          <a:prstGeom prst="rec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427" name="CustomShape 27"/>
          <p:cNvSpPr/>
          <p:nvPr/>
        </p:nvSpPr>
        <p:spPr>
          <a:xfrm>
            <a:off x="4119120" y="4880520"/>
            <a:ext cx="1023480" cy="265320"/>
          </a:xfrm>
          <a:prstGeom prst="rec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428" name="CustomShape 28"/>
          <p:cNvSpPr/>
          <p:nvPr/>
        </p:nvSpPr>
        <p:spPr>
          <a:xfrm>
            <a:off x="4119120" y="5146560"/>
            <a:ext cx="1023480" cy="265320"/>
          </a:xfrm>
          <a:prstGeom prst="rec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429" name="CustomShape 29"/>
          <p:cNvSpPr/>
          <p:nvPr/>
        </p:nvSpPr>
        <p:spPr>
          <a:xfrm>
            <a:off x="4119120" y="5412240"/>
            <a:ext cx="1023480" cy="265320"/>
          </a:xfrm>
          <a:prstGeom prst="rec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430" name="CustomShape 30"/>
          <p:cNvSpPr/>
          <p:nvPr/>
        </p:nvSpPr>
        <p:spPr>
          <a:xfrm>
            <a:off x="4119120" y="5678280"/>
            <a:ext cx="1023480" cy="265320"/>
          </a:xfrm>
          <a:prstGeom prst="rec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431" name="CustomShape 31"/>
          <p:cNvSpPr/>
          <p:nvPr/>
        </p:nvSpPr>
        <p:spPr>
          <a:xfrm>
            <a:off x="3095280" y="4570560"/>
            <a:ext cx="1023480" cy="176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CustomShape 32"/>
          <p:cNvSpPr/>
          <p:nvPr/>
        </p:nvSpPr>
        <p:spPr>
          <a:xfrm flipV="1">
            <a:off x="3095280" y="5013000"/>
            <a:ext cx="1023480" cy="88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3" name="CustomShape 33"/>
          <p:cNvSpPr/>
          <p:nvPr/>
        </p:nvSpPr>
        <p:spPr>
          <a:xfrm flipV="1">
            <a:off x="3095280" y="5544360"/>
            <a:ext cx="1023480" cy="265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4" name="CustomShape 34"/>
          <p:cNvSpPr/>
          <p:nvPr/>
        </p:nvSpPr>
        <p:spPr>
          <a:xfrm flipV="1">
            <a:off x="3095280" y="5811120"/>
            <a:ext cx="1023480" cy="531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5" name="CustomShape 35"/>
          <p:cNvSpPr/>
          <p:nvPr/>
        </p:nvSpPr>
        <p:spPr>
          <a:xfrm>
            <a:off x="6166800" y="4526280"/>
            <a:ext cx="1023480" cy="26532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436" name="CustomShape 36"/>
          <p:cNvSpPr/>
          <p:nvPr/>
        </p:nvSpPr>
        <p:spPr>
          <a:xfrm>
            <a:off x="6166800" y="4791960"/>
            <a:ext cx="1023480" cy="26532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437" name="CustomShape 37"/>
          <p:cNvSpPr/>
          <p:nvPr/>
        </p:nvSpPr>
        <p:spPr>
          <a:xfrm>
            <a:off x="6166800" y="5058000"/>
            <a:ext cx="1023480" cy="26532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438" name="CustomShape 38"/>
          <p:cNvSpPr/>
          <p:nvPr/>
        </p:nvSpPr>
        <p:spPr>
          <a:xfrm>
            <a:off x="6166800" y="5323680"/>
            <a:ext cx="1023480" cy="26532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439" name="CustomShape 39"/>
          <p:cNvSpPr/>
          <p:nvPr/>
        </p:nvSpPr>
        <p:spPr>
          <a:xfrm>
            <a:off x="6166800" y="5589360"/>
            <a:ext cx="1023480" cy="26532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440" name="CustomShape 40"/>
          <p:cNvSpPr/>
          <p:nvPr/>
        </p:nvSpPr>
        <p:spPr>
          <a:xfrm>
            <a:off x="6166800" y="5855400"/>
            <a:ext cx="1023480" cy="26532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441" name="CustomShape 41"/>
          <p:cNvSpPr/>
          <p:nvPr/>
        </p:nvSpPr>
        <p:spPr>
          <a:xfrm>
            <a:off x="5142960" y="4747680"/>
            <a:ext cx="1023480" cy="176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2" name="CustomShape 42"/>
          <p:cNvSpPr/>
          <p:nvPr/>
        </p:nvSpPr>
        <p:spPr>
          <a:xfrm flipV="1">
            <a:off x="5142960" y="4658400"/>
            <a:ext cx="1023480" cy="353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3" name="CustomShape 43"/>
          <p:cNvSpPr/>
          <p:nvPr/>
        </p:nvSpPr>
        <p:spPr>
          <a:xfrm flipV="1">
            <a:off x="5142960" y="5455800"/>
            <a:ext cx="1023480" cy="88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4" name="CustomShape 44"/>
          <p:cNvSpPr/>
          <p:nvPr/>
        </p:nvSpPr>
        <p:spPr>
          <a:xfrm>
            <a:off x="5142960" y="5811120"/>
            <a:ext cx="1023480" cy="176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5" name="CustomShape 45"/>
          <p:cNvSpPr/>
          <p:nvPr/>
        </p:nvSpPr>
        <p:spPr>
          <a:xfrm>
            <a:off x="3133800" y="5058000"/>
            <a:ext cx="77832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Arial Unicode MS"/>
              </a:rPr>
              <a:t>Stage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Arial Unicode MS"/>
              </a:rPr>
              <a:t>translation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6" name="CustomShape 46"/>
          <p:cNvSpPr/>
          <p:nvPr/>
        </p:nvSpPr>
        <p:spPr>
          <a:xfrm>
            <a:off x="5256360" y="4969440"/>
            <a:ext cx="77832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Arial Unicode MS"/>
              </a:rPr>
              <a:t>Stage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Arial Unicode MS"/>
              </a:rPr>
              <a:t>translation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7" name="CustomShape 47"/>
          <p:cNvSpPr/>
          <p:nvPr/>
        </p:nvSpPr>
        <p:spPr>
          <a:xfrm>
            <a:off x="1992960" y="3515040"/>
            <a:ext cx="120672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Arial Unicode MS"/>
              </a:rPr>
              <a:t>Virtual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Arial Unicode MS"/>
              </a:rPr>
              <a:t>Address Space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8" name="CustomShape 48"/>
          <p:cNvSpPr/>
          <p:nvPr/>
        </p:nvSpPr>
        <p:spPr>
          <a:xfrm>
            <a:off x="6088320" y="3515040"/>
            <a:ext cx="120672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Arial Unicode MS"/>
              </a:rPr>
              <a:t>Physical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Arial Unicode MS"/>
              </a:rPr>
              <a:t>Address Space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9" name="CustomShape 49"/>
          <p:cNvSpPr/>
          <p:nvPr/>
        </p:nvSpPr>
        <p:spPr>
          <a:xfrm>
            <a:off x="3782880" y="3515040"/>
            <a:ext cx="16776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Arial Unicode MS"/>
              </a:rPr>
              <a:t>Intermediate Physical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Arial Unicode MS"/>
              </a:rPr>
              <a:t>Address Space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0" name="TextShape 50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B5F29CBD-0570-4A3F-B79B-2682BE3C63A8}" type="slidenum"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&lt;number&gt;</a:t>
            </a:fld>
            <a:r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/30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TextShape 1"/>
          <p:cNvSpPr txBox="1"/>
          <p:nvPr/>
        </p:nvSpPr>
        <p:spPr>
          <a:xfrm>
            <a:off x="264240" y="130680"/>
            <a:ext cx="8568720" cy="921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ko-K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Summary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452" name="TextShape 2"/>
          <p:cNvSpPr txBox="1"/>
          <p:nvPr/>
        </p:nvSpPr>
        <p:spPr>
          <a:xfrm>
            <a:off x="264240" y="1124640"/>
            <a:ext cx="8568720" cy="5472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SW-based memory virtualization has been the most complex part in VMM</a:t>
            </a: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Before HW support, Xen continued optimizing its shadow page tables up to ver3</a:t>
            </a:r>
            <a:endParaRPr b="0" lang="ko-K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Virtual memory itself is already complicated, but virtualizing virtual memory is horrible</a:t>
            </a:r>
            <a:endParaRPr b="0" lang="ko-K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HW-based memory virtualization significantly reduces VMM complexity</a:t>
            </a: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The most complex and heavy part is now offloaded to HW</a:t>
            </a:r>
            <a:endParaRPr b="0" lang="ko-K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But, energy issues on ARM HW memory virtualization?</a:t>
            </a:r>
            <a:endParaRPr b="0" lang="ko-K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453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BF8E764A-D662-4944-AFDB-4BDC90523641}" type="slidenum"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&lt;number&gt;</a:t>
            </a:fld>
            <a:r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/30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ko-KR" sz="40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Memory Management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455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456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88F8FD21-9225-491F-867C-92EC4569B8E0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TextShape 1"/>
          <p:cNvSpPr txBox="1"/>
          <p:nvPr/>
        </p:nvSpPr>
        <p:spPr>
          <a:xfrm>
            <a:off x="264240" y="130680"/>
            <a:ext cx="8568720" cy="921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ko-K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Process Memory Management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458" name="TextShape 2"/>
          <p:cNvSpPr txBox="1"/>
          <p:nvPr/>
        </p:nvSpPr>
        <p:spPr>
          <a:xfrm>
            <a:off x="264240" y="1124640"/>
            <a:ext cx="8568720" cy="5256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Memory sharing</a:t>
            </a: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Parent-child copy-on-write (CoW) sharing</a:t>
            </a:r>
            <a:endParaRPr b="0" lang="ko-K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On fork(), a child CoW-shares its parent memory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On write to a shared page, copy and modify a private page 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Advantages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3" marL="17146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Reducing memory footprint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3" marL="17146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Lightweight fork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Memory overcommitment</a:t>
            </a: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Giving a process larger memory space than physical memory </a:t>
            </a:r>
            <a:endParaRPr b="0" lang="ko-K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Paging or swapping out to backing storage when memory is pressured</a:t>
            </a:r>
            <a:endParaRPr b="0" lang="ko-K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Advantage</a:t>
            </a:r>
            <a:endParaRPr b="0" lang="ko-K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Efficient memory utilization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459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1C2B226E-62F4-4377-9B63-0E6752279542}" type="slidenum"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&lt;number&gt;</a:t>
            </a:fld>
            <a:r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/30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TextShape 1"/>
          <p:cNvSpPr txBox="1"/>
          <p:nvPr/>
        </p:nvSpPr>
        <p:spPr>
          <a:xfrm>
            <a:off x="264240" y="130680"/>
            <a:ext cx="8568720" cy="921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ko-K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VM Memory Management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461" name="TextShape 2"/>
          <p:cNvSpPr txBox="1"/>
          <p:nvPr/>
        </p:nvSpPr>
        <p:spPr>
          <a:xfrm>
            <a:off x="264240" y="1124640"/>
            <a:ext cx="8568720" cy="5328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Memory sharing</a:t>
            </a: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No parent-child relationship</a:t>
            </a:r>
            <a:endParaRPr b="0" lang="ko-K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But, a research project finds this relationship in a useful case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3" marL="17146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Virtual based honeyfarm [SOSP’05]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3" marL="17146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Honeypot VMs CoW-share a reference image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General memory sharing</a:t>
            </a:r>
            <a:endParaRPr b="0" lang="ko-K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Block-based sharing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Content-based sharing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Memory overcommitment</a:t>
            </a: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</a:t>
            </a:r>
            <a:r>
              <a:rPr b="0" lang="ko-K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VM memory allocation &gt; Machine memory</a:t>
            </a:r>
            <a:endParaRPr b="0" lang="ko-K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Dynamic memory balancing</a:t>
            </a:r>
            <a:endParaRPr b="0" lang="ko-K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462" name="TextShape 3"/>
          <p:cNvSpPr txBox="1"/>
          <p:nvPr/>
        </p:nvSpPr>
        <p:spPr>
          <a:xfrm>
            <a:off x="264240" y="1124640"/>
            <a:ext cx="8568720" cy="53283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txBody>
          <a:bodyPr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 </a:t>
            </a: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463" name="CustomShape 4"/>
          <p:cNvSpPr/>
          <p:nvPr/>
        </p:nvSpPr>
        <p:spPr>
          <a:xfrm>
            <a:off x="6469560" y="3831840"/>
            <a:ext cx="2210040" cy="859320"/>
          </a:xfrm>
          <a:prstGeom prst="roundRect">
            <a:avLst>
              <a:gd name="adj" fmla="val 16667"/>
            </a:avLst>
          </a:prstGeom>
          <a:ln w="19080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맑은 고딕"/>
              </a:rPr>
              <a:t>VMM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4" name="CustomShape 5"/>
          <p:cNvSpPr/>
          <p:nvPr/>
        </p:nvSpPr>
        <p:spPr>
          <a:xfrm>
            <a:off x="6596640" y="4224240"/>
            <a:ext cx="1762920" cy="394200"/>
          </a:xfrm>
          <a:prstGeom prst="rect">
            <a:avLst/>
          </a:prstGeom>
          <a:ln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맑은 고딕"/>
              </a:rPr>
              <a:t>Logging &amp; Analysis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5" name="CustomShape 6"/>
          <p:cNvSpPr/>
          <p:nvPr/>
        </p:nvSpPr>
        <p:spPr>
          <a:xfrm>
            <a:off x="6516360" y="3092400"/>
            <a:ext cx="965160" cy="603360"/>
          </a:xfrm>
          <a:prstGeom prst="rect">
            <a:avLst/>
          </a:prstGeom>
          <a:ln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맑은 고딕"/>
              </a:rPr>
              <a:t>Parent Honeypot VM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6" name="CustomShape 7"/>
          <p:cNvSpPr/>
          <p:nvPr/>
        </p:nvSpPr>
        <p:spPr>
          <a:xfrm>
            <a:off x="6596640" y="3942720"/>
            <a:ext cx="925920" cy="21564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467" name="CustomShape 8"/>
          <p:cNvSpPr/>
          <p:nvPr/>
        </p:nvSpPr>
        <p:spPr>
          <a:xfrm>
            <a:off x="7714440" y="3092400"/>
            <a:ext cx="965160" cy="603360"/>
          </a:xfrm>
          <a:prstGeom prst="rect">
            <a:avLst/>
          </a:prstGeom>
          <a:ln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맑은 고딕"/>
              </a:rPr>
              <a:t>Honeypot VM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8" name="Line 9"/>
          <p:cNvSpPr/>
          <p:nvPr/>
        </p:nvSpPr>
        <p:spPr>
          <a:xfrm>
            <a:off x="6516000" y="3696120"/>
            <a:ext cx="80280" cy="246240"/>
          </a:xfrm>
          <a:prstGeom prst="line">
            <a:avLst/>
          </a:prstGeom>
          <a:ln w="19080">
            <a:solidFill>
              <a:schemeClr val="tx1"/>
            </a:solidFill>
            <a:custDash>
              <a:ds d="1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9" name="CustomShape 10"/>
          <p:cNvSpPr/>
          <p:nvPr/>
        </p:nvSpPr>
        <p:spPr>
          <a:xfrm>
            <a:off x="7478280" y="3696120"/>
            <a:ext cx="44280" cy="246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custDash>
              <a:ds d="1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0" name="CustomShape 11"/>
          <p:cNvSpPr/>
          <p:nvPr/>
        </p:nvSpPr>
        <p:spPr>
          <a:xfrm flipH="1">
            <a:off x="6596640" y="3696120"/>
            <a:ext cx="1117440" cy="246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custDash>
              <a:ds d="1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1" name="CustomShape 12"/>
          <p:cNvSpPr/>
          <p:nvPr/>
        </p:nvSpPr>
        <p:spPr>
          <a:xfrm flipH="1">
            <a:off x="7521840" y="3696120"/>
            <a:ext cx="1157760" cy="246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custDash>
              <a:ds d="1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2" name="CustomShape 13"/>
          <p:cNvSpPr/>
          <p:nvPr/>
        </p:nvSpPr>
        <p:spPr>
          <a:xfrm>
            <a:off x="5826960" y="3835440"/>
            <a:ext cx="716040" cy="4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Machine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Memory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3" name="CustomShape 14"/>
          <p:cNvSpPr/>
          <p:nvPr/>
        </p:nvSpPr>
        <p:spPr>
          <a:xfrm>
            <a:off x="7838280" y="3617640"/>
            <a:ext cx="262440" cy="580680"/>
          </a:xfrm>
          <a:prstGeom prst="upDownArrow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</p:sp>
      <p:pic>
        <p:nvPicPr>
          <p:cNvPr id="474" name="Picture 2" descr=""/>
          <p:cNvPicPr/>
          <p:nvPr/>
        </p:nvPicPr>
        <p:blipFill>
          <a:blip r:embed="rId2"/>
          <a:stretch/>
        </p:blipFill>
        <p:spPr>
          <a:xfrm>
            <a:off x="8391960" y="2170800"/>
            <a:ext cx="644040" cy="719280"/>
          </a:xfrm>
          <a:prstGeom prst="rect">
            <a:avLst/>
          </a:prstGeom>
          <a:ln>
            <a:noFill/>
          </a:ln>
        </p:spPr>
      </p:pic>
      <p:sp>
        <p:nvSpPr>
          <p:cNvPr id="475" name="CustomShape 15"/>
          <p:cNvSpPr/>
          <p:nvPr/>
        </p:nvSpPr>
        <p:spPr>
          <a:xfrm rot="3315000">
            <a:off x="8236440" y="2734560"/>
            <a:ext cx="246960" cy="528840"/>
          </a:xfrm>
          <a:prstGeom prst="lightningBol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</p:sp>
      <p:sp>
        <p:nvSpPr>
          <p:cNvPr id="476" name="CustomShape 16"/>
          <p:cNvSpPr/>
          <p:nvPr/>
        </p:nvSpPr>
        <p:spPr>
          <a:xfrm>
            <a:off x="6483240" y="4704120"/>
            <a:ext cx="251280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Scalability, Fidelity, and Containment in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the Potemkin Virtual Honeyfarm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[SOSP’05]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7" name="TextShape 17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F26D5F93-AF53-47C3-92CF-909DA4244089}" type="slidenum"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&lt;number&gt;</a:t>
            </a:fld>
            <a:r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/30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96" dur="indefinite" restart="never" nodeType="tmRoot">
          <p:childTnLst>
            <p:seq>
              <p:cTn id="97" dur="indefinite" nodeType="mainSeq">
                <p:childTnLst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02"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07"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TextShape 1"/>
          <p:cNvSpPr txBox="1"/>
          <p:nvPr/>
        </p:nvSpPr>
        <p:spPr>
          <a:xfrm>
            <a:off x="264240" y="130680"/>
            <a:ext cx="8568720" cy="921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ko-K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Why VM Memory Sharing?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479" name="TextShape 2"/>
          <p:cNvSpPr txBox="1"/>
          <p:nvPr/>
        </p:nvSpPr>
        <p:spPr>
          <a:xfrm>
            <a:off x="264240" y="1124640"/>
            <a:ext cx="8568720" cy="5040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Why memory?</a:t>
            </a: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Memory limitation inhibits high consolidation density</a:t>
            </a:r>
            <a:endParaRPr b="0" lang="ko-K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Other resources wastage 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HW cost</a:t>
            </a:r>
            <a:endParaRPr b="0" lang="ko-K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Memory itself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Limited motherboard slot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Energy cost</a:t>
            </a:r>
            <a:endParaRPr b="0" lang="ko-K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RAM energy consumption matters!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ko-K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Main goal</a:t>
            </a:r>
            <a:endParaRPr b="0" lang="ko-K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Reducing memory footprint as much as possible even with more CPU computation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pic>
        <p:nvPicPr>
          <p:cNvPr id="480" name="Picture 2" descr=""/>
          <p:cNvPicPr/>
          <p:nvPr/>
        </p:nvPicPr>
        <p:blipFill>
          <a:blip r:embed="rId1"/>
          <a:stretch/>
        </p:blipFill>
        <p:spPr>
          <a:xfrm>
            <a:off x="6084000" y="2091240"/>
            <a:ext cx="1724760" cy="2417400"/>
          </a:xfrm>
          <a:prstGeom prst="rect">
            <a:avLst/>
          </a:prstGeom>
          <a:ln>
            <a:noFill/>
          </a:ln>
        </p:spPr>
      </p:pic>
      <p:sp>
        <p:nvSpPr>
          <p:cNvPr id="48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0B385958-E552-4551-ABA6-66E6188E5DF3}" type="slidenum"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&lt;number&gt;</a:t>
            </a:fld>
            <a:r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/30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TextShape 1"/>
          <p:cNvSpPr txBox="1"/>
          <p:nvPr/>
        </p:nvSpPr>
        <p:spPr>
          <a:xfrm>
            <a:off x="264240" y="130680"/>
            <a:ext cx="8568720" cy="921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ko-K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Memory Sharing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483" name="TextShape 2"/>
          <p:cNvSpPr txBox="1"/>
          <p:nvPr/>
        </p:nvSpPr>
        <p:spPr>
          <a:xfrm>
            <a:off x="264240" y="1124640"/>
            <a:ext cx="8568720" cy="5040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Block-based page sharing</a:t>
            </a: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Transparent page sharing of Disco [SOSP’97]</a:t>
            </a:r>
            <a:endParaRPr b="0" lang="ko-K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Sharing-aware block devices [USENIX’09]</a:t>
            </a:r>
            <a:endParaRPr b="0" lang="ko-K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On reading a common block from shared disk, only one memory copy is CoW-shared</a:t>
            </a:r>
            <a:endParaRPr b="0" lang="ko-K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pic>
        <p:nvPicPr>
          <p:cNvPr id="484" name="Picture 2" descr=""/>
          <p:cNvPicPr/>
          <p:nvPr/>
        </p:nvPicPr>
        <p:blipFill>
          <a:blip r:embed="rId1"/>
          <a:stretch/>
        </p:blipFill>
        <p:spPr>
          <a:xfrm>
            <a:off x="1259640" y="3338280"/>
            <a:ext cx="6912360" cy="2682720"/>
          </a:xfrm>
          <a:prstGeom prst="rect">
            <a:avLst/>
          </a:prstGeom>
          <a:ln>
            <a:noFill/>
          </a:ln>
        </p:spPr>
      </p:pic>
      <p:sp>
        <p:nvSpPr>
          <p:cNvPr id="485" name="CustomShape 3"/>
          <p:cNvSpPr/>
          <p:nvPr/>
        </p:nvSpPr>
        <p:spPr>
          <a:xfrm>
            <a:off x="955800" y="5949360"/>
            <a:ext cx="551520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+ Finding identical pages is lightweight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- Sharing only for shared disk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6" name="CustomShape 4"/>
          <p:cNvSpPr/>
          <p:nvPr/>
        </p:nvSpPr>
        <p:spPr>
          <a:xfrm>
            <a:off x="6499080" y="5487480"/>
            <a:ext cx="259344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Disco: Running Commodity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Operating Systems 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Scalable Multiprocessors [SOSP’97]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7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2995B552-944C-49DC-9199-E5CF889BE19A}" type="slidenum"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&lt;number&gt;</a:t>
            </a:fld>
            <a:r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/30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ko-KR" sz="40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Memory Virtualization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28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18B9DED8-7BC2-41DA-89BB-2A2D9A49C5CB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TextShape 1"/>
          <p:cNvSpPr txBox="1"/>
          <p:nvPr/>
        </p:nvSpPr>
        <p:spPr>
          <a:xfrm>
            <a:off x="264240" y="130680"/>
            <a:ext cx="8568720" cy="921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ko-K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Memory Sharing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489" name="TextShape 2"/>
          <p:cNvSpPr txBox="1"/>
          <p:nvPr/>
        </p:nvSpPr>
        <p:spPr>
          <a:xfrm>
            <a:off x="264240" y="1124640"/>
            <a:ext cx="8568720" cy="5040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Content-based page sharing</a:t>
            </a: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Sharing pages with identical contents</a:t>
            </a:r>
            <a:endParaRPr b="0" lang="ko-K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VMWare ESX server and KSM for KVM</a:t>
            </a:r>
            <a:endParaRPr b="0" lang="ko-K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490" name="CustomShape 3"/>
          <p:cNvSpPr/>
          <p:nvPr/>
        </p:nvSpPr>
        <p:spPr>
          <a:xfrm>
            <a:off x="2339640" y="4186800"/>
            <a:ext cx="1079640" cy="553680"/>
          </a:xfrm>
          <a:prstGeom prst="rect">
            <a:avLst/>
          </a:prstGeom>
          <a:ln w="38160"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91" name="CustomShape 4"/>
          <p:cNvSpPr/>
          <p:nvPr/>
        </p:nvSpPr>
        <p:spPr>
          <a:xfrm>
            <a:off x="899640" y="5069520"/>
            <a:ext cx="3672000" cy="59904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492" name="CustomShape 5"/>
          <p:cNvSpPr/>
          <p:nvPr/>
        </p:nvSpPr>
        <p:spPr>
          <a:xfrm>
            <a:off x="1979640" y="5085360"/>
            <a:ext cx="287640" cy="55116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493" name="CustomShape 6"/>
          <p:cNvSpPr/>
          <p:nvPr/>
        </p:nvSpPr>
        <p:spPr>
          <a:xfrm>
            <a:off x="3204000" y="5085360"/>
            <a:ext cx="287640" cy="55116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494" name="CustomShape 7"/>
          <p:cNvSpPr/>
          <p:nvPr/>
        </p:nvSpPr>
        <p:spPr>
          <a:xfrm>
            <a:off x="827640" y="4186800"/>
            <a:ext cx="1079640" cy="553680"/>
          </a:xfrm>
          <a:prstGeom prst="rect">
            <a:avLst/>
          </a:prstGeom>
          <a:ln w="38160"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95" name="CustomShape 8"/>
          <p:cNvSpPr/>
          <p:nvPr/>
        </p:nvSpPr>
        <p:spPr>
          <a:xfrm>
            <a:off x="1475640" y="4199040"/>
            <a:ext cx="287640" cy="50976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496" name="CustomShape 9"/>
          <p:cNvSpPr/>
          <p:nvPr/>
        </p:nvSpPr>
        <p:spPr>
          <a:xfrm>
            <a:off x="2550960" y="4199040"/>
            <a:ext cx="287640" cy="50976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497" name="CustomShape 10"/>
          <p:cNvSpPr/>
          <p:nvPr/>
        </p:nvSpPr>
        <p:spPr>
          <a:xfrm>
            <a:off x="1619640" y="4709520"/>
            <a:ext cx="503640" cy="37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8" name="CustomShape 11"/>
          <p:cNvSpPr/>
          <p:nvPr/>
        </p:nvSpPr>
        <p:spPr>
          <a:xfrm>
            <a:off x="2694960" y="4709520"/>
            <a:ext cx="652320" cy="37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9" name="CustomShape 12"/>
          <p:cNvSpPr/>
          <p:nvPr/>
        </p:nvSpPr>
        <p:spPr>
          <a:xfrm>
            <a:off x="4932000" y="3573000"/>
            <a:ext cx="863640" cy="142740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500" name="CustomShape 13"/>
          <p:cNvSpPr/>
          <p:nvPr/>
        </p:nvSpPr>
        <p:spPr>
          <a:xfrm>
            <a:off x="4932000" y="4214880"/>
            <a:ext cx="863640" cy="14976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501" name="CustomShape 14"/>
          <p:cNvSpPr/>
          <p:nvPr/>
        </p:nvSpPr>
        <p:spPr>
          <a:xfrm>
            <a:off x="3492000" y="3175560"/>
            <a:ext cx="1439640" cy="1113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c0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2" name="CustomShape 15"/>
          <p:cNvSpPr/>
          <p:nvPr/>
        </p:nvSpPr>
        <p:spPr>
          <a:xfrm rot="5400000">
            <a:off x="3720240" y="3992400"/>
            <a:ext cx="1271160" cy="2016000"/>
          </a:xfrm>
          <a:prstGeom prst="bentConnector3">
            <a:avLst>
              <a:gd name="adj1" fmla="val 117977"/>
            </a:avLst>
          </a:prstGeom>
          <a:noFill/>
          <a:ln w="38160">
            <a:solidFill>
              <a:srgbClr val="c0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3" name="CustomShape 16"/>
          <p:cNvSpPr/>
          <p:nvPr/>
        </p:nvSpPr>
        <p:spPr>
          <a:xfrm>
            <a:off x="5796000" y="4290120"/>
            <a:ext cx="1590480" cy="182880"/>
          </a:xfrm>
          <a:prstGeom prst="bentConnector2">
            <a:avLst/>
          </a:prstGeom>
          <a:noFill/>
          <a:ln w="38160">
            <a:solidFill>
              <a:srgbClr val="c0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4" name="CustomShape 17"/>
          <p:cNvSpPr/>
          <p:nvPr/>
        </p:nvSpPr>
        <p:spPr>
          <a:xfrm>
            <a:off x="2051640" y="2997000"/>
            <a:ext cx="1439640" cy="357120"/>
          </a:xfrm>
          <a:prstGeom prst="borderCallout2">
            <a:avLst>
              <a:gd name="adj1" fmla="val 46339"/>
              <a:gd name="adj2" fmla="val -1452"/>
              <a:gd name="adj3" fmla="val 76090"/>
              <a:gd name="adj4" fmla="val -16667"/>
              <a:gd name="adj5" fmla="val 333040"/>
              <a:gd name="adj6" fmla="val -28057"/>
            </a:avLst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굴림"/>
              </a:rPr>
              <a:t>…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굴림"/>
              </a:rPr>
              <a:t>2bd8</a:t>
            </a:r>
            <a:r>
              <a:rPr b="1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굴림"/>
              </a:rPr>
              <a:t>06af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5" name="CustomShape 18"/>
          <p:cNvSpPr/>
          <p:nvPr/>
        </p:nvSpPr>
        <p:spPr>
          <a:xfrm>
            <a:off x="5874840" y="4473360"/>
            <a:ext cx="3024000" cy="827640"/>
          </a:xfrm>
          <a:prstGeom prst="flowChartDecision">
            <a:avLst/>
          </a:prstGeom>
          <a:ln>
            <a:solidFill>
              <a:srgbClr val="46aac4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4. Byte-by-byte comparison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6" name="CustomShape 19"/>
          <p:cNvSpPr/>
          <p:nvPr/>
        </p:nvSpPr>
        <p:spPr>
          <a:xfrm>
            <a:off x="1644480" y="4734000"/>
            <a:ext cx="1703160" cy="350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7" name="CustomShape 20"/>
          <p:cNvSpPr/>
          <p:nvPr/>
        </p:nvSpPr>
        <p:spPr>
          <a:xfrm>
            <a:off x="611640" y="4005000"/>
            <a:ext cx="1007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custDash>
              <a:ds d="100000" sp="100000"/>
            </a:custDash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8" name="CustomShape 21"/>
          <p:cNvSpPr/>
          <p:nvPr/>
        </p:nvSpPr>
        <p:spPr>
          <a:xfrm>
            <a:off x="-1800" y="3625920"/>
            <a:ext cx="16426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1. Periodic scan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9" name="CustomShape 22"/>
          <p:cNvSpPr/>
          <p:nvPr/>
        </p:nvSpPr>
        <p:spPr>
          <a:xfrm>
            <a:off x="1571040" y="2658240"/>
            <a:ext cx="25005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2. Hashing page contents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0" name="CustomShape 23"/>
          <p:cNvSpPr/>
          <p:nvPr/>
        </p:nvSpPr>
        <p:spPr>
          <a:xfrm>
            <a:off x="4008600" y="4140360"/>
            <a:ext cx="94464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3. Hash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collision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1" name="CustomShape 24"/>
          <p:cNvSpPr/>
          <p:nvPr/>
        </p:nvSpPr>
        <p:spPr>
          <a:xfrm>
            <a:off x="6004800" y="5580360"/>
            <a:ext cx="277812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5. CoW sharing &amp;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reclaiming a redundant page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2" name="CustomShape 25"/>
          <p:cNvSpPr/>
          <p:nvPr/>
        </p:nvSpPr>
        <p:spPr>
          <a:xfrm>
            <a:off x="7387200" y="5301360"/>
            <a:ext cx="6840" cy="279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c0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3" name="CustomShape 26"/>
          <p:cNvSpPr/>
          <p:nvPr/>
        </p:nvSpPr>
        <p:spPr>
          <a:xfrm>
            <a:off x="4611240" y="2649240"/>
            <a:ext cx="424116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Memory Resource Management  in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VMware ESX Server [OSDI’02]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4" name="CustomShape 27"/>
          <p:cNvSpPr/>
          <p:nvPr/>
        </p:nvSpPr>
        <p:spPr>
          <a:xfrm>
            <a:off x="915840" y="5949360"/>
            <a:ext cx="522864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+ High memory utilization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- Finding identical pages is nontrivial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5" name="CustomShape 28"/>
          <p:cNvSpPr/>
          <p:nvPr/>
        </p:nvSpPr>
        <p:spPr>
          <a:xfrm>
            <a:off x="319680" y="4293000"/>
            <a:ext cx="4294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PA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6" name="CustomShape 29"/>
          <p:cNvSpPr/>
          <p:nvPr/>
        </p:nvSpPr>
        <p:spPr>
          <a:xfrm>
            <a:off x="332280" y="5210280"/>
            <a:ext cx="4950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7" name="TextShape 30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E252F2FB-F1D6-48BF-9150-E71D2D875C96}" type="slidenum"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&lt;number&gt;</a:t>
            </a:fld>
            <a:r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/30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08" dur="indefinite" restart="never" nodeType="tmRoot">
          <p:childTnLst>
            <p:seq>
              <p:cTn id="109" dur="indefinite" nodeType="mainSeq">
                <p:childTnLst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4"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7" dur="5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2"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5"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0"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3" dur="5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8"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1"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6"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9" dur="5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151" dur="5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5"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nodeType="withEffect" fill="hold" presetClass="exit" presetID="42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157" dur="10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8" dur="1000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9" dur="1000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TextShape 1"/>
          <p:cNvSpPr txBox="1"/>
          <p:nvPr/>
        </p:nvSpPr>
        <p:spPr>
          <a:xfrm>
            <a:off x="264240" y="130680"/>
            <a:ext cx="8568720" cy="921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ko-K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Memory Sharing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19" name="TextShape 2"/>
          <p:cNvSpPr txBox="1"/>
          <p:nvPr/>
        </p:nvSpPr>
        <p:spPr>
          <a:xfrm>
            <a:off x="264240" y="1124640"/>
            <a:ext cx="8568720" cy="5040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Subpage sharing</a:t>
            </a: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Difference Engine: Harnessing Memory Redundancy in Virtual Machine </a:t>
            </a: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[OSDI’08]</a:t>
            </a:r>
            <a:endParaRPr b="0" lang="ko-K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Patching similar pages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Compressing idle pages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3" marL="17146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Reference &amp; dirty bit tracking to find idle pages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20" name="CustomShape 3"/>
          <p:cNvSpPr/>
          <p:nvPr/>
        </p:nvSpPr>
        <p:spPr>
          <a:xfrm>
            <a:off x="3288240" y="3027240"/>
            <a:ext cx="1079640" cy="553680"/>
          </a:xfrm>
          <a:prstGeom prst="rect">
            <a:avLst/>
          </a:prstGeom>
          <a:ln w="38160"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521" name="CustomShape 4"/>
          <p:cNvSpPr/>
          <p:nvPr/>
        </p:nvSpPr>
        <p:spPr>
          <a:xfrm>
            <a:off x="1848240" y="3909600"/>
            <a:ext cx="3672000" cy="59904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522" name="CustomShape 5"/>
          <p:cNvSpPr/>
          <p:nvPr/>
        </p:nvSpPr>
        <p:spPr>
          <a:xfrm>
            <a:off x="1776240" y="3027240"/>
            <a:ext cx="1079640" cy="553680"/>
          </a:xfrm>
          <a:prstGeom prst="rect">
            <a:avLst/>
          </a:prstGeom>
          <a:ln w="38160"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523" name="CustomShape 6"/>
          <p:cNvSpPr/>
          <p:nvPr/>
        </p:nvSpPr>
        <p:spPr>
          <a:xfrm>
            <a:off x="3499920" y="3422160"/>
            <a:ext cx="285120" cy="127080"/>
          </a:xfrm>
          <a:prstGeom prst="rec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524" name="CustomShape 7"/>
          <p:cNvSpPr/>
          <p:nvPr/>
        </p:nvSpPr>
        <p:spPr>
          <a:xfrm>
            <a:off x="2568240" y="3549600"/>
            <a:ext cx="503640" cy="37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5" name="CustomShape 8"/>
          <p:cNvSpPr/>
          <p:nvPr/>
        </p:nvSpPr>
        <p:spPr>
          <a:xfrm>
            <a:off x="3642480" y="3549600"/>
            <a:ext cx="653760" cy="37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6" name="CustomShape 9"/>
          <p:cNvSpPr/>
          <p:nvPr/>
        </p:nvSpPr>
        <p:spPr>
          <a:xfrm>
            <a:off x="3497040" y="3027240"/>
            <a:ext cx="287640" cy="37080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527" name="CustomShape 10"/>
          <p:cNvSpPr/>
          <p:nvPr/>
        </p:nvSpPr>
        <p:spPr>
          <a:xfrm>
            <a:off x="2424600" y="3433320"/>
            <a:ext cx="285120" cy="127080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28" name="CustomShape 11"/>
          <p:cNvSpPr/>
          <p:nvPr/>
        </p:nvSpPr>
        <p:spPr>
          <a:xfrm>
            <a:off x="2421720" y="3038400"/>
            <a:ext cx="287640" cy="37080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529" name="CustomShape 12"/>
          <p:cNvSpPr/>
          <p:nvPr/>
        </p:nvSpPr>
        <p:spPr>
          <a:xfrm>
            <a:off x="4119120" y="4335120"/>
            <a:ext cx="285120" cy="127080"/>
          </a:xfrm>
          <a:prstGeom prst="rec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530" name="CustomShape 13"/>
          <p:cNvSpPr/>
          <p:nvPr/>
        </p:nvSpPr>
        <p:spPr>
          <a:xfrm>
            <a:off x="4116240" y="3940200"/>
            <a:ext cx="287640" cy="37080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531" name="CustomShape 14"/>
          <p:cNvSpPr/>
          <p:nvPr/>
        </p:nvSpPr>
        <p:spPr>
          <a:xfrm>
            <a:off x="2928600" y="4335120"/>
            <a:ext cx="285120" cy="127080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32" name="CustomShape 15"/>
          <p:cNvSpPr/>
          <p:nvPr/>
        </p:nvSpPr>
        <p:spPr>
          <a:xfrm>
            <a:off x="2925720" y="3940200"/>
            <a:ext cx="287640" cy="37080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533" name="CustomShape 16"/>
          <p:cNvSpPr/>
          <p:nvPr/>
        </p:nvSpPr>
        <p:spPr>
          <a:xfrm flipV="1">
            <a:off x="3213720" y="3939480"/>
            <a:ext cx="1046160" cy="458280"/>
          </a:xfrm>
          <a:prstGeom prst="curvedConnector4">
            <a:avLst>
              <a:gd name="adj1" fmla="val 43119"/>
              <a:gd name="adj2" fmla="val 149827"/>
            </a:avLst>
          </a:prstGeom>
          <a:noFill/>
          <a:ln w="28440">
            <a:solidFill>
              <a:srgbClr val="0070c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4" name="CustomShape 17"/>
          <p:cNvSpPr/>
          <p:nvPr/>
        </p:nvSpPr>
        <p:spPr>
          <a:xfrm>
            <a:off x="1265760" y="3150720"/>
            <a:ext cx="4294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PA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5" name="CustomShape 18"/>
          <p:cNvSpPr/>
          <p:nvPr/>
        </p:nvSpPr>
        <p:spPr>
          <a:xfrm>
            <a:off x="1278360" y="4068000"/>
            <a:ext cx="4950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6" name="CustomShape 19"/>
          <p:cNvSpPr/>
          <p:nvPr/>
        </p:nvSpPr>
        <p:spPr>
          <a:xfrm>
            <a:off x="3528720" y="4524840"/>
            <a:ext cx="1620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Reference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page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7" name="CustomShape 20"/>
          <p:cNvSpPr/>
          <p:nvPr/>
        </p:nvSpPr>
        <p:spPr>
          <a:xfrm>
            <a:off x="952560" y="5949360"/>
            <a:ext cx="478044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+ Much higher memory utilization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- Computationally intensive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38" name="Picture 2" descr=""/>
          <p:cNvPicPr/>
          <p:nvPr/>
        </p:nvPicPr>
        <p:blipFill>
          <a:blip r:embed="rId1"/>
          <a:stretch/>
        </p:blipFill>
        <p:spPr>
          <a:xfrm>
            <a:off x="6967440" y="2538000"/>
            <a:ext cx="1876320" cy="2829600"/>
          </a:xfrm>
          <a:prstGeom prst="rect">
            <a:avLst/>
          </a:prstGeom>
          <a:ln>
            <a:noFill/>
          </a:ln>
        </p:spPr>
      </p:pic>
      <p:sp>
        <p:nvSpPr>
          <p:cNvPr id="539" name="CustomShape 21"/>
          <p:cNvSpPr/>
          <p:nvPr/>
        </p:nvSpPr>
        <p:spPr>
          <a:xfrm>
            <a:off x="6971400" y="2205000"/>
            <a:ext cx="2018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Put it all together!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0" name="TextShape 2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194C8953-7B34-46D9-B3E2-088B3E848F6B}" type="slidenum"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&lt;number&gt;</a:t>
            </a:fld>
            <a:r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/30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61" dur="indefinite" restart="never" nodeType="tmRoot">
          <p:childTnLst>
            <p:seq>
              <p:cTn id="162" dur="indefinite" nodeType="mainSeq">
                <p:childTnLst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166"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0"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3"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TextShape 1"/>
          <p:cNvSpPr txBox="1"/>
          <p:nvPr/>
        </p:nvSpPr>
        <p:spPr>
          <a:xfrm>
            <a:off x="264240" y="130680"/>
            <a:ext cx="8568720" cy="921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ko-K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Memory Sharing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42" name="TextShape 2"/>
          <p:cNvSpPr txBox="1"/>
          <p:nvPr/>
        </p:nvSpPr>
        <p:spPr>
          <a:xfrm>
            <a:off x="264240" y="1124640"/>
            <a:ext cx="8568720" cy="5040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Kernel Samepage Merging (KSM)</a:t>
            </a: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Open source!!</a:t>
            </a:r>
            <a:endParaRPr b="0" lang="ko-K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Content-based page sharing in Linux</a:t>
            </a:r>
            <a:endParaRPr b="0" lang="ko-K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Increasing memory density by using KSM </a:t>
            </a:r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[OLS’09]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Linux kernel service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3" marL="17146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Applicable to all Linux processes including KVM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Target memory regions can be registered via </a:t>
            </a:r>
            <a:r>
              <a:rPr b="0" i="1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madvise() </a:t>
            </a: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system call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Content comparison is done by </a:t>
            </a:r>
            <a:r>
              <a:rPr b="0" i="1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memcmp()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3" marL="17146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Red-black tree 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43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20CE1B1F-3335-40DE-AA1F-4D4902A03D06}" type="slidenum"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&lt;number&gt;</a:t>
            </a:fld>
            <a:r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/30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4" name="Picture 2" descr=""/>
          <p:cNvPicPr/>
          <p:nvPr/>
        </p:nvPicPr>
        <p:blipFill>
          <a:blip r:embed="rId1"/>
          <a:stretch/>
        </p:blipFill>
        <p:spPr>
          <a:xfrm>
            <a:off x="6321960" y="1922040"/>
            <a:ext cx="2786400" cy="1885680"/>
          </a:xfrm>
          <a:prstGeom prst="rect">
            <a:avLst/>
          </a:prstGeom>
          <a:ln>
            <a:noFill/>
          </a:ln>
        </p:spPr>
      </p:pic>
      <p:sp>
        <p:nvSpPr>
          <p:cNvPr id="545" name="TextShape 1"/>
          <p:cNvSpPr txBox="1"/>
          <p:nvPr/>
        </p:nvSpPr>
        <p:spPr>
          <a:xfrm>
            <a:off x="264240" y="130680"/>
            <a:ext cx="8568720" cy="921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ko-K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Memory Overcommitment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46" name="TextShape 2"/>
          <p:cNvSpPr txBox="1"/>
          <p:nvPr/>
        </p:nvSpPr>
        <p:spPr>
          <a:xfrm>
            <a:off x="264240" y="1124640"/>
            <a:ext cx="8568720" cy="5040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Two types of memory overcommitment</a:t>
            </a: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Using surplus memory reclaimed by sharing</a:t>
            </a:r>
            <a:endParaRPr b="0" lang="ko-K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Providing to memory-hungry VMs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Creating more VMs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When is memory pressured?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3" marL="17146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Shared pages are CoW-broken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Balancing memory between VMs</a:t>
            </a:r>
            <a:endParaRPr b="0" lang="ko-K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Providing idle memory to memory-hungry VMs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When is memory pressured?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3" marL="17146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Idle memory becomes busy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47" name="CustomShape 3"/>
          <p:cNvSpPr/>
          <p:nvPr/>
        </p:nvSpPr>
        <p:spPr>
          <a:xfrm>
            <a:off x="1043640" y="5157360"/>
            <a:ext cx="6984360" cy="115164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Research issues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How to detect memory-hungry VMs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How to detect idle memory in VMs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How to effectively move memory from a VM to another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8" name="CustomShape 4"/>
          <p:cNvSpPr/>
          <p:nvPr/>
        </p:nvSpPr>
        <p:spPr>
          <a:xfrm>
            <a:off x="5580000" y="5517360"/>
            <a:ext cx="215640" cy="431640"/>
          </a:xfrm>
          <a:prstGeom prst="rightBrace">
            <a:avLst>
              <a:gd name="adj1" fmla="val 8333"/>
              <a:gd name="adj2" fmla="val 50000"/>
            </a:avLst>
          </a:prstGeom>
          <a:noFill/>
          <a:ln w="19080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9" name="CustomShape 5"/>
          <p:cNvSpPr/>
          <p:nvPr/>
        </p:nvSpPr>
        <p:spPr>
          <a:xfrm>
            <a:off x="5842440" y="5589360"/>
            <a:ext cx="29653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Working set estimation techniques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0" name="CustomShape 6"/>
          <p:cNvSpPr/>
          <p:nvPr/>
        </p:nvSpPr>
        <p:spPr>
          <a:xfrm>
            <a:off x="6359040" y="3768480"/>
            <a:ext cx="26942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Satori: Enlightened page sharing [USENIX’09]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1" name="CustomShape 7"/>
          <p:cNvSpPr/>
          <p:nvPr/>
        </p:nvSpPr>
        <p:spPr>
          <a:xfrm>
            <a:off x="8052480" y="1939320"/>
            <a:ext cx="98712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Sharing cycle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2" name="TextShape 8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50D01761-4A6F-4434-B23C-E54B038B8029}" type="slidenum"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&lt;number&gt;</a:t>
            </a:fld>
            <a:r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/30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TextShape 1"/>
          <p:cNvSpPr txBox="1"/>
          <p:nvPr/>
        </p:nvSpPr>
        <p:spPr>
          <a:xfrm>
            <a:off x="264240" y="130680"/>
            <a:ext cx="8568720" cy="921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ko-K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How to Detect Memory-hungry VMs 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54" name="TextShape 2"/>
          <p:cNvSpPr txBox="1"/>
          <p:nvPr/>
        </p:nvSpPr>
        <p:spPr>
          <a:xfrm>
            <a:off x="264240" y="1124640"/>
            <a:ext cx="8568720" cy="5733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Monitoring memory pressure of VMs</a:t>
            </a: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Swap I/O traffic</a:t>
            </a:r>
            <a:endParaRPr b="0" lang="ko-K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Simple method, but only for anonymous pages (e.g., heap)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How much memory is required?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3" marL="17146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Feedback-driven method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4" marL="21718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Allocate more memory </a:t>
            </a:r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monitor swap traffics </a:t>
            </a:r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…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Buffer cache monitoring (Geiger </a:t>
            </a:r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[ASPLOS’06]</a:t>
            </a:r>
            <a:r>
              <a:rPr b="0" lang="ko-K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)</a:t>
            </a:r>
            <a:endParaRPr b="0" lang="ko-K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Monitoring the use of unified buffer cache based on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3" marL="17146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Page faults, page table updates, and disk I/Os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3" marL="17146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How much memory is required?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4" marL="21718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LRU miss curve ratio (MRC)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55" name="CustomShape 3"/>
          <p:cNvSpPr/>
          <p:nvPr/>
        </p:nvSpPr>
        <p:spPr>
          <a:xfrm>
            <a:off x="338400" y="5506920"/>
            <a:ext cx="1223640" cy="863640"/>
          </a:xfrm>
          <a:prstGeom prst="flowChartMagneticDisk">
            <a:avLst/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Disk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6" name="CustomShape 4"/>
          <p:cNvSpPr/>
          <p:nvPr/>
        </p:nvSpPr>
        <p:spPr>
          <a:xfrm>
            <a:off x="1850760" y="4650840"/>
            <a:ext cx="1367640" cy="107964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VM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7" name="CustomShape 5"/>
          <p:cNvSpPr/>
          <p:nvPr/>
        </p:nvSpPr>
        <p:spPr>
          <a:xfrm>
            <a:off x="1922760" y="4989600"/>
            <a:ext cx="1223640" cy="668880"/>
          </a:xfrm>
          <a:prstGeom prst="roundRect">
            <a:avLst>
              <a:gd name="adj" fmla="val 16667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Unified buffer cache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8" name="CustomShape 6"/>
          <p:cNvSpPr/>
          <p:nvPr/>
        </p:nvSpPr>
        <p:spPr>
          <a:xfrm rot="3173400">
            <a:off x="1515960" y="5198040"/>
            <a:ext cx="287640" cy="747720"/>
          </a:xfrm>
          <a:prstGeom prst="upDownArrow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</p:sp>
      <p:sp>
        <p:nvSpPr>
          <p:cNvPr id="559" name="CustomShape 7"/>
          <p:cNvSpPr/>
          <p:nvPr/>
        </p:nvSpPr>
        <p:spPr>
          <a:xfrm>
            <a:off x="3553560" y="4725000"/>
            <a:ext cx="4273920" cy="88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Associate memory and disk locations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Detect page reuse as cache eviction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Reused by CoW and demand paging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0" name="TextShape 8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2A2275E3-BF68-4807-9EA9-2919A49D3359}" type="slidenum"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&lt;number&gt;</a:t>
            </a:fld>
            <a:r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/30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TextShape 1"/>
          <p:cNvSpPr txBox="1"/>
          <p:nvPr/>
        </p:nvSpPr>
        <p:spPr>
          <a:xfrm>
            <a:off x="264240" y="130680"/>
            <a:ext cx="8568720" cy="921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ko-K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How to Detect Idle Memory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62" name="TextShape 2"/>
          <p:cNvSpPr txBox="1"/>
          <p:nvPr/>
        </p:nvSpPr>
        <p:spPr>
          <a:xfrm>
            <a:off x="264240" y="1124640"/>
            <a:ext cx="8568720" cy="5040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Idle memory</a:t>
            </a: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Inactive memory</a:t>
            </a:r>
            <a:endParaRPr b="0" lang="ko-K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Not recently used memory</a:t>
            </a:r>
            <a:endParaRPr b="0" lang="ko-K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Monitoring page access frequency</a:t>
            </a: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Nontrivial</a:t>
            </a:r>
            <a:endParaRPr b="0" lang="ko-K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Page access is done solely by HW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Using memory protection of MMU</a:t>
            </a:r>
            <a:endParaRPr b="0" lang="ko-K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Sampling-based idle memory tracking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3" marL="17146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Memory Resource Management in VMware ESX Server </a:t>
            </a:r>
            <a:r>
              <a:rPr b="0" lang="ko-K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[OSDI’02]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3" marL="17146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Invalidating access privilege of sample pages </a:t>
            </a:r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Access to a sample page generates page fault to VMM </a:t>
            </a:r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VMM estimates the size of idle memory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63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E269AB4B-EE9C-4914-A3AF-B5AA57EB0B6A}" type="slidenum"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&lt;number&gt;</a:t>
            </a:fld>
            <a:r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/30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4" name="Picture 4" descr=""/>
          <p:cNvPicPr/>
          <p:nvPr/>
        </p:nvPicPr>
        <p:blipFill>
          <a:blip r:embed="rId1"/>
          <a:stretch/>
        </p:blipFill>
        <p:spPr>
          <a:xfrm>
            <a:off x="5940000" y="2036520"/>
            <a:ext cx="2520000" cy="2058840"/>
          </a:xfrm>
          <a:prstGeom prst="rect">
            <a:avLst/>
          </a:prstGeom>
          <a:ln>
            <a:noFill/>
          </a:ln>
        </p:spPr>
      </p:pic>
      <p:pic>
        <p:nvPicPr>
          <p:cNvPr id="565" name="Picture 3" descr=""/>
          <p:cNvPicPr/>
          <p:nvPr/>
        </p:nvPicPr>
        <p:blipFill>
          <a:blip r:embed="rId2"/>
          <a:stretch/>
        </p:blipFill>
        <p:spPr>
          <a:xfrm>
            <a:off x="669240" y="2167560"/>
            <a:ext cx="4293000" cy="1955520"/>
          </a:xfrm>
          <a:prstGeom prst="rect">
            <a:avLst/>
          </a:prstGeom>
          <a:ln>
            <a:noFill/>
          </a:ln>
        </p:spPr>
      </p:pic>
      <p:sp>
        <p:nvSpPr>
          <p:cNvPr id="566" name="TextShape 1"/>
          <p:cNvSpPr txBox="1"/>
          <p:nvPr/>
        </p:nvSpPr>
        <p:spPr>
          <a:xfrm>
            <a:off x="264240" y="130680"/>
            <a:ext cx="8568720" cy="921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ko-K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How to Detect Idle Memory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67" name="TextShape 2"/>
          <p:cNvSpPr txBox="1"/>
          <p:nvPr/>
        </p:nvSpPr>
        <p:spPr>
          <a:xfrm>
            <a:off x="264240" y="1124640"/>
            <a:ext cx="8568720" cy="5544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Para-virtualized approach</a:t>
            </a: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Ghost buffer with hypervisor exclusive cache</a:t>
            </a:r>
            <a:endParaRPr b="0" lang="ko-K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Paravirtualized paging</a:t>
            </a:r>
            <a:endParaRPr b="0" lang="ko-K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Transcendent memory (tmem)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Providing OS with explicit interface for hypervisor cache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3" marL="17146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When a page is evicted, put the page in hypervisor cache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Oracle’s project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3" marL="17146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맑은 고딕"/>
                <a:hlinkClick r:id="rId3"/>
              </a:rPr>
              <a:t>https://oss.oracle.com/projects/tmem</a:t>
            </a:r>
            <a:r>
              <a:rPr b="0" lang="ko-KR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맑은 고딕"/>
                <a:hlinkClick r:id="rId4"/>
              </a:rPr>
              <a:t>/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68" name="CustomShape 3"/>
          <p:cNvSpPr/>
          <p:nvPr/>
        </p:nvSpPr>
        <p:spPr>
          <a:xfrm>
            <a:off x="449280" y="4062240"/>
            <a:ext cx="60667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Virtual Machine Memory Access Tracking With Hypervisor Exclusive Cache [USENIX’07]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9" name="CustomShape 4"/>
          <p:cNvSpPr/>
          <p:nvPr/>
        </p:nvSpPr>
        <p:spPr>
          <a:xfrm>
            <a:off x="3933720" y="2709000"/>
            <a:ext cx="2005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c0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0" name="CustomShape 5"/>
          <p:cNvSpPr/>
          <p:nvPr/>
        </p:nvSpPr>
        <p:spPr>
          <a:xfrm>
            <a:off x="5274360" y="2449080"/>
            <a:ext cx="5119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MRC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1" name="CustomShape 6"/>
          <p:cNvSpPr/>
          <p:nvPr/>
        </p:nvSpPr>
        <p:spPr>
          <a:xfrm>
            <a:off x="1228320" y="2009160"/>
            <a:ext cx="8197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&lt;Original&gt;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2" name="CustomShape 7"/>
          <p:cNvSpPr/>
          <p:nvPr/>
        </p:nvSpPr>
        <p:spPr>
          <a:xfrm>
            <a:off x="3737160" y="2015280"/>
            <a:ext cx="14230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&lt;Hypervisor cache&gt;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3" name="TextShape 8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A4F5FE23-2A44-4BB9-83E0-4CB5B675623C}" type="slidenum"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&lt;number&gt;</a:t>
            </a:fld>
            <a:r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/30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TextShape 1"/>
          <p:cNvSpPr txBox="1"/>
          <p:nvPr/>
        </p:nvSpPr>
        <p:spPr>
          <a:xfrm>
            <a:off x="264240" y="130680"/>
            <a:ext cx="8568720" cy="921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ko-K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How to Move Memory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75" name="TextShape 2"/>
          <p:cNvSpPr txBox="1"/>
          <p:nvPr/>
        </p:nvSpPr>
        <p:spPr>
          <a:xfrm>
            <a:off x="264240" y="1124640"/>
            <a:ext cx="8879400" cy="5040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VMM-level swap (host swap)</a:t>
            </a: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Full-virtualization</a:t>
            </a:r>
            <a:endParaRPr b="0" lang="ko-K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VMM is responsible for reclaiming pages to be moved</a:t>
            </a:r>
            <a:endParaRPr b="0" lang="ko-K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76" name="CustomShape 3"/>
          <p:cNvSpPr/>
          <p:nvPr/>
        </p:nvSpPr>
        <p:spPr>
          <a:xfrm>
            <a:off x="2483640" y="2714400"/>
            <a:ext cx="2016000" cy="11516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VM1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7" name="CustomShape 4"/>
          <p:cNvSpPr/>
          <p:nvPr/>
        </p:nvSpPr>
        <p:spPr>
          <a:xfrm>
            <a:off x="4788000" y="2709000"/>
            <a:ext cx="2016000" cy="11516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VM2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8" name="CustomShape 5"/>
          <p:cNvSpPr/>
          <p:nvPr/>
        </p:nvSpPr>
        <p:spPr>
          <a:xfrm>
            <a:off x="2483640" y="3999960"/>
            <a:ext cx="4320000" cy="11624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VMM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9" name="CustomShape 6"/>
          <p:cNvSpPr/>
          <p:nvPr/>
        </p:nvSpPr>
        <p:spPr>
          <a:xfrm>
            <a:off x="3276000" y="3362400"/>
            <a:ext cx="647640" cy="35964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580" name="CustomShape 7"/>
          <p:cNvSpPr/>
          <p:nvPr/>
        </p:nvSpPr>
        <p:spPr>
          <a:xfrm>
            <a:off x="2555640" y="3083040"/>
            <a:ext cx="647640" cy="639000"/>
          </a:xfrm>
          <a:prstGeom prst="flowChartMagneticDisk">
            <a:avLst/>
          </a:prstGeom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Guest swap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1" name="CustomShape 8"/>
          <p:cNvSpPr/>
          <p:nvPr/>
        </p:nvSpPr>
        <p:spPr>
          <a:xfrm>
            <a:off x="4851360" y="3083040"/>
            <a:ext cx="647640" cy="639000"/>
          </a:xfrm>
          <a:prstGeom prst="flowChartMagneticDisk">
            <a:avLst/>
          </a:prstGeom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Guest swap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2" name="CustomShape 9"/>
          <p:cNvSpPr/>
          <p:nvPr/>
        </p:nvSpPr>
        <p:spPr>
          <a:xfrm>
            <a:off x="3555360" y="4429080"/>
            <a:ext cx="2024640" cy="661320"/>
          </a:xfrm>
          <a:prstGeom prst="flowChartMagneticDisk">
            <a:avLst/>
          </a:prstGeom>
          <a:ln>
            <a:solidFill>
              <a:srgbClr val="f5924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Host swap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3" name="CustomShape 10"/>
          <p:cNvSpPr/>
          <p:nvPr/>
        </p:nvSpPr>
        <p:spPr>
          <a:xfrm>
            <a:off x="3924000" y="3362400"/>
            <a:ext cx="323640" cy="35964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584" name="CustomShape 11"/>
          <p:cNvSpPr/>
          <p:nvPr/>
        </p:nvSpPr>
        <p:spPr>
          <a:xfrm>
            <a:off x="5580000" y="3371040"/>
            <a:ext cx="647640" cy="35964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585" name="CustomShape 12"/>
          <p:cNvSpPr/>
          <p:nvPr/>
        </p:nvSpPr>
        <p:spPr>
          <a:xfrm>
            <a:off x="3214800" y="3117960"/>
            <a:ext cx="69480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Memory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6" name="CustomShape 13"/>
          <p:cNvSpPr/>
          <p:nvPr/>
        </p:nvSpPr>
        <p:spPr>
          <a:xfrm>
            <a:off x="5536080" y="3126600"/>
            <a:ext cx="69480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Memory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7" name="CustomShape 14"/>
          <p:cNvSpPr/>
          <p:nvPr/>
        </p:nvSpPr>
        <p:spPr>
          <a:xfrm>
            <a:off x="794160" y="5373360"/>
            <a:ext cx="7876440" cy="109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Drawback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VMM cannot know which page is less important (VMM does not know OS policies)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Even if VMM chooses the same victim page as OS, double page fault occurs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if OS tries to swap out a “host-swapped page” to guest swap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8" name="CustomShape 15"/>
          <p:cNvSpPr/>
          <p:nvPr/>
        </p:nvSpPr>
        <p:spPr>
          <a:xfrm>
            <a:off x="3512880" y="4221000"/>
            <a:ext cx="8060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swap-out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9" name="CustomShape 16"/>
          <p:cNvSpPr/>
          <p:nvPr/>
        </p:nvSpPr>
        <p:spPr>
          <a:xfrm>
            <a:off x="4293360" y="4230720"/>
            <a:ext cx="360" cy="35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0" name="TextShape 17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09A99397-E12C-4D79-9B18-4812364A8DA7}" type="slidenum"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&lt;number&gt;</a:t>
            </a:fld>
            <a:r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/30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74" dur="indefinite" restart="never" nodeType="tmRoot">
          <p:childTnLst>
            <p:seq>
              <p:cTn id="175" dur="indefinite" nodeType="mainSeq">
                <p:childTnLst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nodeType="clickEffect" fill="hold" presetClass="path" presetID="42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3" dur="5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nodeType="clickEffect" fill="hold" presetClass="path" presetID="42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TextShape 1"/>
          <p:cNvSpPr txBox="1"/>
          <p:nvPr/>
        </p:nvSpPr>
        <p:spPr>
          <a:xfrm>
            <a:off x="264240" y="130680"/>
            <a:ext cx="8568720" cy="921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ko-K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How to Move Memory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92" name="TextShape 2"/>
          <p:cNvSpPr txBox="1"/>
          <p:nvPr/>
        </p:nvSpPr>
        <p:spPr>
          <a:xfrm>
            <a:off x="264240" y="1124640"/>
            <a:ext cx="8568720" cy="5040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Memory ballooning</a:t>
            </a: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Para-virtualization</a:t>
            </a:r>
            <a:endParaRPr b="0" lang="ko-K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OS is responsible for reclaiming pages to be moved</a:t>
            </a:r>
            <a:endParaRPr b="0" lang="ko-K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pic>
        <p:nvPicPr>
          <p:cNvPr id="593" name="Picture 2" descr=""/>
          <p:cNvPicPr/>
          <p:nvPr/>
        </p:nvPicPr>
        <p:blipFill>
          <a:blip r:embed="rId1"/>
          <a:stretch/>
        </p:blipFill>
        <p:spPr>
          <a:xfrm>
            <a:off x="179640" y="2558160"/>
            <a:ext cx="4104000" cy="3026160"/>
          </a:xfrm>
          <a:prstGeom prst="rect">
            <a:avLst/>
          </a:prstGeom>
          <a:ln>
            <a:noFill/>
          </a:ln>
        </p:spPr>
      </p:pic>
      <p:sp>
        <p:nvSpPr>
          <p:cNvPr id="594" name="CustomShape 3"/>
          <p:cNvSpPr/>
          <p:nvPr/>
        </p:nvSpPr>
        <p:spPr>
          <a:xfrm>
            <a:off x="4678560" y="2575440"/>
            <a:ext cx="37778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Memory Resource Management  in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VMware ESX Server [OSDI’02]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5" name="CustomShape 4"/>
          <p:cNvSpPr/>
          <p:nvPr/>
        </p:nvSpPr>
        <p:spPr>
          <a:xfrm>
            <a:off x="4196880" y="3520800"/>
            <a:ext cx="464472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+ OS knows the best target of victim pages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+ VMM doesn’t need to track guest memory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- Guest OS support is required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6" name="Line 5"/>
          <p:cNvSpPr/>
          <p:nvPr/>
        </p:nvSpPr>
        <p:spPr>
          <a:xfrm>
            <a:off x="4215960" y="4264200"/>
            <a:ext cx="3312360" cy="360"/>
          </a:xfrm>
          <a:prstGeom prst="line">
            <a:avLst/>
          </a:prstGeom>
          <a:ln w="28440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7" name="CustomShape 6"/>
          <p:cNvSpPr/>
          <p:nvPr/>
        </p:nvSpPr>
        <p:spPr>
          <a:xfrm>
            <a:off x="4371840" y="4411080"/>
            <a:ext cx="3710160" cy="158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4f6228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Popular solution now!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4f6228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f6228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Module-based implementation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4f6228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f6228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Simple implementation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4f6228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f6228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Balloon drivers for KVM and Xen are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4f6228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   </a:t>
            </a:r>
            <a:r>
              <a:rPr b="0" lang="en-US" sz="1600" spc="-1" strike="noStrike">
                <a:solidFill>
                  <a:srgbClr val="4f6228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maintained in Linux mainline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4f6228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f6228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Windows versions are also available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8" name="TextShape 7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AF6046C1-09E2-4DB1-B69E-8D8A6B4A63D9}" type="slidenum"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&lt;number&gt;</a:t>
            </a:fld>
            <a:r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/30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87" dur="indefinite" restart="never" nodeType="tmRoot">
          <p:childTnLst>
            <p:seq>
              <p:cTn id="188" dur="indefinite" nodeType="mainSeq">
                <p:childTnLst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3" dur="5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6" dur="5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TextShape 1"/>
          <p:cNvSpPr txBox="1"/>
          <p:nvPr/>
        </p:nvSpPr>
        <p:spPr>
          <a:xfrm>
            <a:off x="264240" y="130680"/>
            <a:ext cx="8568720" cy="921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ko-K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How to Move Memory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00" name="TextShape 2"/>
          <p:cNvSpPr txBox="1"/>
          <p:nvPr/>
        </p:nvSpPr>
        <p:spPr>
          <a:xfrm>
            <a:off x="264240" y="1124640"/>
            <a:ext cx="8568720" cy="5040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Memory ballooning</a:t>
            </a: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Overcommitted memory</a:t>
            </a:r>
            <a:endParaRPr b="0" lang="ko-K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Guest OS 2 requests six pages, but four pages are available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01" name="CustomShape 3"/>
          <p:cNvSpPr/>
          <p:nvPr/>
        </p:nvSpPr>
        <p:spPr>
          <a:xfrm>
            <a:off x="887400" y="4589640"/>
            <a:ext cx="7500600" cy="428400"/>
          </a:xfrm>
          <a:prstGeom prst="rect">
            <a:avLst/>
          </a:prstGeom>
          <a:solidFill>
            <a:srgbClr val="ffffff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굴림"/>
              </a:rPr>
              <a:t>VMM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602" name="Table 4"/>
          <p:cNvGraphicFramePr/>
          <p:nvPr/>
        </p:nvGraphicFramePr>
        <p:xfrm>
          <a:off x="3220920" y="5290560"/>
          <a:ext cx="2809440" cy="370440"/>
        </p:xfrm>
        <a:graphic>
          <a:graphicData uri="http://schemas.openxmlformats.org/drawingml/2006/table">
            <a:tbl>
              <a:tblPr/>
              <a:tblGrid>
                <a:gridCol w="280800"/>
                <a:gridCol w="280800"/>
                <a:gridCol w="280800"/>
                <a:gridCol w="280800"/>
                <a:gridCol w="280800"/>
                <a:gridCol w="280800"/>
                <a:gridCol w="280800"/>
                <a:gridCol w="280800"/>
                <a:gridCol w="280800"/>
                <a:gridCol w="282240"/>
              </a:tblGrid>
              <a:tr h="4287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558ed5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558ed5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558ed5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558ed5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03" name="Table 5"/>
          <p:cNvGraphicFramePr/>
          <p:nvPr/>
        </p:nvGraphicFramePr>
        <p:xfrm>
          <a:off x="1106640" y="3933000"/>
          <a:ext cx="1657080" cy="370440"/>
        </p:xfrm>
        <a:graphic>
          <a:graphicData uri="http://schemas.openxmlformats.org/drawingml/2006/table">
            <a:tbl>
              <a:tblPr/>
              <a:tblGrid>
                <a:gridCol w="276120"/>
                <a:gridCol w="276120"/>
                <a:gridCol w="276120"/>
                <a:gridCol w="276120"/>
                <a:gridCol w="276120"/>
                <a:gridCol w="276480"/>
              </a:tblGrid>
              <a:tr h="4287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558ed5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558ed5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558ed5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558ed5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4" name="Table 6"/>
          <p:cNvGraphicFramePr/>
          <p:nvPr/>
        </p:nvGraphicFramePr>
        <p:xfrm>
          <a:off x="6035760" y="3933000"/>
          <a:ext cx="1657080" cy="370440"/>
        </p:xfrm>
        <a:graphic>
          <a:graphicData uri="http://schemas.openxmlformats.org/drawingml/2006/table">
            <a:tbl>
              <a:tblPr/>
              <a:tblGrid>
                <a:gridCol w="276120"/>
                <a:gridCol w="276120"/>
                <a:gridCol w="276120"/>
                <a:gridCol w="276120"/>
                <a:gridCol w="276120"/>
                <a:gridCol w="276480"/>
              </a:tblGrid>
              <a:tr h="4287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05" name="CustomShape 7"/>
          <p:cNvSpPr/>
          <p:nvPr/>
        </p:nvSpPr>
        <p:spPr>
          <a:xfrm>
            <a:off x="887400" y="2732400"/>
            <a:ext cx="2428560" cy="999720"/>
          </a:xfrm>
          <a:prstGeom prst="rect">
            <a:avLst/>
          </a:prstGeom>
          <a:solidFill>
            <a:srgbClr val="ffffff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굴림"/>
              </a:rPr>
              <a:t>Guest OS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6" name="CustomShape 8"/>
          <p:cNvSpPr/>
          <p:nvPr/>
        </p:nvSpPr>
        <p:spPr>
          <a:xfrm>
            <a:off x="6031080" y="2732400"/>
            <a:ext cx="2356920" cy="999720"/>
          </a:xfrm>
          <a:prstGeom prst="rect">
            <a:avLst/>
          </a:prstGeom>
          <a:solidFill>
            <a:srgbClr val="ffffff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Guest OS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7" name="CustomShape 9"/>
          <p:cNvSpPr/>
          <p:nvPr/>
        </p:nvSpPr>
        <p:spPr>
          <a:xfrm>
            <a:off x="2530440" y="3160800"/>
            <a:ext cx="713880" cy="428400"/>
          </a:xfrm>
          <a:prstGeom prst="rect">
            <a:avLst/>
          </a:prstGeom>
          <a:solidFill>
            <a:srgbClr val="ffffff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굴림"/>
              </a:rPr>
              <a:t>Balloon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굴림"/>
              </a:rPr>
              <a:t>driver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8" name="CustomShape 10"/>
          <p:cNvSpPr/>
          <p:nvPr/>
        </p:nvSpPr>
        <p:spPr>
          <a:xfrm>
            <a:off x="3602160" y="3303720"/>
            <a:ext cx="785520" cy="999720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굴림"/>
              </a:rPr>
              <a:t>Guest OS 1’s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굴림"/>
              </a:rPr>
              <a:t>Swap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9" name="Line 11"/>
          <p:cNvSpPr/>
          <p:nvPr/>
        </p:nvSpPr>
        <p:spPr>
          <a:xfrm>
            <a:off x="1101600" y="4303800"/>
            <a:ext cx="2143080" cy="1000080"/>
          </a:xfrm>
          <a:prstGeom prst="line">
            <a:avLst/>
          </a:prstGeom>
          <a:ln w="1260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0" name="Line 12"/>
          <p:cNvSpPr/>
          <p:nvPr/>
        </p:nvSpPr>
        <p:spPr>
          <a:xfrm>
            <a:off x="2744640" y="4303800"/>
            <a:ext cx="2143080" cy="1000080"/>
          </a:xfrm>
          <a:prstGeom prst="line">
            <a:avLst/>
          </a:prstGeom>
          <a:ln w="1260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1" name="CustomShape 13"/>
          <p:cNvSpPr/>
          <p:nvPr/>
        </p:nvSpPr>
        <p:spPr>
          <a:xfrm>
            <a:off x="1030320" y="3160800"/>
            <a:ext cx="1071360" cy="428400"/>
          </a:xfrm>
          <a:prstGeom prst="rect">
            <a:avLst/>
          </a:prstGeom>
          <a:solidFill>
            <a:srgbClr val="ffffff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굴림"/>
              </a:rPr>
              <a:t>Memory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굴림"/>
              </a:rPr>
              <a:t>allocator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2" name="CustomShape 14"/>
          <p:cNvSpPr/>
          <p:nvPr/>
        </p:nvSpPr>
        <p:spPr>
          <a:xfrm>
            <a:off x="6816960" y="3303720"/>
            <a:ext cx="428400" cy="149976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  <a:alpha val="40000"/>
            </a:scheme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굴림"/>
              </a:rPr>
              <a:t>Request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굴림"/>
              </a:rPr>
              <a:t>6 pages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3" name="CustomShape 15"/>
          <p:cNvSpPr/>
          <p:nvPr/>
        </p:nvSpPr>
        <p:spPr>
          <a:xfrm>
            <a:off x="2816280" y="3446640"/>
            <a:ext cx="428400" cy="121392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  <a:alpha val="40000"/>
            </a:scheme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굴림"/>
              </a:rPr>
              <a:t>Reclaim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굴림"/>
              </a:rPr>
              <a:t>2 pages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4" name="CustomShape 16"/>
          <p:cNvSpPr/>
          <p:nvPr/>
        </p:nvSpPr>
        <p:spPr>
          <a:xfrm>
            <a:off x="2491920" y="3946680"/>
            <a:ext cx="269640" cy="3567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5" name="CustomShape 17"/>
          <p:cNvSpPr/>
          <p:nvPr/>
        </p:nvSpPr>
        <p:spPr>
          <a:xfrm>
            <a:off x="2216520" y="3946680"/>
            <a:ext cx="269640" cy="3567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6" name="CustomShape 18"/>
          <p:cNvSpPr/>
          <p:nvPr/>
        </p:nvSpPr>
        <p:spPr>
          <a:xfrm>
            <a:off x="3760560" y="3875400"/>
            <a:ext cx="269640" cy="356760"/>
          </a:xfrm>
          <a:prstGeom prst="rect">
            <a:avLst/>
          </a:prstGeom>
          <a:solidFill>
            <a:schemeClr val="tx2">
              <a:lumMod val="60000"/>
              <a:lumOff val="40000"/>
              <a:alpha val="63000"/>
            </a:scheme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7" name="CustomShape 19"/>
          <p:cNvSpPr/>
          <p:nvPr/>
        </p:nvSpPr>
        <p:spPr>
          <a:xfrm>
            <a:off x="4350960" y="5295600"/>
            <a:ext cx="269640" cy="3567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8" name="CustomShape 20"/>
          <p:cNvSpPr/>
          <p:nvPr/>
        </p:nvSpPr>
        <p:spPr>
          <a:xfrm>
            <a:off x="4628160" y="5295600"/>
            <a:ext cx="269640" cy="3567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9" name="CustomShape 21"/>
          <p:cNvSpPr/>
          <p:nvPr/>
        </p:nvSpPr>
        <p:spPr>
          <a:xfrm>
            <a:off x="1107360" y="3732480"/>
            <a:ext cx="24804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0" name="CustomShape 22"/>
          <p:cNvSpPr/>
          <p:nvPr/>
        </p:nvSpPr>
        <p:spPr>
          <a:xfrm>
            <a:off x="1393200" y="3732480"/>
            <a:ext cx="24804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1" name="CustomShape 23"/>
          <p:cNvSpPr/>
          <p:nvPr/>
        </p:nvSpPr>
        <p:spPr>
          <a:xfrm>
            <a:off x="1679040" y="3732480"/>
            <a:ext cx="24804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2" name="CustomShape 24"/>
          <p:cNvSpPr/>
          <p:nvPr/>
        </p:nvSpPr>
        <p:spPr>
          <a:xfrm>
            <a:off x="1928520" y="3732480"/>
            <a:ext cx="24804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3" name="CustomShape 25"/>
          <p:cNvSpPr/>
          <p:nvPr/>
        </p:nvSpPr>
        <p:spPr>
          <a:xfrm>
            <a:off x="2231640" y="3732480"/>
            <a:ext cx="24804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4" name="CustomShape 26"/>
          <p:cNvSpPr/>
          <p:nvPr/>
        </p:nvSpPr>
        <p:spPr>
          <a:xfrm>
            <a:off x="2497320" y="3732480"/>
            <a:ext cx="23760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5" name="CustomShape 27"/>
          <p:cNvSpPr/>
          <p:nvPr/>
        </p:nvSpPr>
        <p:spPr>
          <a:xfrm>
            <a:off x="4918680" y="5295600"/>
            <a:ext cx="269640" cy="356760"/>
          </a:xfrm>
          <a:prstGeom prst="rect">
            <a:avLst/>
          </a:prstGeom>
          <a:solidFill>
            <a:schemeClr val="bg1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6" name="CustomShape 28"/>
          <p:cNvSpPr/>
          <p:nvPr/>
        </p:nvSpPr>
        <p:spPr>
          <a:xfrm>
            <a:off x="4914000" y="5303880"/>
            <a:ext cx="269640" cy="356760"/>
          </a:xfrm>
          <a:prstGeom prst="rect">
            <a:avLst/>
          </a:prstGeom>
          <a:solidFill>
            <a:schemeClr val="bg1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7" name="CustomShape 29"/>
          <p:cNvSpPr/>
          <p:nvPr/>
        </p:nvSpPr>
        <p:spPr>
          <a:xfrm>
            <a:off x="5195520" y="5303880"/>
            <a:ext cx="269640" cy="356760"/>
          </a:xfrm>
          <a:prstGeom prst="rect">
            <a:avLst/>
          </a:prstGeom>
          <a:solidFill>
            <a:schemeClr val="bg1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8" name="CustomShape 30"/>
          <p:cNvSpPr/>
          <p:nvPr/>
        </p:nvSpPr>
        <p:spPr>
          <a:xfrm>
            <a:off x="5480280" y="5303880"/>
            <a:ext cx="269640" cy="356760"/>
          </a:xfrm>
          <a:prstGeom prst="rect">
            <a:avLst/>
          </a:prstGeom>
          <a:solidFill>
            <a:schemeClr val="bg1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9" name="CustomShape 31"/>
          <p:cNvSpPr/>
          <p:nvPr/>
        </p:nvSpPr>
        <p:spPr>
          <a:xfrm>
            <a:off x="5765040" y="5303880"/>
            <a:ext cx="269640" cy="356760"/>
          </a:xfrm>
          <a:prstGeom prst="rect">
            <a:avLst/>
          </a:prstGeom>
          <a:solidFill>
            <a:schemeClr val="bg1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0" name="Line 32"/>
          <p:cNvSpPr/>
          <p:nvPr/>
        </p:nvSpPr>
        <p:spPr>
          <a:xfrm flipH="1">
            <a:off x="4316400" y="4303800"/>
            <a:ext cx="1714320" cy="1000080"/>
          </a:xfrm>
          <a:prstGeom prst="line">
            <a:avLst/>
          </a:prstGeom>
          <a:ln w="1260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1" name="Line 33"/>
          <p:cNvSpPr/>
          <p:nvPr/>
        </p:nvSpPr>
        <p:spPr>
          <a:xfrm flipH="1">
            <a:off x="6004800" y="4303800"/>
            <a:ext cx="1714680" cy="1000080"/>
          </a:xfrm>
          <a:prstGeom prst="line">
            <a:avLst/>
          </a:prstGeom>
          <a:ln w="1260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2" name="CustomShape 34"/>
          <p:cNvSpPr/>
          <p:nvPr/>
        </p:nvSpPr>
        <p:spPr>
          <a:xfrm>
            <a:off x="4602240" y="2660760"/>
            <a:ext cx="269640" cy="3567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3" name="CustomShape 35"/>
          <p:cNvSpPr/>
          <p:nvPr/>
        </p:nvSpPr>
        <p:spPr>
          <a:xfrm>
            <a:off x="4609440" y="3089520"/>
            <a:ext cx="269640" cy="356760"/>
          </a:xfrm>
          <a:prstGeom prst="rect">
            <a:avLst/>
          </a:prstGeom>
          <a:solidFill>
            <a:srgbClr val="b7d1e7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4" name="CustomShape 36"/>
          <p:cNvSpPr/>
          <p:nvPr/>
        </p:nvSpPr>
        <p:spPr>
          <a:xfrm>
            <a:off x="4883400" y="2652120"/>
            <a:ext cx="7542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Guest OS 1’s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page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5" name="CustomShape 37"/>
          <p:cNvSpPr/>
          <p:nvPr/>
        </p:nvSpPr>
        <p:spPr>
          <a:xfrm>
            <a:off x="4871160" y="3159720"/>
            <a:ext cx="78156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Balloon page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6" name="TextShape 38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D4B5AF59-BC31-42C3-AC5F-CF44F0BFD3F5}" type="slidenum"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&lt;number&gt;</a:t>
            </a:fld>
            <a:r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/30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97" dur="indefinite" restart="never" nodeType="tmRoot">
          <p:childTnLst>
            <p:seq>
              <p:cTn id="198" dur="indefinite" nodeType="mainSeq">
                <p:childTnLst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203"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nodeType="with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206" dur="5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nodeType="with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209" dur="5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nodeType="clickEffect" fill="hold" presetClass="exit" presetID="3" presetSubtype="5">
                                  <p:stCondLst>
                                    <p:cond delay="0"/>
                                  </p:stCondLst>
                                  <p:childTnLst>
                                    <p:animEffect filter="blinds(vertical)" transition="in">
                                      <p:cBhvr additive="repl">
                                        <p:cTn id="213"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nodeType="withEffect" fill="hold" presetClass="entr" presetID="3" presetSubtype="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 additive="repl">
                                        <p:cTn id="217" dur="5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nodeType="click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500" fill="hold"/>
                                        <p:tgtEl>
                                          <p:spTgt spid="61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id="222" dur="500" fill="hold"/>
                                        <p:tgtEl>
                                          <p:spTgt spid="614"/>
                                        </p:tgtEl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227" dur="5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nodeType="with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500" fill="hold"/>
                                        <p:tgtEl>
                                          <p:spTgt spid="61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id="230" dur="500" fill="hold"/>
                                        <p:tgtEl>
                                          <p:spTgt spid="615"/>
                                        </p:tgtEl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nodeType="click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in">
                                      <p:cBhvr additive="repl">
                                        <p:cTn id="234" dur="5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nodeType="withEffect" fill="hold" presetClass="path" presetID="35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  <p:par>
                                <p:cTn id="237" nodeType="with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500" fill="hold"/>
                                        <p:tgtEl>
                                          <p:spTgt spid="61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id="239" dur="500" fill="hold"/>
                                        <p:tgtEl>
                                          <p:spTgt spid="617"/>
                                        </p:tgtEl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  <p:par>
                                <p:cTn id="240" nodeType="with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500" fill="hold"/>
                                        <p:tgtEl>
                                          <p:spTgt spid="61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id="242" dur="500" fill="hold"/>
                                        <p:tgtEl>
                                          <p:spTgt spid="618"/>
                                        </p:tgtEl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  <p:par>
                                <p:cTn id="243" nodeType="with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500" fill="hold"/>
                                        <p:tgtEl>
                                          <p:spTgt spid="61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id="245" dur="500" fill="hold"/>
                                        <p:tgtEl>
                                          <p:spTgt spid="615"/>
                                        </p:tgtEl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  <p:par>
                                <p:cTn id="246" nodeType="with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500" fill="hold"/>
                                        <p:tgtEl>
                                          <p:spTgt spid="61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id="248" dur="500" fill="hold"/>
                                        <p:tgtEl>
                                          <p:spTgt spid="614"/>
                                        </p:tgtEl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  <p:par>
                                <p:cTn id="249" nodeType="with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500" fill="hold"/>
                                        <p:tgtEl>
                                          <p:spTgt spid="62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id="251" dur="500" fill="hold"/>
                                        <p:tgtEl>
                                          <p:spTgt spid="625"/>
                                        </p:tgtEl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56" dur="5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59" dur="5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264240" y="130680"/>
            <a:ext cx="8568720" cy="921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ko-K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Memory Virtualization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264240" y="1124640"/>
            <a:ext cx="8568720" cy="5040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VMM: “Virtualizing virtual memory”</a:t>
            </a: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Virtual </a:t>
            </a:r>
            <a:r>
              <a:rPr b="0" lang="ko-K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0" lang="ko-K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Physical </a:t>
            </a:r>
            <a:r>
              <a:rPr b="0" lang="ko-K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0" lang="ko-K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</a:t>
            </a:r>
            <a:r>
              <a:rPr b="0" lang="ko-KR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Machine</a:t>
            </a:r>
            <a:endParaRPr b="0" lang="ko-K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5312520" y="2343240"/>
            <a:ext cx="1499040" cy="325728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/>
          </a:gradFill>
          <a:ln w="28440"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  <a:scene3d>
            <a:camera prst="obliqueBottomRight"/>
            <a:lightRig dir="t" rig="threePt"/>
          </a:scene3d>
        </p:spPr>
        <p:style>
          <a:lnRef idx="0"/>
          <a:fillRef idx="0"/>
          <a:effectRef idx="0"/>
          <a:fontRef idx="minor"/>
        </p:style>
      </p:sp>
      <p:sp>
        <p:nvSpPr>
          <p:cNvPr id="132" name="CustomShape 4"/>
          <p:cNvSpPr/>
          <p:nvPr/>
        </p:nvSpPr>
        <p:spPr>
          <a:xfrm>
            <a:off x="2894760" y="2662200"/>
            <a:ext cx="642600" cy="92844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굴림"/>
              </a:rPr>
              <a:t>Level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굴림"/>
              </a:rPr>
              <a:t>Page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굴림"/>
              </a:rPr>
              <a:t>table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5"/>
          <p:cNvSpPr/>
          <p:nvPr/>
        </p:nvSpPr>
        <p:spPr>
          <a:xfrm>
            <a:off x="3823560" y="2857680"/>
            <a:ext cx="642600" cy="92844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굴림"/>
              </a:rPr>
              <a:t>Page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굴림"/>
              </a:rPr>
              <a:t>table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6"/>
          <p:cNvSpPr/>
          <p:nvPr/>
        </p:nvSpPr>
        <p:spPr>
          <a:xfrm>
            <a:off x="3895200" y="3009960"/>
            <a:ext cx="642600" cy="92844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굴림"/>
              </a:rPr>
              <a:t>Page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굴림"/>
              </a:rPr>
              <a:t>table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7"/>
          <p:cNvSpPr/>
          <p:nvPr/>
        </p:nvSpPr>
        <p:spPr>
          <a:xfrm>
            <a:off x="3966480" y="3162240"/>
            <a:ext cx="642600" cy="92844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굴림"/>
              </a:rPr>
              <a:t>Page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굴림"/>
              </a:rPr>
              <a:t>table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8"/>
          <p:cNvSpPr/>
          <p:nvPr/>
        </p:nvSpPr>
        <p:spPr>
          <a:xfrm>
            <a:off x="4038120" y="3314880"/>
            <a:ext cx="642600" cy="92844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Level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Page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9"/>
          <p:cNvSpPr/>
          <p:nvPr/>
        </p:nvSpPr>
        <p:spPr>
          <a:xfrm>
            <a:off x="3537720" y="2786040"/>
            <a:ext cx="285480" cy="9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ffffff"/>
          </a:solidFill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10"/>
          <p:cNvSpPr/>
          <p:nvPr/>
        </p:nvSpPr>
        <p:spPr>
          <a:xfrm>
            <a:off x="3537720" y="2886120"/>
            <a:ext cx="356760" cy="13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ffffff"/>
          </a:solidFill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11"/>
          <p:cNvSpPr/>
          <p:nvPr/>
        </p:nvSpPr>
        <p:spPr>
          <a:xfrm>
            <a:off x="3537720" y="3029040"/>
            <a:ext cx="428400" cy="13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ffffff"/>
          </a:solidFill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12"/>
          <p:cNvSpPr/>
          <p:nvPr/>
        </p:nvSpPr>
        <p:spPr>
          <a:xfrm>
            <a:off x="3537720" y="3126600"/>
            <a:ext cx="499680" cy="178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ffffff"/>
          </a:solidFill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41" name="Table 13"/>
          <p:cNvGraphicFramePr/>
          <p:nvPr/>
        </p:nvGraphicFramePr>
        <p:xfrm>
          <a:off x="7316640" y="2933640"/>
          <a:ext cx="904680" cy="1766520"/>
        </p:xfrm>
        <a:graphic>
          <a:graphicData uri="http://schemas.openxmlformats.org/drawingml/2006/table">
            <a:tbl>
              <a:tblPr/>
              <a:tblGrid>
                <a:gridCol w="904680"/>
              </a:tblGrid>
              <a:tr h="4287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8002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2" name="CustomShape 14"/>
          <p:cNvSpPr/>
          <p:nvPr/>
        </p:nvSpPr>
        <p:spPr>
          <a:xfrm>
            <a:off x="6806880" y="2529000"/>
            <a:ext cx="1945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Machine memory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3" name="Picture 2" descr=""/>
          <p:cNvPicPr/>
          <p:nvPr/>
        </p:nvPicPr>
        <p:blipFill>
          <a:blip r:embed="rId1"/>
          <a:stretch/>
        </p:blipFill>
        <p:spPr>
          <a:xfrm>
            <a:off x="7236720" y="5835600"/>
            <a:ext cx="1034640" cy="775800"/>
          </a:xfrm>
          <a:prstGeom prst="rect">
            <a:avLst/>
          </a:prstGeom>
          <a:ln>
            <a:noFill/>
          </a:ln>
        </p:spPr>
      </p:pic>
      <p:sp>
        <p:nvSpPr>
          <p:cNvPr id="144" name="CustomShape 15"/>
          <p:cNvSpPr/>
          <p:nvPr/>
        </p:nvSpPr>
        <p:spPr>
          <a:xfrm>
            <a:off x="4680720" y="3591000"/>
            <a:ext cx="959760" cy="809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ffffff"/>
          </a:solidFill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16"/>
          <p:cNvSpPr/>
          <p:nvPr/>
        </p:nvSpPr>
        <p:spPr>
          <a:xfrm flipV="1">
            <a:off x="4680720" y="3386160"/>
            <a:ext cx="954000" cy="392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ffffff"/>
          </a:solidFill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17"/>
          <p:cNvSpPr/>
          <p:nvPr/>
        </p:nvSpPr>
        <p:spPr>
          <a:xfrm>
            <a:off x="4680720" y="3938760"/>
            <a:ext cx="959760" cy="763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ffffff"/>
          </a:solidFill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18"/>
          <p:cNvSpPr/>
          <p:nvPr/>
        </p:nvSpPr>
        <p:spPr>
          <a:xfrm rot="2035800">
            <a:off x="2196000" y="2402280"/>
            <a:ext cx="604440" cy="316800"/>
          </a:xfrm>
          <a:prstGeom prst="notchedRight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3360000"/>
          </a:gradFill>
          <a:ln w="28440"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  <a:scene3d>
            <a:camera prst="obliqueBottomRight"/>
            <a:lightRig dir="t" rig="threePt"/>
          </a:scene3d>
        </p:spPr>
        <p:style>
          <a:lnRef idx="0"/>
          <a:fillRef idx="0"/>
          <a:effectRef idx="0"/>
          <a:fontRef idx="minor"/>
        </p:style>
      </p:sp>
      <p:sp>
        <p:nvSpPr>
          <p:cNvPr id="148" name="CustomShape 19"/>
          <p:cNvSpPr/>
          <p:nvPr/>
        </p:nvSpPr>
        <p:spPr>
          <a:xfrm>
            <a:off x="1767240" y="2343240"/>
            <a:ext cx="112284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Virtual address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20"/>
          <p:cNvSpPr/>
          <p:nvPr/>
        </p:nvSpPr>
        <p:spPr>
          <a:xfrm>
            <a:off x="5635440" y="3029040"/>
            <a:ext cx="891000" cy="21189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Physical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Machine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21"/>
          <p:cNvSpPr/>
          <p:nvPr/>
        </p:nvSpPr>
        <p:spPr>
          <a:xfrm>
            <a:off x="5312520" y="2553480"/>
            <a:ext cx="14990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Pseudo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physical memory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22"/>
          <p:cNvSpPr/>
          <p:nvPr/>
        </p:nvSpPr>
        <p:spPr>
          <a:xfrm flipV="1">
            <a:off x="6526800" y="3126600"/>
            <a:ext cx="789480" cy="259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ffffff"/>
          </a:solidFill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23"/>
          <p:cNvSpPr/>
          <p:nvPr/>
        </p:nvSpPr>
        <p:spPr>
          <a:xfrm flipH="1" rot="16200000">
            <a:off x="6365160" y="3752280"/>
            <a:ext cx="1111320" cy="789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ffffff"/>
          </a:solidFill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24"/>
          <p:cNvSpPr/>
          <p:nvPr/>
        </p:nvSpPr>
        <p:spPr>
          <a:xfrm flipH="1" rot="16200000">
            <a:off x="6225480" y="4239000"/>
            <a:ext cx="1390320" cy="789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ffffff"/>
          </a:solidFill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25"/>
          <p:cNvSpPr/>
          <p:nvPr/>
        </p:nvSpPr>
        <p:spPr>
          <a:xfrm>
            <a:off x="307800" y="4473000"/>
            <a:ext cx="6437880" cy="188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[Goal]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Secure memory isolation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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A VM is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NOT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permitted to access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another VM’s memory region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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A VM is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NOT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permitted to manipulate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  “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physical-to-machine” mapping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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All mapping to machine memory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MUST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be verified by VMM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TextShape 26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71967BF7-A0B5-4833-8846-0F3E11331E72}" type="slidenum"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&lt;number&gt;</a:t>
            </a:fld>
            <a:r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/30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TextShape 1"/>
          <p:cNvSpPr txBox="1"/>
          <p:nvPr/>
        </p:nvSpPr>
        <p:spPr>
          <a:xfrm>
            <a:off x="264240" y="130680"/>
            <a:ext cx="8568720" cy="921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ko-K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Summary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38" name="TextShape 2"/>
          <p:cNvSpPr txBox="1"/>
          <p:nvPr/>
        </p:nvSpPr>
        <p:spPr>
          <a:xfrm>
            <a:off x="264240" y="1124640"/>
            <a:ext cx="8771760" cy="5040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Memory is precious in virtualized environments</a:t>
            </a: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Sharing and overcommitment contribute to high consolidation density</a:t>
            </a:r>
            <a:endParaRPr b="0" lang="ko-K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But, we should take care of memory efficiency vs. QoS</a:t>
            </a:r>
            <a:endParaRPr b="0" lang="ko-K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Insufficient memory can largely degrade QoS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VM memory management issues will be more focused in mobile virtualization</a:t>
            </a:r>
            <a:endParaRPr b="0" lang="ko-K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39" name="CustomShape 3"/>
          <p:cNvSpPr/>
          <p:nvPr/>
        </p:nvSpPr>
        <p:spPr>
          <a:xfrm>
            <a:off x="1412280" y="3450240"/>
            <a:ext cx="6912360" cy="64116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lin ang="13500000"/>
          </a:gradFill>
          <a:ln>
            <a:solidFill>
              <a:srgbClr val="98b855"/>
            </a:solidFill>
            <a:round/>
          </a:ln>
          <a:effectLst>
            <a:glow rad="139700">
              <a:schemeClr val="accent1">
                <a:satMod val="175000"/>
                <a:alpha val="40000"/>
              </a:schemeClr>
            </a:glow>
            <a:outerShdw algn="bl" blurRad="50800" dist="25400" rotWithShape="0">
              <a:srgbClr val="000000">
                <a:alpha val="6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The degree of consolidation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0" name="CustomShape 4"/>
          <p:cNvSpPr/>
          <p:nvPr/>
        </p:nvSpPr>
        <p:spPr>
          <a:xfrm>
            <a:off x="1318320" y="3285000"/>
            <a:ext cx="10346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High QoS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1" name="CustomShape 5"/>
          <p:cNvSpPr/>
          <p:nvPr/>
        </p:nvSpPr>
        <p:spPr>
          <a:xfrm>
            <a:off x="1460160" y="3891960"/>
            <a:ext cx="23086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Low memory utilization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2" name="CustomShape 6"/>
          <p:cNvSpPr/>
          <p:nvPr/>
        </p:nvSpPr>
        <p:spPr>
          <a:xfrm>
            <a:off x="6969960" y="3897360"/>
            <a:ext cx="9828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Low QoS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3" name="CustomShape 7"/>
          <p:cNvSpPr/>
          <p:nvPr/>
        </p:nvSpPr>
        <p:spPr>
          <a:xfrm>
            <a:off x="5916240" y="3285000"/>
            <a:ext cx="23605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High memory utilization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4" name="TextShape 8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9A25D467-DAAE-4B95-A659-F7E8C75EDE49}" type="slidenum"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&lt;number&gt;</a:t>
            </a:fld>
            <a:r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/30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Picture 2" descr=""/>
          <p:cNvPicPr/>
          <p:nvPr/>
        </p:nvPicPr>
        <p:blipFill>
          <a:blip r:embed="rId1"/>
          <a:stretch/>
        </p:blipFill>
        <p:spPr>
          <a:xfrm>
            <a:off x="6661440" y="6051960"/>
            <a:ext cx="1034640" cy="775800"/>
          </a:xfrm>
          <a:prstGeom prst="rect">
            <a:avLst/>
          </a:prstGeom>
          <a:ln>
            <a:noFill/>
          </a:ln>
        </p:spPr>
      </p:pic>
      <p:sp>
        <p:nvSpPr>
          <p:cNvPr id="157" name="TextShape 1"/>
          <p:cNvSpPr txBox="1"/>
          <p:nvPr/>
        </p:nvSpPr>
        <p:spPr>
          <a:xfrm>
            <a:off x="264240" y="130680"/>
            <a:ext cx="8568720" cy="921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ko-K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SW-Based Memory Virtualization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264240" y="1124640"/>
            <a:ext cx="8568720" cy="5040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x86 was virtualization-unfriendly w.r.t. memory</a:t>
            </a: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Memory management unit (MMU) has only a page table root for </a:t>
            </a:r>
            <a:r>
              <a:rPr b="1" lang="ko-K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“virtual-to-machine (V2M)” </a:t>
            </a:r>
            <a:r>
              <a:rPr b="0" lang="ko-K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mapping</a:t>
            </a:r>
            <a:endParaRPr b="0" lang="ko-K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4737240" y="2616480"/>
            <a:ext cx="1499040" cy="325728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/>
          </a:gradFill>
          <a:ln w="28440"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  <a:scene3d>
            <a:camera prst="obliqueBottomRight"/>
            <a:lightRig dir="t" rig="threePt"/>
          </a:scene3d>
        </p:spPr>
        <p:style>
          <a:lnRef idx="0"/>
          <a:fillRef idx="0"/>
          <a:effectRef idx="0"/>
          <a:fontRef idx="minor"/>
        </p:style>
      </p:sp>
      <p:sp>
        <p:nvSpPr>
          <p:cNvPr id="160" name="CustomShape 4"/>
          <p:cNvSpPr/>
          <p:nvPr/>
        </p:nvSpPr>
        <p:spPr>
          <a:xfrm>
            <a:off x="2319840" y="2935800"/>
            <a:ext cx="642600" cy="92844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굴림"/>
              </a:rPr>
              <a:t>Level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굴림"/>
              </a:rPr>
              <a:t>Page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굴림"/>
              </a:rPr>
              <a:t>table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5"/>
          <p:cNvSpPr/>
          <p:nvPr/>
        </p:nvSpPr>
        <p:spPr>
          <a:xfrm>
            <a:off x="3248280" y="3130920"/>
            <a:ext cx="642600" cy="92844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굴림"/>
              </a:rPr>
              <a:t>Page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굴림"/>
              </a:rPr>
              <a:t>table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6"/>
          <p:cNvSpPr/>
          <p:nvPr/>
        </p:nvSpPr>
        <p:spPr>
          <a:xfrm>
            <a:off x="3319920" y="3283200"/>
            <a:ext cx="642600" cy="92844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굴림"/>
              </a:rPr>
              <a:t>Page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굴림"/>
              </a:rPr>
              <a:t>table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7"/>
          <p:cNvSpPr/>
          <p:nvPr/>
        </p:nvSpPr>
        <p:spPr>
          <a:xfrm>
            <a:off x="3391200" y="3435840"/>
            <a:ext cx="642600" cy="92844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굴림"/>
              </a:rPr>
              <a:t>Page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굴림"/>
              </a:rPr>
              <a:t>table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8"/>
          <p:cNvSpPr/>
          <p:nvPr/>
        </p:nvSpPr>
        <p:spPr>
          <a:xfrm>
            <a:off x="3462840" y="3588120"/>
            <a:ext cx="642600" cy="92844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Level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Page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9"/>
          <p:cNvSpPr/>
          <p:nvPr/>
        </p:nvSpPr>
        <p:spPr>
          <a:xfrm>
            <a:off x="2962440" y="3059640"/>
            <a:ext cx="285480" cy="9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ffffff"/>
          </a:solidFill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10"/>
          <p:cNvSpPr/>
          <p:nvPr/>
        </p:nvSpPr>
        <p:spPr>
          <a:xfrm>
            <a:off x="2962440" y="3159360"/>
            <a:ext cx="356760" cy="13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ffffff"/>
          </a:solidFill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11"/>
          <p:cNvSpPr/>
          <p:nvPr/>
        </p:nvSpPr>
        <p:spPr>
          <a:xfrm>
            <a:off x="2962440" y="3302280"/>
            <a:ext cx="428400" cy="13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ffffff"/>
          </a:solidFill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12"/>
          <p:cNvSpPr/>
          <p:nvPr/>
        </p:nvSpPr>
        <p:spPr>
          <a:xfrm>
            <a:off x="2962440" y="3400200"/>
            <a:ext cx="499680" cy="178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ffffff"/>
          </a:solidFill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69" name="Table 13"/>
          <p:cNvGraphicFramePr/>
          <p:nvPr/>
        </p:nvGraphicFramePr>
        <p:xfrm>
          <a:off x="6741360" y="3207240"/>
          <a:ext cx="904680" cy="1766520"/>
        </p:xfrm>
        <a:graphic>
          <a:graphicData uri="http://schemas.openxmlformats.org/drawingml/2006/table">
            <a:tbl>
              <a:tblPr/>
              <a:tblGrid>
                <a:gridCol w="904680"/>
              </a:tblGrid>
              <a:tr h="4287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8002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0" name="CustomShape 14"/>
          <p:cNvSpPr/>
          <p:nvPr/>
        </p:nvSpPr>
        <p:spPr>
          <a:xfrm>
            <a:off x="6231600" y="2802240"/>
            <a:ext cx="1945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Machine memory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15"/>
          <p:cNvSpPr/>
          <p:nvPr/>
        </p:nvSpPr>
        <p:spPr>
          <a:xfrm>
            <a:off x="4105440" y="3864240"/>
            <a:ext cx="959760" cy="809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ffffff"/>
          </a:solidFill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16"/>
          <p:cNvSpPr/>
          <p:nvPr/>
        </p:nvSpPr>
        <p:spPr>
          <a:xfrm flipV="1">
            <a:off x="4105440" y="3659760"/>
            <a:ext cx="954000" cy="392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ffffff"/>
          </a:solidFill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17"/>
          <p:cNvSpPr/>
          <p:nvPr/>
        </p:nvSpPr>
        <p:spPr>
          <a:xfrm>
            <a:off x="4105440" y="4212000"/>
            <a:ext cx="959760" cy="763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ffffff"/>
          </a:solidFill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18"/>
          <p:cNvSpPr/>
          <p:nvPr/>
        </p:nvSpPr>
        <p:spPr>
          <a:xfrm rot="2035800">
            <a:off x="1620720" y="2675880"/>
            <a:ext cx="604440" cy="316800"/>
          </a:xfrm>
          <a:prstGeom prst="notchedRight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3360000"/>
          </a:gradFill>
          <a:ln w="28440"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  <a:scene3d>
            <a:camera prst="obliqueBottomRight"/>
            <a:lightRig dir="t" rig="threePt"/>
          </a:scene3d>
        </p:spPr>
        <p:style>
          <a:lnRef idx="0"/>
          <a:fillRef idx="0"/>
          <a:effectRef idx="0"/>
          <a:fontRef idx="minor"/>
        </p:style>
      </p:sp>
      <p:sp>
        <p:nvSpPr>
          <p:cNvPr id="175" name="CustomShape 19"/>
          <p:cNvSpPr/>
          <p:nvPr/>
        </p:nvSpPr>
        <p:spPr>
          <a:xfrm>
            <a:off x="1191960" y="2616480"/>
            <a:ext cx="112284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Virtual address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20"/>
          <p:cNvSpPr/>
          <p:nvPr/>
        </p:nvSpPr>
        <p:spPr>
          <a:xfrm>
            <a:off x="5060160" y="3302280"/>
            <a:ext cx="891000" cy="21189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Physical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Machine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21"/>
          <p:cNvSpPr/>
          <p:nvPr/>
        </p:nvSpPr>
        <p:spPr>
          <a:xfrm>
            <a:off x="4737240" y="2826720"/>
            <a:ext cx="14990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Pseudo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physical memory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22"/>
          <p:cNvSpPr/>
          <p:nvPr/>
        </p:nvSpPr>
        <p:spPr>
          <a:xfrm flipV="1">
            <a:off x="5951520" y="3400200"/>
            <a:ext cx="789480" cy="259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ffffff"/>
          </a:solidFill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23"/>
          <p:cNvSpPr/>
          <p:nvPr/>
        </p:nvSpPr>
        <p:spPr>
          <a:xfrm flipH="1" rot="16200000">
            <a:off x="5789880" y="4025520"/>
            <a:ext cx="1111320" cy="789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ffffff"/>
          </a:solidFill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24"/>
          <p:cNvSpPr/>
          <p:nvPr/>
        </p:nvSpPr>
        <p:spPr>
          <a:xfrm flipH="1" rot="16200000">
            <a:off x="5650200" y="4512600"/>
            <a:ext cx="1390320" cy="789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ffffff"/>
          </a:solidFill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81" name="Picture 16" descr=""/>
          <p:cNvPicPr/>
          <p:nvPr/>
        </p:nvPicPr>
        <p:blipFill>
          <a:blip r:embed="rId2"/>
          <a:stretch/>
        </p:blipFill>
        <p:spPr>
          <a:xfrm>
            <a:off x="478080" y="3813120"/>
            <a:ext cx="1056960" cy="780480"/>
          </a:xfrm>
          <a:prstGeom prst="rect">
            <a:avLst/>
          </a:prstGeom>
          <a:ln>
            <a:noFill/>
          </a:ln>
        </p:spPr>
      </p:pic>
      <p:sp>
        <p:nvSpPr>
          <p:cNvPr id="182" name="CustomShape 25"/>
          <p:cNvSpPr/>
          <p:nvPr/>
        </p:nvSpPr>
        <p:spPr>
          <a:xfrm>
            <a:off x="141120" y="3635640"/>
            <a:ext cx="731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MMU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26"/>
          <p:cNvSpPr/>
          <p:nvPr/>
        </p:nvSpPr>
        <p:spPr>
          <a:xfrm>
            <a:off x="942120" y="3557520"/>
            <a:ext cx="533160" cy="303120"/>
          </a:xfrm>
          <a:prstGeom prst="rect">
            <a:avLst/>
          </a:prstGeom>
          <a:ln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CR3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27"/>
          <p:cNvSpPr/>
          <p:nvPr/>
        </p:nvSpPr>
        <p:spPr>
          <a:xfrm flipV="1">
            <a:off x="1475640" y="2991240"/>
            <a:ext cx="843480" cy="716760"/>
          </a:xfrm>
          <a:prstGeom prst="curvedConnector3">
            <a:avLst>
              <a:gd name="adj1" fmla="val 50000"/>
            </a:avLst>
          </a:prstGeom>
          <a:noFill/>
          <a:ln w="28440">
            <a:solidFill>
              <a:schemeClr val="tx1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28"/>
          <p:cNvSpPr/>
          <p:nvPr/>
        </p:nvSpPr>
        <p:spPr>
          <a:xfrm flipV="1">
            <a:off x="4105440" y="3400200"/>
            <a:ext cx="2635200" cy="460800"/>
          </a:xfrm>
          <a:prstGeom prst="curvedConnector3">
            <a:avLst>
              <a:gd name="adj1" fmla="val 50000"/>
            </a:avLst>
          </a:prstGeom>
          <a:noFill/>
          <a:ln w="28440">
            <a:solidFill>
              <a:schemeClr val="tx1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29"/>
          <p:cNvSpPr/>
          <p:nvPr/>
        </p:nvSpPr>
        <p:spPr>
          <a:xfrm>
            <a:off x="4105440" y="4059720"/>
            <a:ext cx="2635200" cy="847440"/>
          </a:xfrm>
          <a:prstGeom prst="curvedConnector3">
            <a:avLst>
              <a:gd name="adj1" fmla="val 50000"/>
            </a:avLst>
          </a:prstGeom>
          <a:noFill/>
          <a:ln w="28440">
            <a:solidFill>
              <a:schemeClr val="tx1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30"/>
          <p:cNvSpPr/>
          <p:nvPr/>
        </p:nvSpPr>
        <p:spPr>
          <a:xfrm>
            <a:off x="4105440" y="4212000"/>
            <a:ext cx="2635200" cy="1390320"/>
          </a:xfrm>
          <a:prstGeom prst="curvedConnector3">
            <a:avLst>
              <a:gd name="adj1" fmla="val 43420"/>
            </a:avLst>
          </a:prstGeom>
          <a:noFill/>
          <a:ln w="28440">
            <a:solidFill>
              <a:schemeClr val="tx1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31"/>
          <p:cNvSpPr/>
          <p:nvPr/>
        </p:nvSpPr>
        <p:spPr>
          <a:xfrm rot="3198000">
            <a:off x="4405320" y="5157000"/>
            <a:ext cx="322920" cy="6447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9" name="CustomShape 32"/>
          <p:cNvSpPr/>
          <p:nvPr/>
        </p:nvSpPr>
        <p:spPr>
          <a:xfrm>
            <a:off x="1379160" y="5733360"/>
            <a:ext cx="44499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“</a:t>
            </a:r>
            <a:r>
              <a:rPr b="1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Pseudo”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means SW, not HW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This P2M table is used to establish V2M,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not recognized by HW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TextShape 3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F414FDF0-5BBA-4054-A164-51EDF46A0DE9}" type="slidenum"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&lt;number&gt;</a:t>
            </a:fld>
            <a:r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/30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264240" y="130680"/>
            <a:ext cx="8568720" cy="921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ko-K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Full- vs. Para-virtualization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264240" y="1124640"/>
            <a:ext cx="8568720" cy="5400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How to maintain V2M mapping</a:t>
            </a: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Full-virtualization</a:t>
            </a:r>
            <a:endParaRPr b="0" lang="ko-K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No modification to V2P in a guest OS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3" marL="17146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Secretly modifying binary violates OS semantic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“</a:t>
            </a:r>
            <a:r>
              <a:rPr b="1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Shadow page tables”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3" marL="17146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V2M made by referring to V2P and P2M 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2" marL="1143000" indent="-228240">
              <a:lnSpc>
                <a:spcPct val="100000"/>
              </a:lnSpc>
              <a:buClr>
                <a:srgbClr val="0070c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+ No OS modification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2" marL="1143000" indent="-228240">
              <a:lnSpc>
                <a:spcPct val="100000"/>
              </a:lnSpc>
              <a:buClr>
                <a:srgbClr val="c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- Performance overheads for maintaining shadow page tables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Para-virtualization</a:t>
            </a:r>
            <a:endParaRPr b="0" lang="ko-K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Direct modification to V2P in a guest OS using hypercall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3" marL="17146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V2P </a:t>
            </a:r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V2M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2" marL="1143000" indent="-228240">
              <a:lnSpc>
                <a:spcPct val="100000"/>
              </a:lnSpc>
              <a:buClr>
                <a:srgbClr val="0070c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+ High performance (batching optimization is possible)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2" marL="1143000" indent="-228240">
              <a:lnSpc>
                <a:spcPct val="100000"/>
              </a:lnSpc>
              <a:buClr>
                <a:srgbClr val="c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- OS modification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93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9357BCD3-F3E0-4F66-9263-FF48AEA95305}" type="slidenum"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&lt;number&gt;</a:t>
            </a:fld>
            <a:r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/30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264240" y="130680"/>
            <a:ext cx="8568720" cy="921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ko-K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Full- vs. Para-virtualization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264240" y="1124640"/>
            <a:ext cx="8568720" cy="5040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How to maintain V2M mapping </a:t>
            </a: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96" name="Line 3"/>
          <p:cNvSpPr/>
          <p:nvPr/>
        </p:nvSpPr>
        <p:spPr>
          <a:xfrm>
            <a:off x="1000080" y="3855960"/>
            <a:ext cx="2857320" cy="1440"/>
          </a:xfrm>
          <a:prstGeom prst="line">
            <a:avLst/>
          </a:prstGeom>
          <a:ln w="2556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Line 4"/>
          <p:cNvSpPr/>
          <p:nvPr/>
        </p:nvSpPr>
        <p:spPr>
          <a:xfrm>
            <a:off x="1000080" y="5713200"/>
            <a:ext cx="2857320" cy="1800"/>
          </a:xfrm>
          <a:prstGeom prst="line">
            <a:avLst/>
          </a:prstGeom>
          <a:ln w="2556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5"/>
          <p:cNvSpPr/>
          <p:nvPr/>
        </p:nvSpPr>
        <p:spPr>
          <a:xfrm>
            <a:off x="2000160" y="5857920"/>
            <a:ext cx="713880" cy="285480"/>
          </a:xfrm>
          <a:prstGeom prst="rect">
            <a:avLst/>
          </a:prstGeom>
          <a:solidFill>
            <a:srgbClr val="ffffff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굴림"/>
              </a:rPr>
              <a:t>MMU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6"/>
          <p:cNvSpPr/>
          <p:nvPr/>
        </p:nvSpPr>
        <p:spPr>
          <a:xfrm>
            <a:off x="4102560" y="5857920"/>
            <a:ext cx="11703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Hardware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7"/>
          <p:cNvSpPr/>
          <p:nvPr/>
        </p:nvSpPr>
        <p:spPr>
          <a:xfrm>
            <a:off x="1500120" y="4000680"/>
            <a:ext cx="642600" cy="92844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굴림"/>
              </a:rPr>
              <a:t>Page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굴림"/>
              </a:rPr>
              <a:t>directory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8"/>
          <p:cNvSpPr/>
          <p:nvPr/>
        </p:nvSpPr>
        <p:spPr>
          <a:xfrm>
            <a:off x="2428920" y="4195800"/>
            <a:ext cx="642600" cy="92844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굴림"/>
              </a:rPr>
              <a:t>Page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굴림"/>
              </a:rPr>
              <a:t>table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9"/>
          <p:cNvSpPr/>
          <p:nvPr/>
        </p:nvSpPr>
        <p:spPr>
          <a:xfrm>
            <a:off x="2500200" y="4348080"/>
            <a:ext cx="642600" cy="92844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굴림"/>
              </a:rPr>
              <a:t>Page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굴림"/>
              </a:rPr>
              <a:t>table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10"/>
          <p:cNvSpPr/>
          <p:nvPr/>
        </p:nvSpPr>
        <p:spPr>
          <a:xfrm>
            <a:off x="2571840" y="4500720"/>
            <a:ext cx="642600" cy="92844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굴림"/>
              </a:rPr>
              <a:t>Page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굴림"/>
              </a:rPr>
              <a:t>table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11"/>
          <p:cNvSpPr/>
          <p:nvPr/>
        </p:nvSpPr>
        <p:spPr>
          <a:xfrm>
            <a:off x="2643120" y="4653000"/>
            <a:ext cx="642600" cy="92844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굴림"/>
              </a:rPr>
              <a:t>Page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굴림"/>
              </a:rPr>
              <a:t>table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12"/>
          <p:cNvSpPr/>
          <p:nvPr/>
        </p:nvSpPr>
        <p:spPr>
          <a:xfrm>
            <a:off x="2143080" y="4124160"/>
            <a:ext cx="285480" cy="9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ffffff"/>
          </a:solidFill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13"/>
          <p:cNvSpPr/>
          <p:nvPr/>
        </p:nvSpPr>
        <p:spPr>
          <a:xfrm>
            <a:off x="2143080" y="4224240"/>
            <a:ext cx="356760" cy="13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ffffff"/>
          </a:solidFill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14"/>
          <p:cNvSpPr/>
          <p:nvPr/>
        </p:nvSpPr>
        <p:spPr>
          <a:xfrm>
            <a:off x="2143080" y="4367160"/>
            <a:ext cx="428400" cy="13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ffffff"/>
          </a:solidFill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15"/>
          <p:cNvSpPr/>
          <p:nvPr/>
        </p:nvSpPr>
        <p:spPr>
          <a:xfrm>
            <a:off x="2143080" y="4464720"/>
            <a:ext cx="499680" cy="178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ffffff"/>
          </a:solidFill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16"/>
          <p:cNvSpPr/>
          <p:nvPr/>
        </p:nvSpPr>
        <p:spPr>
          <a:xfrm>
            <a:off x="1500120" y="2143080"/>
            <a:ext cx="642600" cy="92844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굴림"/>
              </a:rPr>
              <a:t>Page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굴림"/>
              </a:rPr>
              <a:t>directory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17"/>
          <p:cNvSpPr/>
          <p:nvPr/>
        </p:nvSpPr>
        <p:spPr>
          <a:xfrm>
            <a:off x="2428920" y="2338560"/>
            <a:ext cx="642600" cy="92844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굴림"/>
              </a:rPr>
              <a:t>Page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굴림"/>
              </a:rPr>
              <a:t>table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18"/>
          <p:cNvSpPr/>
          <p:nvPr/>
        </p:nvSpPr>
        <p:spPr>
          <a:xfrm>
            <a:off x="2500200" y="2490840"/>
            <a:ext cx="642600" cy="92844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굴림"/>
              </a:rPr>
              <a:t>Page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굴림"/>
              </a:rPr>
              <a:t>table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19"/>
          <p:cNvSpPr/>
          <p:nvPr/>
        </p:nvSpPr>
        <p:spPr>
          <a:xfrm>
            <a:off x="2571840" y="2643120"/>
            <a:ext cx="642600" cy="92844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굴림"/>
              </a:rPr>
              <a:t>Page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굴림"/>
              </a:rPr>
              <a:t>table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20"/>
          <p:cNvSpPr/>
          <p:nvPr/>
        </p:nvSpPr>
        <p:spPr>
          <a:xfrm>
            <a:off x="2643120" y="2795760"/>
            <a:ext cx="642600" cy="92844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굴림"/>
              </a:rPr>
              <a:t>Page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굴림"/>
              </a:rPr>
              <a:t>table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21"/>
          <p:cNvSpPr/>
          <p:nvPr/>
        </p:nvSpPr>
        <p:spPr>
          <a:xfrm>
            <a:off x="2143080" y="2266920"/>
            <a:ext cx="285480" cy="9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ffffff"/>
          </a:solidFill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22"/>
          <p:cNvSpPr/>
          <p:nvPr/>
        </p:nvSpPr>
        <p:spPr>
          <a:xfrm>
            <a:off x="2143080" y="2367000"/>
            <a:ext cx="356760" cy="13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ffffff"/>
          </a:solidFill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23"/>
          <p:cNvSpPr/>
          <p:nvPr/>
        </p:nvSpPr>
        <p:spPr>
          <a:xfrm>
            <a:off x="2143080" y="2509920"/>
            <a:ext cx="428400" cy="13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ffffff"/>
          </a:solidFill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24"/>
          <p:cNvSpPr/>
          <p:nvPr/>
        </p:nvSpPr>
        <p:spPr>
          <a:xfrm>
            <a:off x="2143080" y="2607480"/>
            <a:ext cx="499680" cy="178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ffffff"/>
          </a:solidFill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25"/>
          <p:cNvSpPr/>
          <p:nvPr/>
        </p:nvSpPr>
        <p:spPr>
          <a:xfrm>
            <a:off x="4326840" y="5214960"/>
            <a:ext cx="7236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VMM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26"/>
          <p:cNvSpPr/>
          <p:nvPr/>
        </p:nvSpPr>
        <p:spPr>
          <a:xfrm>
            <a:off x="4112280" y="3357720"/>
            <a:ext cx="1122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Guest 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27"/>
          <p:cNvSpPr/>
          <p:nvPr/>
        </p:nvSpPr>
        <p:spPr>
          <a:xfrm flipV="1" rot="16200000">
            <a:off x="785520" y="4714200"/>
            <a:ext cx="1928520" cy="499680"/>
          </a:xfrm>
          <a:prstGeom prst="curvedConnector3">
            <a:avLst>
              <a:gd name="adj1" fmla="val 29748"/>
            </a:avLst>
          </a:prstGeom>
          <a:solidFill>
            <a:srgbClr val="ffffff"/>
          </a:solidFill>
          <a:ln w="15840">
            <a:solidFill>
              <a:srgbClr val="0070c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28"/>
          <p:cNvSpPr/>
          <p:nvPr/>
        </p:nvSpPr>
        <p:spPr>
          <a:xfrm>
            <a:off x="214200" y="4019040"/>
            <a:ext cx="1142640" cy="93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Shadow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Page table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29"/>
          <p:cNvSpPr/>
          <p:nvPr/>
        </p:nvSpPr>
        <p:spPr>
          <a:xfrm>
            <a:off x="785880" y="1714320"/>
            <a:ext cx="32144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Shadow mode (full virtualization)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30"/>
          <p:cNvSpPr/>
          <p:nvPr/>
        </p:nvSpPr>
        <p:spPr>
          <a:xfrm>
            <a:off x="5214960" y="1733040"/>
            <a:ext cx="32144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Direct mode (para-virtualization)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31"/>
          <p:cNvSpPr/>
          <p:nvPr/>
        </p:nvSpPr>
        <p:spPr>
          <a:xfrm>
            <a:off x="1830600" y="3071880"/>
            <a:ext cx="6080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V2P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32"/>
          <p:cNvSpPr/>
          <p:nvPr/>
        </p:nvSpPr>
        <p:spPr>
          <a:xfrm>
            <a:off x="1780560" y="5000760"/>
            <a:ext cx="6598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V2M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33"/>
          <p:cNvSpPr/>
          <p:nvPr/>
        </p:nvSpPr>
        <p:spPr>
          <a:xfrm>
            <a:off x="2071800" y="3357720"/>
            <a:ext cx="499680" cy="713880"/>
          </a:xfrm>
          <a:prstGeom prst="upDown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1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굴림"/>
              </a:rPr>
              <a:t>sync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Line 34"/>
          <p:cNvSpPr/>
          <p:nvPr/>
        </p:nvSpPr>
        <p:spPr>
          <a:xfrm>
            <a:off x="5572080" y="3855960"/>
            <a:ext cx="2857320" cy="1440"/>
          </a:xfrm>
          <a:prstGeom prst="line">
            <a:avLst/>
          </a:prstGeom>
          <a:ln w="2556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Line 35"/>
          <p:cNvSpPr/>
          <p:nvPr/>
        </p:nvSpPr>
        <p:spPr>
          <a:xfrm>
            <a:off x="5572080" y="5713200"/>
            <a:ext cx="2857320" cy="1800"/>
          </a:xfrm>
          <a:prstGeom prst="line">
            <a:avLst/>
          </a:prstGeom>
          <a:ln w="2556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36"/>
          <p:cNvSpPr/>
          <p:nvPr/>
        </p:nvSpPr>
        <p:spPr>
          <a:xfrm>
            <a:off x="6572160" y="5857920"/>
            <a:ext cx="713880" cy="285480"/>
          </a:xfrm>
          <a:prstGeom prst="rect">
            <a:avLst/>
          </a:prstGeom>
          <a:solidFill>
            <a:srgbClr val="ffffff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굴림"/>
              </a:rPr>
              <a:t>MMU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37"/>
          <p:cNvSpPr/>
          <p:nvPr/>
        </p:nvSpPr>
        <p:spPr>
          <a:xfrm>
            <a:off x="6072120" y="2143080"/>
            <a:ext cx="642600" cy="92844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굴림"/>
              </a:rPr>
              <a:t>Page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굴림"/>
              </a:rPr>
              <a:t>directory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38"/>
          <p:cNvSpPr/>
          <p:nvPr/>
        </p:nvSpPr>
        <p:spPr>
          <a:xfrm>
            <a:off x="7000920" y="2338560"/>
            <a:ext cx="642600" cy="92844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굴림"/>
              </a:rPr>
              <a:t>Page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굴림"/>
              </a:rPr>
              <a:t>table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39"/>
          <p:cNvSpPr/>
          <p:nvPr/>
        </p:nvSpPr>
        <p:spPr>
          <a:xfrm>
            <a:off x="7072200" y="2490840"/>
            <a:ext cx="642600" cy="92844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굴림"/>
              </a:rPr>
              <a:t>Page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굴림"/>
              </a:rPr>
              <a:t>table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40"/>
          <p:cNvSpPr/>
          <p:nvPr/>
        </p:nvSpPr>
        <p:spPr>
          <a:xfrm>
            <a:off x="7143840" y="2643120"/>
            <a:ext cx="642600" cy="92844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굴림"/>
              </a:rPr>
              <a:t>Page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굴림"/>
              </a:rPr>
              <a:t>table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41"/>
          <p:cNvSpPr/>
          <p:nvPr/>
        </p:nvSpPr>
        <p:spPr>
          <a:xfrm>
            <a:off x="7215120" y="2795760"/>
            <a:ext cx="642600" cy="92844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굴림"/>
              </a:rPr>
              <a:t>Page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굴림"/>
              </a:rPr>
              <a:t>table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42"/>
          <p:cNvSpPr/>
          <p:nvPr/>
        </p:nvSpPr>
        <p:spPr>
          <a:xfrm>
            <a:off x="6715080" y="2266920"/>
            <a:ext cx="285480" cy="9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ffffff"/>
          </a:solidFill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43"/>
          <p:cNvSpPr/>
          <p:nvPr/>
        </p:nvSpPr>
        <p:spPr>
          <a:xfrm>
            <a:off x="6715080" y="2367000"/>
            <a:ext cx="356760" cy="13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ffffff"/>
          </a:solidFill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44"/>
          <p:cNvSpPr/>
          <p:nvPr/>
        </p:nvSpPr>
        <p:spPr>
          <a:xfrm>
            <a:off x="6715080" y="2509920"/>
            <a:ext cx="428400" cy="13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ffffff"/>
          </a:solidFill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45"/>
          <p:cNvSpPr/>
          <p:nvPr/>
        </p:nvSpPr>
        <p:spPr>
          <a:xfrm>
            <a:off x="6715080" y="2607480"/>
            <a:ext cx="499680" cy="178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ffffff"/>
          </a:solidFill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46"/>
          <p:cNvSpPr/>
          <p:nvPr/>
        </p:nvSpPr>
        <p:spPr>
          <a:xfrm flipV="1" rot="16200000">
            <a:off x="4429080" y="3786480"/>
            <a:ext cx="3785760" cy="499680"/>
          </a:xfrm>
          <a:prstGeom prst="curvedConnector3">
            <a:avLst>
              <a:gd name="adj1" fmla="val 50000"/>
            </a:avLst>
          </a:prstGeom>
          <a:solidFill>
            <a:srgbClr val="ffffff"/>
          </a:solidFill>
          <a:ln w="15840">
            <a:solidFill>
              <a:srgbClr val="0070c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47"/>
          <p:cNvSpPr/>
          <p:nvPr/>
        </p:nvSpPr>
        <p:spPr>
          <a:xfrm>
            <a:off x="6346440" y="3071880"/>
            <a:ext cx="6598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V2M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48"/>
          <p:cNvSpPr/>
          <p:nvPr/>
        </p:nvSpPr>
        <p:spPr>
          <a:xfrm flipV="1" rot="10800000">
            <a:off x="3643200" y="3071160"/>
            <a:ext cx="499680" cy="356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ffffff"/>
          </a:solidFill>
          <a:ln w="2556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49"/>
          <p:cNvSpPr/>
          <p:nvPr/>
        </p:nvSpPr>
        <p:spPr>
          <a:xfrm flipV="1">
            <a:off x="3143160" y="2571840"/>
            <a:ext cx="499680" cy="36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ffffff"/>
          </a:solidFill>
          <a:ln w="2556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50"/>
          <p:cNvSpPr/>
          <p:nvPr/>
        </p:nvSpPr>
        <p:spPr>
          <a:xfrm>
            <a:off x="3573720" y="2357280"/>
            <a:ext cx="4662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Read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51"/>
          <p:cNvSpPr/>
          <p:nvPr/>
        </p:nvSpPr>
        <p:spPr>
          <a:xfrm>
            <a:off x="3577680" y="2714760"/>
            <a:ext cx="47376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Write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52"/>
          <p:cNvSpPr/>
          <p:nvPr/>
        </p:nvSpPr>
        <p:spPr>
          <a:xfrm flipV="1" rot="10800000">
            <a:off x="8300880" y="3071160"/>
            <a:ext cx="499680" cy="356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ffffff"/>
          </a:solidFill>
          <a:ln w="25560">
            <a:solidFill>
              <a:srgbClr val="ff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53"/>
          <p:cNvSpPr/>
          <p:nvPr/>
        </p:nvSpPr>
        <p:spPr>
          <a:xfrm flipV="1">
            <a:off x="7800840" y="2571840"/>
            <a:ext cx="499680" cy="36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ffffff"/>
          </a:solidFill>
          <a:ln w="2556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54"/>
          <p:cNvSpPr/>
          <p:nvPr/>
        </p:nvSpPr>
        <p:spPr>
          <a:xfrm>
            <a:off x="8231040" y="2357280"/>
            <a:ext cx="4662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Read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55"/>
          <p:cNvSpPr/>
          <p:nvPr/>
        </p:nvSpPr>
        <p:spPr>
          <a:xfrm>
            <a:off x="8235000" y="2714760"/>
            <a:ext cx="47376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Write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56"/>
          <p:cNvSpPr/>
          <p:nvPr/>
        </p:nvSpPr>
        <p:spPr>
          <a:xfrm>
            <a:off x="7643880" y="3000240"/>
            <a:ext cx="713880" cy="642600"/>
          </a:xfrm>
          <a:prstGeom prst="irregularSeal1">
            <a:avLst/>
          </a:prstGeom>
          <a:solidFill>
            <a:srgbClr val="ffffff"/>
          </a:solidFill>
          <a:ln w="255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굴림"/>
              </a:rPr>
              <a:t>Page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굴림"/>
              </a:rPr>
              <a:t>fault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57"/>
          <p:cNvSpPr/>
          <p:nvPr/>
        </p:nvSpPr>
        <p:spPr>
          <a:xfrm>
            <a:off x="6858000" y="4143240"/>
            <a:ext cx="1785600" cy="13568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굴림"/>
              </a:rPr>
              <a:t>Page fault handler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굴림"/>
              </a:rPr>
              <a:t>Verify that the machine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굴림"/>
              </a:rPr>
              <a:t>page to be updated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굴림"/>
              </a:rPr>
              <a:t>is owned by the domain?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58"/>
          <p:cNvSpPr/>
          <p:nvPr/>
        </p:nvSpPr>
        <p:spPr>
          <a:xfrm rot="5400000">
            <a:off x="7684560" y="3826440"/>
            <a:ext cx="63288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ffffff"/>
          </a:solidFill>
          <a:ln w="25560">
            <a:solidFill>
              <a:srgbClr val="ff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TextShape 59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1FC6E682-AEA2-4000-8915-AEAC4DB5FD31}" type="slidenum"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&lt;number&gt;</a:t>
            </a:fld>
            <a:r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/30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264240" y="130680"/>
            <a:ext cx="8568720" cy="921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ko-K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Linux Virtual Memory (x86-32)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graphicFrame>
        <p:nvGraphicFramePr>
          <p:cNvPr id="254" name="Table 2"/>
          <p:cNvGraphicFramePr/>
          <p:nvPr/>
        </p:nvGraphicFramePr>
        <p:xfrm>
          <a:off x="1328760" y="1626120"/>
          <a:ext cx="1766520" cy="3071520"/>
        </p:xfrm>
        <a:graphic>
          <a:graphicData uri="http://schemas.openxmlformats.org/drawingml/2006/table">
            <a:tbl>
              <a:tblPr/>
              <a:tblGrid>
                <a:gridCol w="1766520"/>
              </a:tblGrid>
              <a:tr h="98064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Kernel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(1G)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209088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User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(3G)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  <p:sp>
        <p:nvSpPr>
          <p:cNvPr id="255" name="CustomShape 3"/>
          <p:cNvSpPr/>
          <p:nvPr/>
        </p:nvSpPr>
        <p:spPr>
          <a:xfrm>
            <a:off x="1317240" y="1268640"/>
            <a:ext cx="1735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Virtual memory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4"/>
          <p:cNvSpPr/>
          <p:nvPr/>
        </p:nvSpPr>
        <p:spPr>
          <a:xfrm>
            <a:off x="3586320" y="2669040"/>
            <a:ext cx="642600" cy="92844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굴림"/>
              </a:rPr>
              <a:t>Page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굴림"/>
              </a:rPr>
              <a:t>directory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5"/>
          <p:cNvSpPr/>
          <p:nvPr/>
        </p:nvSpPr>
        <p:spPr>
          <a:xfrm>
            <a:off x="4586400" y="2811960"/>
            <a:ext cx="642600" cy="92844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굴림"/>
              </a:rPr>
              <a:t>Page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굴림"/>
              </a:rPr>
              <a:t>table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CustomShape 6"/>
          <p:cNvSpPr/>
          <p:nvPr/>
        </p:nvSpPr>
        <p:spPr>
          <a:xfrm>
            <a:off x="4739040" y="2964240"/>
            <a:ext cx="642600" cy="92844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굴림"/>
              </a:rPr>
              <a:t>Page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굴림"/>
              </a:rPr>
              <a:t>table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7"/>
          <p:cNvSpPr/>
          <p:nvPr/>
        </p:nvSpPr>
        <p:spPr>
          <a:xfrm>
            <a:off x="4891320" y="3116520"/>
            <a:ext cx="642600" cy="92844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굴림"/>
              </a:rPr>
              <a:t>Page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굴림"/>
              </a:rPr>
              <a:t>table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8"/>
          <p:cNvSpPr/>
          <p:nvPr/>
        </p:nvSpPr>
        <p:spPr>
          <a:xfrm>
            <a:off x="5043600" y="3269160"/>
            <a:ext cx="642600" cy="92844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굴림"/>
              </a:rPr>
              <a:t>Page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굴림"/>
              </a:rPr>
              <a:t>table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9"/>
          <p:cNvSpPr/>
          <p:nvPr/>
        </p:nvSpPr>
        <p:spPr>
          <a:xfrm>
            <a:off x="4229280" y="2740320"/>
            <a:ext cx="428400" cy="7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ffffff"/>
          </a:solidFill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10"/>
          <p:cNvSpPr/>
          <p:nvPr/>
        </p:nvSpPr>
        <p:spPr>
          <a:xfrm>
            <a:off x="4186440" y="2840400"/>
            <a:ext cx="542520" cy="11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ffffff"/>
          </a:solidFill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11"/>
          <p:cNvSpPr/>
          <p:nvPr/>
        </p:nvSpPr>
        <p:spPr>
          <a:xfrm>
            <a:off x="4186440" y="2983320"/>
            <a:ext cx="713880" cy="142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ffffff"/>
          </a:solidFill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12"/>
          <p:cNvSpPr/>
          <p:nvPr/>
        </p:nvSpPr>
        <p:spPr>
          <a:xfrm>
            <a:off x="4229280" y="3133440"/>
            <a:ext cx="785520" cy="178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ffffff"/>
          </a:solidFill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13"/>
          <p:cNvSpPr/>
          <p:nvPr/>
        </p:nvSpPr>
        <p:spPr>
          <a:xfrm flipH="1" rot="16200000">
            <a:off x="3407760" y="2519280"/>
            <a:ext cx="213840" cy="142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ffffff"/>
          </a:solidFill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14"/>
          <p:cNvSpPr/>
          <p:nvPr/>
        </p:nvSpPr>
        <p:spPr>
          <a:xfrm>
            <a:off x="3372120" y="2268720"/>
            <a:ext cx="356760" cy="21384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cr3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67" name="Table 15"/>
          <p:cNvGraphicFramePr/>
          <p:nvPr/>
        </p:nvGraphicFramePr>
        <p:xfrm>
          <a:off x="6258240" y="1626120"/>
          <a:ext cx="1428480" cy="2285640"/>
        </p:xfrm>
        <a:graphic>
          <a:graphicData uri="http://schemas.openxmlformats.org/drawingml/2006/table">
            <a:tbl>
              <a:tblPr/>
              <a:tblGrid>
                <a:gridCol w="1428480"/>
              </a:tblGrid>
              <a:tr h="3049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PFN 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49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PFN N-1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311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49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PFN 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49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PFN 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49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PFN 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49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PFN 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49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PFN 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68" name="CustomShape 16"/>
          <p:cNvSpPr/>
          <p:nvPr/>
        </p:nvSpPr>
        <p:spPr>
          <a:xfrm>
            <a:off x="3114720" y="2554560"/>
            <a:ext cx="3142800" cy="1999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ffffff"/>
          </a:solidFill>
          <a:ln w="22320">
            <a:solidFill>
              <a:srgbClr val="85c2ff"/>
            </a:solidFill>
            <a:custDash>
              <a:ds d="400000" sp="300000"/>
            </a:custDash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17"/>
          <p:cNvSpPr/>
          <p:nvPr/>
        </p:nvSpPr>
        <p:spPr>
          <a:xfrm>
            <a:off x="3114720" y="1911600"/>
            <a:ext cx="314280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ffffff"/>
          </a:solidFill>
          <a:ln w="22320">
            <a:solidFill>
              <a:srgbClr val="85c2ff"/>
            </a:solidFill>
            <a:custDash>
              <a:ds d="400000" sp="300000"/>
            </a:custDash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18"/>
          <p:cNvSpPr/>
          <p:nvPr/>
        </p:nvSpPr>
        <p:spPr>
          <a:xfrm>
            <a:off x="5686560" y="3733200"/>
            <a:ext cx="571320" cy="321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ffffff"/>
          </a:solidFill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19"/>
          <p:cNvSpPr/>
          <p:nvPr/>
        </p:nvSpPr>
        <p:spPr>
          <a:xfrm flipH="1" flipV="1" rot="5400000">
            <a:off x="5686200" y="3411360"/>
            <a:ext cx="571320" cy="571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ffffff"/>
          </a:solidFill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20"/>
          <p:cNvSpPr/>
          <p:nvPr/>
        </p:nvSpPr>
        <p:spPr>
          <a:xfrm>
            <a:off x="327240" y="2451240"/>
            <a:ext cx="99792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PAGE_OFFSET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73" name="Table 21"/>
          <p:cNvGraphicFramePr/>
          <p:nvPr/>
        </p:nvGraphicFramePr>
        <p:xfrm>
          <a:off x="5329440" y="4840560"/>
          <a:ext cx="1285560" cy="1359720"/>
        </p:xfrm>
        <a:graphic>
          <a:graphicData uri="http://schemas.openxmlformats.org/drawingml/2006/table">
            <a:tbl>
              <a:tblPr/>
              <a:tblGrid>
                <a:gridCol w="1285560"/>
              </a:tblGrid>
              <a:tr h="2289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PFN N’s descriptor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289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PFN N-1’s descriptor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032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289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PFN 2’s descriptor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289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PFN 1’s descriptor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289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PFN 0’s descriptor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74" name="CustomShape 22"/>
          <p:cNvSpPr/>
          <p:nvPr/>
        </p:nvSpPr>
        <p:spPr>
          <a:xfrm rot="10800000">
            <a:off x="6829560" y="6485400"/>
            <a:ext cx="21384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ffffff"/>
          </a:solidFill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23"/>
          <p:cNvSpPr/>
          <p:nvPr/>
        </p:nvSpPr>
        <p:spPr>
          <a:xfrm>
            <a:off x="6760080" y="6340680"/>
            <a:ext cx="77832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mem_map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CustomShape 24"/>
          <p:cNvSpPr/>
          <p:nvPr/>
        </p:nvSpPr>
        <p:spPr>
          <a:xfrm>
            <a:off x="7472520" y="4912200"/>
            <a:ext cx="1213920" cy="13568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굴림"/>
              </a:rPr>
              <a:t>struct page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굴림"/>
              </a:rPr>
              <a:t>_count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굴림"/>
              </a:rPr>
              <a:t>flags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굴림"/>
              </a:rPr>
              <a:t>mapping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굴림"/>
              </a:rPr>
              <a:t>lru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Line 25"/>
          <p:cNvSpPr/>
          <p:nvPr/>
        </p:nvSpPr>
        <p:spPr>
          <a:xfrm flipV="1">
            <a:off x="6615000" y="4983480"/>
            <a:ext cx="928800" cy="857160"/>
          </a:xfrm>
          <a:prstGeom prst="line">
            <a:avLst/>
          </a:prstGeom>
          <a:ln w="12600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Line 26"/>
          <p:cNvSpPr/>
          <p:nvPr/>
        </p:nvSpPr>
        <p:spPr>
          <a:xfrm>
            <a:off x="6615000" y="6054840"/>
            <a:ext cx="1000440" cy="214560"/>
          </a:xfrm>
          <a:prstGeom prst="line">
            <a:avLst/>
          </a:prstGeom>
          <a:ln w="12600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27"/>
          <p:cNvSpPr/>
          <p:nvPr/>
        </p:nvSpPr>
        <p:spPr>
          <a:xfrm>
            <a:off x="6005880" y="1268640"/>
            <a:ext cx="1924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Physical memory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CustomShape 28"/>
          <p:cNvSpPr/>
          <p:nvPr/>
        </p:nvSpPr>
        <p:spPr>
          <a:xfrm>
            <a:off x="336960" y="1808280"/>
            <a:ext cx="9432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high_memory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Line 29"/>
          <p:cNvSpPr/>
          <p:nvPr/>
        </p:nvSpPr>
        <p:spPr>
          <a:xfrm>
            <a:off x="1328760" y="1911600"/>
            <a:ext cx="1785960" cy="1440"/>
          </a:xfrm>
          <a:prstGeom prst="line">
            <a:avLst/>
          </a:prstGeom>
          <a:ln w="9000">
            <a:solidFill>
              <a:schemeClr val="tx1">
                <a:alpha val="59000"/>
              </a:schemeClr>
            </a:solidFill>
            <a:custDash>
              <a:ds d="500000" sp="400000"/>
              <a:ds d="1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30"/>
          <p:cNvSpPr/>
          <p:nvPr/>
        </p:nvSpPr>
        <p:spPr>
          <a:xfrm>
            <a:off x="2757600" y="5698080"/>
            <a:ext cx="1999800" cy="356760"/>
          </a:xfrm>
          <a:prstGeom prst="rect">
            <a:avLst/>
          </a:prstGeom>
          <a:solidFill>
            <a:srgbClr val="ffffff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굴림"/>
              </a:rPr>
              <a:t>Buddy system allocator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CustomShape 31"/>
          <p:cNvSpPr/>
          <p:nvPr/>
        </p:nvSpPr>
        <p:spPr>
          <a:xfrm>
            <a:off x="2757600" y="5340600"/>
            <a:ext cx="999720" cy="356760"/>
          </a:xfrm>
          <a:prstGeom prst="rect">
            <a:avLst/>
          </a:prstGeom>
          <a:solidFill>
            <a:srgbClr val="ffffff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굴림"/>
              </a:rPr>
              <a:t>Slab allocator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CustomShape 32"/>
          <p:cNvSpPr/>
          <p:nvPr/>
        </p:nvSpPr>
        <p:spPr>
          <a:xfrm flipH="1" rot="16200000">
            <a:off x="4399920" y="5412240"/>
            <a:ext cx="285480" cy="1571400"/>
          </a:xfrm>
          <a:prstGeom prst="curvedConnector2">
            <a:avLst/>
          </a:prstGeom>
          <a:solidFill>
            <a:srgbClr val="ffffff"/>
          </a:solidFill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33"/>
          <p:cNvSpPr/>
          <p:nvPr/>
        </p:nvSpPr>
        <p:spPr>
          <a:xfrm flipV="1">
            <a:off x="4186440" y="5482800"/>
            <a:ext cx="1142640" cy="571320"/>
          </a:xfrm>
          <a:prstGeom prst="curvedConnector3">
            <a:avLst>
              <a:gd name="adj1" fmla="val 50000"/>
            </a:avLst>
          </a:prstGeom>
          <a:solidFill>
            <a:srgbClr val="ffffff"/>
          </a:solidFill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34"/>
          <p:cNvSpPr/>
          <p:nvPr/>
        </p:nvSpPr>
        <p:spPr>
          <a:xfrm>
            <a:off x="4115160" y="5197680"/>
            <a:ext cx="213840" cy="499680"/>
          </a:xfrm>
          <a:prstGeom prst="down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35"/>
          <p:cNvSpPr/>
          <p:nvPr/>
        </p:nvSpPr>
        <p:spPr>
          <a:xfrm>
            <a:off x="3768120" y="4697640"/>
            <a:ext cx="96120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__alloc_pages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__free_pages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" name="TextShape 36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64BA255D-2ACE-4FDA-B744-1C1CDEBE748C}" type="slidenum"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&lt;number&gt;</a:t>
            </a:fld>
            <a:r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/30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extShape 1"/>
          <p:cNvSpPr txBox="1"/>
          <p:nvPr/>
        </p:nvSpPr>
        <p:spPr>
          <a:xfrm>
            <a:off x="264240" y="130680"/>
            <a:ext cx="8568720" cy="921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ko-K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Xen Memory Virtualization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90" name="TextShape 2"/>
          <p:cNvSpPr txBox="1"/>
          <p:nvPr/>
        </p:nvSpPr>
        <p:spPr>
          <a:xfrm>
            <a:off x="264240" y="1124640"/>
            <a:ext cx="8568720" cy="5040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Para-virtualization</a:t>
            </a: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graphicFrame>
        <p:nvGraphicFramePr>
          <p:cNvPr id="291" name="Table 3"/>
          <p:cNvGraphicFramePr/>
          <p:nvPr/>
        </p:nvGraphicFramePr>
        <p:xfrm>
          <a:off x="285840" y="2241360"/>
          <a:ext cx="1428480" cy="2499840"/>
        </p:xfrm>
        <a:graphic>
          <a:graphicData uri="http://schemas.openxmlformats.org/drawingml/2006/table">
            <a:tbl>
              <a:tblPr/>
              <a:tblGrid>
                <a:gridCol w="1428480"/>
              </a:tblGrid>
              <a:tr h="39204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Xen(64M)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67284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Kernel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143496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User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(3G)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sp>
        <p:nvSpPr>
          <p:cNvPr id="292" name="CustomShape 4"/>
          <p:cNvSpPr/>
          <p:nvPr/>
        </p:nvSpPr>
        <p:spPr>
          <a:xfrm>
            <a:off x="1857240" y="2955600"/>
            <a:ext cx="642600" cy="92844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굴림"/>
              </a:rPr>
              <a:t>Page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굴림"/>
              </a:rPr>
              <a:t>directory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CustomShape 5"/>
          <p:cNvSpPr/>
          <p:nvPr/>
        </p:nvSpPr>
        <p:spPr>
          <a:xfrm>
            <a:off x="2786040" y="3151080"/>
            <a:ext cx="642600" cy="92844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굴림"/>
              </a:rPr>
              <a:t>Page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굴림"/>
              </a:rPr>
              <a:t>table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CustomShape 6"/>
          <p:cNvSpPr/>
          <p:nvPr/>
        </p:nvSpPr>
        <p:spPr>
          <a:xfrm>
            <a:off x="2857320" y="3303360"/>
            <a:ext cx="642600" cy="92844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굴림"/>
              </a:rPr>
              <a:t>Page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굴림"/>
              </a:rPr>
              <a:t>table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CustomShape 7"/>
          <p:cNvSpPr/>
          <p:nvPr/>
        </p:nvSpPr>
        <p:spPr>
          <a:xfrm>
            <a:off x="2928960" y="3455640"/>
            <a:ext cx="642600" cy="92844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굴림"/>
              </a:rPr>
              <a:t>Page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굴림"/>
              </a:rPr>
              <a:t>table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CustomShape 8"/>
          <p:cNvSpPr/>
          <p:nvPr/>
        </p:nvSpPr>
        <p:spPr>
          <a:xfrm>
            <a:off x="3000240" y="3608280"/>
            <a:ext cx="642600" cy="92844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굴림"/>
              </a:rPr>
              <a:t>Page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굴림"/>
              </a:rPr>
              <a:t>table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CustomShape 9"/>
          <p:cNvSpPr/>
          <p:nvPr/>
        </p:nvSpPr>
        <p:spPr>
          <a:xfrm>
            <a:off x="2500200" y="3079440"/>
            <a:ext cx="285480" cy="9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ffffff"/>
          </a:solidFill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10"/>
          <p:cNvSpPr/>
          <p:nvPr/>
        </p:nvSpPr>
        <p:spPr>
          <a:xfrm>
            <a:off x="2500200" y="3179520"/>
            <a:ext cx="356760" cy="13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ffffff"/>
          </a:solidFill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11"/>
          <p:cNvSpPr/>
          <p:nvPr/>
        </p:nvSpPr>
        <p:spPr>
          <a:xfrm>
            <a:off x="2500200" y="3322440"/>
            <a:ext cx="428400" cy="13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ffffff"/>
          </a:solidFill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12"/>
          <p:cNvSpPr/>
          <p:nvPr/>
        </p:nvSpPr>
        <p:spPr>
          <a:xfrm>
            <a:off x="2500200" y="3420000"/>
            <a:ext cx="499680" cy="178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ffffff"/>
          </a:solidFill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13"/>
          <p:cNvSpPr/>
          <p:nvPr/>
        </p:nvSpPr>
        <p:spPr>
          <a:xfrm flipH="1" rot="16200000">
            <a:off x="1825560" y="2853720"/>
            <a:ext cx="132840" cy="7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ffffff"/>
          </a:solidFill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14"/>
          <p:cNvSpPr/>
          <p:nvPr/>
        </p:nvSpPr>
        <p:spPr>
          <a:xfrm>
            <a:off x="1785960" y="2598480"/>
            <a:ext cx="356760" cy="21384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굴림"/>
              </a:rPr>
              <a:t>cr3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303" name="Table 15"/>
          <p:cNvGraphicFramePr/>
          <p:nvPr/>
        </p:nvGraphicFramePr>
        <p:xfrm>
          <a:off x="3857760" y="1955520"/>
          <a:ext cx="1428480" cy="2285640"/>
        </p:xfrm>
        <a:graphic>
          <a:graphicData uri="http://schemas.openxmlformats.org/drawingml/2006/table">
            <a:tbl>
              <a:tblPr/>
              <a:tblGrid>
                <a:gridCol w="1428480"/>
              </a:tblGrid>
              <a:tr h="3279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MFN 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279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MFN N-1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8002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279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MFN 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279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MFN 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279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MFN 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279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MFN 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279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MFN 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04" name="CustomShape 16"/>
          <p:cNvSpPr/>
          <p:nvPr/>
        </p:nvSpPr>
        <p:spPr>
          <a:xfrm>
            <a:off x="3643200" y="4241520"/>
            <a:ext cx="213840" cy="142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ffffff"/>
          </a:solidFill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17"/>
          <p:cNvSpPr/>
          <p:nvPr/>
        </p:nvSpPr>
        <p:spPr>
          <a:xfrm flipV="1">
            <a:off x="3643200" y="3813120"/>
            <a:ext cx="213840" cy="259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ffffff"/>
          </a:solidFill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06" name="Table 18"/>
          <p:cNvGraphicFramePr/>
          <p:nvPr/>
        </p:nvGraphicFramePr>
        <p:xfrm>
          <a:off x="7358040" y="2241360"/>
          <a:ext cx="1428480" cy="2499840"/>
        </p:xfrm>
        <a:graphic>
          <a:graphicData uri="http://schemas.openxmlformats.org/drawingml/2006/table">
            <a:tbl>
              <a:tblPr/>
              <a:tblGrid>
                <a:gridCol w="1428480"/>
              </a:tblGrid>
              <a:tr h="39204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Xen(64M)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</a:tr>
              <a:tr h="67284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Kernel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</a:tr>
              <a:tr h="143496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User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(3G)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sp>
        <p:nvSpPr>
          <p:cNvPr id="307" name="CustomShape 19"/>
          <p:cNvSpPr/>
          <p:nvPr/>
        </p:nvSpPr>
        <p:spPr>
          <a:xfrm flipH="1" flipV="1" rot="5400000">
            <a:off x="3191760" y="2763720"/>
            <a:ext cx="973440" cy="356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ffffff"/>
          </a:solidFill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20"/>
          <p:cNvSpPr/>
          <p:nvPr/>
        </p:nvSpPr>
        <p:spPr>
          <a:xfrm>
            <a:off x="6572160" y="2955600"/>
            <a:ext cx="642600" cy="92844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굴림"/>
              </a:rPr>
              <a:t>Page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굴림"/>
              </a:rPr>
              <a:t>directory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CustomShape 21"/>
          <p:cNvSpPr/>
          <p:nvPr/>
        </p:nvSpPr>
        <p:spPr>
          <a:xfrm>
            <a:off x="5786280" y="3089160"/>
            <a:ext cx="642600" cy="92844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굴림"/>
              </a:rPr>
              <a:t>Page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굴림"/>
              </a:rPr>
              <a:t>table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CustomShape 22"/>
          <p:cNvSpPr/>
          <p:nvPr/>
        </p:nvSpPr>
        <p:spPr>
          <a:xfrm>
            <a:off x="5715000" y="3241440"/>
            <a:ext cx="642600" cy="92844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굴림"/>
              </a:rPr>
              <a:t>Page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굴림"/>
              </a:rPr>
              <a:t>table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CustomShape 23"/>
          <p:cNvSpPr/>
          <p:nvPr/>
        </p:nvSpPr>
        <p:spPr>
          <a:xfrm>
            <a:off x="5643720" y="3393720"/>
            <a:ext cx="642600" cy="92844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굴림"/>
              </a:rPr>
              <a:t>Page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굴림"/>
              </a:rPr>
              <a:t>table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2" name="CustomShape 24"/>
          <p:cNvSpPr/>
          <p:nvPr/>
        </p:nvSpPr>
        <p:spPr>
          <a:xfrm>
            <a:off x="5572080" y="3546360"/>
            <a:ext cx="642600" cy="92844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굴림"/>
              </a:rPr>
              <a:t>Page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굴림"/>
              </a:rPr>
              <a:t>table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CustomShape 25"/>
          <p:cNvSpPr/>
          <p:nvPr/>
        </p:nvSpPr>
        <p:spPr>
          <a:xfrm rot="10800000">
            <a:off x="6572160" y="3100320"/>
            <a:ext cx="21384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ffffff"/>
          </a:solidFill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26"/>
          <p:cNvSpPr/>
          <p:nvPr/>
        </p:nvSpPr>
        <p:spPr>
          <a:xfrm rot="10800000">
            <a:off x="6572160" y="3243240"/>
            <a:ext cx="21384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ffffff"/>
          </a:solidFill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27"/>
          <p:cNvSpPr/>
          <p:nvPr/>
        </p:nvSpPr>
        <p:spPr>
          <a:xfrm rot="10800000">
            <a:off x="6572160" y="3385800"/>
            <a:ext cx="28548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ffffff"/>
          </a:solidFill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28"/>
          <p:cNvSpPr/>
          <p:nvPr/>
        </p:nvSpPr>
        <p:spPr>
          <a:xfrm flipV="1" rot="10800000">
            <a:off x="6572160" y="3526560"/>
            <a:ext cx="356760" cy="7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ffffff"/>
          </a:solidFill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29"/>
          <p:cNvSpPr/>
          <p:nvPr/>
        </p:nvSpPr>
        <p:spPr>
          <a:xfrm rot="5400000">
            <a:off x="5179320" y="4348440"/>
            <a:ext cx="499680" cy="28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ffffff"/>
          </a:solidFill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30"/>
          <p:cNvSpPr/>
          <p:nvPr/>
        </p:nvSpPr>
        <p:spPr>
          <a:xfrm flipV="1" rot="16200000">
            <a:off x="5178960" y="3562920"/>
            <a:ext cx="499680" cy="28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ffffff"/>
          </a:solidFill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31"/>
          <p:cNvSpPr/>
          <p:nvPr/>
        </p:nvSpPr>
        <p:spPr>
          <a:xfrm flipH="1" rot="16200000">
            <a:off x="1571040" y="2598840"/>
            <a:ext cx="2428560" cy="2142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ffffff"/>
          </a:solidFill>
          <a:ln w="22320">
            <a:solidFill>
              <a:srgbClr val="85c2ff"/>
            </a:solidFill>
            <a:custDash>
              <a:ds d="400000" sp="300000"/>
            </a:custDash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32"/>
          <p:cNvSpPr/>
          <p:nvPr/>
        </p:nvSpPr>
        <p:spPr>
          <a:xfrm>
            <a:off x="1714320" y="2312640"/>
            <a:ext cx="2142720" cy="78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ffffff"/>
          </a:solidFill>
          <a:ln w="22320">
            <a:solidFill>
              <a:srgbClr val="85c2ff"/>
            </a:solidFill>
            <a:custDash>
              <a:ds d="400000" sp="300000"/>
            </a:custDash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33"/>
          <p:cNvSpPr/>
          <p:nvPr/>
        </p:nvSpPr>
        <p:spPr>
          <a:xfrm flipV="1" rot="10800000">
            <a:off x="7358040" y="3098520"/>
            <a:ext cx="2071440" cy="78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ffffff"/>
          </a:solidFill>
          <a:ln w="22320">
            <a:solidFill>
              <a:srgbClr val="85c2ff"/>
            </a:solidFill>
            <a:custDash>
              <a:ds d="400000" sp="300000"/>
            </a:custDash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CustomShape 34"/>
          <p:cNvSpPr/>
          <p:nvPr/>
        </p:nvSpPr>
        <p:spPr>
          <a:xfrm rot="5400000">
            <a:off x="5108040" y="2634120"/>
            <a:ext cx="2428560" cy="2071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ffffff"/>
          </a:solidFill>
          <a:ln w="22320">
            <a:solidFill>
              <a:srgbClr val="85c2ff"/>
            </a:solidFill>
            <a:custDash>
              <a:ds d="400000" sp="300000"/>
            </a:custDash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35"/>
          <p:cNvSpPr/>
          <p:nvPr/>
        </p:nvSpPr>
        <p:spPr>
          <a:xfrm>
            <a:off x="202680" y="1741320"/>
            <a:ext cx="1735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Virtual memory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4" name="CustomShape 36"/>
          <p:cNvSpPr/>
          <p:nvPr/>
        </p:nvSpPr>
        <p:spPr>
          <a:xfrm>
            <a:off x="7203600" y="1741320"/>
            <a:ext cx="1735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Virtual memory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5" name="CustomShape 37"/>
          <p:cNvSpPr/>
          <p:nvPr/>
        </p:nvSpPr>
        <p:spPr>
          <a:xfrm>
            <a:off x="3608280" y="1527120"/>
            <a:ext cx="19458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Machine memory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326" name="Table 38"/>
          <p:cNvGraphicFramePr/>
          <p:nvPr/>
        </p:nvGraphicFramePr>
        <p:xfrm>
          <a:off x="4143240" y="5067000"/>
          <a:ext cx="1499760" cy="1359720"/>
        </p:xfrm>
        <a:graphic>
          <a:graphicData uri="http://schemas.openxmlformats.org/drawingml/2006/table">
            <a:tbl>
              <a:tblPr/>
              <a:tblGrid>
                <a:gridCol w="1500120"/>
              </a:tblGrid>
              <a:tr h="2289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MFN N’s descriptor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289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MFN N-1’s descriptor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032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289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MFN 2’s descriptor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289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MFN 1’s descriptor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289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MFN 0’s descriptor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27" name="CustomShape 39"/>
          <p:cNvSpPr/>
          <p:nvPr/>
        </p:nvSpPr>
        <p:spPr>
          <a:xfrm rot="10800000">
            <a:off x="5853960" y="6711480"/>
            <a:ext cx="21384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ffffff"/>
          </a:solidFill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40"/>
          <p:cNvSpPr/>
          <p:nvPr/>
        </p:nvSpPr>
        <p:spPr>
          <a:xfrm>
            <a:off x="5789520" y="6567120"/>
            <a:ext cx="84708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frame_table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9" name="CustomShape 41"/>
          <p:cNvSpPr/>
          <p:nvPr/>
        </p:nvSpPr>
        <p:spPr>
          <a:xfrm>
            <a:off x="6286680" y="4813200"/>
            <a:ext cx="1499760" cy="1785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굴림"/>
              </a:rPr>
              <a:t>struct page_info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굴림"/>
              </a:rPr>
              <a:t>list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굴림"/>
              </a:rPr>
              <a:t>count_info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굴림"/>
              </a:rPr>
              <a:t>_domain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굴림"/>
              </a:rPr>
              <a:t>type_info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0" name="Line 42"/>
          <p:cNvSpPr/>
          <p:nvPr/>
        </p:nvSpPr>
        <p:spPr>
          <a:xfrm flipV="1">
            <a:off x="5643360" y="4884480"/>
            <a:ext cx="714240" cy="1143000"/>
          </a:xfrm>
          <a:prstGeom prst="line">
            <a:avLst/>
          </a:prstGeom>
          <a:ln w="12600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Line 43"/>
          <p:cNvSpPr/>
          <p:nvPr/>
        </p:nvSpPr>
        <p:spPr>
          <a:xfrm>
            <a:off x="5643360" y="6241680"/>
            <a:ext cx="857160" cy="357120"/>
          </a:xfrm>
          <a:prstGeom prst="line">
            <a:avLst/>
          </a:prstGeom>
          <a:ln w="12600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44"/>
          <p:cNvSpPr/>
          <p:nvPr/>
        </p:nvSpPr>
        <p:spPr>
          <a:xfrm>
            <a:off x="1571760" y="5924160"/>
            <a:ext cx="1999800" cy="356760"/>
          </a:xfrm>
          <a:prstGeom prst="rect">
            <a:avLst/>
          </a:prstGeom>
          <a:solidFill>
            <a:srgbClr val="ffffff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굴림"/>
              </a:rPr>
              <a:t>Buddy system allocator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3" name="CustomShape 45"/>
          <p:cNvSpPr/>
          <p:nvPr/>
        </p:nvSpPr>
        <p:spPr>
          <a:xfrm flipH="1" rot="16200000">
            <a:off x="3214080" y="5638680"/>
            <a:ext cx="285480" cy="1571400"/>
          </a:xfrm>
          <a:prstGeom prst="curvedConnector2">
            <a:avLst/>
          </a:prstGeom>
          <a:solidFill>
            <a:srgbClr val="ffffff"/>
          </a:solidFill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CustomShape 46"/>
          <p:cNvSpPr/>
          <p:nvPr/>
        </p:nvSpPr>
        <p:spPr>
          <a:xfrm flipV="1">
            <a:off x="3000240" y="5709240"/>
            <a:ext cx="1142640" cy="571320"/>
          </a:xfrm>
          <a:prstGeom prst="curvedConnector3">
            <a:avLst>
              <a:gd name="adj1" fmla="val 50000"/>
            </a:avLst>
          </a:prstGeom>
          <a:solidFill>
            <a:srgbClr val="ffffff"/>
          </a:solidFill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CustomShape 47"/>
          <p:cNvSpPr/>
          <p:nvPr/>
        </p:nvSpPr>
        <p:spPr>
          <a:xfrm>
            <a:off x="2071800" y="5599080"/>
            <a:ext cx="999720" cy="285480"/>
          </a:xfrm>
          <a:prstGeom prst="down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CustomShape 48"/>
          <p:cNvSpPr/>
          <p:nvPr/>
        </p:nvSpPr>
        <p:spPr>
          <a:xfrm>
            <a:off x="1946520" y="5050440"/>
            <a:ext cx="129528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__alloc_heap_pages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__free_heap_pages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7" name="CustomShape 49"/>
          <p:cNvSpPr/>
          <p:nvPr/>
        </p:nvSpPr>
        <p:spPr>
          <a:xfrm>
            <a:off x="6429240" y="5599080"/>
            <a:ext cx="571320" cy="285480"/>
          </a:xfrm>
          <a:prstGeom prst="ellipse">
            <a:avLst/>
          </a:prstGeom>
          <a:noFill/>
          <a:ln w="15840">
            <a:solidFill>
              <a:srgbClr val="c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TextShape 50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43D7306C-2187-4F67-ACC2-632CE67B5B14}" type="slidenum"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&lt;number&gt;</a:t>
            </a:fld>
            <a:r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/30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TextShape 1"/>
          <p:cNvSpPr txBox="1"/>
          <p:nvPr/>
        </p:nvSpPr>
        <p:spPr>
          <a:xfrm>
            <a:off x="264240" y="130680"/>
            <a:ext cx="8568720" cy="921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ko-K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Page Table Identification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40" name="TextShape 2"/>
          <p:cNvSpPr txBox="1"/>
          <p:nvPr/>
        </p:nvSpPr>
        <p:spPr>
          <a:xfrm>
            <a:off x="264240" y="1124640"/>
            <a:ext cx="8568720" cy="5040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Auditing page table updates</a:t>
            </a: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Following mapping from a page table root (CR3) to identify page tables</a:t>
            </a:r>
            <a:endParaRPr b="0" lang="ko-K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Once identified, page table updates are carefully monitored and verified</a:t>
            </a:r>
            <a:endParaRPr b="0" lang="ko-K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41" name="CustomShape 3"/>
          <p:cNvSpPr/>
          <p:nvPr/>
        </p:nvSpPr>
        <p:spPr>
          <a:xfrm>
            <a:off x="3406320" y="3998160"/>
            <a:ext cx="713880" cy="999720"/>
          </a:xfrm>
          <a:prstGeom prst="rect">
            <a:avLst/>
          </a:prstGeom>
          <a:solidFill>
            <a:srgbClr val="ffffff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굴림"/>
              </a:rPr>
              <a:t>Page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굴림"/>
              </a:rPr>
              <a:t>directory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" name="CustomShape 4"/>
          <p:cNvSpPr/>
          <p:nvPr/>
        </p:nvSpPr>
        <p:spPr>
          <a:xfrm>
            <a:off x="4906440" y="3355200"/>
            <a:ext cx="713880" cy="999720"/>
          </a:xfrm>
          <a:prstGeom prst="rect">
            <a:avLst/>
          </a:prstGeom>
          <a:solidFill>
            <a:srgbClr val="ffffff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굴림"/>
              </a:rPr>
              <a:t>Page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굴림"/>
              </a:rPr>
              <a:t>table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3" name="CustomShape 5"/>
          <p:cNvSpPr/>
          <p:nvPr/>
        </p:nvSpPr>
        <p:spPr>
          <a:xfrm>
            <a:off x="4906440" y="5355720"/>
            <a:ext cx="713880" cy="928440"/>
          </a:xfrm>
          <a:prstGeom prst="rect">
            <a:avLst/>
          </a:prstGeom>
          <a:solidFill>
            <a:srgbClr val="ffffff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굴림"/>
              </a:rPr>
              <a:t>Page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굴림"/>
              </a:rPr>
              <a:t>table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4" name="CustomShape 6"/>
          <p:cNvSpPr/>
          <p:nvPr/>
        </p:nvSpPr>
        <p:spPr>
          <a:xfrm>
            <a:off x="5123880" y="4602600"/>
            <a:ext cx="214560" cy="50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ts val="282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282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282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5" name="CustomShape 7"/>
          <p:cNvSpPr/>
          <p:nvPr/>
        </p:nvSpPr>
        <p:spPr>
          <a:xfrm>
            <a:off x="4409640" y="4212360"/>
            <a:ext cx="214560" cy="50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ts val="282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282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282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6" name="CustomShape 8"/>
          <p:cNvSpPr/>
          <p:nvPr/>
        </p:nvSpPr>
        <p:spPr>
          <a:xfrm flipV="1">
            <a:off x="4120560" y="3354480"/>
            <a:ext cx="785520" cy="713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ffffff"/>
          </a:solidFill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9"/>
          <p:cNvSpPr/>
          <p:nvPr/>
        </p:nvSpPr>
        <p:spPr>
          <a:xfrm>
            <a:off x="4120560" y="4926960"/>
            <a:ext cx="785520" cy="428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ffffff"/>
          </a:solidFill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CustomShape 10"/>
          <p:cNvSpPr/>
          <p:nvPr/>
        </p:nvSpPr>
        <p:spPr>
          <a:xfrm>
            <a:off x="1691640" y="4998240"/>
            <a:ext cx="1428480" cy="142848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  <a:alpha val="50000"/>
            </a:scheme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굴림"/>
              </a:rPr>
              <a:t>Page Type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굴림"/>
              </a:rPr>
              <a:t>PD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굴림"/>
              </a:rPr>
              <a:t>PT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굴림"/>
              </a:rPr>
              <a:t>RW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9" name="CustomShape 11"/>
          <p:cNvSpPr/>
          <p:nvPr/>
        </p:nvSpPr>
        <p:spPr>
          <a:xfrm>
            <a:off x="2191680" y="5998320"/>
            <a:ext cx="713880" cy="142560"/>
          </a:xfrm>
          <a:prstGeom prst="rect">
            <a:avLst/>
          </a:prstGeom>
          <a:solidFill>
            <a:srgbClr val="ffffff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CustomShape 12"/>
          <p:cNvSpPr/>
          <p:nvPr/>
        </p:nvSpPr>
        <p:spPr>
          <a:xfrm>
            <a:off x="2191680" y="5784120"/>
            <a:ext cx="713880" cy="1425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CustomShape 13"/>
          <p:cNvSpPr/>
          <p:nvPr/>
        </p:nvSpPr>
        <p:spPr>
          <a:xfrm>
            <a:off x="2191680" y="5569920"/>
            <a:ext cx="713880" cy="1425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CustomShape 14"/>
          <p:cNvSpPr/>
          <p:nvPr/>
        </p:nvSpPr>
        <p:spPr>
          <a:xfrm rot="18895200">
            <a:off x="3061800" y="3689640"/>
            <a:ext cx="285480" cy="35676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  <a:alpha val="68000"/>
            </a:scheme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CustomShape 15"/>
          <p:cNvSpPr/>
          <p:nvPr/>
        </p:nvSpPr>
        <p:spPr>
          <a:xfrm>
            <a:off x="2796120" y="3641040"/>
            <a:ext cx="70524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Pin request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4" name="Picture 2" descr=""/>
          <p:cNvPicPr/>
          <p:nvPr/>
        </p:nvPicPr>
        <p:blipFill>
          <a:blip r:embed="rId1"/>
          <a:stretch/>
        </p:blipFill>
        <p:spPr>
          <a:xfrm>
            <a:off x="1905840" y="4569840"/>
            <a:ext cx="275760" cy="275760"/>
          </a:xfrm>
          <a:prstGeom prst="rect">
            <a:avLst/>
          </a:prstGeom>
          <a:ln>
            <a:noFill/>
          </a:ln>
        </p:spPr>
      </p:pic>
      <p:sp>
        <p:nvSpPr>
          <p:cNvPr id="355" name="CustomShape 16"/>
          <p:cNvSpPr/>
          <p:nvPr/>
        </p:nvSpPr>
        <p:spPr>
          <a:xfrm>
            <a:off x="2184840" y="4578480"/>
            <a:ext cx="7923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validated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6" name="CustomShape 17"/>
          <p:cNvSpPr/>
          <p:nvPr/>
        </p:nvSpPr>
        <p:spPr>
          <a:xfrm flipV="1">
            <a:off x="5620680" y="3140280"/>
            <a:ext cx="642600" cy="356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ffffff"/>
          </a:solidFill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CustomShape 18"/>
          <p:cNvSpPr/>
          <p:nvPr/>
        </p:nvSpPr>
        <p:spPr>
          <a:xfrm>
            <a:off x="6263640" y="3141000"/>
            <a:ext cx="713880" cy="999720"/>
          </a:xfrm>
          <a:prstGeom prst="rect">
            <a:avLst/>
          </a:prstGeom>
          <a:solidFill>
            <a:srgbClr val="ffffff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굴림"/>
              </a:rPr>
              <a:t>Page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8" name="CustomShape 19"/>
          <p:cNvSpPr/>
          <p:nvPr/>
        </p:nvSpPr>
        <p:spPr>
          <a:xfrm>
            <a:off x="6263640" y="5641200"/>
            <a:ext cx="713880" cy="999720"/>
          </a:xfrm>
          <a:prstGeom prst="rect">
            <a:avLst/>
          </a:prstGeom>
          <a:solidFill>
            <a:srgbClr val="ffffff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굴림"/>
              </a:rPr>
              <a:t>Page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9" name="CustomShape 20"/>
          <p:cNvSpPr/>
          <p:nvPr/>
        </p:nvSpPr>
        <p:spPr>
          <a:xfrm flipV="1">
            <a:off x="5620680" y="5641200"/>
            <a:ext cx="642600" cy="499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ffffff"/>
          </a:solidFill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21"/>
          <p:cNvSpPr/>
          <p:nvPr/>
        </p:nvSpPr>
        <p:spPr>
          <a:xfrm>
            <a:off x="6481440" y="4641120"/>
            <a:ext cx="214560" cy="50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ts val="282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282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282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1" name="Picture 2" descr=""/>
          <p:cNvPicPr/>
          <p:nvPr/>
        </p:nvPicPr>
        <p:blipFill>
          <a:blip r:embed="rId2"/>
          <a:stretch/>
        </p:blipFill>
        <p:spPr>
          <a:xfrm>
            <a:off x="3763440" y="4641120"/>
            <a:ext cx="275760" cy="275760"/>
          </a:xfrm>
          <a:prstGeom prst="rect">
            <a:avLst/>
          </a:prstGeom>
          <a:ln>
            <a:noFill/>
          </a:ln>
        </p:spPr>
      </p:pic>
      <p:pic>
        <p:nvPicPr>
          <p:cNvPr id="362" name="Picture 2" descr=""/>
          <p:cNvPicPr/>
          <p:nvPr/>
        </p:nvPicPr>
        <p:blipFill>
          <a:blip r:embed="rId3"/>
          <a:stretch/>
        </p:blipFill>
        <p:spPr>
          <a:xfrm>
            <a:off x="5263560" y="5936400"/>
            <a:ext cx="275760" cy="275760"/>
          </a:xfrm>
          <a:prstGeom prst="rect">
            <a:avLst/>
          </a:prstGeom>
          <a:ln>
            <a:noFill/>
          </a:ln>
        </p:spPr>
      </p:pic>
      <p:pic>
        <p:nvPicPr>
          <p:cNvPr id="363" name="Picture 2" descr=""/>
          <p:cNvPicPr/>
          <p:nvPr/>
        </p:nvPicPr>
        <p:blipFill>
          <a:blip r:embed="rId4"/>
          <a:stretch/>
        </p:blipFill>
        <p:spPr>
          <a:xfrm>
            <a:off x="5263560" y="3998160"/>
            <a:ext cx="275760" cy="275760"/>
          </a:xfrm>
          <a:prstGeom prst="rect">
            <a:avLst/>
          </a:prstGeom>
          <a:ln>
            <a:noFill/>
          </a:ln>
        </p:spPr>
      </p:pic>
      <p:sp>
        <p:nvSpPr>
          <p:cNvPr id="364" name="TextShape 2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270FAFD6-0AA0-4FC2-BC26-7DC4A0C4D61C}" type="slidenum"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&lt;number&gt;</a:t>
            </a:fld>
            <a:r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/30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>
                <p:childTnLst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9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nodeType="click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341"/>
                                        </p:tgtEl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342"/>
                                        </p:tgtEl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  <p:par>
                                <p:cTn id="50" nodeType="with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343"/>
                                        </p:tgtEl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57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nodeType="with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60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65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8495</TotalTime>
  <Application>LibreOffice/5.1.5.2$Linux_X86_64 LibreOffice_project/10m0$Build-2</Application>
  <Words>1925</Words>
  <Paragraphs>619</Paragraphs>
  <Company>xxx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2012-02-11T09:55:40Z</dcterms:created>
  <dc:creator>xxx</dc:creator>
  <dc:description/>
  <dc:language>en-US</dc:language>
  <cp:lastModifiedBy/>
  <dcterms:modified xsi:type="dcterms:W3CDTF">2017-09-08T11:35:09Z</dcterms:modified>
  <cp:revision>1857</cp:revision>
  <dc:subject/>
  <dc:title>PowerPoint 프레젠테이션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xxx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화면 슬라이드 쇼(4:3)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30</vt:i4>
  </property>
</Properties>
</file>