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jpeg" ContentType="image/jpeg"/>
  <Override PartName="/ppt/media/image12.jpeg" ContentType="image/jpeg"/>
  <Override PartName="/ppt/media/image11.wmf" ContentType="image/x-wmf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wmf" ContentType="image/x-wmf"/>
  <Override PartName="/ppt/media/image6.wmf" ContentType="image/x-wmf"/>
  <Override PartName="/ppt/media/image7.wmf" ContentType="image/x-wmf"/>
  <Override PartName="/ppt/media/image8.wmf" ContentType="image/x-wmf"/>
  <Override PartName="/ppt/media/image13.jpeg" ContentType="image/jpeg"/>
  <Override PartName="/ppt/media/image10.wmf" ContentType="image/x-wmf"/>
  <Override PartName="/ppt/media/image9.wmf" ContentType="image/x-wmf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6227D9E-7E19-4323-993D-45987B232B9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8D2DF34-3D90-47A4-AA04-F12D28F34AC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64240" y="3757680"/>
            <a:ext cx="856872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55160" y="375768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64240" y="375768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389960" y="1124280"/>
            <a:ext cx="6317280" cy="50403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389960" y="1124280"/>
            <a:ext cx="6317280" cy="5040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264240" y="130680"/>
            <a:ext cx="8568720" cy="427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64240" y="375768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55160" y="375768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64240" y="3757680"/>
            <a:ext cx="856872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64240" y="3757680"/>
            <a:ext cx="856872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55160" y="375768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64240" y="375768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389960" y="1124280"/>
            <a:ext cx="6317280" cy="50403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389960" y="1124280"/>
            <a:ext cx="6317280" cy="5040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64240" y="130680"/>
            <a:ext cx="8568720" cy="427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64240" y="375768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504036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55160" y="375768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55160" y="1124640"/>
            <a:ext cx="418140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64240" y="3757680"/>
            <a:ext cx="8568720" cy="240408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23640" y="2130480"/>
            <a:ext cx="849672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</a:t>
            </a: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터 제</a:t>
            </a: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목 스</a:t>
            </a: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타일 </a:t>
            </a: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편집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9/8/17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37E7FB8-F699-42B3-A7D9-7A8DBA52D94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720" cy="921600"/>
          </a:xfrm>
          <a:prstGeom prst="rect">
            <a:avLst/>
          </a:prstGeom>
        </p:spPr>
        <p:txBody>
          <a:bodyPr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64240" y="1124640"/>
            <a:ext cx="8568720" cy="50403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텍스트 스타일을 편집합니다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둘째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셋째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14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넷째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718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다섯째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9/8/17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A39862E-C4F3-4F6D-853D-336944DCD21E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/15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Line 6"/>
          <p:cNvSpPr/>
          <p:nvPr/>
        </p:nvSpPr>
        <p:spPr>
          <a:xfrm>
            <a:off x="263880" y="1005840"/>
            <a:ext cx="8569080" cy="360"/>
          </a:xfrm>
          <a:prstGeom prst="line">
            <a:avLst/>
          </a:prstGeom>
          <a:ln w="57240">
            <a:solidFill>
              <a:srgbClr val="0070c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79640" y="1196640"/>
            <a:ext cx="878472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ko-KR" sz="4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OS vs. VMM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67640" y="3429000"/>
            <a:ext cx="8280720" cy="250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221A0FE-D37B-4E46-B0A0-253380FFFF1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Network I/O Virtualization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OS: network I/O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4119480" y="2380680"/>
            <a:ext cx="1537920" cy="189972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96" name="CustomShape 4"/>
          <p:cNvSpPr/>
          <p:nvPr/>
        </p:nvSpPr>
        <p:spPr>
          <a:xfrm>
            <a:off x="4119480" y="4137840"/>
            <a:ext cx="713880" cy="213840"/>
          </a:xfrm>
          <a:prstGeom prst="rect">
            <a:avLst/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5"/>
          <p:cNvSpPr/>
          <p:nvPr/>
        </p:nvSpPr>
        <p:spPr>
          <a:xfrm>
            <a:off x="4119480" y="4352040"/>
            <a:ext cx="571320" cy="70920"/>
          </a:xfrm>
          <a:prstGeom prst="rect">
            <a:avLst/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6"/>
          <p:cNvSpPr/>
          <p:nvPr/>
        </p:nvSpPr>
        <p:spPr>
          <a:xfrm>
            <a:off x="4173840" y="4174920"/>
            <a:ext cx="285480" cy="1425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7"/>
          <p:cNvSpPr/>
          <p:nvPr/>
        </p:nvSpPr>
        <p:spPr>
          <a:xfrm>
            <a:off x="4476600" y="4172400"/>
            <a:ext cx="142560" cy="10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Line 8"/>
          <p:cNvSpPr/>
          <p:nvPr/>
        </p:nvSpPr>
        <p:spPr>
          <a:xfrm flipV="1">
            <a:off x="4261320" y="4352760"/>
            <a:ext cx="1800" cy="712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Line 9"/>
          <p:cNvSpPr/>
          <p:nvPr/>
        </p:nvSpPr>
        <p:spPr>
          <a:xfrm flipH="1" flipV="1">
            <a:off x="4404240" y="4352760"/>
            <a:ext cx="1800" cy="712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Line 10"/>
          <p:cNvSpPr/>
          <p:nvPr/>
        </p:nvSpPr>
        <p:spPr>
          <a:xfrm flipV="1">
            <a:off x="4547160" y="4352760"/>
            <a:ext cx="1800" cy="712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11"/>
          <p:cNvSpPr/>
          <p:nvPr/>
        </p:nvSpPr>
        <p:spPr>
          <a:xfrm>
            <a:off x="4173840" y="3557160"/>
            <a:ext cx="1393200" cy="4179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Network device 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12"/>
          <p:cNvSpPr/>
          <p:nvPr/>
        </p:nvSpPr>
        <p:spPr>
          <a:xfrm>
            <a:off x="4173840" y="2471400"/>
            <a:ext cx="1393200" cy="4521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13"/>
          <p:cNvSpPr/>
          <p:nvPr/>
        </p:nvSpPr>
        <p:spPr>
          <a:xfrm>
            <a:off x="4169160" y="3008880"/>
            <a:ext cx="1393200" cy="4521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TCP/IP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14"/>
          <p:cNvSpPr/>
          <p:nvPr/>
        </p:nvSpPr>
        <p:spPr>
          <a:xfrm>
            <a:off x="6110280" y="2900880"/>
            <a:ext cx="1537920" cy="189972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07" name="CustomShape 15"/>
          <p:cNvSpPr/>
          <p:nvPr/>
        </p:nvSpPr>
        <p:spPr>
          <a:xfrm>
            <a:off x="6110280" y="4658040"/>
            <a:ext cx="713880" cy="213840"/>
          </a:xfrm>
          <a:prstGeom prst="rect">
            <a:avLst/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6"/>
          <p:cNvSpPr/>
          <p:nvPr/>
        </p:nvSpPr>
        <p:spPr>
          <a:xfrm>
            <a:off x="6110280" y="4872240"/>
            <a:ext cx="571320" cy="70920"/>
          </a:xfrm>
          <a:prstGeom prst="rect">
            <a:avLst/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7"/>
          <p:cNvSpPr/>
          <p:nvPr/>
        </p:nvSpPr>
        <p:spPr>
          <a:xfrm>
            <a:off x="6164640" y="4694760"/>
            <a:ext cx="285480" cy="1425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18"/>
          <p:cNvSpPr/>
          <p:nvPr/>
        </p:nvSpPr>
        <p:spPr>
          <a:xfrm>
            <a:off x="6467400" y="4692600"/>
            <a:ext cx="142560" cy="10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Line 19"/>
          <p:cNvSpPr/>
          <p:nvPr/>
        </p:nvSpPr>
        <p:spPr>
          <a:xfrm flipV="1">
            <a:off x="6252120" y="4872960"/>
            <a:ext cx="1800" cy="712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Line 20"/>
          <p:cNvSpPr/>
          <p:nvPr/>
        </p:nvSpPr>
        <p:spPr>
          <a:xfrm flipH="1" flipV="1">
            <a:off x="6395040" y="4872960"/>
            <a:ext cx="1800" cy="712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Line 21"/>
          <p:cNvSpPr/>
          <p:nvPr/>
        </p:nvSpPr>
        <p:spPr>
          <a:xfrm flipV="1">
            <a:off x="6537960" y="4872960"/>
            <a:ext cx="1440" cy="712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22"/>
          <p:cNvSpPr/>
          <p:nvPr/>
        </p:nvSpPr>
        <p:spPr>
          <a:xfrm>
            <a:off x="6164640" y="4077360"/>
            <a:ext cx="1393200" cy="4179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Network device 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3"/>
          <p:cNvSpPr/>
          <p:nvPr/>
        </p:nvSpPr>
        <p:spPr>
          <a:xfrm>
            <a:off x="6164640" y="2991600"/>
            <a:ext cx="1393200" cy="4521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4"/>
          <p:cNvSpPr/>
          <p:nvPr/>
        </p:nvSpPr>
        <p:spPr>
          <a:xfrm>
            <a:off x="6159600" y="3529080"/>
            <a:ext cx="1393200" cy="4521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TCP/IP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25"/>
          <p:cNvSpPr/>
          <p:nvPr/>
        </p:nvSpPr>
        <p:spPr>
          <a:xfrm>
            <a:off x="3884760" y="1973880"/>
            <a:ext cx="196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Physical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6"/>
          <p:cNvSpPr/>
          <p:nvPr/>
        </p:nvSpPr>
        <p:spPr>
          <a:xfrm>
            <a:off x="2561040" y="4809960"/>
            <a:ext cx="1213920" cy="428400"/>
          </a:xfrm>
          <a:prstGeom prst="cube">
            <a:avLst>
              <a:gd name="adj" fmla="val 25000"/>
            </a:avLst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7"/>
          <p:cNvSpPr/>
          <p:nvPr/>
        </p:nvSpPr>
        <p:spPr>
          <a:xfrm>
            <a:off x="3132720" y="5024520"/>
            <a:ext cx="70920" cy="709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20" name="CustomShape 28"/>
          <p:cNvSpPr/>
          <p:nvPr/>
        </p:nvSpPr>
        <p:spPr>
          <a:xfrm>
            <a:off x="3276360" y="5024520"/>
            <a:ext cx="70920" cy="709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21" name="CustomShape 29"/>
          <p:cNvSpPr/>
          <p:nvPr/>
        </p:nvSpPr>
        <p:spPr>
          <a:xfrm>
            <a:off x="3533040" y="5024520"/>
            <a:ext cx="70920" cy="709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22" name="CustomShape 30"/>
          <p:cNvSpPr/>
          <p:nvPr/>
        </p:nvSpPr>
        <p:spPr>
          <a:xfrm>
            <a:off x="3402720" y="5024520"/>
            <a:ext cx="70920" cy="709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23" name="CustomShape 31"/>
          <p:cNvSpPr/>
          <p:nvPr/>
        </p:nvSpPr>
        <p:spPr>
          <a:xfrm flipV="1" rot="10800000">
            <a:off x="4263120" y="5059440"/>
            <a:ext cx="1058760" cy="635400"/>
          </a:xfrm>
          <a:prstGeom prst="bentConnector3">
            <a:avLst>
              <a:gd name="adj1" fmla="val 101641"/>
            </a:avLst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2"/>
          <p:cNvSpPr/>
          <p:nvPr/>
        </p:nvSpPr>
        <p:spPr>
          <a:xfrm rot="5400000">
            <a:off x="4942080" y="3605760"/>
            <a:ext cx="116280" cy="2791440"/>
          </a:xfrm>
          <a:prstGeom prst="bentConnector2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3"/>
          <p:cNvSpPr/>
          <p:nvPr/>
        </p:nvSpPr>
        <p:spPr>
          <a:xfrm>
            <a:off x="703440" y="5024520"/>
            <a:ext cx="1606320" cy="1118880"/>
          </a:xfrm>
          <a:prstGeom prst="cloud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34"/>
          <p:cNvSpPr/>
          <p:nvPr/>
        </p:nvSpPr>
        <p:spPr>
          <a:xfrm flipV="1" rot="10800000">
            <a:off x="2561040" y="5339520"/>
            <a:ext cx="296280" cy="26172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TextShape 3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2E7D88D-4C4B-4590-BEEE-A50E9A72A5B7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/15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Network I/O Virtualization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VMM: Virtualizing network devices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4101840" y="2282400"/>
            <a:ext cx="1537920" cy="170928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31" name="CustomShape 4"/>
          <p:cNvSpPr/>
          <p:nvPr/>
        </p:nvSpPr>
        <p:spPr>
          <a:xfrm>
            <a:off x="4155840" y="3458520"/>
            <a:ext cx="1393200" cy="4179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Virtual network 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4155840" y="2372760"/>
            <a:ext cx="1393200" cy="4521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6"/>
          <p:cNvSpPr/>
          <p:nvPr/>
        </p:nvSpPr>
        <p:spPr>
          <a:xfrm>
            <a:off x="4151160" y="2910240"/>
            <a:ext cx="1393200" cy="4521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TCP/IP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7"/>
          <p:cNvSpPr/>
          <p:nvPr/>
        </p:nvSpPr>
        <p:spPr>
          <a:xfrm>
            <a:off x="5823360" y="2282400"/>
            <a:ext cx="1537920" cy="171720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35" name="CustomShape 8"/>
          <p:cNvSpPr/>
          <p:nvPr/>
        </p:nvSpPr>
        <p:spPr>
          <a:xfrm>
            <a:off x="5877720" y="3458520"/>
            <a:ext cx="1393200" cy="4179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Virtual network 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9"/>
          <p:cNvSpPr/>
          <p:nvPr/>
        </p:nvSpPr>
        <p:spPr>
          <a:xfrm>
            <a:off x="5877720" y="2372760"/>
            <a:ext cx="1393200" cy="4521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10"/>
          <p:cNvSpPr/>
          <p:nvPr/>
        </p:nvSpPr>
        <p:spPr>
          <a:xfrm>
            <a:off x="5872680" y="2910240"/>
            <a:ext cx="1393200" cy="4521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TCP/IP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11"/>
          <p:cNvSpPr/>
          <p:nvPr/>
        </p:nvSpPr>
        <p:spPr>
          <a:xfrm>
            <a:off x="4151160" y="4050720"/>
            <a:ext cx="713880" cy="713880"/>
          </a:xfrm>
          <a:prstGeom prst="ellipse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12"/>
          <p:cNvSpPr/>
          <p:nvPr/>
        </p:nvSpPr>
        <p:spPr>
          <a:xfrm flipH="1">
            <a:off x="4507920" y="4561200"/>
            <a:ext cx="720" cy="203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13"/>
          <p:cNvSpPr/>
          <p:nvPr/>
        </p:nvSpPr>
        <p:spPr>
          <a:xfrm flipH="1">
            <a:off x="4255560" y="4515840"/>
            <a:ext cx="144360" cy="144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14"/>
          <p:cNvSpPr/>
          <p:nvPr/>
        </p:nvSpPr>
        <p:spPr>
          <a:xfrm>
            <a:off x="4616280" y="4515840"/>
            <a:ext cx="144360" cy="144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15"/>
          <p:cNvSpPr/>
          <p:nvPr/>
        </p:nvSpPr>
        <p:spPr>
          <a:xfrm>
            <a:off x="4661280" y="4407480"/>
            <a:ext cx="204120" cy="7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16"/>
          <p:cNvSpPr/>
          <p:nvPr/>
        </p:nvSpPr>
        <p:spPr>
          <a:xfrm flipH="1">
            <a:off x="4616280" y="4155120"/>
            <a:ext cx="144360" cy="144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17"/>
          <p:cNvSpPr/>
          <p:nvPr/>
        </p:nvSpPr>
        <p:spPr>
          <a:xfrm flipV="1">
            <a:off x="4150800" y="4407480"/>
            <a:ext cx="204120" cy="7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8"/>
          <p:cNvSpPr/>
          <p:nvPr/>
        </p:nvSpPr>
        <p:spPr>
          <a:xfrm>
            <a:off x="4355280" y="4254840"/>
            <a:ext cx="305640" cy="30564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19"/>
          <p:cNvSpPr/>
          <p:nvPr/>
        </p:nvSpPr>
        <p:spPr>
          <a:xfrm>
            <a:off x="4507920" y="4050720"/>
            <a:ext cx="720" cy="2041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Line 20"/>
          <p:cNvSpPr/>
          <p:nvPr/>
        </p:nvSpPr>
        <p:spPr>
          <a:xfrm>
            <a:off x="4255560" y="4155120"/>
            <a:ext cx="144360" cy="144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1"/>
          <p:cNvSpPr/>
          <p:nvPr/>
        </p:nvSpPr>
        <p:spPr>
          <a:xfrm>
            <a:off x="5920920" y="4050720"/>
            <a:ext cx="713880" cy="713880"/>
          </a:xfrm>
          <a:prstGeom prst="ellipse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Line 22"/>
          <p:cNvSpPr/>
          <p:nvPr/>
        </p:nvSpPr>
        <p:spPr>
          <a:xfrm flipH="1">
            <a:off x="6277680" y="4561200"/>
            <a:ext cx="720" cy="203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Line 23"/>
          <p:cNvSpPr/>
          <p:nvPr/>
        </p:nvSpPr>
        <p:spPr>
          <a:xfrm flipH="1">
            <a:off x="6025320" y="4515840"/>
            <a:ext cx="144360" cy="144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24"/>
          <p:cNvSpPr/>
          <p:nvPr/>
        </p:nvSpPr>
        <p:spPr>
          <a:xfrm>
            <a:off x="6386400" y="4515840"/>
            <a:ext cx="144360" cy="144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25"/>
          <p:cNvSpPr/>
          <p:nvPr/>
        </p:nvSpPr>
        <p:spPr>
          <a:xfrm>
            <a:off x="6431040" y="4407480"/>
            <a:ext cx="204120" cy="7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26"/>
          <p:cNvSpPr/>
          <p:nvPr/>
        </p:nvSpPr>
        <p:spPr>
          <a:xfrm flipH="1">
            <a:off x="6386400" y="4155120"/>
            <a:ext cx="144360" cy="144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27"/>
          <p:cNvSpPr/>
          <p:nvPr/>
        </p:nvSpPr>
        <p:spPr>
          <a:xfrm flipV="1">
            <a:off x="5920920" y="4407480"/>
            <a:ext cx="204120" cy="7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8"/>
          <p:cNvSpPr/>
          <p:nvPr/>
        </p:nvSpPr>
        <p:spPr>
          <a:xfrm>
            <a:off x="6125040" y="4254840"/>
            <a:ext cx="305640" cy="30564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29"/>
          <p:cNvSpPr/>
          <p:nvPr/>
        </p:nvSpPr>
        <p:spPr>
          <a:xfrm>
            <a:off x="6277680" y="4050720"/>
            <a:ext cx="720" cy="2041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30"/>
          <p:cNvSpPr/>
          <p:nvPr/>
        </p:nvSpPr>
        <p:spPr>
          <a:xfrm>
            <a:off x="6025320" y="4155120"/>
            <a:ext cx="144360" cy="144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1"/>
          <p:cNvSpPr/>
          <p:nvPr/>
        </p:nvSpPr>
        <p:spPr>
          <a:xfrm>
            <a:off x="4655880" y="1909440"/>
            <a:ext cx="453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32"/>
          <p:cNvSpPr/>
          <p:nvPr/>
        </p:nvSpPr>
        <p:spPr>
          <a:xfrm>
            <a:off x="6350760" y="1909440"/>
            <a:ext cx="453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33"/>
          <p:cNvSpPr/>
          <p:nvPr/>
        </p:nvSpPr>
        <p:spPr>
          <a:xfrm>
            <a:off x="1387080" y="2282400"/>
            <a:ext cx="2352240" cy="257652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61" name="CustomShape 34"/>
          <p:cNvSpPr/>
          <p:nvPr/>
        </p:nvSpPr>
        <p:spPr>
          <a:xfrm>
            <a:off x="1454040" y="1909440"/>
            <a:ext cx="2215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Privileged VM or Host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35"/>
          <p:cNvSpPr/>
          <p:nvPr/>
        </p:nvSpPr>
        <p:spPr>
          <a:xfrm>
            <a:off x="1477440" y="4331520"/>
            <a:ext cx="1266480" cy="4179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Network device 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36"/>
          <p:cNvSpPr/>
          <p:nvPr/>
        </p:nvSpPr>
        <p:spPr>
          <a:xfrm>
            <a:off x="2350080" y="3458520"/>
            <a:ext cx="1213920" cy="428400"/>
          </a:xfrm>
          <a:prstGeom prst="cube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37"/>
          <p:cNvSpPr/>
          <p:nvPr/>
        </p:nvSpPr>
        <p:spPr>
          <a:xfrm>
            <a:off x="2921400" y="3673080"/>
            <a:ext cx="70920" cy="709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65" name="CustomShape 38"/>
          <p:cNvSpPr/>
          <p:nvPr/>
        </p:nvSpPr>
        <p:spPr>
          <a:xfrm>
            <a:off x="3065400" y="3673080"/>
            <a:ext cx="70920" cy="709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66" name="CustomShape 39"/>
          <p:cNvSpPr/>
          <p:nvPr/>
        </p:nvSpPr>
        <p:spPr>
          <a:xfrm>
            <a:off x="3321720" y="3673080"/>
            <a:ext cx="70920" cy="709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67" name="CustomShape 40"/>
          <p:cNvSpPr/>
          <p:nvPr/>
        </p:nvSpPr>
        <p:spPr>
          <a:xfrm>
            <a:off x="3191760" y="3673080"/>
            <a:ext cx="70920" cy="709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68" name="CustomShape 41"/>
          <p:cNvSpPr/>
          <p:nvPr/>
        </p:nvSpPr>
        <p:spPr>
          <a:xfrm>
            <a:off x="1361880" y="4996800"/>
            <a:ext cx="6087600" cy="54252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42"/>
          <p:cNvSpPr/>
          <p:nvPr/>
        </p:nvSpPr>
        <p:spPr>
          <a:xfrm>
            <a:off x="1529280" y="5560920"/>
            <a:ext cx="713880" cy="213840"/>
          </a:xfrm>
          <a:prstGeom prst="rect">
            <a:avLst/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43"/>
          <p:cNvSpPr/>
          <p:nvPr/>
        </p:nvSpPr>
        <p:spPr>
          <a:xfrm>
            <a:off x="1529280" y="5775120"/>
            <a:ext cx="571320" cy="70920"/>
          </a:xfrm>
          <a:prstGeom prst="rect">
            <a:avLst/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44"/>
          <p:cNvSpPr/>
          <p:nvPr/>
        </p:nvSpPr>
        <p:spPr>
          <a:xfrm>
            <a:off x="1583280" y="5597640"/>
            <a:ext cx="285480" cy="1425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45"/>
          <p:cNvSpPr/>
          <p:nvPr/>
        </p:nvSpPr>
        <p:spPr>
          <a:xfrm>
            <a:off x="1886400" y="5595480"/>
            <a:ext cx="142560" cy="10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Line 46"/>
          <p:cNvSpPr/>
          <p:nvPr/>
        </p:nvSpPr>
        <p:spPr>
          <a:xfrm flipV="1">
            <a:off x="1671120" y="5775840"/>
            <a:ext cx="1440" cy="712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Line 47"/>
          <p:cNvSpPr/>
          <p:nvPr/>
        </p:nvSpPr>
        <p:spPr>
          <a:xfrm flipH="1" flipV="1">
            <a:off x="1814040" y="5775840"/>
            <a:ext cx="1440" cy="712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Line 48"/>
          <p:cNvSpPr/>
          <p:nvPr/>
        </p:nvSpPr>
        <p:spPr>
          <a:xfrm flipV="1">
            <a:off x="1956960" y="5775840"/>
            <a:ext cx="1440" cy="712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Line 49"/>
          <p:cNvSpPr/>
          <p:nvPr/>
        </p:nvSpPr>
        <p:spPr>
          <a:xfrm flipH="1">
            <a:off x="4643640" y="3877560"/>
            <a:ext cx="720" cy="2019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50"/>
          <p:cNvSpPr/>
          <p:nvPr/>
        </p:nvSpPr>
        <p:spPr>
          <a:xfrm rot="10800000">
            <a:off x="4151160" y="4407840"/>
            <a:ext cx="1193400" cy="663120"/>
          </a:xfrm>
          <a:prstGeom prst="bentConnector2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51"/>
          <p:cNvSpPr/>
          <p:nvPr/>
        </p:nvSpPr>
        <p:spPr>
          <a:xfrm>
            <a:off x="6440040" y="3886920"/>
            <a:ext cx="0" cy="2091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52"/>
          <p:cNvSpPr/>
          <p:nvPr/>
        </p:nvSpPr>
        <p:spPr>
          <a:xfrm flipH="1" rot="5400000">
            <a:off x="4307040" y="2794320"/>
            <a:ext cx="1055880" cy="2884680"/>
          </a:xfrm>
          <a:prstGeom prst="bentConnector4">
            <a:avLst>
              <a:gd name="adj1" fmla="val -12367"/>
              <a:gd name="adj2" fmla="val 81095"/>
            </a:avLst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53"/>
          <p:cNvSpPr/>
          <p:nvPr/>
        </p:nvSpPr>
        <p:spPr>
          <a:xfrm flipV="1" rot="10800000">
            <a:off x="2350080" y="4330800"/>
            <a:ext cx="238680" cy="604440"/>
          </a:xfrm>
          <a:prstGeom prst="bentConnector2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54"/>
          <p:cNvSpPr/>
          <p:nvPr/>
        </p:nvSpPr>
        <p:spPr>
          <a:xfrm>
            <a:off x="1731240" y="4765320"/>
            <a:ext cx="255600" cy="8956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 w="28440"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82" name="CustomShape 55"/>
          <p:cNvSpPr/>
          <p:nvPr/>
        </p:nvSpPr>
        <p:spPr>
          <a:xfrm>
            <a:off x="1115640" y="1845000"/>
            <a:ext cx="6769080" cy="410400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83" name="CustomShape 56"/>
          <p:cNvSpPr/>
          <p:nvPr/>
        </p:nvSpPr>
        <p:spPr>
          <a:xfrm>
            <a:off x="1477440" y="2449800"/>
            <a:ext cx="1022760" cy="91260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tx1"/>
            </a:solidFill>
            <a:custDash>
              <a:ds d="100000" sp="100000"/>
            </a:custDash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Intrusion detection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57"/>
          <p:cNvSpPr/>
          <p:nvPr/>
        </p:nvSpPr>
        <p:spPr>
          <a:xfrm>
            <a:off x="2607840" y="2449800"/>
            <a:ext cx="990720" cy="91260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tx1"/>
            </a:solidFill>
            <a:custDash>
              <a:ds d="100000" sp="100000"/>
            </a:custDash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Firewall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58"/>
          <p:cNvSpPr/>
          <p:nvPr/>
        </p:nvSpPr>
        <p:spPr>
          <a:xfrm>
            <a:off x="1115640" y="6263280"/>
            <a:ext cx="6835320" cy="496800"/>
          </a:xfrm>
          <a:prstGeom prst="roundRect">
            <a:avLst>
              <a:gd name="adj" fmla="val 16667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[Issue] How to achieve near-native I/O performance?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TextShape 59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A682010-0B10-43C7-BDF7-FB2488712C22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/15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OS over VMM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Nested resource virtualization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Complicating efficient resource management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“</a:t>
            </a: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Commodity OSes have been designed and optimized assuming that HW is dedicated”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Semantic gap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3929040" y="6167520"/>
            <a:ext cx="642600" cy="285480"/>
          </a:xfrm>
          <a:prstGeom prst="cube">
            <a:avLst>
              <a:gd name="adj" fmla="val 25000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4"/>
          <p:cNvSpPr/>
          <p:nvPr/>
        </p:nvSpPr>
        <p:spPr>
          <a:xfrm>
            <a:off x="3847320" y="5810400"/>
            <a:ext cx="1490400" cy="285480"/>
          </a:xfrm>
          <a:prstGeom prst="cube">
            <a:avLst>
              <a:gd name="adj" fmla="val 25000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 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5"/>
          <p:cNvSpPr/>
          <p:nvPr/>
        </p:nvSpPr>
        <p:spPr>
          <a:xfrm>
            <a:off x="4682160" y="6167520"/>
            <a:ext cx="642600" cy="285480"/>
          </a:xfrm>
          <a:prstGeom prst="cube">
            <a:avLst>
              <a:gd name="adj" fmla="val 25000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6"/>
          <p:cNvSpPr/>
          <p:nvPr/>
        </p:nvSpPr>
        <p:spPr>
          <a:xfrm>
            <a:off x="2204280" y="5170320"/>
            <a:ext cx="642600" cy="285480"/>
          </a:xfrm>
          <a:prstGeom prst="cube">
            <a:avLst>
              <a:gd name="adj" fmla="val 25000"/>
            </a:avLst>
          </a:prstGeom>
          <a:ln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7"/>
          <p:cNvSpPr/>
          <p:nvPr/>
        </p:nvSpPr>
        <p:spPr>
          <a:xfrm>
            <a:off x="2846880" y="5170320"/>
            <a:ext cx="642600" cy="285480"/>
          </a:xfrm>
          <a:prstGeom prst="cube">
            <a:avLst>
              <a:gd name="adj" fmla="val 25000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8"/>
          <p:cNvSpPr/>
          <p:nvPr/>
        </p:nvSpPr>
        <p:spPr>
          <a:xfrm>
            <a:off x="2204280" y="4884480"/>
            <a:ext cx="1285560" cy="285480"/>
          </a:xfrm>
          <a:prstGeom prst="cube">
            <a:avLst>
              <a:gd name="adj" fmla="val 25000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OS 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9"/>
          <p:cNvSpPr/>
          <p:nvPr/>
        </p:nvSpPr>
        <p:spPr>
          <a:xfrm>
            <a:off x="3847320" y="5170320"/>
            <a:ext cx="1285560" cy="285480"/>
          </a:xfrm>
          <a:prstGeom prst="cube">
            <a:avLst>
              <a:gd name="adj" fmla="val 25000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10"/>
          <p:cNvSpPr/>
          <p:nvPr/>
        </p:nvSpPr>
        <p:spPr>
          <a:xfrm>
            <a:off x="3847320" y="4884480"/>
            <a:ext cx="1285560" cy="285480"/>
          </a:xfrm>
          <a:prstGeom prst="cube">
            <a:avLst>
              <a:gd name="adj" fmla="val 25000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OS 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11"/>
          <p:cNvSpPr/>
          <p:nvPr/>
        </p:nvSpPr>
        <p:spPr>
          <a:xfrm>
            <a:off x="1989720" y="5670360"/>
            <a:ext cx="5071680" cy="926640"/>
          </a:xfrm>
          <a:prstGeom prst="rect">
            <a:avLst/>
          </a:prstGeom>
          <a:noFill/>
          <a:ln>
            <a:solidFill>
              <a:srgbClr val="ffff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12"/>
          <p:cNvSpPr/>
          <p:nvPr/>
        </p:nvSpPr>
        <p:spPr>
          <a:xfrm>
            <a:off x="1989720" y="3884400"/>
            <a:ext cx="1633320" cy="1704600"/>
          </a:xfrm>
          <a:prstGeom prst="rect">
            <a:avLst/>
          </a:prstGeom>
          <a:noFill/>
          <a:ln>
            <a:solidFill>
              <a:srgbClr val="ffff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13"/>
          <p:cNvSpPr/>
          <p:nvPr/>
        </p:nvSpPr>
        <p:spPr>
          <a:xfrm>
            <a:off x="3704400" y="3884400"/>
            <a:ext cx="1633320" cy="1704600"/>
          </a:xfrm>
          <a:prstGeom prst="rect">
            <a:avLst/>
          </a:prstGeom>
          <a:noFill/>
          <a:ln>
            <a:solidFill>
              <a:srgbClr val="ffff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14"/>
          <p:cNvSpPr/>
          <p:nvPr/>
        </p:nvSpPr>
        <p:spPr>
          <a:xfrm>
            <a:off x="5418720" y="3884400"/>
            <a:ext cx="1633320" cy="1704600"/>
          </a:xfrm>
          <a:prstGeom prst="rect">
            <a:avLst/>
          </a:prstGeom>
          <a:noFill/>
          <a:ln>
            <a:solidFill>
              <a:srgbClr val="ffff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15"/>
          <p:cNvSpPr/>
          <p:nvPr/>
        </p:nvSpPr>
        <p:spPr>
          <a:xfrm>
            <a:off x="5633280" y="5170320"/>
            <a:ext cx="642600" cy="285480"/>
          </a:xfrm>
          <a:prstGeom prst="cube">
            <a:avLst>
              <a:gd name="adj" fmla="val 25000"/>
            </a:avLst>
          </a:prstGeom>
          <a:ln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16"/>
          <p:cNvSpPr/>
          <p:nvPr/>
        </p:nvSpPr>
        <p:spPr>
          <a:xfrm>
            <a:off x="6276240" y="5170320"/>
            <a:ext cx="642600" cy="285480"/>
          </a:xfrm>
          <a:prstGeom prst="cube">
            <a:avLst>
              <a:gd name="adj" fmla="val 25000"/>
            </a:avLst>
          </a:prstGeom>
          <a:ln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17"/>
          <p:cNvSpPr/>
          <p:nvPr/>
        </p:nvSpPr>
        <p:spPr>
          <a:xfrm>
            <a:off x="5633280" y="4884480"/>
            <a:ext cx="1285560" cy="285480"/>
          </a:xfrm>
          <a:prstGeom prst="cube">
            <a:avLst>
              <a:gd name="adj" fmla="val 25000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OS 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18"/>
          <p:cNvSpPr/>
          <p:nvPr/>
        </p:nvSpPr>
        <p:spPr>
          <a:xfrm flipH="1" rot="16200000">
            <a:off x="3281400" y="5306760"/>
            <a:ext cx="782640" cy="1081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4a7ebb"/>
            </a:solidFill>
            <a:custDash>
              <a:ds d="400000" sp="300000"/>
              <a:ds d="100000" sp="3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19"/>
          <p:cNvSpPr/>
          <p:nvPr/>
        </p:nvSpPr>
        <p:spPr>
          <a:xfrm flipH="1" rot="16200000">
            <a:off x="4390920" y="5519520"/>
            <a:ext cx="711000" cy="584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4a7ebb"/>
            </a:solidFill>
            <a:custDash>
              <a:ds d="400000" sp="300000"/>
              <a:ds d="100000" sp="3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20"/>
          <p:cNvSpPr/>
          <p:nvPr/>
        </p:nvSpPr>
        <p:spPr>
          <a:xfrm>
            <a:off x="2223720" y="4313160"/>
            <a:ext cx="356760" cy="4284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407" name="CustomShape 21"/>
          <p:cNvSpPr/>
          <p:nvPr/>
        </p:nvSpPr>
        <p:spPr>
          <a:xfrm>
            <a:off x="2652480" y="4313160"/>
            <a:ext cx="356760" cy="4284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408" name="CustomShape 22"/>
          <p:cNvSpPr/>
          <p:nvPr/>
        </p:nvSpPr>
        <p:spPr>
          <a:xfrm>
            <a:off x="3080880" y="4313160"/>
            <a:ext cx="356760" cy="4284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409" name="CustomShape 23"/>
          <p:cNvSpPr/>
          <p:nvPr/>
        </p:nvSpPr>
        <p:spPr>
          <a:xfrm>
            <a:off x="3847320" y="4313160"/>
            <a:ext cx="571320" cy="4284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410" name="CustomShape 24"/>
          <p:cNvSpPr/>
          <p:nvPr/>
        </p:nvSpPr>
        <p:spPr>
          <a:xfrm>
            <a:off x="4561560" y="4313160"/>
            <a:ext cx="571320" cy="4284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411" name="CustomShape 25"/>
          <p:cNvSpPr/>
          <p:nvPr/>
        </p:nvSpPr>
        <p:spPr>
          <a:xfrm>
            <a:off x="5633280" y="4313160"/>
            <a:ext cx="356760" cy="4284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412" name="CustomShape 26"/>
          <p:cNvSpPr/>
          <p:nvPr/>
        </p:nvSpPr>
        <p:spPr>
          <a:xfrm>
            <a:off x="6061680" y="4313160"/>
            <a:ext cx="356760" cy="4284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413" name="CustomShape 27"/>
          <p:cNvSpPr/>
          <p:nvPr/>
        </p:nvSpPr>
        <p:spPr>
          <a:xfrm>
            <a:off x="6490440" y="4313160"/>
            <a:ext cx="356760" cy="4284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414" name="CustomShape 28"/>
          <p:cNvSpPr/>
          <p:nvPr/>
        </p:nvSpPr>
        <p:spPr>
          <a:xfrm flipH="1" rot="16200000">
            <a:off x="2517480" y="4626720"/>
            <a:ext cx="499680" cy="730080"/>
          </a:xfrm>
          <a:prstGeom prst="curvedConnector3">
            <a:avLst>
              <a:gd name="adj1" fmla="val 50000"/>
            </a:avLst>
          </a:prstGeom>
          <a:noFill/>
          <a:ln w="15840">
            <a:solidFill>
              <a:srgbClr val="0070c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9"/>
          <p:cNvSpPr/>
          <p:nvPr/>
        </p:nvSpPr>
        <p:spPr>
          <a:xfrm flipH="1" rot="16200000">
            <a:off x="4043520" y="4831200"/>
            <a:ext cx="499680" cy="321120"/>
          </a:xfrm>
          <a:prstGeom prst="curvedConnector3">
            <a:avLst>
              <a:gd name="adj1" fmla="val 50000"/>
            </a:avLst>
          </a:prstGeom>
          <a:noFill/>
          <a:ln w="15840">
            <a:solidFill>
              <a:srgbClr val="0070c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30"/>
          <p:cNvSpPr/>
          <p:nvPr/>
        </p:nvSpPr>
        <p:spPr>
          <a:xfrm>
            <a:off x="2179080" y="4410000"/>
            <a:ext cx="420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31"/>
          <p:cNvSpPr/>
          <p:nvPr/>
        </p:nvSpPr>
        <p:spPr>
          <a:xfrm>
            <a:off x="2606760" y="4404240"/>
            <a:ext cx="420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32"/>
          <p:cNvSpPr/>
          <p:nvPr/>
        </p:nvSpPr>
        <p:spPr>
          <a:xfrm>
            <a:off x="3042360" y="4404240"/>
            <a:ext cx="420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33"/>
          <p:cNvSpPr/>
          <p:nvPr/>
        </p:nvSpPr>
        <p:spPr>
          <a:xfrm>
            <a:off x="5585760" y="4410000"/>
            <a:ext cx="420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34"/>
          <p:cNvSpPr/>
          <p:nvPr/>
        </p:nvSpPr>
        <p:spPr>
          <a:xfrm>
            <a:off x="6013440" y="4404240"/>
            <a:ext cx="420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35"/>
          <p:cNvSpPr/>
          <p:nvPr/>
        </p:nvSpPr>
        <p:spPr>
          <a:xfrm>
            <a:off x="6449400" y="4404240"/>
            <a:ext cx="420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36"/>
          <p:cNvSpPr/>
          <p:nvPr/>
        </p:nvSpPr>
        <p:spPr>
          <a:xfrm>
            <a:off x="3919320" y="4404240"/>
            <a:ext cx="420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37"/>
          <p:cNvSpPr/>
          <p:nvPr/>
        </p:nvSpPr>
        <p:spPr>
          <a:xfrm>
            <a:off x="4623840" y="4408200"/>
            <a:ext cx="420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38"/>
          <p:cNvSpPr/>
          <p:nvPr/>
        </p:nvSpPr>
        <p:spPr>
          <a:xfrm>
            <a:off x="60120" y="3501000"/>
            <a:ext cx="2555280" cy="1499760"/>
          </a:xfrm>
          <a:prstGeom prst="cloudCallout">
            <a:avLst>
              <a:gd name="adj1" fmla="val 35543"/>
              <a:gd name="adj2" fmla="val 51347"/>
            </a:avLst>
          </a:prstGeom>
          <a:solidFill>
            <a:srgbClr val="ffff00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 believe my all CPUs are always online!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39"/>
          <p:cNvSpPr/>
          <p:nvPr/>
        </p:nvSpPr>
        <p:spPr>
          <a:xfrm>
            <a:off x="5967720" y="4160880"/>
            <a:ext cx="3043080" cy="2304000"/>
          </a:xfrm>
          <a:prstGeom prst="cloudCallout">
            <a:avLst>
              <a:gd name="adj1" fmla="val -75004"/>
              <a:gd name="adj2" fmla="val 25132"/>
            </a:avLst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Sorry, your CPUs are virtualized &amp;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 don’t know what kinds of tasks are running on your VCPUs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40"/>
          <p:cNvSpPr/>
          <p:nvPr/>
        </p:nvSpPr>
        <p:spPr>
          <a:xfrm>
            <a:off x="4000320" y="3124080"/>
            <a:ext cx="4645080" cy="59256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Another level of indirection invalidates sophisticated OS-level optimizations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41"/>
          <p:cNvSpPr/>
          <p:nvPr/>
        </p:nvSpPr>
        <p:spPr>
          <a:xfrm>
            <a:off x="255240" y="6093360"/>
            <a:ext cx="16441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Semantic gap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for CPU resources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TextShape 4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33469A2-15C2-4E43-987A-FFBB938FA7B0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/15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Nested Virtualization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30" name="TextShape 2"/>
          <p:cNvSpPr txBox="1"/>
          <p:nvPr/>
        </p:nvSpPr>
        <p:spPr>
          <a:xfrm>
            <a:off x="264240" y="1124640"/>
            <a:ext cx="8568720" cy="525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IBM’s Turtles project [OSDI’10]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Nesting is being continued…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Nesting is being needed…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Cloud of cloud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Gang migration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Hypervisor development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431" name="Picture 2" descr=""/>
          <p:cNvPicPr/>
          <p:nvPr/>
        </p:nvPicPr>
        <p:blipFill>
          <a:blip r:embed="rId1"/>
          <a:stretch/>
        </p:blipFill>
        <p:spPr>
          <a:xfrm>
            <a:off x="5940000" y="1238760"/>
            <a:ext cx="2664000" cy="2279880"/>
          </a:xfrm>
          <a:prstGeom prst="rect">
            <a:avLst/>
          </a:prstGeom>
          <a:ln>
            <a:noFill/>
          </a:ln>
        </p:spPr>
      </p:pic>
      <p:sp>
        <p:nvSpPr>
          <p:cNvPr id="432" name="CustomShape 3"/>
          <p:cNvSpPr/>
          <p:nvPr/>
        </p:nvSpPr>
        <p:spPr>
          <a:xfrm>
            <a:off x="3125160" y="2841480"/>
            <a:ext cx="1816200" cy="590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Guest 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4"/>
          <p:cNvSpPr/>
          <p:nvPr/>
        </p:nvSpPr>
        <p:spPr>
          <a:xfrm>
            <a:off x="1240560" y="2133000"/>
            <a:ext cx="862200" cy="6372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Guest 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5"/>
          <p:cNvSpPr/>
          <p:nvPr/>
        </p:nvSpPr>
        <p:spPr>
          <a:xfrm>
            <a:off x="1252800" y="3518640"/>
            <a:ext cx="3688560" cy="48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Host 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6"/>
          <p:cNvSpPr/>
          <p:nvPr/>
        </p:nvSpPr>
        <p:spPr>
          <a:xfrm>
            <a:off x="1259640" y="4077000"/>
            <a:ext cx="3688560" cy="484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7"/>
          <p:cNvSpPr/>
          <p:nvPr/>
        </p:nvSpPr>
        <p:spPr>
          <a:xfrm>
            <a:off x="1252800" y="2841480"/>
            <a:ext cx="1797840" cy="590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Guest 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8"/>
          <p:cNvSpPr/>
          <p:nvPr/>
        </p:nvSpPr>
        <p:spPr>
          <a:xfrm>
            <a:off x="2194560" y="2133000"/>
            <a:ext cx="862200" cy="6372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Guest 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9"/>
          <p:cNvSpPr/>
          <p:nvPr/>
        </p:nvSpPr>
        <p:spPr>
          <a:xfrm>
            <a:off x="3125160" y="2133000"/>
            <a:ext cx="862200" cy="6372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Guest 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10"/>
          <p:cNvSpPr/>
          <p:nvPr/>
        </p:nvSpPr>
        <p:spPr>
          <a:xfrm>
            <a:off x="4079160" y="2133000"/>
            <a:ext cx="862200" cy="6372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Guest 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0" name="Picture 2" descr=""/>
          <p:cNvPicPr/>
          <p:nvPr/>
        </p:nvPicPr>
        <p:blipFill>
          <a:blip r:embed="rId2"/>
          <a:stretch/>
        </p:blipFill>
        <p:spPr>
          <a:xfrm>
            <a:off x="5176080" y="3518640"/>
            <a:ext cx="2688840" cy="3067920"/>
          </a:xfrm>
          <a:prstGeom prst="rect">
            <a:avLst/>
          </a:prstGeom>
          <a:ln w="9360">
            <a:noFill/>
          </a:ln>
        </p:spPr>
      </p:pic>
      <p:sp>
        <p:nvSpPr>
          <p:cNvPr id="441" name="CustomShape 11"/>
          <p:cNvSpPr/>
          <p:nvPr/>
        </p:nvSpPr>
        <p:spPr>
          <a:xfrm>
            <a:off x="5135760" y="6586920"/>
            <a:ext cx="33282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Microkernels Meet Recursive Virtual Machines [OSDI’96]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TextShape 1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008A2E0-BE41-4891-BE69-70D75992C1AD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/15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Nested Virtualization is Not New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44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Theoretical analysis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[IEEE Computer’74], [Commun. ACM’74], [SIGOPS rev’75]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Hardware architecture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[ACM’75]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Nested virtualization on IBM z/VM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[IBM system journal’91]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Microkernel-based nested virtualization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[OSDI’96]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Nested virtualization on KVM with AMD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[Linux Plumbers Conference’09]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Nested virtualization on Xen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[Xen summit’09]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Blue Pill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[Blackhat’09]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4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A1D764A-1281-45D8-8248-2CDEFA796D84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/15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Summary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 is another OS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But, giving machine abstraction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Nested resource virtualization complicates computer systems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OS and apps should consider that underlying HW is not real!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ASPLOS RESoLVE workshop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Runtime Environments/Systems, Layering, and Virtualized Environments (RESoLVE) Workshop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66189BA-CF3A-4744-AD38-F2CF7DAD1A0C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/15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OS vs. VMM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64240" y="1124640"/>
            <a:ext cx="8771760" cy="540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 common thing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Managing and Providing HW resources to SW entities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Differences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Abstraction (OS) vs. Virtualization (VMM)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But, a thread is also called </a:t>
            </a:r>
            <a:r>
              <a:rPr b="0" i="1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 processor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and disk and network devices can be directly accessed in an OS…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So, fundamentally similar…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 is another layer of OS to provide </a:t>
            </a:r>
            <a:r>
              <a:rPr b="1" lang="ko-KR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“machine abstraction” 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graphicFrame>
        <p:nvGraphicFramePr>
          <p:cNvPr id="89" name="Table 3"/>
          <p:cNvGraphicFramePr/>
          <p:nvPr/>
        </p:nvGraphicFramePr>
        <p:xfrm>
          <a:off x="889920" y="3058200"/>
          <a:ext cx="7632360" cy="1637640"/>
        </p:xfrm>
        <a:graphic>
          <a:graphicData uri="http://schemas.openxmlformats.org/drawingml/2006/table">
            <a:tbl>
              <a:tblPr/>
              <a:tblGrid>
                <a:gridCol w="2088000"/>
                <a:gridCol w="3000240"/>
                <a:gridCol w="2544120"/>
              </a:tblGrid>
              <a:tr h="35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HW resources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OS (abstraction)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VMM (virtualization)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5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CPU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Thread &amp; Process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Virtual CPU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Memory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Virtual memory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Virtual memory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Disk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File &amp; Directory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Virtual disk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Network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Socket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Virtual network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9E1D113-4527-4D72-8DCE-A314A44D28A1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/15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CPU Virtualization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Privileged level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 makes OS step down to less-privileged layer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 must trap and virtualize any OS’s attempt to run privileged operations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453040" y="1772640"/>
            <a:ext cx="935640" cy="879840"/>
          </a:xfrm>
          <a:prstGeom prst="trapezoid">
            <a:avLst>
              <a:gd name="adj" fmla="val 53156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1600" rIns="21600" tIns="21600" bIns="21600" anchor="ctr"/>
          <a:p>
            <a:pPr algn="ctr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985400" y="2653200"/>
            <a:ext cx="1871280" cy="879840"/>
          </a:xfrm>
          <a:prstGeom prst="trapezoid">
            <a:avLst>
              <a:gd name="adj" fmla="val 5315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1600" rIns="21600" tIns="21600" bIns="21600" anchor="ctr"/>
          <a:p>
            <a:pPr algn="ctr">
              <a:lnSpc>
                <a:spcPct val="9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5866560" y="1772640"/>
            <a:ext cx="623520" cy="586440"/>
          </a:xfrm>
          <a:prstGeom prst="trapezoid">
            <a:avLst>
              <a:gd name="adj" fmla="val 53156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7640" rIns="17640" tIns="17640" bIns="17640" anchor="ctr"/>
          <a:p>
            <a:pPr algn="ctr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5554800" y="2359800"/>
            <a:ext cx="1247400" cy="586440"/>
          </a:xfrm>
          <a:prstGeom prst="trapezoid">
            <a:avLst>
              <a:gd name="adj" fmla="val 5315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3040" rIns="23040" tIns="23040" bIns="23040" anchor="ctr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5242680" y="2946600"/>
            <a:ext cx="1871280" cy="586440"/>
          </a:xfrm>
          <a:prstGeom prst="trapezoid">
            <a:avLst>
              <a:gd name="adj" fmla="val 5315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3040" rIns="23040" tIns="23040" bIns="23040" anchor="ctr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4128480" y="2356920"/>
            <a:ext cx="813960" cy="542520"/>
          </a:xfrm>
          <a:prstGeom prst="notchedRightArrow">
            <a:avLst>
              <a:gd name="adj1" fmla="val 50000"/>
              <a:gd name="adj2" fmla="val 50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9" name="CustomShape 9"/>
          <p:cNvSpPr/>
          <p:nvPr/>
        </p:nvSpPr>
        <p:spPr>
          <a:xfrm>
            <a:off x="1701000" y="1805040"/>
            <a:ext cx="578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4845240" y="1775520"/>
            <a:ext cx="914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1"/>
          <p:cNvSpPr/>
          <p:nvPr/>
        </p:nvSpPr>
        <p:spPr>
          <a:xfrm>
            <a:off x="827640" y="5200560"/>
            <a:ext cx="7632360" cy="690840"/>
          </a:xfrm>
          <a:prstGeom prst="roundRect">
            <a:avLst>
              <a:gd name="adj" fmla="val 16667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[Issue] How to trap and virtualize OS’s privileged 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1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4EEF27A-C893-408C-848B-7DC02B4057D0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/15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CPU Management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Another scheduling layer: “VMM scheduler” 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590400" y="4127400"/>
            <a:ext cx="3800160" cy="117612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Operating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590400" y="2354760"/>
            <a:ext cx="1085400" cy="162828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1947960" y="2354760"/>
            <a:ext cx="1085400" cy="162828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3305160" y="2354760"/>
            <a:ext cx="1085400" cy="162828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1495440" y="4267800"/>
            <a:ext cx="1899720" cy="3614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OS 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681120" y="2716560"/>
            <a:ext cx="904680" cy="27108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681120" y="3078720"/>
            <a:ext cx="904680" cy="27108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0"/>
          <p:cNvSpPr/>
          <p:nvPr/>
        </p:nvSpPr>
        <p:spPr>
          <a:xfrm>
            <a:off x="2038320" y="3078720"/>
            <a:ext cx="904680" cy="27108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1"/>
          <p:cNvSpPr/>
          <p:nvPr/>
        </p:nvSpPr>
        <p:spPr>
          <a:xfrm>
            <a:off x="3395520" y="3078720"/>
            <a:ext cx="904680" cy="27108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16" descr=""/>
          <p:cNvPicPr/>
          <p:nvPr/>
        </p:nvPicPr>
        <p:blipFill>
          <a:blip r:embed="rId1"/>
          <a:stretch/>
        </p:blipFill>
        <p:spPr>
          <a:xfrm>
            <a:off x="2081160" y="5351760"/>
            <a:ext cx="906120" cy="669240"/>
          </a:xfrm>
          <a:prstGeom prst="rect">
            <a:avLst/>
          </a:prstGeom>
          <a:ln>
            <a:noFill/>
          </a:ln>
        </p:spPr>
      </p:pic>
      <p:sp>
        <p:nvSpPr>
          <p:cNvPr id="115" name="CustomShape 12"/>
          <p:cNvSpPr/>
          <p:nvPr/>
        </p:nvSpPr>
        <p:spPr>
          <a:xfrm>
            <a:off x="681120" y="3440520"/>
            <a:ext cx="904680" cy="45216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3"/>
          <p:cNvSpPr/>
          <p:nvPr/>
        </p:nvSpPr>
        <p:spPr>
          <a:xfrm>
            <a:off x="2038320" y="3440520"/>
            <a:ext cx="904680" cy="45216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4"/>
          <p:cNvSpPr/>
          <p:nvPr/>
        </p:nvSpPr>
        <p:spPr>
          <a:xfrm>
            <a:off x="3395520" y="3440520"/>
            <a:ext cx="904680" cy="45216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5"/>
          <p:cNvSpPr/>
          <p:nvPr/>
        </p:nvSpPr>
        <p:spPr>
          <a:xfrm>
            <a:off x="4933800" y="4127400"/>
            <a:ext cx="3800160" cy="117612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Virtual Machine Monitor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6"/>
          <p:cNvSpPr/>
          <p:nvPr/>
        </p:nvSpPr>
        <p:spPr>
          <a:xfrm>
            <a:off x="4933800" y="2111400"/>
            <a:ext cx="1085400" cy="162828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Guest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7"/>
          <p:cNvSpPr/>
          <p:nvPr/>
        </p:nvSpPr>
        <p:spPr>
          <a:xfrm>
            <a:off x="6291360" y="2111400"/>
            <a:ext cx="1085400" cy="162828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Guest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8"/>
          <p:cNvSpPr/>
          <p:nvPr/>
        </p:nvSpPr>
        <p:spPr>
          <a:xfrm>
            <a:off x="7648560" y="2111400"/>
            <a:ext cx="1085400" cy="162828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Guest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9"/>
          <p:cNvSpPr/>
          <p:nvPr/>
        </p:nvSpPr>
        <p:spPr>
          <a:xfrm>
            <a:off x="6019920" y="4267800"/>
            <a:ext cx="1719000" cy="36144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 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0"/>
          <p:cNvSpPr/>
          <p:nvPr/>
        </p:nvSpPr>
        <p:spPr>
          <a:xfrm>
            <a:off x="5024520" y="2473200"/>
            <a:ext cx="904680" cy="27108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1"/>
          <p:cNvSpPr/>
          <p:nvPr/>
        </p:nvSpPr>
        <p:spPr>
          <a:xfrm>
            <a:off x="5024520" y="2835360"/>
            <a:ext cx="904680" cy="27108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2"/>
          <p:cNvSpPr/>
          <p:nvPr/>
        </p:nvSpPr>
        <p:spPr>
          <a:xfrm>
            <a:off x="6381720" y="2835360"/>
            <a:ext cx="904680" cy="27108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3"/>
          <p:cNvSpPr/>
          <p:nvPr/>
        </p:nvSpPr>
        <p:spPr>
          <a:xfrm>
            <a:off x="7738920" y="2835360"/>
            <a:ext cx="904680" cy="27108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Picture 16" descr=""/>
          <p:cNvPicPr/>
          <p:nvPr/>
        </p:nvPicPr>
        <p:blipFill>
          <a:blip r:embed="rId2"/>
          <a:stretch/>
        </p:blipFill>
        <p:spPr>
          <a:xfrm>
            <a:off x="6444360" y="5351760"/>
            <a:ext cx="860400" cy="635760"/>
          </a:xfrm>
          <a:prstGeom prst="rect">
            <a:avLst/>
          </a:prstGeom>
          <a:ln>
            <a:noFill/>
          </a:ln>
        </p:spPr>
      </p:pic>
      <p:sp>
        <p:nvSpPr>
          <p:cNvPr id="128" name="CustomShape 24"/>
          <p:cNvSpPr/>
          <p:nvPr/>
        </p:nvSpPr>
        <p:spPr>
          <a:xfrm>
            <a:off x="5024520" y="3197160"/>
            <a:ext cx="904680" cy="45216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5"/>
          <p:cNvSpPr/>
          <p:nvPr/>
        </p:nvSpPr>
        <p:spPr>
          <a:xfrm>
            <a:off x="6381720" y="3197160"/>
            <a:ext cx="904680" cy="45216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6"/>
          <p:cNvSpPr/>
          <p:nvPr/>
        </p:nvSpPr>
        <p:spPr>
          <a:xfrm>
            <a:off x="7738920" y="3197160"/>
            <a:ext cx="904680" cy="45216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Picture 16" descr=""/>
          <p:cNvPicPr/>
          <p:nvPr/>
        </p:nvPicPr>
        <p:blipFill>
          <a:blip r:embed="rId3"/>
          <a:stretch/>
        </p:blipFill>
        <p:spPr>
          <a:xfrm>
            <a:off x="5095440" y="3796200"/>
            <a:ext cx="344520" cy="254520"/>
          </a:xfrm>
          <a:prstGeom prst="rect">
            <a:avLst/>
          </a:prstGeom>
          <a:ln w="19080">
            <a:solidFill>
              <a:schemeClr val="tx1"/>
            </a:solidFill>
            <a:round/>
          </a:ln>
        </p:spPr>
      </p:pic>
      <p:sp>
        <p:nvSpPr>
          <p:cNvPr id="132" name="CustomShape 27"/>
          <p:cNvSpPr/>
          <p:nvPr/>
        </p:nvSpPr>
        <p:spPr>
          <a:xfrm>
            <a:off x="5078880" y="3777120"/>
            <a:ext cx="359280" cy="31140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pic>
        <p:nvPicPr>
          <p:cNvPr id="133" name="Picture 16" descr=""/>
          <p:cNvPicPr/>
          <p:nvPr/>
        </p:nvPicPr>
        <p:blipFill>
          <a:blip r:embed="rId4"/>
          <a:stretch/>
        </p:blipFill>
        <p:spPr>
          <a:xfrm>
            <a:off x="5576040" y="3786480"/>
            <a:ext cx="344520" cy="254520"/>
          </a:xfrm>
          <a:prstGeom prst="rect">
            <a:avLst/>
          </a:prstGeom>
          <a:ln w="19080">
            <a:solidFill>
              <a:schemeClr val="tx1"/>
            </a:solidFill>
            <a:round/>
          </a:ln>
        </p:spPr>
      </p:pic>
      <p:sp>
        <p:nvSpPr>
          <p:cNvPr id="134" name="CustomShape 28"/>
          <p:cNvSpPr/>
          <p:nvPr/>
        </p:nvSpPr>
        <p:spPr>
          <a:xfrm>
            <a:off x="5559840" y="3767400"/>
            <a:ext cx="359280" cy="31140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pic>
        <p:nvPicPr>
          <p:cNvPr id="135" name="Picture 16" descr=""/>
          <p:cNvPicPr/>
          <p:nvPr/>
        </p:nvPicPr>
        <p:blipFill>
          <a:blip r:embed="rId5"/>
          <a:stretch/>
        </p:blipFill>
        <p:spPr>
          <a:xfrm>
            <a:off x="6676560" y="3796200"/>
            <a:ext cx="344520" cy="254520"/>
          </a:xfrm>
          <a:prstGeom prst="rect">
            <a:avLst/>
          </a:prstGeom>
          <a:ln w="19080">
            <a:solidFill>
              <a:schemeClr val="tx1"/>
            </a:solidFill>
            <a:round/>
          </a:ln>
        </p:spPr>
      </p:pic>
      <p:sp>
        <p:nvSpPr>
          <p:cNvPr id="136" name="CustomShape 29"/>
          <p:cNvSpPr/>
          <p:nvPr/>
        </p:nvSpPr>
        <p:spPr>
          <a:xfrm>
            <a:off x="6660360" y="3777120"/>
            <a:ext cx="359280" cy="31140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pic>
        <p:nvPicPr>
          <p:cNvPr id="137" name="Picture 16" descr=""/>
          <p:cNvPicPr/>
          <p:nvPr/>
        </p:nvPicPr>
        <p:blipFill>
          <a:blip r:embed="rId6"/>
          <a:stretch/>
        </p:blipFill>
        <p:spPr>
          <a:xfrm>
            <a:off x="7778520" y="3796200"/>
            <a:ext cx="344520" cy="254520"/>
          </a:xfrm>
          <a:prstGeom prst="rect">
            <a:avLst/>
          </a:prstGeom>
          <a:ln w="19080">
            <a:solidFill>
              <a:schemeClr val="tx1"/>
            </a:solidFill>
            <a:round/>
          </a:ln>
        </p:spPr>
      </p:pic>
      <p:sp>
        <p:nvSpPr>
          <p:cNvPr id="138" name="CustomShape 30"/>
          <p:cNvSpPr/>
          <p:nvPr/>
        </p:nvSpPr>
        <p:spPr>
          <a:xfrm>
            <a:off x="7762320" y="3777120"/>
            <a:ext cx="359280" cy="31140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pic>
        <p:nvPicPr>
          <p:cNvPr id="139" name="Picture 16" descr=""/>
          <p:cNvPicPr/>
          <p:nvPr/>
        </p:nvPicPr>
        <p:blipFill>
          <a:blip r:embed="rId7"/>
          <a:stretch/>
        </p:blipFill>
        <p:spPr>
          <a:xfrm>
            <a:off x="8259480" y="3786480"/>
            <a:ext cx="344520" cy="254520"/>
          </a:xfrm>
          <a:prstGeom prst="rect">
            <a:avLst/>
          </a:prstGeom>
          <a:ln w="19080">
            <a:solidFill>
              <a:schemeClr val="tx1"/>
            </a:solidFill>
            <a:round/>
          </a:ln>
        </p:spPr>
      </p:pic>
      <p:sp>
        <p:nvSpPr>
          <p:cNvPr id="140" name="CustomShape 31"/>
          <p:cNvSpPr/>
          <p:nvPr/>
        </p:nvSpPr>
        <p:spPr>
          <a:xfrm>
            <a:off x="8243280" y="3767400"/>
            <a:ext cx="359280" cy="31140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141" name="CustomShape 32"/>
          <p:cNvSpPr/>
          <p:nvPr/>
        </p:nvSpPr>
        <p:spPr>
          <a:xfrm>
            <a:off x="5093640" y="4284720"/>
            <a:ext cx="60012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3"/>
          <p:cNvSpPr/>
          <p:nvPr/>
        </p:nvSpPr>
        <p:spPr>
          <a:xfrm flipH="1" flipV="1">
            <a:off x="5267880" y="4050360"/>
            <a:ext cx="126000" cy="23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4"/>
          <p:cNvSpPr/>
          <p:nvPr/>
        </p:nvSpPr>
        <p:spPr>
          <a:xfrm>
            <a:off x="2155680" y="1628640"/>
            <a:ext cx="578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5"/>
          <p:cNvSpPr/>
          <p:nvPr/>
        </p:nvSpPr>
        <p:spPr>
          <a:xfrm>
            <a:off x="6286680" y="1628640"/>
            <a:ext cx="914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6"/>
          <p:cNvSpPr/>
          <p:nvPr/>
        </p:nvSpPr>
        <p:spPr>
          <a:xfrm>
            <a:off x="1619640" y="6165360"/>
            <a:ext cx="6223320" cy="539640"/>
          </a:xfrm>
          <a:prstGeom prst="roundRect">
            <a:avLst>
              <a:gd name="adj" fmla="val 16667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[Issue] How to efficiently schedule virtual CPUs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37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C0078AD-7CB2-45FB-B13F-354949B15045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/15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Memory Virtualization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OS: Virtual memory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 address </a:t>
            </a: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Physical address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2880360" y="266220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Level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3809160" y="285768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3880440" y="300996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3952080" y="316224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4023360" y="331488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Level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3523320" y="2786040"/>
            <a:ext cx="285480" cy="9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9"/>
          <p:cNvSpPr/>
          <p:nvPr/>
        </p:nvSpPr>
        <p:spPr>
          <a:xfrm>
            <a:off x="3523320" y="2886120"/>
            <a:ext cx="356760" cy="13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0"/>
          <p:cNvSpPr/>
          <p:nvPr/>
        </p:nvSpPr>
        <p:spPr>
          <a:xfrm>
            <a:off x="3523320" y="3029040"/>
            <a:ext cx="428400" cy="13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1"/>
          <p:cNvSpPr/>
          <p:nvPr/>
        </p:nvSpPr>
        <p:spPr>
          <a:xfrm>
            <a:off x="3523320" y="3126600"/>
            <a:ext cx="499680" cy="17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8" name="Table 12"/>
          <p:cNvGraphicFramePr/>
          <p:nvPr/>
        </p:nvGraphicFramePr>
        <p:xfrm>
          <a:off x="5556960" y="2933640"/>
          <a:ext cx="904680" cy="1766520"/>
        </p:xfrm>
        <a:graphic>
          <a:graphicData uri="http://schemas.openxmlformats.org/drawingml/2006/table">
            <a:tbl>
              <a:tblPr/>
              <a:tblGrid>
                <a:gridCol w="904680"/>
              </a:tblGrid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00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9" name="CustomShape 13"/>
          <p:cNvSpPr/>
          <p:nvPr/>
        </p:nvSpPr>
        <p:spPr>
          <a:xfrm>
            <a:off x="4942800" y="2529000"/>
            <a:ext cx="192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Physical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2" descr=""/>
          <p:cNvPicPr/>
          <p:nvPr/>
        </p:nvPicPr>
        <p:blipFill>
          <a:blip r:embed="rId1"/>
          <a:stretch/>
        </p:blipFill>
        <p:spPr>
          <a:xfrm>
            <a:off x="5477040" y="5835600"/>
            <a:ext cx="1034640" cy="775800"/>
          </a:xfrm>
          <a:prstGeom prst="rect">
            <a:avLst/>
          </a:prstGeom>
          <a:ln>
            <a:noFill/>
          </a:ln>
        </p:spPr>
      </p:pic>
      <p:sp>
        <p:nvSpPr>
          <p:cNvPr id="161" name="CustomShape 14"/>
          <p:cNvSpPr/>
          <p:nvPr/>
        </p:nvSpPr>
        <p:spPr>
          <a:xfrm>
            <a:off x="4666320" y="3591000"/>
            <a:ext cx="890280" cy="88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5"/>
          <p:cNvSpPr/>
          <p:nvPr/>
        </p:nvSpPr>
        <p:spPr>
          <a:xfrm flipV="1">
            <a:off x="4666320" y="3386160"/>
            <a:ext cx="890280" cy="39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6"/>
          <p:cNvSpPr/>
          <p:nvPr/>
        </p:nvSpPr>
        <p:spPr>
          <a:xfrm>
            <a:off x="4666320" y="3938760"/>
            <a:ext cx="890280" cy="80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7"/>
          <p:cNvSpPr/>
          <p:nvPr/>
        </p:nvSpPr>
        <p:spPr>
          <a:xfrm rot="2035800">
            <a:off x="2181600" y="2402280"/>
            <a:ext cx="604440" cy="316800"/>
          </a:xfrm>
          <a:prstGeom prst="notched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360000"/>
          </a:gradFill>
          <a:ln w="28440"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165" name="CustomShape 18"/>
          <p:cNvSpPr/>
          <p:nvPr/>
        </p:nvSpPr>
        <p:spPr>
          <a:xfrm>
            <a:off x="1752480" y="2343240"/>
            <a:ext cx="1122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 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9"/>
          <p:cNvSpPr/>
          <p:nvPr/>
        </p:nvSpPr>
        <p:spPr>
          <a:xfrm>
            <a:off x="6508080" y="3255480"/>
            <a:ext cx="1235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Physical 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0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0FEB0C3-F696-4040-917B-309BB88EF36A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/15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Memory Virtualization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VMM: “Virtualizing virtual memory”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 </a:t>
            </a: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Physical </a:t>
            </a: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ko-K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Machine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5312520" y="2343240"/>
            <a:ext cx="1499040" cy="325728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/>
          </a:gradFill>
          <a:ln w="28440"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2894760" y="266220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Level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3823560" y="285768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3895200" y="300996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3966480" y="316224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굴림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4038120" y="3314880"/>
            <a:ext cx="642600" cy="92844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Level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3537720" y="2786040"/>
            <a:ext cx="285480" cy="9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0"/>
          <p:cNvSpPr/>
          <p:nvPr/>
        </p:nvSpPr>
        <p:spPr>
          <a:xfrm>
            <a:off x="3537720" y="2886120"/>
            <a:ext cx="356760" cy="13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1"/>
          <p:cNvSpPr/>
          <p:nvPr/>
        </p:nvSpPr>
        <p:spPr>
          <a:xfrm>
            <a:off x="3537720" y="3029040"/>
            <a:ext cx="428400" cy="13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2"/>
          <p:cNvSpPr/>
          <p:nvPr/>
        </p:nvSpPr>
        <p:spPr>
          <a:xfrm>
            <a:off x="3537720" y="3126600"/>
            <a:ext cx="499680" cy="17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80" name="Table 13"/>
          <p:cNvGraphicFramePr/>
          <p:nvPr/>
        </p:nvGraphicFramePr>
        <p:xfrm>
          <a:off x="7316640" y="2933640"/>
          <a:ext cx="904680" cy="1766520"/>
        </p:xfrm>
        <a:graphic>
          <a:graphicData uri="http://schemas.openxmlformats.org/drawingml/2006/table">
            <a:tbl>
              <a:tblPr/>
              <a:tblGrid>
                <a:gridCol w="904680"/>
              </a:tblGrid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00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CustomShape 14"/>
          <p:cNvSpPr/>
          <p:nvPr/>
        </p:nvSpPr>
        <p:spPr>
          <a:xfrm>
            <a:off x="6806880" y="2529000"/>
            <a:ext cx="1945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Machine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Picture 2" descr=""/>
          <p:cNvPicPr/>
          <p:nvPr/>
        </p:nvPicPr>
        <p:blipFill>
          <a:blip r:embed="rId1"/>
          <a:stretch/>
        </p:blipFill>
        <p:spPr>
          <a:xfrm>
            <a:off x="7236720" y="5835600"/>
            <a:ext cx="1034640" cy="775800"/>
          </a:xfrm>
          <a:prstGeom prst="rect">
            <a:avLst/>
          </a:prstGeom>
          <a:ln>
            <a:noFill/>
          </a:ln>
        </p:spPr>
      </p:pic>
      <p:sp>
        <p:nvSpPr>
          <p:cNvPr id="183" name="CustomShape 15"/>
          <p:cNvSpPr/>
          <p:nvPr/>
        </p:nvSpPr>
        <p:spPr>
          <a:xfrm>
            <a:off x="4680720" y="3591000"/>
            <a:ext cx="959760" cy="80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6"/>
          <p:cNvSpPr/>
          <p:nvPr/>
        </p:nvSpPr>
        <p:spPr>
          <a:xfrm flipV="1">
            <a:off x="4680720" y="3386160"/>
            <a:ext cx="954000" cy="39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7"/>
          <p:cNvSpPr/>
          <p:nvPr/>
        </p:nvSpPr>
        <p:spPr>
          <a:xfrm>
            <a:off x="4680720" y="3938760"/>
            <a:ext cx="959760" cy="76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8"/>
          <p:cNvSpPr/>
          <p:nvPr/>
        </p:nvSpPr>
        <p:spPr>
          <a:xfrm rot="2035800">
            <a:off x="2196000" y="2402280"/>
            <a:ext cx="604440" cy="316800"/>
          </a:xfrm>
          <a:prstGeom prst="notched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360000"/>
          </a:gradFill>
          <a:ln w="28440"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187" name="CustomShape 19"/>
          <p:cNvSpPr/>
          <p:nvPr/>
        </p:nvSpPr>
        <p:spPr>
          <a:xfrm>
            <a:off x="1767240" y="2343240"/>
            <a:ext cx="1122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 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0"/>
          <p:cNvSpPr/>
          <p:nvPr/>
        </p:nvSpPr>
        <p:spPr>
          <a:xfrm>
            <a:off x="5635440" y="3029040"/>
            <a:ext cx="891000" cy="211896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Physical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1"/>
          <p:cNvSpPr/>
          <p:nvPr/>
        </p:nvSpPr>
        <p:spPr>
          <a:xfrm>
            <a:off x="5312520" y="2553480"/>
            <a:ext cx="1499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Pseudo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physical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2"/>
          <p:cNvSpPr/>
          <p:nvPr/>
        </p:nvSpPr>
        <p:spPr>
          <a:xfrm flipV="1">
            <a:off x="6526800" y="3126600"/>
            <a:ext cx="789480" cy="25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3"/>
          <p:cNvSpPr/>
          <p:nvPr/>
        </p:nvSpPr>
        <p:spPr>
          <a:xfrm flipH="1" rot="16200000">
            <a:off x="6365160" y="3752280"/>
            <a:ext cx="1111320" cy="78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4"/>
          <p:cNvSpPr/>
          <p:nvPr/>
        </p:nvSpPr>
        <p:spPr>
          <a:xfrm flipH="1" rot="16200000">
            <a:off x="6225480" y="4239000"/>
            <a:ext cx="1390320" cy="78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60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5"/>
          <p:cNvSpPr/>
          <p:nvPr/>
        </p:nvSpPr>
        <p:spPr>
          <a:xfrm>
            <a:off x="312480" y="4008960"/>
            <a:ext cx="477360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Terminology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Xen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(Pseudo) Physical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Others (general)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Guest-virtual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Guest-physical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Host-physical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6"/>
          <p:cNvSpPr/>
          <p:nvPr/>
        </p:nvSpPr>
        <p:spPr>
          <a:xfrm>
            <a:off x="328320" y="5949360"/>
            <a:ext cx="6223320" cy="662400"/>
          </a:xfrm>
          <a:prstGeom prst="roundRect">
            <a:avLst>
              <a:gd name="adj" fmla="val 16667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[Issue] How to transparently and efficiently manage additional memory translation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7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5DE5184-6CB5-40D6-B7F8-CFC76CA8BC25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/15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Memory Management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264240" y="1124640"/>
            <a:ext cx="8568720" cy="5472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Memory sharing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OS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Parent-child copy-on-write sharing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No semantic of parent-child relationship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Content-based page sharing invented by VMware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[OSDI’02]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Memory oversubscription 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(to be explained later)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2464560" y="3832560"/>
            <a:ext cx="1800000" cy="35964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5056920" y="3832560"/>
            <a:ext cx="1800000" cy="3596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2896920" y="3832560"/>
            <a:ext cx="71640" cy="359640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6"/>
          <p:cNvSpPr/>
          <p:nvPr/>
        </p:nvSpPr>
        <p:spPr>
          <a:xfrm>
            <a:off x="6497280" y="3832560"/>
            <a:ext cx="71640" cy="359640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7"/>
          <p:cNvSpPr/>
          <p:nvPr/>
        </p:nvSpPr>
        <p:spPr>
          <a:xfrm>
            <a:off x="3616920" y="3832560"/>
            <a:ext cx="71640" cy="359640"/>
          </a:xfrm>
          <a:prstGeom prst="rect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8"/>
          <p:cNvSpPr/>
          <p:nvPr/>
        </p:nvSpPr>
        <p:spPr>
          <a:xfrm>
            <a:off x="5272920" y="3832560"/>
            <a:ext cx="71640" cy="359640"/>
          </a:xfrm>
          <a:prstGeom prst="rect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9"/>
          <p:cNvSpPr/>
          <p:nvPr/>
        </p:nvSpPr>
        <p:spPr>
          <a:xfrm>
            <a:off x="3040200" y="3544560"/>
            <a:ext cx="6505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0"/>
          <p:cNvSpPr/>
          <p:nvPr/>
        </p:nvSpPr>
        <p:spPr>
          <a:xfrm>
            <a:off x="5645160" y="3544560"/>
            <a:ext cx="6519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11"/>
          <p:cNvSpPr/>
          <p:nvPr/>
        </p:nvSpPr>
        <p:spPr>
          <a:xfrm>
            <a:off x="2032560" y="4768560"/>
            <a:ext cx="5400360" cy="35964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07" name="CustomShape 12"/>
          <p:cNvSpPr/>
          <p:nvPr/>
        </p:nvSpPr>
        <p:spPr>
          <a:xfrm>
            <a:off x="3937320" y="5128560"/>
            <a:ext cx="1744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Machine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13"/>
          <p:cNvSpPr/>
          <p:nvPr/>
        </p:nvSpPr>
        <p:spPr>
          <a:xfrm rot="5400000">
            <a:off x="2501280" y="4336560"/>
            <a:ext cx="57564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9" name="CustomShape 14"/>
          <p:cNvSpPr/>
          <p:nvPr/>
        </p:nvSpPr>
        <p:spPr>
          <a:xfrm>
            <a:off x="2608560" y="4768560"/>
            <a:ext cx="71640" cy="359640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5"/>
          <p:cNvSpPr/>
          <p:nvPr/>
        </p:nvSpPr>
        <p:spPr>
          <a:xfrm>
            <a:off x="3112920" y="4768560"/>
            <a:ext cx="71640" cy="359640"/>
          </a:xfrm>
          <a:prstGeom prst="rect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6"/>
          <p:cNvSpPr/>
          <p:nvPr/>
        </p:nvSpPr>
        <p:spPr>
          <a:xfrm>
            <a:off x="5272920" y="4768560"/>
            <a:ext cx="71640" cy="359640"/>
          </a:xfrm>
          <a:prstGeom prst="rect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7"/>
          <p:cNvSpPr/>
          <p:nvPr/>
        </p:nvSpPr>
        <p:spPr>
          <a:xfrm>
            <a:off x="6209280" y="4768560"/>
            <a:ext cx="71640" cy="359640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8"/>
          <p:cNvSpPr/>
          <p:nvPr/>
        </p:nvSpPr>
        <p:spPr>
          <a:xfrm rot="5400000">
            <a:off x="3113280" y="4228560"/>
            <a:ext cx="575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4" name="CustomShape 19"/>
          <p:cNvSpPr/>
          <p:nvPr/>
        </p:nvSpPr>
        <p:spPr>
          <a:xfrm rot="5400000">
            <a:off x="6101640" y="4336560"/>
            <a:ext cx="57564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5" name="CustomShape 20"/>
          <p:cNvSpPr/>
          <p:nvPr/>
        </p:nvSpPr>
        <p:spPr>
          <a:xfrm rot="5400000">
            <a:off x="5021640" y="4480560"/>
            <a:ext cx="5756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6" name="CustomShape 21"/>
          <p:cNvSpPr/>
          <p:nvPr/>
        </p:nvSpPr>
        <p:spPr>
          <a:xfrm rot="5400000">
            <a:off x="3940920" y="3400200"/>
            <a:ext cx="575640" cy="21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7" name="CustomShape 22"/>
          <p:cNvSpPr/>
          <p:nvPr/>
        </p:nvSpPr>
        <p:spPr>
          <a:xfrm rot="5400000">
            <a:off x="4301280" y="2536200"/>
            <a:ext cx="575640" cy="388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8" name="CustomShape 23"/>
          <p:cNvSpPr/>
          <p:nvPr/>
        </p:nvSpPr>
        <p:spPr>
          <a:xfrm>
            <a:off x="328320" y="6054480"/>
            <a:ext cx="7771680" cy="662400"/>
          </a:xfrm>
          <a:prstGeom prst="roundRect">
            <a:avLst>
              <a:gd name="adj" fmla="val 16667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[Issue] How to efficiently use limited memory by avoiding redundant and idle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TextShape 2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BC51746-1994-4750-BBC7-B69F31EEEE2E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/15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I/O Virtualization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Two ways of I/O virtualization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I/O virtualization in VMM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Rewritten Device drivers in VMM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+ High performance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High engineering cost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Low fault tolerance (driver bugs)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Hosted I/O virtualization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Existing device drivers in a host OS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+ Low engineering cost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+ High fault tolerance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Performance overheads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5680800" y="2171160"/>
            <a:ext cx="3355560" cy="590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6463080" y="1700640"/>
            <a:ext cx="1142640" cy="3988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Guest 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6444360" y="2217960"/>
            <a:ext cx="1142640" cy="4719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Block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device 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6"/>
          <p:cNvSpPr/>
          <p:nvPr/>
        </p:nvSpPr>
        <p:spPr>
          <a:xfrm>
            <a:off x="7740360" y="2217960"/>
            <a:ext cx="1146240" cy="4719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device 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7"/>
          <p:cNvSpPr/>
          <p:nvPr/>
        </p:nvSpPr>
        <p:spPr>
          <a:xfrm>
            <a:off x="5680800" y="2848680"/>
            <a:ext cx="3355560" cy="49968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8"/>
          <p:cNvSpPr/>
          <p:nvPr/>
        </p:nvSpPr>
        <p:spPr>
          <a:xfrm>
            <a:off x="6444360" y="2927160"/>
            <a:ext cx="1142640" cy="349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Block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9"/>
          <p:cNvSpPr/>
          <p:nvPr/>
        </p:nvSpPr>
        <p:spPr>
          <a:xfrm>
            <a:off x="7740360" y="2927160"/>
            <a:ext cx="1161720" cy="349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Network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10"/>
          <p:cNvSpPr/>
          <p:nvPr/>
        </p:nvSpPr>
        <p:spPr>
          <a:xfrm>
            <a:off x="7759440" y="1700640"/>
            <a:ext cx="1142640" cy="3988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Guest 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1"/>
          <p:cNvSpPr/>
          <p:nvPr/>
        </p:nvSpPr>
        <p:spPr>
          <a:xfrm>
            <a:off x="5652000" y="5432760"/>
            <a:ext cx="3355560" cy="380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12"/>
          <p:cNvSpPr/>
          <p:nvPr/>
        </p:nvSpPr>
        <p:spPr>
          <a:xfrm>
            <a:off x="5661720" y="4104720"/>
            <a:ext cx="1677600" cy="12517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Privileged 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or Host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3"/>
          <p:cNvSpPr/>
          <p:nvPr/>
        </p:nvSpPr>
        <p:spPr>
          <a:xfrm>
            <a:off x="5748480" y="4732200"/>
            <a:ext cx="732600" cy="524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Block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device 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4"/>
          <p:cNvSpPr/>
          <p:nvPr/>
        </p:nvSpPr>
        <p:spPr>
          <a:xfrm>
            <a:off x="5652000" y="5900400"/>
            <a:ext cx="3355560" cy="49968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5"/>
          <p:cNvSpPr/>
          <p:nvPr/>
        </p:nvSpPr>
        <p:spPr>
          <a:xfrm>
            <a:off x="6415560" y="5978880"/>
            <a:ext cx="1142640" cy="349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Block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6"/>
          <p:cNvSpPr/>
          <p:nvPr/>
        </p:nvSpPr>
        <p:spPr>
          <a:xfrm>
            <a:off x="7711920" y="5978880"/>
            <a:ext cx="1142640" cy="349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Block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17"/>
          <p:cNvSpPr/>
          <p:nvPr/>
        </p:nvSpPr>
        <p:spPr>
          <a:xfrm>
            <a:off x="7433280" y="4104720"/>
            <a:ext cx="776880" cy="1204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Guest 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8"/>
          <p:cNvSpPr/>
          <p:nvPr/>
        </p:nvSpPr>
        <p:spPr>
          <a:xfrm>
            <a:off x="6537240" y="4732200"/>
            <a:ext cx="732600" cy="524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device 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9"/>
          <p:cNvSpPr/>
          <p:nvPr/>
        </p:nvSpPr>
        <p:spPr>
          <a:xfrm>
            <a:off x="8278200" y="4104720"/>
            <a:ext cx="776880" cy="12045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Guest 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0"/>
          <p:cNvSpPr/>
          <p:nvPr/>
        </p:nvSpPr>
        <p:spPr>
          <a:xfrm>
            <a:off x="283680" y="5747760"/>
            <a:ext cx="5073120" cy="6390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Most VMMs (except VMware ESX Server) adopt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hosted I/O virtualization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2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465A932-D4E6-4D3F-813F-DFC9B955CEB2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/15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264240" y="130680"/>
            <a:ext cx="856872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Block I/O Virtualization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264240" y="1124640"/>
            <a:ext cx="856872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Block I/O virtualization 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611640" y="2108880"/>
            <a:ext cx="1537920" cy="189972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44" name="CustomShape 4"/>
          <p:cNvSpPr/>
          <p:nvPr/>
        </p:nvSpPr>
        <p:spPr>
          <a:xfrm>
            <a:off x="665640" y="3285360"/>
            <a:ext cx="1393200" cy="4179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Block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device 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665640" y="2199240"/>
            <a:ext cx="1393200" cy="4521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6"/>
          <p:cNvSpPr/>
          <p:nvPr/>
        </p:nvSpPr>
        <p:spPr>
          <a:xfrm>
            <a:off x="660960" y="2736720"/>
            <a:ext cx="1393200" cy="4521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Filesystem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7"/>
          <p:cNvSpPr/>
          <p:nvPr/>
        </p:nvSpPr>
        <p:spPr>
          <a:xfrm>
            <a:off x="660960" y="3789000"/>
            <a:ext cx="860040" cy="575640"/>
          </a:xfrm>
          <a:prstGeom prst="can">
            <a:avLst>
              <a:gd name="adj" fmla="val 25000"/>
            </a:avLst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HDD or SSD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8"/>
          <p:cNvSpPr/>
          <p:nvPr/>
        </p:nvSpPr>
        <p:spPr>
          <a:xfrm>
            <a:off x="5111640" y="2578680"/>
            <a:ext cx="1537920" cy="170928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49" name="CustomShape 9"/>
          <p:cNvSpPr/>
          <p:nvPr/>
        </p:nvSpPr>
        <p:spPr>
          <a:xfrm>
            <a:off x="5166000" y="3755160"/>
            <a:ext cx="1393200" cy="4179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Virtual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block 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0"/>
          <p:cNvSpPr/>
          <p:nvPr/>
        </p:nvSpPr>
        <p:spPr>
          <a:xfrm>
            <a:off x="5166000" y="2669400"/>
            <a:ext cx="1393200" cy="4521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1"/>
          <p:cNvSpPr/>
          <p:nvPr/>
        </p:nvSpPr>
        <p:spPr>
          <a:xfrm>
            <a:off x="5161320" y="3206880"/>
            <a:ext cx="1393200" cy="4521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Filesystem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2"/>
          <p:cNvSpPr/>
          <p:nvPr/>
        </p:nvSpPr>
        <p:spPr>
          <a:xfrm>
            <a:off x="6833520" y="2578680"/>
            <a:ext cx="1537920" cy="171720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53" name="CustomShape 13"/>
          <p:cNvSpPr/>
          <p:nvPr/>
        </p:nvSpPr>
        <p:spPr>
          <a:xfrm>
            <a:off x="6887520" y="3755160"/>
            <a:ext cx="1393200" cy="4179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Virtual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block 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14"/>
          <p:cNvSpPr/>
          <p:nvPr/>
        </p:nvSpPr>
        <p:spPr>
          <a:xfrm>
            <a:off x="6887520" y="2669400"/>
            <a:ext cx="1393200" cy="4521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15"/>
          <p:cNvSpPr/>
          <p:nvPr/>
        </p:nvSpPr>
        <p:spPr>
          <a:xfrm>
            <a:off x="6882840" y="3206880"/>
            <a:ext cx="1393200" cy="4521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Filesystem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6"/>
          <p:cNvSpPr/>
          <p:nvPr/>
        </p:nvSpPr>
        <p:spPr>
          <a:xfrm>
            <a:off x="5161320" y="4347000"/>
            <a:ext cx="713880" cy="713880"/>
          </a:xfrm>
          <a:prstGeom prst="ellipse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17"/>
          <p:cNvSpPr/>
          <p:nvPr/>
        </p:nvSpPr>
        <p:spPr>
          <a:xfrm flipH="1">
            <a:off x="5517720" y="4857480"/>
            <a:ext cx="720" cy="2041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18"/>
          <p:cNvSpPr/>
          <p:nvPr/>
        </p:nvSpPr>
        <p:spPr>
          <a:xfrm flipH="1">
            <a:off x="5265720" y="4812480"/>
            <a:ext cx="144360" cy="1440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19"/>
          <p:cNvSpPr/>
          <p:nvPr/>
        </p:nvSpPr>
        <p:spPr>
          <a:xfrm>
            <a:off x="5626440" y="4812480"/>
            <a:ext cx="144360" cy="1440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20"/>
          <p:cNvSpPr/>
          <p:nvPr/>
        </p:nvSpPr>
        <p:spPr>
          <a:xfrm>
            <a:off x="5671080" y="4704120"/>
            <a:ext cx="204120" cy="7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21"/>
          <p:cNvSpPr/>
          <p:nvPr/>
        </p:nvSpPr>
        <p:spPr>
          <a:xfrm flipH="1">
            <a:off x="5626440" y="4451400"/>
            <a:ext cx="144360" cy="144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22"/>
          <p:cNvSpPr/>
          <p:nvPr/>
        </p:nvSpPr>
        <p:spPr>
          <a:xfrm flipV="1">
            <a:off x="5160960" y="4704120"/>
            <a:ext cx="204120" cy="7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3"/>
          <p:cNvSpPr/>
          <p:nvPr/>
        </p:nvSpPr>
        <p:spPr>
          <a:xfrm>
            <a:off x="5365080" y="4551120"/>
            <a:ext cx="305640" cy="30564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24"/>
          <p:cNvSpPr/>
          <p:nvPr/>
        </p:nvSpPr>
        <p:spPr>
          <a:xfrm>
            <a:off x="5517720" y="4347360"/>
            <a:ext cx="720" cy="2041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25"/>
          <p:cNvSpPr/>
          <p:nvPr/>
        </p:nvSpPr>
        <p:spPr>
          <a:xfrm>
            <a:off x="5265720" y="4451400"/>
            <a:ext cx="144360" cy="144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6"/>
          <p:cNvSpPr/>
          <p:nvPr/>
        </p:nvSpPr>
        <p:spPr>
          <a:xfrm>
            <a:off x="6931080" y="4347000"/>
            <a:ext cx="713880" cy="713880"/>
          </a:xfrm>
          <a:prstGeom prst="ellipse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27"/>
          <p:cNvSpPr/>
          <p:nvPr/>
        </p:nvSpPr>
        <p:spPr>
          <a:xfrm flipH="1">
            <a:off x="7287480" y="4857480"/>
            <a:ext cx="1080" cy="2041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28"/>
          <p:cNvSpPr/>
          <p:nvPr/>
        </p:nvSpPr>
        <p:spPr>
          <a:xfrm flipH="1">
            <a:off x="7035480" y="4812480"/>
            <a:ext cx="144360" cy="1440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29"/>
          <p:cNvSpPr/>
          <p:nvPr/>
        </p:nvSpPr>
        <p:spPr>
          <a:xfrm>
            <a:off x="7396200" y="4812480"/>
            <a:ext cx="144360" cy="1440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30"/>
          <p:cNvSpPr/>
          <p:nvPr/>
        </p:nvSpPr>
        <p:spPr>
          <a:xfrm>
            <a:off x="7441200" y="4704120"/>
            <a:ext cx="204120" cy="7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31"/>
          <p:cNvSpPr/>
          <p:nvPr/>
        </p:nvSpPr>
        <p:spPr>
          <a:xfrm flipH="1">
            <a:off x="7396200" y="4451400"/>
            <a:ext cx="144360" cy="144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32"/>
          <p:cNvSpPr/>
          <p:nvPr/>
        </p:nvSpPr>
        <p:spPr>
          <a:xfrm flipV="1">
            <a:off x="6930720" y="4704120"/>
            <a:ext cx="204120" cy="7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33"/>
          <p:cNvSpPr/>
          <p:nvPr/>
        </p:nvSpPr>
        <p:spPr>
          <a:xfrm>
            <a:off x="7135200" y="4551120"/>
            <a:ext cx="305640" cy="305640"/>
          </a:xfrm>
          <a:prstGeom prst="ellipse">
            <a:avLst/>
          </a:prstGeom>
          <a:solidFill>
            <a:srgbClr val="ffffff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34"/>
          <p:cNvSpPr/>
          <p:nvPr/>
        </p:nvSpPr>
        <p:spPr>
          <a:xfrm>
            <a:off x="7287480" y="4347360"/>
            <a:ext cx="1080" cy="2041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35"/>
          <p:cNvSpPr/>
          <p:nvPr/>
        </p:nvSpPr>
        <p:spPr>
          <a:xfrm>
            <a:off x="7035480" y="4451400"/>
            <a:ext cx="144360" cy="144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6"/>
          <p:cNvSpPr/>
          <p:nvPr/>
        </p:nvSpPr>
        <p:spPr>
          <a:xfrm>
            <a:off x="5704560" y="2205720"/>
            <a:ext cx="453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37"/>
          <p:cNvSpPr/>
          <p:nvPr/>
        </p:nvSpPr>
        <p:spPr>
          <a:xfrm>
            <a:off x="7392240" y="2205720"/>
            <a:ext cx="453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8"/>
          <p:cNvSpPr/>
          <p:nvPr/>
        </p:nvSpPr>
        <p:spPr>
          <a:xfrm>
            <a:off x="3204000" y="2578680"/>
            <a:ext cx="1545480" cy="257652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79" name="CustomShape 39"/>
          <p:cNvSpPr/>
          <p:nvPr/>
        </p:nvSpPr>
        <p:spPr>
          <a:xfrm>
            <a:off x="3318840" y="2680200"/>
            <a:ext cx="130428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Privileged 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Host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40"/>
          <p:cNvSpPr/>
          <p:nvPr/>
        </p:nvSpPr>
        <p:spPr>
          <a:xfrm>
            <a:off x="3348000" y="4627800"/>
            <a:ext cx="1266480" cy="4179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Block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device 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41"/>
          <p:cNvSpPr/>
          <p:nvPr/>
        </p:nvSpPr>
        <p:spPr>
          <a:xfrm>
            <a:off x="3204000" y="5242320"/>
            <a:ext cx="5255640" cy="3999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Line 42"/>
          <p:cNvSpPr/>
          <p:nvPr/>
        </p:nvSpPr>
        <p:spPr>
          <a:xfrm flipH="1">
            <a:off x="5653800" y="4174200"/>
            <a:ext cx="720" cy="2019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43"/>
          <p:cNvSpPr/>
          <p:nvPr/>
        </p:nvSpPr>
        <p:spPr>
          <a:xfrm flipV="1" rot="10800000">
            <a:off x="5161320" y="4836960"/>
            <a:ext cx="546120" cy="13248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44"/>
          <p:cNvSpPr/>
          <p:nvPr/>
        </p:nvSpPr>
        <p:spPr>
          <a:xfrm>
            <a:off x="7449840" y="4183560"/>
            <a:ext cx="0" cy="2088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45"/>
          <p:cNvSpPr/>
          <p:nvPr/>
        </p:nvSpPr>
        <p:spPr>
          <a:xfrm flipH="1" rot="5400000">
            <a:off x="5838840" y="3612240"/>
            <a:ext cx="223920" cy="2673000"/>
          </a:xfrm>
          <a:prstGeom prst="bentConnector4">
            <a:avLst>
              <a:gd name="adj1" fmla="val -21230"/>
              <a:gd name="adj2" fmla="val 89814"/>
            </a:avLst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6"/>
          <p:cNvSpPr/>
          <p:nvPr/>
        </p:nvSpPr>
        <p:spPr>
          <a:xfrm>
            <a:off x="3060000" y="2141280"/>
            <a:ext cx="5834880" cy="366372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87" name="CustomShape 47"/>
          <p:cNvSpPr/>
          <p:nvPr/>
        </p:nvSpPr>
        <p:spPr>
          <a:xfrm>
            <a:off x="3278520" y="5589360"/>
            <a:ext cx="860040" cy="575640"/>
          </a:xfrm>
          <a:prstGeom prst="can">
            <a:avLst>
              <a:gd name="adj" fmla="val 25000"/>
            </a:avLst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HDD or SSD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48"/>
          <p:cNvSpPr/>
          <p:nvPr/>
        </p:nvSpPr>
        <p:spPr>
          <a:xfrm>
            <a:off x="3601440" y="5061960"/>
            <a:ext cx="214920" cy="6202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 w="28440"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89" name="CustomShape 49"/>
          <p:cNvSpPr/>
          <p:nvPr/>
        </p:nvSpPr>
        <p:spPr>
          <a:xfrm rot="1544400">
            <a:off x="2364120" y="2675520"/>
            <a:ext cx="570960" cy="542520"/>
          </a:xfrm>
          <a:prstGeom prst="notchedRightArrow">
            <a:avLst>
              <a:gd name="adj1" fmla="val 50000"/>
              <a:gd name="adj2" fmla="val 50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90" name="CustomShape 50"/>
          <p:cNvSpPr/>
          <p:nvPr/>
        </p:nvSpPr>
        <p:spPr>
          <a:xfrm>
            <a:off x="1075680" y="1628640"/>
            <a:ext cx="578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51"/>
          <p:cNvSpPr/>
          <p:nvPr/>
        </p:nvSpPr>
        <p:spPr>
          <a:xfrm>
            <a:off x="5494680" y="1628640"/>
            <a:ext cx="914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5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C226D7E-9487-451C-B0C0-11EF7F39B3D9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/15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7264</TotalTime>
  <Application>LibreOffice/5.1.5.2$Linux_X86_64 LibreOffice_project/10m0$Build-2</Application>
  <Words>854</Words>
  <Paragraphs>351</Paragraphs>
  <Company>xxx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2012-02-11T09:55:40Z</dcterms:created>
  <dc:creator>xxx</dc:creator>
  <dc:description/>
  <dc:language>en-US</dc:language>
  <cp:lastModifiedBy/>
  <dcterms:modified xsi:type="dcterms:W3CDTF">2017-09-08T13:44:47Z</dcterms:modified>
  <cp:revision>1579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xxx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화면 슬라이드 쇼(4:3)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