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97" r:id="rId6"/>
    <p:sldId id="298" r:id="rId7"/>
    <p:sldId id="299" r:id="rId8"/>
    <p:sldId id="300" r:id="rId9"/>
    <p:sldId id="263" r:id="rId10"/>
    <p:sldId id="302" r:id="rId11"/>
    <p:sldId id="303" r:id="rId12"/>
    <p:sldId id="304" r:id="rId13"/>
    <p:sldId id="305" r:id="rId14"/>
    <p:sldId id="306" r:id="rId15"/>
    <p:sldId id="308" r:id="rId16"/>
    <p:sldId id="309" r:id="rId17"/>
    <p:sldId id="307" r:id="rId18"/>
    <p:sldId id="273" r:id="rId19"/>
    <p:sldId id="310" r:id="rId20"/>
  </p:sldIdLst>
  <p:sldSz cx="9144000" cy="5143500" type="screen16x9"/>
  <p:notesSz cx="6858000" cy="9144000"/>
  <p:embeddedFontLst>
    <p:embeddedFont>
      <p:font typeface="Anaheim" panose="02020500000000000000" charset="0"/>
      <p:regular r:id="rId22"/>
      <p:bold r:id="rId23"/>
    </p:embeddedFont>
    <p:embeddedFont>
      <p:font typeface="Hanken Grotesk" panose="02020500000000000000" charset="0"/>
      <p:regular r:id="rId24"/>
      <p:bold r:id="rId25"/>
      <p:italic r:id="rId26"/>
      <p:boldItalic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aleway Black" pitchFamily="2" charset="0"/>
      <p:bold r:id="rId36"/>
      <p:boldItalic r:id="rId37"/>
    </p:embeddedFont>
    <p:embeddedFont>
      <p:font typeface="Raleway ExtraBold" pitchFamily="2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A19972-1EE8-469B-9894-9475DBF76390}">
  <a:tblStyle styleId="{5FA19972-1EE8-469B-9894-9475DBF76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B598CD7-063B-4558-956D-3E770D7136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5" d="100"/>
          <a:sy n="195" d="100"/>
        </p:scale>
        <p:origin x="306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429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590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98743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289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0217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762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449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75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52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668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47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53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683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9" r:id="rId12"/>
    <p:sldLayoutId id="214748367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09243" y="2020750"/>
            <a:ext cx="5455969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 err="1"/>
              <a:t>SecurePi</a:t>
            </a:r>
            <a:r>
              <a:rPr lang="en-US" altLang="zh-TW" dirty="0"/>
              <a:t>: A Raspberry Pi-Based Smart Security and Notification System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4" y="3719650"/>
            <a:ext cx="5767426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Members:61375070H_</a:t>
            </a:r>
            <a:r>
              <a:rPr lang="zh-TW" altLang="en-US" dirty="0"/>
              <a:t>黃柏瑜 </a:t>
            </a:r>
            <a:r>
              <a:rPr lang="en-US" altLang="zh-TW" dirty="0"/>
              <a:t>61375082H_</a:t>
            </a:r>
            <a:r>
              <a:rPr lang="zh-TW" altLang="en-US" dirty="0"/>
              <a:t>林聖倫 </a:t>
            </a:r>
            <a:r>
              <a:rPr lang="en-US" altLang="zh-TW" dirty="0"/>
              <a:t>61375017H_</a:t>
            </a:r>
            <a:r>
              <a:rPr lang="zh-TW" altLang="en-US" dirty="0"/>
              <a:t>陳昕佑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Resource (Software), Protocols?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04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7606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Resource (Software), Protocols?</a:t>
            </a:r>
            <a:endParaRPr dirty="0"/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BBFCD71-5653-9646-C1AF-AC5B90C10F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963196"/>
            <a:ext cx="796521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 &amp; Programming Languages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Raspberry Pi OS (Linux) + Python (or C++), Arduino IDE for Arduino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OpenCV (Python/C++) for face detection, motion detection,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Messaging/Alerts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If using a hardware GSM module, communication is done via AT commands; if using a web API (e.g., Twilio), communication is done through HTTP/HTTPS or REST API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SQLite or CSV files to store sensor data and alarm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Protocols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nRF24L01 uses 2.4GHz RF protocol; Raspberry Pi and Arduino can exchange data via Serial or SPI; GSM modules use standard GSM AT command protocols.</a:t>
            </a:r>
          </a:p>
        </p:txBody>
      </p:sp>
    </p:spTree>
    <p:extLst>
      <p:ext uri="{BB962C8B-B14F-4D97-AF65-F5344CB8AC3E}">
        <p14:creationId xmlns:p14="http://schemas.microsoft.com/office/powerpoint/2010/main" val="2772683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05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Challenges &amp; Goals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93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Challenges</a:t>
            </a:r>
            <a:endParaRPr lang="en-US" dirty="0"/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63358B23-F169-6A9A-70E5-093725AA43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05156"/>
            <a:ext cx="715383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integration and wiring: Multiple sensors and wireless modules add complexity.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TW" sz="1800" dirty="0"/>
              <a:t>Difficulty Score:75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of image detection: Factors like ambient lighting and background noise must be managed.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TW" sz="1800" dirty="0"/>
              <a:t>Difficulty Score:80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synchronization: Stable and reliable data exchange between Arduino and Raspberry Pi is crucial.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TW" sz="1800" dirty="0"/>
              <a:t>Difficulty Score:80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GSM/SMS feasibility: If using SIM cards, signal strength and costs must be considered; if using a cloud API, a stable network connection is required.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n-US" altLang="zh-TW" sz="1800" dirty="0"/>
              <a:t>Difficulty Score:85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88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Goals</a:t>
            </a:r>
            <a:endParaRPr lang="en-US" dirty="0"/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5" name="Rectangle 3">
            <a:extLst>
              <a:ext uri="{FF2B5EF4-FFF2-40B4-BE49-F238E27FC236}">
                <a16:creationId xmlns:a16="http://schemas.microsoft.com/office/drawing/2014/main" id="{750E54B5-7491-6E21-005D-6C503E3D531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379329"/>
            <a:ext cx="73302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system detection accuracy and reduce false alarms.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real-time SMS alerts and display warning information on-screen.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hardware and software stability for continuous operation.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sensor data and camera footage effectively for comprehensive surveillance.</a:t>
            </a:r>
          </a:p>
        </p:txBody>
      </p:sp>
    </p:spTree>
    <p:extLst>
      <p:ext uri="{BB962C8B-B14F-4D97-AF65-F5344CB8AC3E}">
        <p14:creationId xmlns:p14="http://schemas.microsoft.com/office/powerpoint/2010/main" val="201116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06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Specifications</a:t>
            </a:r>
          </a:p>
        </p:txBody>
      </p:sp>
    </p:spTree>
    <p:extLst>
      <p:ext uri="{BB962C8B-B14F-4D97-AF65-F5344CB8AC3E}">
        <p14:creationId xmlns:p14="http://schemas.microsoft.com/office/powerpoint/2010/main" val="68168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Specifications</a:t>
            </a:r>
          </a:p>
        </p:txBody>
      </p: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E0C520B-F191-673C-4558-AEF322491EB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15400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 Distance/Range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HC-SR501 can detect motion within 7-10 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Resolution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Camera Module 2 NoIR supports up to 8MP stills and 1080p/30fps video recording.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Reading Frequency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DHT11 reads temperature and humidity every 2 seconds; the HC-SR04 can emit ultrasonic pulses as needed (e.g., once per second).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Speed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nRF24L01 can reach up to 2Mbps (in theory), with actual speed depending on distance and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Response Time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 anomaly → Send SMS in under 5 seconds (depending on network/GSM signal).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Requirements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Raspberry Pi 5 requires about 5V/3A; Arduino UNO runs on 5V/USB power supply.</a:t>
            </a:r>
          </a:p>
        </p:txBody>
      </p:sp>
    </p:spTree>
    <p:extLst>
      <p:ext uri="{BB962C8B-B14F-4D97-AF65-F5344CB8AC3E}">
        <p14:creationId xmlns:p14="http://schemas.microsoft.com/office/powerpoint/2010/main" val="5679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07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標題 2">
            <a:extLst>
              <a:ext uri="{FF2B5EF4-FFF2-40B4-BE49-F238E27FC236}">
                <a16:creationId xmlns:a16="http://schemas.microsoft.com/office/drawing/2014/main" id="{C9730F4F-649A-8A61-22B9-D6F6A4D87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altLang="zh-TW" dirty="0"/>
              <a:t>Gantt Chart </a:t>
            </a:r>
          </a:p>
        </p:txBody>
      </p:sp>
    </p:spTree>
    <p:extLst>
      <p:ext uri="{BB962C8B-B14F-4D97-AF65-F5344CB8AC3E}">
        <p14:creationId xmlns:p14="http://schemas.microsoft.com/office/powerpoint/2010/main" val="1818160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5"/>
          <p:cNvSpPr txBox="1">
            <a:spLocks noGrp="1"/>
          </p:cNvSpPr>
          <p:nvPr>
            <p:ph type="title"/>
          </p:nvPr>
        </p:nvSpPr>
        <p:spPr>
          <a:xfrm>
            <a:off x="720000" y="4587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zh-TW" dirty="0"/>
              <a:t>Gantt Chart </a:t>
            </a:r>
          </a:p>
        </p:txBody>
      </p:sp>
      <p:graphicFrame>
        <p:nvGraphicFramePr>
          <p:cNvPr id="1186" name="Google Shape;1186;p45"/>
          <p:cNvGraphicFramePr/>
          <p:nvPr>
            <p:extLst>
              <p:ext uri="{D42A27DB-BD31-4B8C-83A1-F6EECF244321}">
                <p14:modId xmlns:p14="http://schemas.microsoft.com/office/powerpoint/2010/main" val="1070104046"/>
              </p:ext>
            </p:extLst>
          </p:nvPr>
        </p:nvGraphicFramePr>
        <p:xfrm>
          <a:off x="570145" y="917160"/>
          <a:ext cx="7853855" cy="4226340"/>
        </p:xfrm>
        <a:graphic>
          <a:graphicData uri="http://schemas.openxmlformats.org/drawingml/2006/table">
            <a:tbl>
              <a:tblPr>
                <a:noFill/>
                <a:tableStyleId>{8B598CD7-063B-4558-956D-3E770D71361C}</a:tableStyleId>
              </a:tblPr>
              <a:tblGrid>
                <a:gridCol w="1772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65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3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60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INITIATIVE</a:t>
                      </a:r>
                      <a:endParaRPr sz="17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OBJECTIVE</a:t>
                      </a:r>
                      <a:endParaRPr sz="1100" b="1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1</a:t>
                      </a:r>
                      <a:endParaRPr sz="1100" b="1" dirty="0">
                        <a:solidFill>
                          <a:schemeClr val="dk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2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3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4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5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Week 6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Preliminary Planning &amp; Setup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Confirm requirements &amp; hardware list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Install Raspberry Pi OS/Arduino IDE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basic sensors &amp; camera module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Sensor &amp; Camera Integration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Write sensor data reading scripts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Implement OpenCV for image processing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Verify data transmission to Pi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SMS Alert Functionality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GSM/4G module or API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Implement SMS via AT commands/REST API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Integrate with detection workflow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Display &amp; Data Storage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Test MAX7219 LED display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Integrate alert message display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Design database or CSV logging mechanism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System Integration &amp; Testing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Conduct end-to-end functionality tests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Adjust detection sensitivity and parameters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Validate SMS reliability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2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accent3"/>
                          </a:solidFill>
                        </a:rPr>
                        <a:t>Optimization &amp; Debugging</a:t>
                      </a:r>
                      <a:endParaRPr sz="1000" b="1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Refine detection algorithms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Debug hardware wiring and code logic</a:t>
                      </a:r>
                      <a:br>
                        <a:rPr lang="en-US" altLang="zh-TW" sz="1000" dirty="0">
                          <a:solidFill>
                            <a:schemeClr val="accent3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accent3"/>
                          </a:solidFill>
                        </a:rPr>
                        <a:t>- Finalize user guide &amp; documentation</a:t>
                      </a:r>
                      <a:endParaRPr sz="1000" dirty="0">
                        <a:solidFill>
                          <a:schemeClr val="accent3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>
                        <a:solidFill>
                          <a:schemeClr val="bg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205;p47">
            <a:extLst>
              <a:ext uri="{FF2B5EF4-FFF2-40B4-BE49-F238E27FC236}">
                <a16:creationId xmlns:a16="http://schemas.microsoft.com/office/drawing/2014/main" id="{16ACC119-6673-8AD1-7831-A53525396C28}"/>
              </a:ext>
            </a:extLst>
          </p:cNvPr>
          <p:cNvSpPr txBox="1">
            <a:spLocks/>
          </p:cNvSpPr>
          <p:nvPr/>
        </p:nvSpPr>
        <p:spPr>
          <a:xfrm>
            <a:off x="1132704" y="2026108"/>
            <a:ext cx="4448100" cy="9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  <a:defRPr sz="3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dirty="0"/>
              <a:t>THANKS!</a:t>
            </a:r>
          </a:p>
        </p:txBody>
      </p:sp>
      <p:sp>
        <p:nvSpPr>
          <p:cNvPr id="8" name="Google Shape;1208;p47">
            <a:extLst>
              <a:ext uri="{FF2B5EF4-FFF2-40B4-BE49-F238E27FC236}">
                <a16:creationId xmlns:a16="http://schemas.microsoft.com/office/drawing/2014/main" id="{3F91A189-52F2-EE09-9DE1-25A6BEA9DA9A}"/>
              </a:ext>
            </a:extLst>
          </p:cNvPr>
          <p:cNvSpPr/>
          <p:nvPr/>
        </p:nvSpPr>
        <p:spPr>
          <a:xfrm rot="-5400000">
            <a:off x="693965" y="2495370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85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03544" y="1587224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Task Assignment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69956" y="101772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69956" y="2720817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69956" y="158542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69956" y="3288515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69956" y="2153120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69956" y="3856212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03544" y="10195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  <a:endParaRPr lang="en-US"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03544" y="2154923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Devices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0" y="2720811"/>
            <a:ext cx="3528377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Resource (Software), Protocols?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03541" y="3290322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Challenges &amp; Goals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03541" y="3858021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Specifications 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" name="Google Shape;715;p30">
            <a:extLst>
              <a:ext uri="{FF2B5EF4-FFF2-40B4-BE49-F238E27FC236}">
                <a16:creationId xmlns:a16="http://schemas.microsoft.com/office/drawing/2014/main" id="{9307338B-2976-2134-E123-277D14A9BD63}"/>
              </a:ext>
            </a:extLst>
          </p:cNvPr>
          <p:cNvSpPr txBox="1">
            <a:spLocks/>
          </p:cNvSpPr>
          <p:nvPr/>
        </p:nvSpPr>
        <p:spPr>
          <a:xfrm>
            <a:off x="3169956" y="442390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2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" dirty="0"/>
              <a:t>0</a:t>
            </a:r>
            <a:r>
              <a:rPr lang="en-US" altLang="zh-TW" dirty="0"/>
              <a:t>7</a:t>
            </a:r>
            <a:endParaRPr lang="en" dirty="0"/>
          </a:p>
        </p:txBody>
      </p:sp>
      <p:sp>
        <p:nvSpPr>
          <p:cNvPr id="5" name="Google Shape;720;p30">
            <a:extLst>
              <a:ext uri="{FF2B5EF4-FFF2-40B4-BE49-F238E27FC236}">
                <a16:creationId xmlns:a16="http://schemas.microsoft.com/office/drawing/2014/main" id="{2B3DA817-9CEB-C717-16F8-E33E8ED60B14}"/>
              </a:ext>
            </a:extLst>
          </p:cNvPr>
          <p:cNvSpPr txBox="1">
            <a:spLocks/>
          </p:cNvSpPr>
          <p:nvPr/>
        </p:nvSpPr>
        <p:spPr>
          <a:xfrm>
            <a:off x="4010940" y="4423909"/>
            <a:ext cx="2717700" cy="4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1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 Black"/>
              <a:buNone/>
              <a:defRPr sz="2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pPr marL="0" indent="0"/>
            <a:r>
              <a:rPr lang="en-US" altLang="zh-TW" dirty="0"/>
              <a:t>Gantt Chart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3296436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2826705" y="53927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7B80E-2A47-20B7-B1BF-CA738574BB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7080" y="1371951"/>
            <a:ext cx="8206920" cy="3981176"/>
          </a:xfrm>
        </p:spPr>
        <p:txBody>
          <a:bodyPr/>
          <a:lstStyle/>
          <a:p>
            <a:r>
              <a:rPr lang="zh-TW" altLang="en-US" sz="1800" dirty="0"/>
              <a:t>     </a:t>
            </a:r>
            <a:r>
              <a:rPr lang="en-US" altLang="zh-TW" sz="1800" dirty="0"/>
              <a:t>The core concept of this project is to develop an "Intelligent Surveillance System" capable of automatically detecting suspicious individuals or activities, capturing images/video, and sending alerts via SMS to administrators. In addition, various sensors (such as PIR motion sensor)will be integrated to monitor environmental conditions, ensuring real-time and accurate anomaly detection.</a:t>
            </a:r>
            <a:endParaRPr lang="zh-TW" alt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Storyline </a:t>
            </a:r>
          </a:p>
        </p:txBody>
      </p:sp>
      <p:sp>
        <p:nvSpPr>
          <p:cNvPr id="765" name="Google Shape;765;p33"/>
          <p:cNvSpPr/>
          <p:nvPr/>
        </p:nvSpPr>
        <p:spPr>
          <a:xfrm>
            <a:off x="3296436" y="558925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2826705" y="53927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27B80E-2A47-20B7-B1BF-CA738574BB9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20000" y="1280658"/>
            <a:ext cx="7288306" cy="2986542"/>
          </a:xfrm>
        </p:spPr>
        <p:txBody>
          <a:bodyPr/>
          <a:lstStyle/>
          <a:p>
            <a:r>
              <a:rPr lang="en-US" altLang="zh-TW" sz="1800" b="1" dirty="0"/>
              <a:t>Key Objectives:</a:t>
            </a:r>
            <a:endParaRPr lang="en-US" altLang="zh-TW" sz="1800" dirty="0"/>
          </a:p>
          <a:p>
            <a:pPr>
              <a:buFont typeface="+mj-lt"/>
              <a:buAutoNum type="arabicPeriod"/>
            </a:pPr>
            <a:r>
              <a:rPr lang="en-US" altLang="zh-TW" sz="1800" dirty="0"/>
              <a:t>Automatically detect suspicious persons or intrusions and promptly notify the administrator.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Integrate multiple sensors to provide more comprehensive environmental data.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Send alarm notifications via SMS or other methods to enhance mobility and responsiveness.</a:t>
            </a:r>
          </a:p>
          <a:p>
            <a:pPr>
              <a:buFont typeface="+mj-lt"/>
              <a:buAutoNum type="arabicPeriod"/>
            </a:pPr>
            <a:r>
              <a:rPr lang="en-US" altLang="zh-TW" sz="1800" dirty="0"/>
              <a:t>Display warning information and sensor readings for convenient monitoring and operation.</a:t>
            </a:r>
          </a:p>
          <a:p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78040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Task Assignment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0835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Task Assignment</a:t>
            </a:r>
            <a:endParaRPr dirty="0"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4427200" y="55872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739277" y="561707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99413" y="558875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644E41DD-0F5F-E255-0EAD-7E9EC416CE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131425"/>
            <a:ext cx="80096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and Sensor Integration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林聖倫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wiring and programming the Arduino UNO and sensors, including the HC-SR501 PIR sensor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MAX7219 8x8 LED module 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and Image Processing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黃柏瑜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Responsible for setting up the Raspberry Pi 5 and Camera Module 2 NoIR, using OpenCV or a similar framework for video detection and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SMS Alert and Network Functionality (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陳昕佑</a:t>
            </a: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charge of integrating and programming the GSM/4G module or SMS API (such as Twilio), enabling automatic SMS alerts upon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188950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Devices</a:t>
            </a:r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03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9058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Devices</a:t>
            </a:r>
            <a:endParaRPr dirty="0"/>
          </a:p>
        </p:txBody>
      </p:sp>
      <p:grpSp>
        <p:nvGrpSpPr>
          <p:cNvPr id="821" name="Google Shape;821;p35"/>
          <p:cNvGrpSpPr/>
          <p:nvPr/>
        </p:nvGrpSpPr>
        <p:grpSpPr>
          <a:xfrm>
            <a:off x="110151" y="558662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FC1CF2CB-1BCD-0FDE-D988-BA116EB5E0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017725"/>
            <a:ext cx="75252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 5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Serves as the core processing unit for image recognition and overall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Module 2 NoIR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camera module supporting night vision for surveillance, photo, and video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UNO R3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Assists in sensor data collection and preprocessing, can use the nRF24L01 to communicate with the Raspberry 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nRF24L01 Wireless Module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Short-range wireless transmission for data exchange between the Arduino and Raspberry 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HC-SR501 PIR Sensor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Detects human infrared signals to determine if someone is passing by.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MAX7219 8x8 LED Module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alert messages or status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GSM/4G Module (or Network Connection)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SMS alerts (through a SIM card or a web API service).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2384</TotalTime>
  <Words>1128</Words>
  <Application>Microsoft Office PowerPoint</Application>
  <PresentationFormat>如螢幕大小 (16:9)</PresentationFormat>
  <Paragraphs>99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Raleway</vt:lpstr>
      <vt:lpstr>Anaheim</vt:lpstr>
      <vt:lpstr>Hanken Grotesk</vt:lpstr>
      <vt:lpstr>Raleway ExtraBold</vt:lpstr>
      <vt:lpstr>Open Sans</vt:lpstr>
      <vt:lpstr>Arial</vt:lpstr>
      <vt:lpstr>Raleway Black</vt:lpstr>
      <vt:lpstr>Technology Market Research Pitch Deck by Slidesgo</vt:lpstr>
      <vt:lpstr>SecurePi: A Raspberry Pi-Based Smart Security and Notification System</vt:lpstr>
      <vt:lpstr>TABLE OF CONTENTS</vt:lpstr>
      <vt:lpstr>Storyline </vt:lpstr>
      <vt:lpstr>Storyline </vt:lpstr>
      <vt:lpstr>Storyline </vt:lpstr>
      <vt:lpstr>Task Assignment</vt:lpstr>
      <vt:lpstr>Task Assignment</vt:lpstr>
      <vt:lpstr>Devices</vt:lpstr>
      <vt:lpstr>Devices</vt:lpstr>
      <vt:lpstr>Resource (Software), Protocols?</vt:lpstr>
      <vt:lpstr>Resource (Software), Protocols?</vt:lpstr>
      <vt:lpstr>05</vt:lpstr>
      <vt:lpstr>Challenges</vt:lpstr>
      <vt:lpstr>Goals</vt:lpstr>
      <vt:lpstr>06</vt:lpstr>
      <vt:lpstr>Specifications</vt:lpstr>
      <vt:lpstr>07</vt:lpstr>
      <vt:lpstr>Gantt Chart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黃柏瑜</cp:lastModifiedBy>
  <cp:revision>13</cp:revision>
  <dcterms:modified xsi:type="dcterms:W3CDTF">2025-04-08T10:56:03Z</dcterms:modified>
</cp:coreProperties>
</file>