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2" r:id="rId1"/>
  </p:sldMasterIdLst>
  <p:notesMasterIdLst>
    <p:notesMasterId r:id="rId40"/>
  </p:notesMasterIdLst>
  <p:handoutMasterIdLst>
    <p:handoutMasterId r:id="rId41"/>
  </p:handoutMasterIdLst>
  <p:sldIdLst>
    <p:sldId id="436" r:id="rId2"/>
    <p:sldId id="322" r:id="rId3"/>
    <p:sldId id="502" r:id="rId4"/>
    <p:sldId id="396" r:id="rId5"/>
    <p:sldId id="397" r:id="rId6"/>
    <p:sldId id="427" r:id="rId7"/>
    <p:sldId id="388" r:id="rId8"/>
    <p:sldId id="389" r:id="rId9"/>
    <p:sldId id="391" r:id="rId10"/>
    <p:sldId id="439" r:id="rId11"/>
    <p:sldId id="449" r:id="rId12"/>
    <p:sldId id="441" r:id="rId13"/>
    <p:sldId id="503" r:id="rId14"/>
    <p:sldId id="504" r:id="rId15"/>
    <p:sldId id="505" r:id="rId16"/>
    <p:sldId id="506" r:id="rId17"/>
    <p:sldId id="515" r:id="rId18"/>
    <p:sldId id="475" r:id="rId19"/>
    <p:sldId id="476" r:id="rId20"/>
    <p:sldId id="477" r:id="rId21"/>
    <p:sldId id="478" r:id="rId22"/>
    <p:sldId id="479" r:id="rId23"/>
    <p:sldId id="480" r:id="rId24"/>
    <p:sldId id="481" r:id="rId25"/>
    <p:sldId id="501" r:id="rId26"/>
    <p:sldId id="482" r:id="rId27"/>
    <p:sldId id="462" r:id="rId28"/>
    <p:sldId id="499" r:id="rId29"/>
    <p:sldId id="500" r:id="rId30"/>
    <p:sldId id="507" r:id="rId31"/>
    <p:sldId id="508" r:id="rId32"/>
    <p:sldId id="509" r:id="rId33"/>
    <p:sldId id="510" r:id="rId34"/>
    <p:sldId id="511" r:id="rId35"/>
    <p:sldId id="512" r:id="rId36"/>
    <p:sldId id="513" r:id="rId37"/>
    <p:sldId id="514" r:id="rId38"/>
    <p:sldId id="492" r:id="rId39"/>
  </p:sldIdLst>
  <p:sldSz cx="9144000" cy="6858000" type="screen4x3"/>
  <p:notesSz cx="10234613" cy="7099300"/>
  <p:defaultTextStyle>
    <a:defPPr>
      <a:defRPr lang="zh-TW"/>
    </a:defPPr>
    <a:lvl1pPr algn="l" rtl="0" fontAlgn="base">
      <a:spcBef>
        <a:spcPct val="0"/>
      </a:spcBef>
      <a:spcAft>
        <a:spcPct val="0"/>
      </a:spcAft>
      <a:defRPr kumimoji="1" kern="1200">
        <a:solidFill>
          <a:schemeClr val="tx1"/>
        </a:solidFill>
        <a:latin typeface="Arial" charset="0"/>
        <a:ea typeface="新細明體" charset="-120"/>
        <a:cs typeface="+mn-cs"/>
      </a:defRPr>
    </a:lvl1pPr>
    <a:lvl2pPr marL="457200" algn="l" rtl="0" fontAlgn="base">
      <a:spcBef>
        <a:spcPct val="0"/>
      </a:spcBef>
      <a:spcAft>
        <a:spcPct val="0"/>
      </a:spcAft>
      <a:defRPr kumimoji="1" kern="1200">
        <a:solidFill>
          <a:schemeClr val="tx1"/>
        </a:solidFill>
        <a:latin typeface="Arial" charset="0"/>
        <a:ea typeface="新細明體" charset="-120"/>
        <a:cs typeface="+mn-cs"/>
      </a:defRPr>
    </a:lvl2pPr>
    <a:lvl3pPr marL="914400" algn="l" rtl="0" fontAlgn="base">
      <a:spcBef>
        <a:spcPct val="0"/>
      </a:spcBef>
      <a:spcAft>
        <a:spcPct val="0"/>
      </a:spcAft>
      <a:defRPr kumimoji="1" kern="1200">
        <a:solidFill>
          <a:schemeClr val="tx1"/>
        </a:solidFill>
        <a:latin typeface="Arial" charset="0"/>
        <a:ea typeface="新細明體" charset="-120"/>
        <a:cs typeface="+mn-cs"/>
      </a:defRPr>
    </a:lvl3pPr>
    <a:lvl4pPr marL="1371600" algn="l" rtl="0" fontAlgn="base">
      <a:spcBef>
        <a:spcPct val="0"/>
      </a:spcBef>
      <a:spcAft>
        <a:spcPct val="0"/>
      </a:spcAft>
      <a:defRPr kumimoji="1" kern="1200">
        <a:solidFill>
          <a:schemeClr val="tx1"/>
        </a:solidFill>
        <a:latin typeface="Arial" charset="0"/>
        <a:ea typeface="新細明體" charset="-120"/>
        <a:cs typeface="+mn-cs"/>
      </a:defRPr>
    </a:lvl4pPr>
    <a:lvl5pPr marL="1828800" algn="l" rtl="0" fontAlgn="base">
      <a:spcBef>
        <a:spcPct val="0"/>
      </a:spcBef>
      <a:spcAft>
        <a:spcPct val="0"/>
      </a:spcAft>
      <a:defRPr kumimoji="1" kern="1200">
        <a:solidFill>
          <a:schemeClr val="tx1"/>
        </a:solidFill>
        <a:latin typeface="Arial" charset="0"/>
        <a:ea typeface="新細明體" charset="-120"/>
        <a:cs typeface="+mn-cs"/>
      </a:defRPr>
    </a:lvl5pPr>
    <a:lvl6pPr marL="2286000" algn="l" defTabSz="914400" rtl="0" eaLnBrk="1" latinLnBrk="0" hangingPunct="1">
      <a:defRPr kumimoji="1" kern="1200">
        <a:solidFill>
          <a:schemeClr val="tx1"/>
        </a:solidFill>
        <a:latin typeface="Arial" charset="0"/>
        <a:ea typeface="新細明體" charset="-120"/>
        <a:cs typeface="+mn-cs"/>
      </a:defRPr>
    </a:lvl6pPr>
    <a:lvl7pPr marL="2743200" algn="l" defTabSz="914400" rtl="0" eaLnBrk="1" latinLnBrk="0" hangingPunct="1">
      <a:defRPr kumimoji="1" kern="1200">
        <a:solidFill>
          <a:schemeClr val="tx1"/>
        </a:solidFill>
        <a:latin typeface="Arial" charset="0"/>
        <a:ea typeface="新細明體" charset="-120"/>
        <a:cs typeface="+mn-cs"/>
      </a:defRPr>
    </a:lvl7pPr>
    <a:lvl8pPr marL="3200400" algn="l" defTabSz="914400" rtl="0" eaLnBrk="1" latinLnBrk="0" hangingPunct="1">
      <a:defRPr kumimoji="1" kern="1200">
        <a:solidFill>
          <a:schemeClr val="tx1"/>
        </a:solidFill>
        <a:latin typeface="Arial" charset="0"/>
        <a:ea typeface="新細明體" charset="-120"/>
        <a:cs typeface="+mn-cs"/>
      </a:defRPr>
    </a:lvl8pPr>
    <a:lvl9pPr marL="3657600" algn="l" defTabSz="914400" rtl="0" eaLnBrk="1" latinLnBrk="0" hangingPunct="1">
      <a:defRPr kumimoji="1" kern="1200">
        <a:solidFill>
          <a:schemeClr val="tx1"/>
        </a:solidFill>
        <a:latin typeface="Arial" charset="0"/>
        <a:ea typeface="新細明體"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00"/>
    <a:srgbClr val="0F6FC6"/>
    <a:srgbClr val="FFCC66"/>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深色樣式 1 - 輔色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AF606853-7671-496A-8E4F-DF71F8EC918B}" styleName="深色樣式 1 - 輔色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深色樣式 1 - 輔色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佈景主題樣式 1 - 輔色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佈景主題樣式 2 - 輔色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4" autoAdjust="0"/>
    <p:restoredTop sz="73230" autoAdjust="0"/>
  </p:normalViewPr>
  <p:slideViewPr>
    <p:cSldViewPr>
      <p:cViewPr varScale="1">
        <p:scale>
          <a:sx n="71" d="100"/>
          <a:sy n="71" d="100"/>
        </p:scale>
        <p:origin x="1524" y="66"/>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TW"/>
  <c:roundedCorners val="0"/>
  <mc:AlternateContent xmlns:mc="http://schemas.openxmlformats.org/markup-compatibility/2006">
    <mc:Choice xmlns:c14="http://schemas.microsoft.com/office/drawing/2007/8/2/chart" Requires="c14">
      <c14:style val="133"/>
    </mc:Choice>
    <mc:Fallback>
      <c:style val="33"/>
    </mc:Fallback>
  </mc:AlternateContent>
  <c:chart>
    <c:autoTitleDeleted val="1"/>
    <c:plotArea>
      <c:layout/>
      <c:barChart>
        <c:barDir val="col"/>
        <c:grouping val="clustered"/>
        <c:varyColors val="0"/>
        <c:ser>
          <c:idx val="0"/>
          <c:order val="0"/>
          <c:tx>
            <c:strRef>
              <c:f>Sheet1!$B$1</c:f>
              <c:strCache>
                <c:ptCount val="1"/>
                <c:pt idx="0">
                  <c:v>AC_CPU</c:v>
                </c:pt>
              </c:strCache>
            </c:strRef>
          </c:tx>
          <c:invertIfNegative val="0"/>
          <c:cat>
            <c:strRef>
              <c:f>Sheet1!$A$2:$A$5</c:f>
              <c:strCache>
                <c:ptCount val="4"/>
                <c:pt idx="0">
                  <c:v>32 MB</c:v>
                </c:pt>
                <c:pt idx="1">
                  <c:v>64 MB</c:v>
                </c:pt>
                <c:pt idx="2">
                  <c:v>128 MB</c:v>
                </c:pt>
                <c:pt idx="3">
                  <c:v>256 MB</c:v>
                </c:pt>
              </c:strCache>
            </c:strRef>
          </c:cat>
          <c:val>
            <c:numRef>
              <c:f>Sheet1!$B$2:$B$5</c:f>
              <c:numCache>
                <c:formatCode>General</c:formatCode>
                <c:ptCount val="4"/>
                <c:pt idx="0">
                  <c:v>1.55</c:v>
                </c:pt>
                <c:pt idx="1">
                  <c:v>1.58</c:v>
                </c:pt>
                <c:pt idx="2">
                  <c:v>1.82</c:v>
                </c:pt>
                <c:pt idx="3">
                  <c:v>1.9100000000000001</c:v>
                </c:pt>
              </c:numCache>
            </c:numRef>
          </c:val>
        </c:ser>
        <c:ser>
          <c:idx val="1"/>
          <c:order val="1"/>
          <c:tx>
            <c:strRef>
              <c:f>Sheet1!$C$1</c:f>
              <c:strCache>
                <c:ptCount val="1"/>
                <c:pt idx="0">
                  <c:v>DPAC_OMP</c:v>
                </c:pt>
              </c:strCache>
            </c:strRef>
          </c:tx>
          <c:invertIfNegative val="0"/>
          <c:cat>
            <c:strRef>
              <c:f>Sheet1!$A$2:$A$5</c:f>
              <c:strCache>
                <c:ptCount val="4"/>
                <c:pt idx="0">
                  <c:v>32 MB</c:v>
                </c:pt>
                <c:pt idx="1">
                  <c:v>64 MB</c:v>
                </c:pt>
                <c:pt idx="2">
                  <c:v>128 MB</c:v>
                </c:pt>
                <c:pt idx="3">
                  <c:v>256 MB</c:v>
                </c:pt>
              </c:strCache>
            </c:strRef>
          </c:cat>
          <c:val>
            <c:numRef>
              <c:f>Sheet1!$C$2:$C$5</c:f>
              <c:numCache>
                <c:formatCode>General</c:formatCode>
                <c:ptCount val="4"/>
                <c:pt idx="0">
                  <c:v>8.73</c:v>
                </c:pt>
                <c:pt idx="1">
                  <c:v>8.9600000000000026</c:v>
                </c:pt>
                <c:pt idx="2">
                  <c:v>9.73</c:v>
                </c:pt>
                <c:pt idx="3">
                  <c:v>9.7100000000000009</c:v>
                </c:pt>
              </c:numCache>
            </c:numRef>
          </c:val>
        </c:ser>
        <c:ser>
          <c:idx val="2"/>
          <c:order val="2"/>
          <c:tx>
            <c:strRef>
              <c:f>Sheet1!$D$1</c:f>
              <c:strCache>
                <c:ptCount val="1"/>
                <c:pt idx="0">
                  <c:v>PFAC_OMP</c:v>
                </c:pt>
              </c:strCache>
            </c:strRef>
          </c:tx>
          <c:invertIfNegative val="0"/>
          <c:cat>
            <c:strRef>
              <c:f>Sheet1!$A$2:$A$5</c:f>
              <c:strCache>
                <c:ptCount val="4"/>
                <c:pt idx="0">
                  <c:v>32 MB</c:v>
                </c:pt>
                <c:pt idx="1">
                  <c:v>64 MB</c:v>
                </c:pt>
                <c:pt idx="2">
                  <c:v>128 MB</c:v>
                </c:pt>
                <c:pt idx="3">
                  <c:v>256 MB</c:v>
                </c:pt>
              </c:strCache>
            </c:strRef>
          </c:cat>
          <c:val>
            <c:numRef>
              <c:f>Sheet1!$D$2:$D$5</c:f>
              <c:numCache>
                <c:formatCode>General</c:formatCode>
                <c:ptCount val="4"/>
                <c:pt idx="0">
                  <c:v>9.51</c:v>
                </c:pt>
                <c:pt idx="1">
                  <c:v>9.89</c:v>
                </c:pt>
                <c:pt idx="2">
                  <c:v>11.79</c:v>
                </c:pt>
                <c:pt idx="3">
                  <c:v>12.61</c:v>
                </c:pt>
              </c:numCache>
            </c:numRef>
          </c:val>
        </c:ser>
        <c:ser>
          <c:idx val="3"/>
          <c:order val="3"/>
          <c:tx>
            <c:strRef>
              <c:f>Sheet1!$E$1</c:f>
              <c:strCache>
                <c:ptCount val="1"/>
                <c:pt idx="0">
                  <c:v>PFAC_GPU</c:v>
                </c:pt>
              </c:strCache>
            </c:strRef>
          </c:tx>
          <c:spPr>
            <a:solidFill>
              <a:srgbClr val="002060"/>
            </a:solidFill>
          </c:spPr>
          <c:invertIfNegative val="0"/>
          <c:cat>
            <c:strRef>
              <c:f>Sheet1!$A$2:$A$5</c:f>
              <c:strCache>
                <c:ptCount val="4"/>
                <c:pt idx="0">
                  <c:v>32 MB</c:v>
                </c:pt>
                <c:pt idx="1">
                  <c:v>64 MB</c:v>
                </c:pt>
                <c:pt idx="2">
                  <c:v>128 MB</c:v>
                </c:pt>
                <c:pt idx="3">
                  <c:v>256 MB</c:v>
                </c:pt>
              </c:strCache>
            </c:strRef>
          </c:cat>
          <c:val>
            <c:numRef>
              <c:f>Sheet1!$E$2:$E$5</c:f>
              <c:numCache>
                <c:formatCode>General</c:formatCode>
                <c:ptCount val="4"/>
                <c:pt idx="0">
                  <c:v>110.64</c:v>
                </c:pt>
                <c:pt idx="1">
                  <c:v>119.36999999999999</c:v>
                </c:pt>
                <c:pt idx="2">
                  <c:v>135.02000000000001</c:v>
                </c:pt>
                <c:pt idx="3">
                  <c:v>143.16</c:v>
                </c:pt>
              </c:numCache>
            </c:numRef>
          </c:val>
        </c:ser>
        <c:dLbls>
          <c:showLegendKey val="0"/>
          <c:showVal val="0"/>
          <c:showCatName val="0"/>
          <c:showSerName val="0"/>
          <c:showPercent val="0"/>
          <c:showBubbleSize val="0"/>
        </c:dLbls>
        <c:gapWidth val="150"/>
        <c:axId val="520434632"/>
        <c:axId val="520435416"/>
      </c:barChart>
      <c:catAx>
        <c:axId val="520434632"/>
        <c:scaling>
          <c:orientation val="minMax"/>
        </c:scaling>
        <c:delete val="0"/>
        <c:axPos val="b"/>
        <c:numFmt formatCode="General" sourceLinked="0"/>
        <c:majorTickMark val="none"/>
        <c:minorTickMark val="none"/>
        <c:tickLblPos val="nextTo"/>
        <c:crossAx val="520435416"/>
        <c:crosses val="autoZero"/>
        <c:auto val="1"/>
        <c:lblAlgn val="ctr"/>
        <c:lblOffset val="100"/>
        <c:noMultiLvlLbl val="0"/>
      </c:catAx>
      <c:valAx>
        <c:axId val="520435416"/>
        <c:scaling>
          <c:logBase val="2"/>
          <c:orientation val="minMax"/>
        </c:scaling>
        <c:delete val="0"/>
        <c:axPos val="l"/>
        <c:majorGridlines/>
        <c:title>
          <c:tx>
            <c:rich>
              <a:bodyPr/>
              <a:lstStyle/>
              <a:p>
                <a:pPr>
                  <a:defRPr/>
                </a:pPr>
                <a:r>
                  <a:rPr lang="en-US"/>
                  <a:t>Gbps</a:t>
                </a:r>
                <a:endParaRPr lang="zh-TW"/>
              </a:p>
            </c:rich>
          </c:tx>
          <c:layout>
            <c:manualLayout>
              <c:xMode val="edge"/>
              <c:yMode val="edge"/>
              <c:x val="7.4867326359124811E-2"/>
              <c:y val="0.24912580571224124"/>
            </c:manualLayout>
          </c:layout>
          <c:overlay val="0"/>
        </c:title>
        <c:numFmt formatCode="General" sourceLinked="1"/>
        <c:majorTickMark val="none"/>
        <c:minorTickMark val="none"/>
        <c:tickLblPos val="nextTo"/>
        <c:crossAx val="520434632"/>
        <c:crosses val="autoZero"/>
        <c:crossBetween val="between"/>
      </c:valAx>
      <c:dTable>
        <c:showHorzBorder val="1"/>
        <c:showVertBorder val="1"/>
        <c:showOutline val="1"/>
        <c:showKeys val="1"/>
      </c:dTable>
      <c:spPr>
        <a:solidFill>
          <a:schemeClr val="bg1"/>
        </a:solidFill>
      </c:spPr>
    </c:plotArea>
    <c:plotVisOnly val="1"/>
    <c:dispBlanksAs val="gap"/>
    <c:showDLblsOverMax val="0"/>
  </c:chart>
  <c:txPr>
    <a:bodyPr/>
    <a:lstStyle/>
    <a:p>
      <a:pPr>
        <a:defRPr sz="1800"/>
      </a:pPr>
      <a:endParaRPr lang="zh-TW"/>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4434999" cy="354965"/>
          </a:xfrm>
          <a:prstGeom prst="rect">
            <a:avLst/>
          </a:prstGeom>
        </p:spPr>
        <p:txBody>
          <a:bodyPr vert="horz" lIns="95518" tIns="47759" rIns="95518" bIns="47759" rtlCol="0"/>
          <a:lstStyle>
            <a:lvl1pPr algn="l">
              <a:defRPr sz="1300"/>
            </a:lvl1pPr>
          </a:lstStyle>
          <a:p>
            <a:endParaRPr lang="zh-TW" altLang="en-US"/>
          </a:p>
        </p:txBody>
      </p:sp>
      <p:sp>
        <p:nvSpPr>
          <p:cNvPr id="3" name="日期版面配置區 2"/>
          <p:cNvSpPr>
            <a:spLocks noGrp="1"/>
          </p:cNvSpPr>
          <p:nvPr>
            <p:ph type="dt" sz="quarter" idx="1"/>
          </p:nvPr>
        </p:nvSpPr>
        <p:spPr>
          <a:xfrm>
            <a:off x="5797246" y="0"/>
            <a:ext cx="4434999" cy="354965"/>
          </a:xfrm>
          <a:prstGeom prst="rect">
            <a:avLst/>
          </a:prstGeom>
        </p:spPr>
        <p:txBody>
          <a:bodyPr vert="horz" lIns="95518" tIns="47759" rIns="95518" bIns="47759" rtlCol="0"/>
          <a:lstStyle>
            <a:lvl1pPr algn="r">
              <a:defRPr sz="1300"/>
            </a:lvl1pPr>
          </a:lstStyle>
          <a:p>
            <a:fld id="{783B4E32-445F-48FF-82DD-416A2E701EDB}" type="datetimeFigureOut">
              <a:rPr lang="zh-TW" altLang="en-US" smtClean="0"/>
              <a:pPr/>
              <a:t>2017/9/6</a:t>
            </a:fld>
            <a:endParaRPr lang="zh-TW" altLang="en-US"/>
          </a:p>
        </p:txBody>
      </p:sp>
      <p:sp>
        <p:nvSpPr>
          <p:cNvPr id="4" name="頁尾版面配置區 3"/>
          <p:cNvSpPr>
            <a:spLocks noGrp="1"/>
          </p:cNvSpPr>
          <p:nvPr>
            <p:ph type="ftr" sz="quarter" idx="2"/>
          </p:nvPr>
        </p:nvSpPr>
        <p:spPr>
          <a:xfrm>
            <a:off x="1" y="6743103"/>
            <a:ext cx="4434999" cy="354965"/>
          </a:xfrm>
          <a:prstGeom prst="rect">
            <a:avLst/>
          </a:prstGeom>
        </p:spPr>
        <p:txBody>
          <a:bodyPr vert="horz" lIns="95518" tIns="47759" rIns="95518" bIns="47759" rtlCol="0" anchor="b"/>
          <a:lstStyle>
            <a:lvl1pPr algn="l">
              <a:defRPr sz="1300"/>
            </a:lvl1pPr>
          </a:lstStyle>
          <a:p>
            <a:endParaRPr lang="zh-TW" altLang="en-US"/>
          </a:p>
        </p:txBody>
      </p:sp>
      <p:sp>
        <p:nvSpPr>
          <p:cNvPr id="5" name="投影片編號版面配置區 4"/>
          <p:cNvSpPr>
            <a:spLocks noGrp="1"/>
          </p:cNvSpPr>
          <p:nvPr>
            <p:ph type="sldNum" sz="quarter" idx="3"/>
          </p:nvPr>
        </p:nvSpPr>
        <p:spPr>
          <a:xfrm>
            <a:off x="5797246" y="6743103"/>
            <a:ext cx="4434999" cy="354965"/>
          </a:xfrm>
          <a:prstGeom prst="rect">
            <a:avLst/>
          </a:prstGeom>
        </p:spPr>
        <p:txBody>
          <a:bodyPr vert="horz" lIns="95518" tIns="47759" rIns="95518" bIns="47759" rtlCol="0" anchor="b"/>
          <a:lstStyle>
            <a:lvl1pPr algn="r">
              <a:defRPr sz="1300"/>
            </a:lvl1pPr>
          </a:lstStyle>
          <a:p>
            <a:fld id="{3B9F2F59-E65C-4838-82D9-6B0DE1B6CA7E}" type="slidenum">
              <a:rPr lang="zh-TW" altLang="en-US" smtClean="0"/>
              <a:pPr/>
              <a:t>‹#›</a:t>
            </a:fld>
            <a:endParaRPr lang="zh-TW" altLang="en-US"/>
          </a:p>
        </p:txBody>
      </p:sp>
    </p:spTree>
    <p:extLst>
      <p:ext uri="{BB962C8B-B14F-4D97-AF65-F5344CB8AC3E}">
        <p14:creationId xmlns:p14="http://schemas.microsoft.com/office/powerpoint/2010/main" val="11944387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1" y="0"/>
            <a:ext cx="4434999" cy="354965"/>
          </a:xfrm>
          <a:prstGeom prst="rect">
            <a:avLst/>
          </a:prstGeom>
        </p:spPr>
        <p:txBody>
          <a:bodyPr vert="horz" lIns="95518" tIns="47759" rIns="95518" bIns="47759" rtlCol="0"/>
          <a:lstStyle>
            <a:lvl1pPr algn="l" fontAlgn="auto">
              <a:spcBef>
                <a:spcPts val="0"/>
              </a:spcBef>
              <a:spcAft>
                <a:spcPts val="0"/>
              </a:spcAft>
              <a:defRPr kumimoji="0" sz="1300">
                <a:latin typeface="+mn-lt"/>
                <a:ea typeface="+mn-ea"/>
              </a:defRPr>
            </a:lvl1pPr>
          </a:lstStyle>
          <a:p>
            <a:pPr>
              <a:defRPr/>
            </a:pPr>
            <a:endParaRPr lang="zh-TW" altLang="en-US"/>
          </a:p>
        </p:txBody>
      </p:sp>
      <p:sp>
        <p:nvSpPr>
          <p:cNvPr id="3" name="日期版面配置區 2"/>
          <p:cNvSpPr>
            <a:spLocks noGrp="1"/>
          </p:cNvSpPr>
          <p:nvPr>
            <p:ph type="dt" idx="1"/>
          </p:nvPr>
        </p:nvSpPr>
        <p:spPr>
          <a:xfrm>
            <a:off x="5797246" y="0"/>
            <a:ext cx="4434999" cy="354965"/>
          </a:xfrm>
          <a:prstGeom prst="rect">
            <a:avLst/>
          </a:prstGeom>
        </p:spPr>
        <p:txBody>
          <a:bodyPr vert="horz" lIns="95518" tIns="47759" rIns="95518" bIns="47759" rtlCol="0"/>
          <a:lstStyle>
            <a:lvl1pPr algn="r" fontAlgn="auto">
              <a:spcBef>
                <a:spcPts val="0"/>
              </a:spcBef>
              <a:spcAft>
                <a:spcPts val="0"/>
              </a:spcAft>
              <a:defRPr kumimoji="0" sz="1300">
                <a:latin typeface="+mn-lt"/>
                <a:ea typeface="+mn-ea"/>
              </a:defRPr>
            </a:lvl1pPr>
          </a:lstStyle>
          <a:p>
            <a:pPr>
              <a:defRPr/>
            </a:pPr>
            <a:fld id="{AC0BA41C-71B6-4E96-800A-A4197BE4681B}" type="datetimeFigureOut">
              <a:rPr lang="zh-TW" altLang="en-US"/>
              <a:pPr>
                <a:defRPr/>
              </a:pPr>
              <a:t>2017/9/6</a:t>
            </a:fld>
            <a:endParaRPr lang="zh-TW" altLang="en-US"/>
          </a:p>
        </p:txBody>
      </p:sp>
      <p:sp>
        <p:nvSpPr>
          <p:cNvPr id="4" name="投影片圖像版面配置區 3"/>
          <p:cNvSpPr>
            <a:spLocks noGrp="1" noRot="1" noChangeAspect="1"/>
          </p:cNvSpPr>
          <p:nvPr>
            <p:ph type="sldImg" idx="2"/>
          </p:nvPr>
        </p:nvSpPr>
        <p:spPr>
          <a:xfrm>
            <a:off x="3341688" y="531813"/>
            <a:ext cx="3551237" cy="2662237"/>
          </a:xfrm>
          <a:prstGeom prst="rect">
            <a:avLst/>
          </a:prstGeom>
          <a:noFill/>
          <a:ln w="12700">
            <a:solidFill>
              <a:prstClr val="black"/>
            </a:solidFill>
          </a:ln>
        </p:spPr>
        <p:txBody>
          <a:bodyPr vert="horz" lIns="95518" tIns="47759" rIns="95518" bIns="47759" rtlCol="0" anchor="ctr"/>
          <a:lstStyle/>
          <a:p>
            <a:pPr lvl="0"/>
            <a:endParaRPr lang="zh-TW" altLang="en-US" noProof="0" smtClean="0"/>
          </a:p>
        </p:txBody>
      </p:sp>
      <p:sp>
        <p:nvSpPr>
          <p:cNvPr id="5" name="備忘稿版面配置區 4"/>
          <p:cNvSpPr>
            <a:spLocks noGrp="1"/>
          </p:cNvSpPr>
          <p:nvPr>
            <p:ph type="body" sz="quarter" idx="3"/>
          </p:nvPr>
        </p:nvSpPr>
        <p:spPr>
          <a:xfrm>
            <a:off x="1023462" y="3372167"/>
            <a:ext cx="8187690" cy="3194685"/>
          </a:xfrm>
          <a:prstGeom prst="rect">
            <a:avLst/>
          </a:prstGeom>
        </p:spPr>
        <p:txBody>
          <a:bodyPr vert="horz" lIns="95518" tIns="47759" rIns="95518" bIns="47759"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p>
        </p:txBody>
      </p:sp>
      <p:sp>
        <p:nvSpPr>
          <p:cNvPr id="6" name="頁尾版面配置區 5"/>
          <p:cNvSpPr>
            <a:spLocks noGrp="1"/>
          </p:cNvSpPr>
          <p:nvPr>
            <p:ph type="ftr" sz="quarter" idx="4"/>
          </p:nvPr>
        </p:nvSpPr>
        <p:spPr>
          <a:xfrm>
            <a:off x="1" y="6743103"/>
            <a:ext cx="4434999" cy="354965"/>
          </a:xfrm>
          <a:prstGeom prst="rect">
            <a:avLst/>
          </a:prstGeom>
        </p:spPr>
        <p:txBody>
          <a:bodyPr vert="horz" lIns="95518" tIns="47759" rIns="95518" bIns="47759" rtlCol="0" anchor="b"/>
          <a:lstStyle>
            <a:lvl1pPr algn="l" fontAlgn="auto">
              <a:spcBef>
                <a:spcPts val="0"/>
              </a:spcBef>
              <a:spcAft>
                <a:spcPts val="0"/>
              </a:spcAft>
              <a:defRPr kumimoji="0" sz="13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5797246" y="6743103"/>
            <a:ext cx="4434999" cy="354965"/>
          </a:xfrm>
          <a:prstGeom prst="rect">
            <a:avLst/>
          </a:prstGeom>
        </p:spPr>
        <p:txBody>
          <a:bodyPr vert="horz" lIns="95518" tIns="47759" rIns="95518" bIns="47759" rtlCol="0" anchor="b"/>
          <a:lstStyle>
            <a:lvl1pPr algn="r" fontAlgn="auto">
              <a:spcBef>
                <a:spcPts val="0"/>
              </a:spcBef>
              <a:spcAft>
                <a:spcPts val="0"/>
              </a:spcAft>
              <a:defRPr kumimoji="0" sz="1300">
                <a:latin typeface="+mn-lt"/>
                <a:ea typeface="+mn-ea"/>
              </a:defRPr>
            </a:lvl1pPr>
          </a:lstStyle>
          <a:p>
            <a:pPr>
              <a:defRPr/>
            </a:pPr>
            <a:fld id="{ABAE5391-D9E6-4AA9-9F16-15BE65280CA1}" type="slidenum">
              <a:rPr lang="zh-TW" altLang="en-US"/>
              <a:pPr>
                <a:defRPr/>
              </a:pPr>
              <a:t>‹#›</a:t>
            </a:fld>
            <a:endParaRPr lang="zh-TW" altLang="en-US"/>
          </a:p>
        </p:txBody>
      </p:sp>
    </p:spTree>
    <p:extLst>
      <p:ext uri="{BB962C8B-B14F-4D97-AF65-F5344CB8AC3E}">
        <p14:creationId xmlns:p14="http://schemas.microsoft.com/office/powerpoint/2010/main" val="19325814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a:t>
            </a:fld>
            <a:endParaRPr lang="zh-TW" altLang="en-US"/>
          </a:p>
        </p:txBody>
      </p:sp>
    </p:spTree>
    <p:extLst>
      <p:ext uri="{BB962C8B-B14F-4D97-AF65-F5344CB8AC3E}">
        <p14:creationId xmlns:p14="http://schemas.microsoft.com/office/powerpoint/2010/main" val="3755896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We have four </a:t>
            </a:r>
            <a:r>
              <a:rPr lang="en-US" altLang="zh-TW" sz="1200" kern="1200" dirty="0" smtClean="0">
                <a:solidFill>
                  <a:schemeClr val="tx1"/>
                </a:solidFill>
                <a:latin typeface="+mn-lt"/>
                <a:ea typeface="+mn-ea"/>
                <a:cs typeface="+mn-cs"/>
              </a:rPr>
              <a:t>equivalent implementations for comparisons.</a:t>
            </a:r>
            <a:r>
              <a:rPr lang="en-US" altLang="zh-TW" sz="1200" kern="1200" baseline="0" dirty="0" smtClean="0">
                <a:solidFill>
                  <a:schemeClr val="tx1"/>
                </a:solidFill>
                <a:latin typeface="+mn-lt"/>
                <a:ea typeface="+mn-ea"/>
                <a:cs typeface="+mn-cs"/>
              </a:rPr>
              <a:t> </a:t>
            </a:r>
          </a:p>
          <a:p>
            <a:r>
              <a:rPr lang="en-US" altLang="zh-TW" sz="1200" kern="1200" baseline="0" dirty="0" smtClean="0">
                <a:solidFill>
                  <a:schemeClr val="tx1"/>
                </a:solidFill>
                <a:latin typeface="+mn-lt"/>
                <a:ea typeface="+mn-ea"/>
                <a:cs typeface="+mn-cs"/>
              </a:rPr>
              <a:t>The AC_CPU denotes the </a:t>
            </a:r>
            <a:r>
              <a:rPr lang="en-US" altLang="zh-TW" dirty="0" smtClean="0"/>
              <a:t>implementation of the AC algorithm on the </a:t>
            </a:r>
            <a:r>
              <a:rPr lang="en-US" altLang="zh-TW" dirty="0" err="1" smtClean="0"/>
              <a:t>Core</a:t>
            </a:r>
            <a:r>
              <a:rPr lang="en-US" altLang="zh-TW" baseline="30000" dirty="0" err="1" smtClean="0"/>
              <a:t>TM</a:t>
            </a:r>
            <a:r>
              <a:rPr lang="en-US" altLang="zh-TW" dirty="0" smtClean="0"/>
              <a:t> i7 using a single thread.</a:t>
            </a:r>
          </a:p>
          <a:p>
            <a:r>
              <a:rPr lang="en-US" altLang="zh-TW" dirty="0" smtClean="0"/>
              <a:t>The</a:t>
            </a:r>
            <a:r>
              <a:rPr lang="en-US" altLang="zh-TW" baseline="0" dirty="0" smtClean="0"/>
              <a:t> DPAC_OMP denotes the </a:t>
            </a:r>
            <a:r>
              <a:rPr lang="en-US" altLang="zh-TW" dirty="0" smtClean="0"/>
              <a:t>implementation of the DPAC algorithm on Intel </a:t>
            </a:r>
            <a:r>
              <a:rPr lang="en-US" altLang="zh-TW" dirty="0" err="1" smtClean="0"/>
              <a:t>Core</a:t>
            </a:r>
            <a:r>
              <a:rPr lang="en-US" altLang="zh-TW" baseline="30000" dirty="0" err="1" smtClean="0"/>
              <a:t>TM</a:t>
            </a:r>
            <a:r>
              <a:rPr lang="en-US" altLang="zh-TW" dirty="0" smtClean="0"/>
              <a:t> i7 CPU with </a:t>
            </a:r>
            <a:r>
              <a:rPr lang="en-US" altLang="zh-TW" dirty="0" err="1" smtClean="0"/>
              <a:t>OpenMP</a:t>
            </a:r>
            <a:r>
              <a:rPr lang="en-US" altLang="zh-TW" dirty="0" smtClean="0"/>
              <a:t>.</a:t>
            </a:r>
          </a:p>
          <a:p>
            <a:r>
              <a:rPr lang="en-US" altLang="zh-TW" dirty="0" smtClean="0"/>
              <a:t>The</a:t>
            </a:r>
            <a:r>
              <a:rPr lang="en-US" altLang="zh-TW" baseline="0" dirty="0" smtClean="0"/>
              <a:t> PFAC_OMP denotes the </a:t>
            </a:r>
            <a:r>
              <a:rPr lang="en-US" altLang="zh-TW" dirty="0" smtClean="0"/>
              <a:t>implementation of the PFAC algorithm on Intel </a:t>
            </a:r>
            <a:r>
              <a:rPr lang="en-US" altLang="zh-TW" dirty="0" err="1" smtClean="0"/>
              <a:t>Core</a:t>
            </a:r>
            <a:r>
              <a:rPr lang="en-US" altLang="zh-TW" baseline="30000" dirty="0" err="1" smtClean="0"/>
              <a:t>TM</a:t>
            </a:r>
            <a:r>
              <a:rPr lang="en-US" altLang="zh-TW" dirty="0" smtClean="0"/>
              <a:t> i7 CPU with the </a:t>
            </a:r>
            <a:r>
              <a:rPr lang="en-US" altLang="zh-TW" dirty="0" err="1" smtClean="0"/>
              <a:t>OpenMP</a:t>
            </a:r>
            <a:r>
              <a:rPr lang="en-US" altLang="zh-TW" dirty="0" smtClean="0"/>
              <a:t>.</a:t>
            </a:r>
          </a:p>
          <a:p>
            <a:r>
              <a:rPr lang="en-US" altLang="zh-TW" dirty="0" smtClean="0"/>
              <a:t>The</a:t>
            </a:r>
            <a:r>
              <a:rPr lang="en-US" altLang="zh-TW" baseline="0" dirty="0" smtClean="0"/>
              <a:t> PFAC_GPU denotes the </a:t>
            </a:r>
            <a:r>
              <a:rPr lang="en-US" altLang="zh-TW" dirty="0" smtClean="0"/>
              <a:t>implementation of the PFAC algorithm on NVIDIA GPUs</a:t>
            </a:r>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11</a:t>
            </a:fld>
            <a:endParaRPr lang="zh-TW" altLang="en-US"/>
          </a:p>
        </p:txBody>
      </p:sp>
    </p:spTree>
    <p:extLst>
      <p:ext uri="{BB962C8B-B14F-4D97-AF65-F5344CB8AC3E}">
        <p14:creationId xmlns:p14="http://schemas.microsoft.com/office/powerpoint/2010/main" val="303755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However, we are much more interested in the performance</a:t>
            </a:r>
            <a:r>
              <a:rPr lang="en-US" altLang="zh-TW" baseline="0" dirty="0" smtClean="0"/>
              <a:t> of GPU performing string matching. Here we define another metric to evaluate the performance.</a:t>
            </a:r>
          </a:p>
          <a:p>
            <a:r>
              <a:rPr lang="en-US" altLang="zh-TW" baseline="0" dirty="0" smtClean="0"/>
              <a:t>The raw data throughput equals to the input size divided by the GPU time without considering the transfer time of moving data from host to device and device to host.</a:t>
            </a:r>
          </a:p>
          <a:p>
            <a:r>
              <a:rPr lang="en-US" altLang="zh-TW" baseline="0" dirty="0" smtClean="0"/>
              <a:t>In average, the GPU implementation has 75 times faster than the AC_CPU and 15 times faster than the DPAC_OMP implementation.</a:t>
            </a:r>
          </a:p>
          <a:p>
            <a:r>
              <a:rPr lang="en-US" altLang="zh-TW" baseline="0" dirty="0" smtClean="0"/>
              <a:t>In addition, we can find that the PFAC is not only suitable to be implemented on GPU but also on multiple core CPU.</a:t>
            </a:r>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12</a:t>
            </a:fld>
            <a:endParaRPr lang="zh-TW" altLang="en-US"/>
          </a:p>
        </p:txBody>
      </p:sp>
    </p:spTree>
    <p:extLst>
      <p:ext uri="{BB962C8B-B14F-4D97-AF65-F5344CB8AC3E}">
        <p14:creationId xmlns:p14="http://schemas.microsoft.com/office/powerpoint/2010/main" val="1953281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In</a:t>
            </a:r>
            <a:r>
              <a:rPr lang="en-US" altLang="zh-TW" baseline="0" dirty="0" smtClean="0"/>
              <a:t> the beginning of this talk, I would like to introduce an open source library we released last year.</a:t>
            </a:r>
          </a:p>
          <a:p>
            <a:r>
              <a:rPr lang="en-US" altLang="zh-TW" b="1" dirty="0" smtClean="0"/>
              <a:t>PFAC</a:t>
            </a:r>
            <a:r>
              <a:rPr lang="en-US" altLang="zh-TW" dirty="0" smtClean="0"/>
              <a:t> is an open source library for multiple string matching performed on </a:t>
            </a:r>
            <a:r>
              <a:rPr lang="en-US" altLang="zh-TW" b="1" dirty="0" err="1" smtClean="0"/>
              <a:t>Nvidia</a:t>
            </a:r>
            <a:r>
              <a:rPr lang="en-US" altLang="zh-TW" dirty="0" smtClean="0"/>
              <a:t> </a:t>
            </a:r>
            <a:r>
              <a:rPr lang="en-US" altLang="zh-TW" b="1" dirty="0" smtClean="0"/>
              <a:t>GPUs</a:t>
            </a:r>
            <a:r>
              <a:rPr lang="en-US" altLang="zh-TW" dirty="0" smtClean="0"/>
              <a:t>. </a:t>
            </a:r>
          </a:p>
          <a:p>
            <a:pPr lvl="1"/>
            <a:r>
              <a:rPr lang="en-US" altLang="zh-TW" dirty="0" smtClean="0"/>
              <a:t>PFAC runs on </a:t>
            </a:r>
            <a:r>
              <a:rPr lang="en-US" altLang="zh-TW" dirty="0" err="1" smtClean="0"/>
              <a:t>Nvidia</a:t>
            </a:r>
            <a:r>
              <a:rPr lang="en-US" altLang="zh-TW" dirty="0" smtClean="0"/>
              <a:t> GPUs that support </a:t>
            </a:r>
            <a:r>
              <a:rPr lang="en-US" altLang="zh-TW" b="1" dirty="0" smtClean="0"/>
              <a:t>CUDA</a:t>
            </a:r>
            <a:r>
              <a:rPr lang="en-US" altLang="zh-TW" dirty="0" smtClean="0"/>
              <a:t>, including NVIDIA 1.1, 1.2, 1.3, 2.0 and 2.1 architectures. </a:t>
            </a:r>
          </a:p>
          <a:p>
            <a:pPr lvl="1"/>
            <a:r>
              <a:rPr lang="en-US" altLang="zh-TW" dirty="0" smtClean="0"/>
              <a:t>Supporting OS includes </a:t>
            </a:r>
            <a:r>
              <a:rPr lang="en-US" altLang="zh-TW" dirty="0" err="1" smtClean="0"/>
              <a:t>ubuntu</a:t>
            </a:r>
            <a:r>
              <a:rPr lang="en-US" altLang="zh-TW" dirty="0" smtClean="0"/>
              <a:t>, Fedora and MAC OS.</a:t>
            </a:r>
          </a:p>
          <a:p>
            <a:r>
              <a:rPr lang="en-US" altLang="zh-TW" dirty="0" smtClean="0"/>
              <a:t>The PFAC library</a:t>
            </a:r>
            <a:r>
              <a:rPr lang="en-US" altLang="zh-TW" baseline="0" dirty="0" smtClean="0"/>
              <a:t> is r</a:t>
            </a:r>
            <a:r>
              <a:rPr lang="en-US" altLang="zh-TW" dirty="0" smtClean="0"/>
              <a:t>eleased on Google code project </a:t>
            </a:r>
          </a:p>
          <a:p>
            <a:pPr lvl="1"/>
            <a:r>
              <a:rPr lang="en-US" altLang="zh-TW" dirty="0" smtClean="0"/>
              <a:t>http://code.google.com/p/pfac/</a:t>
            </a:r>
          </a:p>
          <a:p>
            <a:pPr lvl="1"/>
            <a:r>
              <a:rPr lang="en-US" altLang="zh-TW" dirty="0" smtClean="0"/>
              <a:t>provides C-style API </a:t>
            </a:r>
          </a:p>
          <a:p>
            <a:pPr lvl="1"/>
            <a:r>
              <a:rPr lang="en-US" altLang="zh-TW" dirty="0" smtClean="0"/>
              <a:t>So that</a:t>
            </a:r>
            <a:r>
              <a:rPr lang="en-US" altLang="zh-TW" baseline="0" dirty="0" smtClean="0"/>
              <a:t> </a:t>
            </a:r>
            <a:r>
              <a:rPr lang="en-US" altLang="zh-TW" dirty="0" smtClean="0"/>
              <a:t>users don’t need to have background on GPU computing or parallel computing.</a:t>
            </a:r>
            <a:endParaRPr lang="zh-TW" altLang="en-US" dirty="0" smtClean="0"/>
          </a:p>
          <a:p>
            <a:endParaRPr lang="en-US" altLang="zh-TW" baseline="0" dirty="0" smtClean="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13</a:t>
            </a:fld>
            <a:endParaRPr lang="zh-TW" altLang="en-US"/>
          </a:p>
        </p:txBody>
      </p:sp>
    </p:spTree>
    <p:extLst>
      <p:ext uri="{BB962C8B-B14F-4D97-AF65-F5344CB8AC3E}">
        <p14:creationId xmlns:p14="http://schemas.microsoft.com/office/powerpoint/2010/main" val="1972731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Using PFAC library for string matching is very simple.</a:t>
            </a:r>
          </a:p>
          <a:p>
            <a:r>
              <a:rPr lang="en-US" altLang="zh-TW" dirty="0" smtClean="0"/>
              <a:t>We use a simple example to</a:t>
            </a:r>
            <a:r>
              <a:rPr lang="en-US" altLang="zh-TW" baseline="0" dirty="0" smtClean="0"/>
              <a:t> demonstrate how to match the four pattern against the input stream.</a:t>
            </a:r>
            <a:endParaRPr lang="zh-TW" altLang="en-US" dirty="0"/>
          </a:p>
        </p:txBody>
      </p:sp>
      <p:sp>
        <p:nvSpPr>
          <p:cNvPr id="4" name="投影片編號版面配置區 3"/>
          <p:cNvSpPr>
            <a:spLocks noGrp="1"/>
          </p:cNvSpPr>
          <p:nvPr>
            <p:ph type="sldNum" sz="quarter" idx="10"/>
          </p:nvPr>
        </p:nvSpPr>
        <p:spPr/>
        <p:txBody>
          <a:bodyPr/>
          <a:lstStyle/>
          <a:p>
            <a:pPr>
              <a:defRPr/>
            </a:pPr>
            <a:fld id="{0385814D-5025-4098-BD26-CEB2D8535B24}" type="slidenum">
              <a:rPr lang="en-US" altLang="zh-TW" smtClean="0"/>
              <a:pPr>
                <a:defRPr/>
              </a:pPr>
              <a:t>14</a:t>
            </a:fld>
            <a:endParaRPr lang="en-US" altLang="zh-TW" dirty="0"/>
          </a:p>
        </p:txBody>
      </p:sp>
    </p:spTree>
    <p:extLst>
      <p:ext uri="{BB962C8B-B14F-4D97-AF65-F5344CB8AC3E}">
        <p14:creationId xmlns:p14="http://schemas.microsoft.com/office/powerpoint/2010/main" val="14193432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All you have to do is to follow the 5 steps.</a:t>
            </a:r>
          </a:p>
          <a:p>
            <a:r>
              <a:rPr lang="en-US" altLang="zh-TW" dirty="0" smtClean="0"/>
              <a:t>First</a:t>
            </a:r>
            <a:r>
              <a:rPr lang="en-US" altLang="zh-TW" baseline="0" dirty="0" smtClean="0"/>
              <a:t> is to create a PFAC handle.</a:t>
            </a:r>
          </a:p>
          <a:p>
            <a:r>
              <a:rPr lang="en-US" altLang="zh-TW" baseline="0" dirty="0" smtClean="0"/>
              <a:t>Second is to read patterns and dump transition table to GPU.</a:t>
            </a:r>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15</a:t>
            </a:fld>
            <a:endParaRPr lang="zh-TW" altLang="en-US"/>
          </a:p>
        </p:txBody>
      </p:sp>
    </p:spTree>
    <p:extLst>
      <p:ext uri="{BB962C8B-B14F-4D97-AF65-F5344CB8AC3E}">
        <p14:creationId xmlns:p14="http://schemas.microsoft.com/office/powerpoint/2010/main" val="2405752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baseline="0" dirty="0" smtClean="0"/>
              <a:t>The third step is to prepare the input stream.</a:t>
            </a:r>
          </a:p>
          <a:p>
            <a:r>
              <a:rPr lang="en-US" altLang="zh-TW" baseline="0" dirty="0" smtClean="0"/>
              <a:t>The fourth step is the run string matching on GPU</a:t>
            </a:r>
          </a:p>
          <a:p>
            <a:r>
              <a:rPr lang="en-US" altLang="zh-TW" baseline="0" dirty="0" smtClean="0"/>
              <a:t>Finally, the fifth step is to output matched result.</a:t>
            </a:r>
          </a:p>
          <a:p>
            <a:r>
              <a:rPr lang="en-US" altLang="zh-TW" baseline="0" dirty="0" smtClean="0"/>
              <a:t>Then, you see the matched results which indicate at which position, match which pattern</a:t>
            </a:r>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16</a:t>
            </a:fld>
            <a:endParaRPr lang="zh-TW" altLang="en-US"/>
          </a:p>
        </p:txBody>
      </p:sp>
    </p:spTree>
    <p:extLst>
      <p:ext uri="{BB962C8B-B14F-4D97-AF65-F5344CB8AC3E}">
        <p14:creationId xmlns:p14="http://schemas.microsoft.com/office/powerpoint/2010/main" val="23037346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600" dirty="0" smtClean="0"/>
              <a:t>The flow of my presentation is as follows.</a:t>
            </a:r>
          </a:p>
          <a:p>
            <a:r>
              <a:rPr lang="en-US" altLang="zh-TW" sz="1600" dirty="0" smtClean="0"/>
              <a:t>First, I will introduce what is PFAC library.</a:t>
            </a:r>
          </a:p>
          <a:p>
            <a:r>
              <a:rPr lang="en-US" altLang="zh-TW" sz="1600" dirty="0" smtClean="0"/>
              <a:t>Second, I will review a traditional string</a:t>
            </a:r>
            <a:r>
              <a:rPr lang="en-US" altLang="zh-TW" sz="1600" baseline="0" dirty="0" smtClean="0"/>
              <a:t> matching algorithm</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600" dirty="0" smtClean="0"/>
              <a:t>Then,</a:t>
            </a:r>
            <a:r>
              <a:rPr lang="en-US" altLang="zh-TW" sz="1600" baseline="0" dirty="0" smtClean="0"/>
              <a:t> </a:t>
            </a:r>
            <a:r>
              <a:rPr lang="en-US" altLang="zh-TW" sz="1600" dirty="0" smtClean="0"/>
              <a:t>I</a:t>
            </a:r>
            <a:r>
              <a:rPr lang="en-US" altLang="zh-TW" sz="1600" baseline="0" dirty="0" smtClean="0"/>
              <a:t> will present the </a:t>
            </a:r>
            <a:r>
              <a:rPr lang="en-US" altLang="zh-TW" sz="1600" dirty="0" smtClean="0"/>
              <a:t>Parallel </a:t>
            </a:r>
            <a:r>
              <a:rPr lang="en-US" altLang="zh-TW" sz="1600" dirty="0" err="1" smtClean="0"/>
              <a:t>Failureless</a:t>
            </a:r>
            <a:r>
              <a:rPr lang="en-US" altLang="zh-TW" sz="1600" dirty="0" smtClean="0"/>
              <a:t> </a:t>
            </a:r>
            <a:r>
              <a:rPr lang="en-US" altLang="zh-TW" sz="1600" dirty="0" err="1" smtClean="0"/>
              <a:t>Aho-Corasick</a:t>
            </a:r>
            <a:r>
              <a:rPr lang="en-US" altLang="zh-TW" sz="1600" dirty="0" smtClean="0"/>
              <a:t> Algorithm </a:t>
            </a:r>
          </a:p>
          <a:p>
            <a:r>
              <a:rPr lang="en-US" altLang="zh-TW" sz="1600" dirty="0" smtClean="0"/>
              <a:t>Finally, I will give the experimental</a:t>
            </a:r>
            <a:r>
              <a:rPr lang="en-US" altLang="zh-TW" sz="1600" baseline="0" dirty="0" smtClean="0"/>
              <a:t> results and conclusions.</a:t>
            </a:r>
            <a:endParaRPr lang="zh-TW" altLang="en-US" sz="1600"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17</a:t>
            </a:fld>
            <a:endParaRPr lang="zh-TW" altLang="en-US"/>
          </a:p>
        </p:txBody>
      </p:sp>
    </p:spTree>
    <p:extLst>
      <p:ext uri="{BB962C8B-B14F-4D97-AF65-F5344CB8AC3E}">
        <p14:creationId xmlns:p14="http://schemas.microsoft.com/office/powerpoint/2010/main" val="26963241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We recall the two-dimensional memory architecture</a:t>
            </a:r>
            <a:r>
              <a:rPr lang="en-US" altLang="zh-TW" baseline="0" dirty="0" smtClean="0"/>
              <a:t> used </a:t>
            </a:r>
            <a:r>
              <a:rPr lang="en-US" altLang="zh-TW" baseline="0" smtClean="0"/>
              <a:t>for string matching. </a:t>
            </a:r>
            <a:endParaRPr lang="en-US" altLang="zh-TW" dirty="0" smtClean="0"/>
          </a:p>
          <a:p>
            <a:r>
              <a:rPr lang="en-US" altLang="zh-TW" dirty="0" smtClean="0"/>
              <a:t>The two-dimensional memory is used</a:t>
            </a:r>
            <a:r>
              <a:rPr lang="en-US" altLang="zh-TW" baseline="0" dirty="0" smtClean="0"/>
              <a:t> to store state transition table</a:t>
            </a:r>
            <a:r>
              <a:rPr lang="en-US" altLang="zh-TW" dirty="0" smtClean="0"/>
              <a:t>.</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latin typeface="+mn-lt"/>
                <a:ea typeface="+mn-ea"/>
                <a:cs typeface="+mn-cs"/>
              </a:rPr>
              <a:t>In the two-dimensional memory, each row represents a state and</a:t>
            </a:r>
            <a:r>
              <a:rPr lang="en-US" altLang="zh-TW" sz="1200" kern="1200" baseline="0" dirty="0" smtClean="0">
                <a:solidFill>
                  <a:schemeClr val="tx1"/>
                </a:solidFill>
                <a:latin typeface="+mn-lt"/>
                <a:ea typeface="+mn-ea"/>
                <a:cs typeface="+mn-cs"/>
              </a:rPr>
              <a:t> </a:t>
            </a:r>
            <a:r>
              <a:rPr lang="en-US" altLang="zh-TW" sz="1200" kern="1200" dirty="0" smtClean="0">
                <a:solidFill>
                  <a:schemeClr val="tx1"/>
                </a:solidFill>
                <a:latin typeface="+mn-lt"/>
                <a:ea typeface="+mn-ea"/>
                <a:cs typeface="+mn-cs"/>
              </a:rPr>
              <a:t>contains 256 columns for storing the next state information for ASCII alphabets. </a:t>
            </a:r>
            <a:r>
              <a:rPr lang="en-US" altLang="zh-TW" dirty="0" smtClean="0"/>
              <a:t>The current state and the input character are used to retrieve the information of  the next state and the match vector from the memory.</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As the state machine we</a:t>
            </a:r>
            <a:r>
              <a:rPr lang="en-US" altLang="zh-TW" baseline="0" dirty="0" smtClean="0"/>
              <a:t> proposed has removed all failure transitions. Therefore, more than 99% of memory is wasted. </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18</a:t>
            </a:fld>
            <a:endParaRPr lang="zh-TW" altLang="en-US"/>
          </a:p>
        </p:txBody>
      </p:sp>
    </p:spTree>
    <p:extLst>
      <p:ext uri="{BB962C8B-B14F-4D97-AF65-F5344CB8AC3E}">
        <p14:creationId xmlns:p14="http://schemas.microsoft.com/office/powerpoint/2010/main" val="8633107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kern="1200" dirty="0" smtClean="0">
                <a:solidFill>
                  <a:schemeClr val="tx1"/>
                </a:solidFill>
                <a:latin typeface="+mn-lt"/>
                <a:ea typeface="+mn-ea"/>
                <a:cs typeface="+mn-cs"/>
              </a:rPr>
              <a:t>Our main idea is use perfect hashing to</a:t>
            </a:r>
            <a:r>
              <a:rPr lang="en-US" altLang="zh-TW" sz="1200" kern="1200" baseline="0" dirty="0" smtClean="0">
                <a:solidFill>
                  <a:schemeClr val="tx1"/>
                </a:solidFill>
                <a:latin typeface="+mn-lt"/>
                <a:ea typeface="+mn-ea"/>
                <a:cs typeface="+mn-cs"/>
              </a:rPr>
              <a:t> store only valid transitions of a reduced DFA so that we can achieve memory reduction.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latin typeface="+mn-lt"/>
                <a:ea typeface="+mn-ea"/>
                <a:cs typeface="+mn-cs"/>
              </a:rPr>
              <a:t>The</a:t>
            </a:r>
            <a:r>
              <a:rPr lang="en-US" altLang="zh-TW" sz="1200" kern="1200" baseline="0" dirty="0" smtClean="0">
                <a:solidFill>
                  <a:schemeClr val="tx1"/>
                </a:solidFill>
                <a:latin typeface="+mn-lt"/>
                <a:ea typeface="+mn-ea"/>
                <a:cs typeface="+mn-cs"/>
              </a:rPr>
              <a:t> hash table has two columns, one is for storing valid transitions as key. The other is for storing the next state for each valid transition.</a:t>
            </a:r>
            <a:endParaRPr lang="en-US" altLang="zh-TW"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latin typeface="+mn-lt"/>
                <a:ea typeface="+mn-ea"/>
                <a:cs typeface="+mn-cs"/>
              </a:rPr>
              <a:t>For example, consider</a:t>
            </a:r>
            <a:r>
              <a:rPr lang="en-US" altLang="zh-TW" sz="1200" kern="1200" baseline="0" dirty="0" smtClean="0">
                <a:solidFill>
                  <a:schemeClr val="tx1"/>
                </a:solidFill>
                <a:latin typeface="+mn-lt"/>
                <a:ea typeface="+mn-ea"/>
                <a:cs typeface="+mn-cs"/>
              </a:rPr>
              <a:t> the partial state machine. The hash table only stores the three valid transitions.</a:t>
            </a:r>
            <a:endParaRPr lang="en-US" altLang="zh-TW" sz="1200" kern="1200" dirty="0" smtClean="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latin typeface="+mn-lt"/>
                <a:ea typeface="+mn-ea"/>
                <a:cs typeface="+mn-cs"/>
              </a:rPr>
              <a:t>We adopt perfect hash</a:t>
            </a:r>
            <a:r>
              <a:rPr lang="en-US" altLang="zh-TW" sz="1200" kern="1200" baseline="0" dirty="0" smtClean="0">
                <a:solidFill>
                  <a:schemeClr val="tx1"/>
                </a:solidFill>
                <a:latin typeface="+mn-lt"/>
                <a:ea typeface="+mn-ea"/>
                <a:cs typeface="+mn-cs"/>
              </a:rPr>
              <a:t>ing because</a:t>
            </a:r>
            <a:r>
              <a:rPr lang="en-US" altLang="zh-TW" sz="1200" kern="1200" dirty="0" smtClean="0">
                <a:solidFill>
                  <a:schemeClr val="tx1"/>
                </a:solidFill>
                <a:latin typeface="+mn-lt"/>
                <a:ea typeface="+mn-ea"/>
                <a:cs typeface="+mn-cs"/>
              </a:rPr>
              <a:t> </a:t>
            </a:r>
            <a:r>
              <a:rPr lang="en-US" altLang="zh-TW" sz="1200" dirty="0" smtClean="0"/>
              <a:t>Perfect hash function guarantees no collisions when</a:t>
            </a:r>
            <a:r>
              <a:rPr lang="en-US" altLang="zh-TW" sz="1200" baseline="0" dirty="0" smtClean="0"/>
              <a:t> </a:t>
            </a:r>
            <a:r>
              <a:rPr lang="en-US" altLang="zh-TW" sz="1200" dirty="0" smtClean="0"/>
              <a:t>mapping key to a distinct hash value.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dirty="0" smtClean="0"/>
              <a:t>However,</a:t>
            </a:r>
            <a:r>
              <a:rPr lang="en-US" altLang="zh-TW" sz="1200" baseline="0" dirty="0" smtClean="0"/>
              <a:t> the complexity of a perfect hash function degrades the performance.  In the following, we first propose a hardware-friendly perfect hash function and then propose two perfect hashing memory architectures in terms of space and performance.</a:t>
            </a:r>
            <a:endParaRPr lang="en-US" altLang="zh-TW" sz="1200" dirty="0" smtClean="0"/>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19</a:t>
            </a:fld>
            <a:endParaRPr lang="zh-TW" altLang="en-US"/>
          </a:p>
        </p:txBody>
      </p:sp>
    </p:spTree>
    <p:extLst>
      <p:ext uri="{BB962C8B-B14F-4D97-AF65-F5344CB8AC3E}">
        <p14:creationId xmlns:p14="http://schemas.microsoft.com/office/powerpoint/2010/main" val="1844738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latin typeface="+mn-lt"/>
                <a:ea typeface="+mn-ea"/>
                <a:cs typeface="+mn-cs"/>
              </a:rPr>
              <a:t>We modified a classic perfect hash function and propose a Slide-Left-then-Right First-Fit (SLRFF) algorithm to construct a perfect hash function.</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latin typeface="+mn-lt"/>
                <a:ea typeface="+mn-ea"/>
                <a:cs typeface="+mn-cs"/>
              </a:rPr>
              <a:t>The algorithm has</a:t>
            </a:r>
            <a:r>
              <a:rPr lang="en-US" altLang="zh-TW" sz="1200" kern="1200" baseline="0" dirty="0" smtClean="0">
                <a:solidFill>
                  <a:schemeClr val="tx1"/>
                </a:solidFill>
                <a:latin typeface="+mn-lt"/>
                <a:ea typeface="+mn-ea"/>
                <a:cs typeface="+mn-cs"/>
              </a:rPr>
              <a:t> three steps.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baseline="0" dirty="0" smtClean="0">
                <a:solidFill>
                  <a:schemeClr val="tx1"/>
                </a:solidFill>
                <a:latin typeface="+mn-lt"/>
                <a:ea typeface="+mn-ea"/>
                <a:cs typeface="+mn-cs"/>
              </a:rPr>
              <a:t>The first step is to start with a two-dimensional table and put each key into the table.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baseline="0" dirty="0" smtClean="0">
                <a:solidFill>
                  <a:schemeClr val="tx1"/>
                </a:solidFill>
                <a:latin typeface="+mn-lt"/>
                <a:ea typeface="+mn-ea"/>
                <a:cs typeface="+mn-cs"/>
              </a:rPr>
              <a:t>The second step is to sift each row until </a:t>
            </a:r>
            <a:r>
              <a:rPr lang="en-US" altLang="zh-TW" sz="1200" kern="1200" baseline="0" dirty="0" smtClean="0">
                <a:solidFill>
                  <a:srgbClr val="FFFFFF"/>
                </a:solidFill>
                <a:latin typeface="+mn-lt"/>
                <a:ea typeface="+mn-ea"/>
                <a:cs typeface="+mn-cs"/>
              </a:rPr>
              <a:t>no </a:t>
            </a:r>
            <a:r>
              <a:rPr lang="en-US" altLang="zh-TW" sz="1200" kern="1200" dirty="0" smtClean="0">
                <a:solidFill>
                  <a:schemeClr val="tx1"/>
                </a:solidFill>
                <a:latin typeface="+mn-lt"/>
                <a:ea typeface="+mn-ea"/>
                <a:cs typeface="+mn-cs"/>
              </a:rPr>
              <a:t>two </a:t>
            </a:r>
            <a:r>
              <a:rPr lang="en-US" altLang="zh-TW" sz="1200" kern="1200" baseline="0" dirty="0" smtClean="0">
                <a:solidFill>
                  <a:srgbClr val="FFFFFF"/>
                </a:solidFill>
                <a:latin typeface="+mn-lt"/>
                <a:ea typeface="+mn-ea"/>
                <a:cs typeface="+mn-cs"/>
              </a:rPr>
              <a:t>keys appear in the same column.</a:t>
            </a:r>
            <a:endParaRPr lang="en-US" altLang="zh-TW" sz="1200" kern="1200" baseline="0" dirty="0" smtClean="0">
              <a:solidFill>
                <a:schemeClr val="tx1"/>
              </a:solidFill>
              <a:latin typeface="+mn-lt"/>
              <a:ea typeface="+mn-ea"/>
              <a:cs typeface="+mn-cs"/>
            </a:endParaRPr>
          </a:p>
          <a:p>
            <a:r>
              <a:rPr lang="en-US" altLang="zh-TW" smtClean="0"/>
              <a:t>The final step</a:t>
            </a:r>
            <a:r>
              <a:rPr lang="en-US" altLang="zh-TW" baseline="0" smtClean="0"/>
              <a:t> </a:t>
            </a:r>
            <a:r>
              <a:rPr lang="en-US" altLang="zh-TW" baseline="0" dirty="0" smtClean="0"/>
              <a:t>is to </a:t>
            </a:r>
            <a:r>
              <a:rPr lang="en-US" altLang="zh-TW" sz="1200" dirty="0" smtClean="0"/>
              <a:t>collapse the two-dimensional table to a linear table.</a:t>
            </a:r>
          </a:p>
          <a:p>
            <a:pPr defTabSz="955182">
              <a:defRPr/>
            </a:pPr>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20</a:t>
            </a:fld>
            <a:endParaRPr lang="zh-TW" altLang="en-US"/>
          </a:p>
        </p:txBody>
      </p:sp>
    </p:spTree>
    <p:extLst>
      <p:ext uri="{BB962C8B-B14F-4D97-AF65-F5344CB8AC3E}">
        <p14:creationId xmlns:p14="http://schemas.microsoft.com/office/powerpoint/2010/main" val="203444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600" dirty="0" smtClean="0"/>
              <a:t>The flow of my presentation is as follows.</a:t>
            </a:r>
          </a:p>
          <a:p>
            <a:r>
              <a:rPr lang="en-US" altLang="zh-TW" sz="1600" dirty="0" smtClean="0"/>
              <a:t>First, I will introduce what is PFAC library.</a:t>
            </a:r>
          </a:p>
          <a:p>
            <a:r>
              <a:rPr lang="en-US" altLang="zh-TW" sz="1600" dirty="0" smtClean="0"/>
              <a:t>Second, I will review a traditional string</a:t>
            </a:r>
            <a:r>
              <a:rPr lang="en-US" altLang="zh-TW" sz="1600" baseline="0" dirty="0" smtClean="0"/>
              <a:t> matching algorithm</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600" dirty="0" smtClean="0"/>
              <a:t>Then,</a:t>
            </a:r>
            <a:r>
              <a:rPr lang="en-US" altLang="zh-TW" sz="1600" baseline="0" dirty="0" smtClean="0"/>
              <a:t> </a:t>
            </a:r>
            <a:r>
              <a:rPr lang="en-US" altLang="zh-TW" sz="1600" dirty="0" smtClean="0"/>
              <a:t>I</a:t>
            </a:r>
            <a:r>
              <a:rPr lang="en-US" altLang="zh-TW" sz="1600" baseline="0" dirty="0" smtClean="0"/>
              <a:t> will present the </a:t>
            </a:r>
            <a:r>
              <a:rPr lang="en-US" altLang="zh-TW" sz="1600" dirty="0" smtClean="0"/>
              <a:t>Parallel </a:t>
            </a:r>
            <a:r>
              <a:rPr lang="en-US" altLang="zh-TW" sz="1600" dirty="0" err="1" smtClean="0"/>
              <a:t>Failureless</a:t>
            </a:r>
            <a:r>
              <a:rPr lang="en-US" altLang="zh-TW" sz="1600" dirty="0" smtClean="0"/>
              <a:t> </a:t>
            </a:r>
            <a:r>
              <a:rPr lang="en-US" altLang="zh-TW" sz="1600" dirty="0" err="1" smtClean="0"/>
              <a:t>Aho-Corasick</a:t>
            </a:r>
            <a:r>
              <a:rPr lang="en-US" altLang="zh-TW" sz="1600" dirty="0" smtClean="0"/>
              <a:t> Algorithm </a:t>
            </a:r>
          </a:p>
          <a:p>
            <a:r>
              <a:rPr lang="en-US" altLang="zh-TW" sz="1600" dirty="0" smtClean="0"/>
              <a:t>Finally, I will give the experimental</a:t>
            </a:r>
            <a:r>
              <a:rPr lang="en-US" altLang="zh-TW" sz="1600" baseline="0" dirty="0" smtClean="0"/>
              <a:t> results and conclusions.</a:t>
            </a:r>
            <a:endParaRPr lang="zh-TW" altLang="en-US" sz="1600"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a:t>
            </a:fld>
            <a:endParaRPr lang="zh-TW" altLang="en-US"/>
          </a:p>
        </p:txBody>
      </p:sp>
    </p:spTree>
    <p:extLst>
      <p:ext uri="{BB962C8B-B14F-4D97-AF65-F5344CB8AC3E}">
        <p14:creationId xmlns:p14="http://schemas.microsoft.com/office/powerpoint/2010/main" val="16239604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We use an example to demonstrate the perfect</a:t>
            </a:r>
            <a:r>
              <a:rPr lang="en-US" altLang="zh-TW" baseline="0" dirty="0" smtClean="0"/>
              <a:t> hash function.</a:t>
            </a:r>
          </a:p>
          <a:p>
            <a:r>
              <a:rPr lang="en-US" altLang="zh-TW" baseline="0" dirty="0" smtClean="0"/>
              <a:t>Consider a key set S containing the eleven keys.</a:t>
            </a:r>
          </a:p>
          <a:p>
            <a:r>
              <a:rPr lang="en-US" altLang="zh-TW" dirty="0" smtClean="0"/>
              <a:t>We start with</a:t>
            </a:r>
            <a:r>
              <a:rPr lang="en-US" altLang="zh-TW" baseline="0" dirty="0" smtClean="0"/>
              <a:t> </a:t>
            </a:r>
            <a:r>
              <a:rPr lang="en-US" altLang="zh-TW" sz="1200" dirty="0" smtClean="0"/>
              <a:t>a two-dimensional table of width 8 and put keys</a:t>
            </a:r>
            <a:r>
              <a:rPr lang="en-US" altLang="zh-TW" sz="1200" baseline="0" dirty="0" smtClean="0"/>
              <a:t> into the table using the above equations.</a:t>
            </a:r>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21</a:t>
            </a:fld>
            <a:endParaRPr lang="zh-TW" altLang="en-US"/>
          </a:p>
        </p:txBody>
      </p:sp>
    </p:spTree>
    <p:extLst>
      <p:ext uri="{BB962C8B-B14F-4D97-AF65-F5344CB8AC3E}">
        <p14:creationId xmlns:p14="http://schemas.microsoft.com/office/powerpoint/2010/main" val="1373215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400" dirty="0" smtClean="0"/>
              <a:t>In the second</a:t>
            </a:r>
            <a:r>
              <a:rPr lang="en-US" altLang="zh-TW" sz="1400" baseline="0" dirty="0" smtClean="0"/>
              <a:t> step, </a:t>
            </a:r>
            <a:r>
              <a:rPr lang="en-US" altLang="zh-TW" sz="1400" kern="1200" dirty="0" smtClean="0">
                <a:solidFill>
                  <a:schemeClr val="tx1"/>
                </a:solidFill>
                <a:latin typeface="+mn-lt"/>
                <a:ea typeface="+mn-ea"/>
                <a:cs typeface="+mn-cs"/>
              </a:rPr>
              <a:t>rows are </a:t>
            </a:r>
            <a:r>
              <a:rPr lang="en-US" altLang="zh-TW" sz="1400" dirty="0" smtClean="0">
                <a:solidFill>
                  <a:srgbClr val="FFFFFF"/>
                </a:solidFill>
              </a:rPr>
              <a:t>prioritized by the number of keys in it.</a:t>
            </a:r>
          </a:p>
          <a:p>
            <a:r>
              <a:rPr lang="en-US" altLang="zh-TW" sz="1400" dirty="0" smtClean="0">
                <a:solidFill>
                  <a:srgbClr val="FFFFFF"/>
                </a:solidFill>
              </a:rPr>
              <a:t>For example, the second</a:t>
            </a:r>
            <a:r>
              <a:rPr lang="en-US" altLang="zh-TW" sz="1400" baseline="0" dirty="0" smtClean="0">
                <a:solidFill>
                  <a:srgbClr val="FFFFFF"/>
                </a:solidFill>
              </a:rPr>
              <a:t> row has the first priority because it has 4 keys.</a:t>
            </a:r>
            <a:endParaRPr lang="en-US" altLang="zh-TW" sz="1400" dirty="0" smtClean="0">
              <a:solidFill>
                <a:srgbClr val="FFFFFF"/>
              </a:solidFill>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sz="1400" kern="1200" dirty="0" smtClean="0">
                <a:solidFill>
                  <a:srgbClr val="FFFFFF"/>
                </a:solidFill>
                <a:latin typeface="+mn-lt"/>
                <a:ea typeface="+mn-ea"/>
                <a:cs typeface="+mn-cs"/>
              </a:rPr>
              <a:t>Then</a:t>
            </a:r>
            <a:r>
              <a:rPr lang="en-US" altLang="zh-TW" sz="1400" kern="1200" baseline="0" dirty="0" smtClean="0">
                <a:solidFill>
                  <a:srgbClr val="FFFFFF"/>
                </a:solidFill>
                <a:latin typeface="+mn-lt"/>
                <a:ea typeface="+mn-ea"/>
                <a:cs typeface="+mn-cs"/>
              </a:rPr>
              <a:t>, a</a:t>
            </a:r>
            <a:r>
              <a:rPr lang="en-US" altLang="zh-TW" sz="1400" dirty="0" smtClean="0">
                <a:solidFill>
                  <a:srgbClr val="FFFFFF"/>
                </a:solidFill>
              </a:rPr>
              <a:t>ccording to the order of priority,</a:t>
            </a:r>
            <a:r>
              <a:rPr lang="en-US" altLang="zh-TW" sz="1400" baseline="0" dirty="0" smtClean="0">
                <a:solidFill>
                  <a:srgbClr val="FFFFFF"/>
                </a:solidFill>
              </a:rPr>
              <a:t> we slide each row left first and then right to the position until no two keys appear in the same column. </a:t>
            </a:r>
            <a:endParaRPr lang="en-US" altLang="zh-TW" sz="1400" dirty="0" smtClean="0">
              <a:solidFill>
                <a:srgbClr val="FFFFFF"/>
              </a:solidFill>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400" kern="1200" baseline="0" dirty="0" smtClean="0">
                <a:solidFill>
                  <a:srgbClr val="FFFFFF"/>
                </a:solidFill>
                <a:latin typeface="+mn-lt"/>
                <a:ea typeface="+mn-ea"/>
                <a:cs typeface="+mn-cs"/>
              </a:rPr>
              <a:t>And, record the offset in the RT array.</a:t>
            </a:r>
          </a:p>
          <a:p>
            <a:r>
              <a:rPr lang="en-US" altLang="zh-TW" sz="1400" kern="1200" baseline="0" dirty="0" smtClean="0">
                <a:solidFill>
                  <a:srgbClr val="FFFFFF"/>
                </a:solidFill>
                <a:latin typeface="+mn-lt"/>
                <a:ea typeface="+mn-ea"/>
                <a:cs typeface="+mn-cs"/>
              </a:rPr>
              <a:t>For example, we slide the second row which has the first priority left and record the offset -2 in the RT[1].</a:t>
            </a:r>
          </a:p>
          <a:p>
            <a:r>
              <a:rPr lang="en-US" altLang="zh-TW" sz="1400" kern="1200" baseline="0" dirty="0" smtClean="0">
                <a:solidFill>
                  <a:srgbClr val="FFFFFF"/>
                </a:solidFill>
                <a:latin typeface="+mn-lt"/>
                <a:ea typeface="+mn-ea"/>
                <a:cs typeface="+mn-cs"/>
              </a:rPr>
              <a:t>Then, we slide the third row left then right and record the offset 1 in RT[2].</a:t>
            </a:r>
          </a:p>
          <a:p>
            <a:endParaRPr lang="en-US" altLang="zh-TW" sz="1300" dirty="0" smtClean="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22</a:t>
            </a:fld>
            <a:endParaRPr lang="zh-TW" altLang="en-US"/>
          </a:p>
        </p:txBody>
      </p:sp>
    </p:spTree>
    <p:extLst>
      <p:ext uri="{BB962C8B-B14F-4D97-AF65-F5344CB8AC3E}">
        <p14:creationId xmlns:p14="http://schemas.microsoft.com/office/powerpoint/2010/main" val="7745685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In the final step, the two-dimensional table is collapsed into</a:t>
            </a:r>
            <a:r>
              <a:rPr lang="en-US" altLang="zh-TW" baseline="0" dirty="0" smtClean="0"/>
              <a:t> a linear table HK.</a:t>
            </a:r>
          </a:p>
          <a:p>
            <a:r>
              <a:rPr lang="en-US" altLang="zh-TW" baseline="0" dirty="0" smtClean="0"/>
              <a:t>In our application, the HK table is used to store valid transitions as keys.</a:t>
            </a:r>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23</a:t>
            </a:fld>
            <a:endParaRPr lang="zh-TW" altLang="en-US"/>
          </a:p>
        </p:txBody>
      </p:sp>
    </p:spTree>
    <p:extLst>
      <p:ext uri="{BB962C8B-B14F-4D97-AF65-F5344CB8AC3E}">
        <p14:creationId xmlns:p14="http://schemas.microsoft.com/office/powerpoint/2010/main" val="13480793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Given a key</a:t>
            </a:r>
            <a:r>
              <a:rPr lang="en-US" altLang="zh-TW" baseline="0" dirty="0" smtClean="0"/>
              <a:t>, t</a:t>
            </a:r>
            <a:r>
              <a:rPr lang="en-US" altLang="zh-TW" dirty="0" smtClean="0"/>
              <a:t>he procedure</a:t>
            </a:r>
            <a:r>
              <a:rPr lang="en-US" altLang="zh-TW" baseline="0" dirty="0" smtClean="0"/>
              <a:t> shows how to compute the hash value.</a:t>
            </a:r>
          </a:p>
          <a:p>
            <a:r>
              <a:rPr lang="en-US" altLang="zh-TW" baseline="0" dirty="0" smtClean="0"/>
              <a:t>For example, given a key k 14.</a:t>
            </a:r>
          </a:p>
          <a:p>
            <a:endParaRPr lang="en-US" altLang="zh-TW" baseline="0" dirty="0" smtClean="0"/>
          </a:p>
          <a:p>
            <a:r>
              <a:rPr lang="en-US" altLang="zh-TW" dirty="0" smtClean="0"/>
              <a:t>The row is the floor</a:t>
            </a:r>
            <a:r>
              <a:rPr lang="en-US" altLang="zh-TW" baseline="0" dirty="0" smtClean="0"/>
              <a:t> of 14 divided by 8 and is equal to 1</a:t>
            </a:r>
          </a:p>
          <a:p>
            <a:r>
              <a:rPr lang="en-US" altLang="zh-TW" baseline="0" dirty="0" smtClean="0"/>
              <a:t>The column is 14 mod 8 and is equal to 6.</a:t>
            </a:r>
          </a:p>
          <a:p>
            <a:r>
              <a:rPr lang="en-US" altLang="zh-TW" baseline="0" dirty="0" smtClean="0"/>
              <a:t>The index is the row offset stored in RT[1] plus 6 and is equal to 4</a:t>
            </a:r>
          </a:p>
          <a:p>
            <a:r>
              <a:rPr lang="en-US" altLang="zh-TW" baseline="0" dirty="0" smtClean="0"/>
              <a:t>Then, we lookup the key stored in HK[4] and compare with the input key . Because they are matched, we know 14 is a valid key.</a:t>
            </a:r>
          </a:p>
          <a:p>
            <a:r>
              <a:rPr lang="en-US" altLang="zh-TW" baseline="0" dirty="0" smtClean="0"/>
              <a:t>Therefore, we can retrieve the data in NS[4] as the next state.</a:t>
            </a:r>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24</a:t>
            </a:fld>
            <a:endParaRPr lang="zh-TW" altLang="en-US"/>
          </a:p>
        </p:txBody>
      </p:sp>
    </p:spTree>
    <p:extLst>
      <p:ext uri="{BB962C8B-B14F-4D97-AF65-F5344CB8AC3E}">
        <p14:creationId xmlns:p14="http://schemas.microsoft.com/office/powerpoint/2010/main" val="42586722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Given a key</a:t>
            </a:r>
            <a:r>
              <a:rPr lang="en-US" altLang="zh-TW" baseline="0" dirty="0" smtClean="0"/>
              <a:t>, t</a:t>
            </a:r>
            <a:r>
              <a:rPr lang="en-US" altLang="zh-TW" dirty="0" smtClean="0"/>
              <a:t>he procedure</a:t>
            </a:r>
            <a:r>
              <a:rPr lang="en-US" altLang="zh-TW" baseline="0" dirty="0" smtClean="0"/>
              <a:t> shows how to compute the hash value.</a:t>
            </a:r>
          </a:p>
          <a:p>
            <a:r>
              <a:rPr lang="en-US" altLang="zh-TW" baseline="0" dirty="0" smtClean="0"/>
              <a:t>For example, given a key k 14.</a:t>
            </a:r>
          </a:p>
          <a:p>
            <a:endParaRPr lang="en-US" altLang="zh-TW" baseline="0" dirty="0" smtClean="0"/>
          </a:p>
          <a:p>
            <a:r>
              <a:rPr lang="en-US" altLang="zh-TW" dirty="0" smtClean="0"/>
              <a:t>The row is the floor</a:t>
            </a:r>
            <a:r>
              <a:rPr lang="en-US" altLang="zh-TW" baseline="0" dirty="0" smtClean="0"/>
              <a:t> of 14 divided by 8 and is equal to 1</a:t>
            </a:r>
          </a:p>
          <a:p>
            <a:r>
              <a:rPr lang="en-US" altLang="zh-TW" baseline="0" dirty="0" smtClean="0"/>
              <a:t>The column is 14 mod 8 and is equal to 6.</a:t>
            </a:r>
          </a:p>
          <a:p>
            <a:r>
              <a:rPr lang="en-US" altLang="zh-TW" baseline="0" dirty="0" smtClean="0"/>
              <a:t>The index is the row offset stored in RT[1] plus 6 and is equal to 4</a:t>
            </a:r>
          </a:p>
          <a:p>
            <a:r>
              <a:rPr lang="en-US" altLang="zh-TW" baseline="0" dirty="0" smtClean="0"/>
              <a:t>Then, we lookup the key stored in HK[4] and compare with the input key . Because they are matched, we know 14 is a valid key.</a:t>
            </a:r>
          </a:p>
          <a:p>
            <a:r>
              <a:rPr lang="en-US" altLang="zh-TW" baseline="0" dirty="0" smtClean="0"/>
              <a:t>Therefore, we can retrieve the data in NS[4] as the next state.</a:t>
            </a:r>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25</a:t>
            </a:fld>
            <a:endParaRPr lang="zh-TW" altLang="en-US"/>
          </a:p>
        </p:txBody>
      </p:sp>
    </p:spTree>
    <p:extLst>
      <p:ext uri="{BB962C8B-B14F-4D97-AF65-F5344CB8AC3E}">
        <p14:creationId xmlns:p14="http://schemas.microsoft.com/office/powerpoint/2010/main" val="21189770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This figure shows the perfect hashing memory architecture</a:t>
            </a:r>
            <a:r>
              <a:rPr lang="en-US" altLang="zh-TW" baseline="0" dirty="0" smtClean="0"/>
              <a:t>.</a:t>
            </a:r>
          </a:p>
          <a:p>
            <a:r>
              <a:rPr lang="en-US" altLang="zh-TW" baseline="0" dirty="0" smtClean="0"/>
              <a:t>The NS column is associated to the HK table to store the next state information corresponding to each valid transition. </a:t>
            </a:r>
          </a:p>
          <a:p>
            <a:r>
              <a:rPr lang="en-US" altLang="zh-TW" baseline="0" dirty="0" smtClean="0"/>
              <a:t>The comparator is used to compare the input key with the valid key stored in HK table. If they are matched, the state is updated as the next state stored in NS table; otherwise, the state is updated as the trap state.</a:t>
            </a:r>
          </a:p>
          <a:p>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26</a:t>
            </a:fld>
            <a:endParaRPr lang="zh-TW" altLang="en-US"/>
          </a:p>
        </p:txBody>
      </p:sp>
    </p:spTree>
    <p:extLst>
      <p:ext uri="{BB962C8B-B14F-4D97-AF65-F5344CB8AC3E}">
        <p14:creationId xmlns:p14="http://schemas.microsoft.com/office/powerpoint/2010/main" val="1325259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endParaRPr lang="en-US" altLang="zh-TW" dirty="0" smtClean="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27</a:t>
            </a:fld>
            <a:endParaRPr lang="zh-TW" altLang="en-US"/>
          </a:p>
        </p:txBody>
      </p:sp>
    </p:spTree>
    <p:extLst>
      <p:ext uri="{BB962C8B-B14F-4D97-AF65-F5344CB8AC3E}">
        <p14:creationId xmlns:p14="http://schemas.microsoft.com/office/powerpoint/2010/main" val="6761014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300" dirty="0" smtClean="0"/>
              <a:t>This table compares</a:t>
            </a:r>
            <a:r>
              <a:rPr lang="en-US" altLang="zh-TW" sz="1300" baseline="0" dirty="0" smtClean="0"/>
              <a:t> the proposed architecture with PFAC and the other stat-of-the-art memory reduction approaches.</a:t>
            </a:r>
            <a:endParaRPr lang="en-US" altLang="zh-TW" sz="1300" dirty="0" smtClean="0"/>
          </a:p>
          <a:p>
            <a:r>
              <a:rPr lang="en-US" altLang="zh-TW" sz="1300" dirty="0" smtClean="0"/>
              <a:t>The second and third column show the number of rules and characters. The fourth column and the fifth column show the total memory and the average memory per character. The last column shows the throughput.</a:t>
            </a:r>
          </a:p>
          <a:p>
            <a:r>
              <a:rPr lang="en-US" altLang="zh-TW" sz="1300" dirty="0" smtClean="0"/>
              <a:t>The PFAC has the best performance but consumes a lot of memory.</a:t>
            </a:r>
          </a:p>
          <a:p>
            <a:r>
              <a:rPr lang="en-US" altLang="zh-TW" sz="1300" dirty="0" smtClean="0"/>
              <a:t>Compared with PFAC, PHM achieves significant memory reduction with a little degradation of performance.</a:t>
            </a:r>
          </a:p>
          <a:p>
            <a:endParaRPr lang="en-US" altLang="zh-TW" sz="1300" dirty="0" smtClean="0"/>
          </a:p>
          <a:p>
            <a:r>
              <a:rPr lang="en-US" altLang="zh-TW" sz="1300" dirty="0" smtClean="0"/>
              <a:t>13’ 07”</a:t>
            </a:r>
            <a:endParaRPr lang="zh-TW" altLang="zh-TW" sz="1300"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28</a:t>
            </a:fld>
            <a:endParaRPr lang="zh-TW" altLang="en-US"/>
          </a:p>
        </p:txBody>
      </p:sp>
    </p:spTree>
    <p:extLst>
      <p:ext uri="{BB962C8B-B14F-4D97-AF65-F5344CB8AC3E}">
        <p14:creationId xmlns:p14="http://schemas.microsoft.com/office/powerpoint/2010/main" val="27691931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algn="just">
              <a:spcBef>
                <a:spcPts val="0"/>
              </a:spcBef>
              <a:spcAft>
                <a:spcPts val="0"/>
              </a:spcAft>
            </a:pPr>
            <a:r>
              <a:rPr lang="en-US" altLang="zh-TW" sz="1200" dirty="0" smtClean="0"/>
              <a:t>We have proposed novel memory architectures which adopt a low-complexity perfect hash function to condense the state transition table.</a:t>
            </a:r>
          </a:p>
          <a:p>
            <a:pPr algn="just">
              <a:spcBef>
                <a:spcPts val="0"/>
              </a:spcBef>
              <a:spcAft>
                <a:spcPts val="0"/>
              </a:spcAft>
            </a:pPr>
            <a:endParaRPr lang="en-US" altLang="zh-TW" sz="1200" dirty="0" smtClean="0"/>
          </a:p>
          <a:p>
            <a:pPr algn="just">
              <a:spcBef>
                <a:spcPts val="0"/>
              </a:spcBef>
              <a:spcAft>
                <a:spcPts val="0"/>
              </a:spcAft>
            </a:pPr>
            <a:r>
              <a:rPr lang="en-US" altLang="zh-TW" sz="1200" dirty="0" smtClean="0"/>
              <a:t>We have implemented the proposed architectures on GPUs which outperform to state-of-the-art approaches both on performance and memory reduction.</a:t>
            </a:r>
            <a:endParaRPr lang="zh-TW" altLang="zh-TW" sz="1200" dirty="0" smtClean="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29</a:t>
            </a:fld>
            <a:endParaRPr lang="zh-TW" altLang="en-US"/>
          </a:p>
        </p:txBody>
      </p:sp>
    </p:spTree>
    <p:extLst>
      <p:ext uri="{BB962C8B-B14F-4D97-AF65-F5344CB8AC3E}">
        <p14:creationId xmlns:p14="http://schemas.microsoft.com/office/powerpoint/2010/main" val="3599309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Rot="1" noChangeAspect="1" noTextEdit="1"/>
          </p:cNvSpPr>
          <p:nvPr>
            <p:ph type="sldImg"/>
          </p:nvPr>
        </p:nvSpPr>
        <p:spPr bwMode="auto">
          <a:noFill/>
          <a:ln>
            <a:solidFill>
              <a:srgbClr val="000000"/>
            </a:solidFill>
            <a:miter lim="800000"/>
            <a:headEnd/>
            <a:tailEnd/>
          </a:ln>
        </p:spPr>
      </p:sp>
      <p:sp>
        <p:nvSpPr>
          <p:cNvPr id="29699" name="Rectangle 3"/>
          <p:cNvSpPr>
            <a:spLocks noGrp="1"/>
          </p:cNvSpPr>
          <p:nvPr>
            <p:ph type="body" idx="1"/>
          </p:nvPr>
        </p:nvSpPr>
        <p:spPr>
          <a:noFill/>
          <a:ln/>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sz="1200" dirty="0" smtClean="0"/>
              <a:t>Before we discuss</a:t>
            </a:r>
            <a:r>
              <a:rPr lang="en-US" altLang="zh-TW" sz="1200" baseline="0" dirty="0" smtClean="0"/>
              <a:t> the kernel of the PFAC algorithm, we would like to review a traditional </a:t>
            </a:r>
            <a:r>
              <a:rPr lang="en-US" altLang="zh-TW" sz="1200" dirty="0" err="1" smtClean="0"/>
              <a:t>Aho-Corasick</a:t>
            </a:r>
            <a:r>
              <a:rPr lang="en-US" altLang="zh-TW" sz="1200" dirty="0" smtClean="0"/>
              <a:t> algorithm which has been widely used for string matching due to its advantage of matching multiple string patterns in a single pass</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sz="1200" dirty="0" smtClean="0"/>
              <a:t>Using </a:t>
            </a:r>
            <a:r>
              <a:rPr lang="en-US" altLang="zh-TW" sz="1200" dirty="0" err="1" smtClean="0"/>
              <a:t>Aho</a:t>
            </a:r>
            <a:r>
              <a:rPr lang="en-US" altLang="zh-TW" sz="1200" dirty="0" smtClean="0"/>
              <a:t>-</a:t>
            </a:r>
            <a:r>
              <a:rPr lang="en-US" altLang="zh-TW" sz="1200" dirty="0" err="1" smtClean="0"/>
              <a:t>Corasick</a:t>
            </a:r>
            <a:r>
              <a:rPr lang="en-US" altLang="zh-TW" sz="1200" dirty="0" smtClean="0"/>
              <a:t> algorithm has</a:t>
            </a:r>
            <a:r>
              <a:rPr lang="en-US" altLang="zh-TW" sz="1200" baseline="0" dirty="0" smtClean="0"/>
              <a:t> two steps.</a:t>
            </a:r>
            <a:endParaRPr lang="en-US" altLang="zh-TW" sz="1200" dirty="0" smtClean="0"/>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sz="1200" dirty="0" smtClean="0"/>
              <a:t>First, </a:t>
            </a:r>
            <a:r>
              <a:rPr lang="en-US" altLang="zh-TW" sz="1200" dirty="0" err="1" smtClean="0"/>
              <a:t>Aho</a:t>
            </a:r>
            <a:r>
              <a:rPr lang="en-US" altLang="zh-TW" sz="1200" dirty="0" smtClean="0"/>
              <a:t>-</a:t>
            </a:r>
            <a:r>
              <a:rPr lang="en-US" altLang="zh-TW" sz="1200" dirty="0" err="1" smtClean="0"/>
              <a:t>Corasick</a:t>
            </a:r>
            <a:r>
              <a:rPr lang="en-US" altLang="zh-TW" sz="1200" dirty="0" smtClean="0"/>
              <a:t> algorithm compiles multiple string patterns into a state machine</a:t>
            </a:r>
          </a:p>
          <a:p>
            <a:pPr eaLnBrk="1" hangingPunct="1"/>
            <a:r>
              <a:rPr lang="en-US" altLang="zh-TW" dirty="0" smtClean="0"/>
              <a:t>Consider the three string patterns “TACT”,</a:t>
            </a:r>
            <a:r>
              <a:rPr lang="en-US" altLang="zh-TW" baseline="0" dirty="0" smtClean="0"/>
              <a:t> “TOE”, and “CTO”</a:t>
            </a:r>
            <a:endParaRPr lang="en-US" altLang="zh-TW" dirty="0" smtClean="0"/>
          </a:p>
          <a:p>
            <a:pPr eaLnBrk="1" hangingPunct="1"/>
            <a:r>
              <a:rPr lang="en-US" altLang="zh-TW" dirty="0" smtClean="0"/>
              <a:t>This</a:t>
            </a:r>
            <a:r>
              <a:rPr lang="en-US" altLang="zh-TW" baseline="0" dirty="0" smtClean="0"/>
              <a:t> figure shows the </a:t>
            </a:r>
            <a:r>
              <a:rPr lang="en-US" altLang="zh-TW" baseline="0" dirty="0" err="1" smtClean="0"/>
              <a:t>Aho-Corasick</a:t>
            </a:r>
            <a:r>
              <a:rPr lang="en-US" altLang="zh-TW" baseline="0" dirty="0" smtClean="0"/>
              <a:t> state machine where the solid lines represent valid transitions and dotted lines represent failure transitions.</a:t>
            </a:r>
            <a:endParaRPr lang="zh-TW" altLang="en-US" dirty="0" smtClean="0"/>
          </a:p>
        </p:txBody>
      </p:sp>
    </p:spTree>
    <p:extLst>
      <p:ext uri="{BB962C8B-B14F-4D97-AF65-F5344CB8AC3E}">
        <p14:creationId xmlns:p14="http://schemas.microsoft.com/office/powerpoint/2010/main" val="28048816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TextEdit="1"/>
          </p:cNvSpPr>
          <p:nvPr>
            <p:ph type="sldImg"/>
          </p:nvPr>
        </p:nvSpPr>
        <p:spPr bwMode="auto">
          <a:noFill/>
          <a:ln>
            <a:solidFill>
              <a:srgbClr val="000000"/>
            </a:solidFill>
            <a:miter lim="800000"/>
            <a:headEnd/>
            <a:tailEnd/>
          </a:ln>
        </p:spPr>
      </p:sp>
      <p:sp>
        <p:nvSpPr>
          <p:cNvPr id="30723" name="Rectangle 3"/>
          <p:cNvSpPr>
            <a:spLocks noGrp="1"/>
          </p:cNvSpPr>
          <p:nvPr>
            <p:ph type="body" idx="1"/>
          </p:nvPr>
        </p:nvSpPr>
        <p:spPr>
          <a:noFill/>
          <a:ln/>
        </p:spPr>
        <p:txBody>
          <a:bodyPr/>
          <a:lstStyle/>
          <a:p>
            <a:pPr eaLnBrk="1" hangingPunct="1"/>
            <a:r>
              <a:rPr lang="en-US" altLang="zh-TW" dirty="0" smtClean="0"/>
              <a:t>Then in the second step</a:t>
            </a:r>
            <a:r>
              <a:rPr lang="en-US" altLang="zh-TW" baseline="0" dirty="0" smtClean="0"/>
              <a:t>, the </a:t>
            </a:r>
            <a:r>
              <a:rPr lang="en-US" altLang="zh-TW" baseline="0" dirty="0" err="1" smtClean="0"/>
              <a:t>Aho-Corasick</a:t>
            </a:r>
            <a:r>
              <a:rPr lang="en-US" altLang="zh-TW" baseline="0" dirty="0" smtClean="0"/>
              <a:t> algorithm performs string matching by </a:t>
            </a:r>
            <a:r>
              <a:rPr lang="en-US" altLang="zh-TW" sz="1200" dirty="0" smtClean="0"/>
              <a:t>traversing the </a:t>
            </a:r>
            <a:r>
              <a:rPr lang="en-US" altLang="zh-TW" sz="1200" dirty="0" err="1" smtClean="0"/>
              <a:t>Aho-Corasick</a:t>
            </a:r>
            <a:r>
              <a:rPr lang="en-US" altLang="zh-TW" sz="1200" dirty="0" smtClean="0"/>
              <a:t> (AC) state machine.</a:t>
            </a:r>
            <a:endParaRPr lang="en-US" altLang="zh-TW" dirty="0" smtClean="0"/>
          </a:p>
          <a:p>
            <a:pPr eaLnBrk="1" hangingPunct="1"/>
            <a:r>
              <a:rPr lang="en-US" altLang="zh-TW" dirty="0" smtClean="0"/>
              <a:t>For example, consider to match the string TACTOE using</a:t>
            </a:r>
            <a:r>
              <a:rPr lang="en-US" altLang="zh-TW" baseline="0" dirty="0" smtClean="0"/>
              <a:t> one thread to traverse the AC state machine.</a:t>
            </a:r>
            <a:endParaRPr lang="en-US" altLang="zh-TW" dirty="0" smtClean="0"/>
          </a:p>
          <a:p>
            <a:pPr eaLnBrk="1" hangingPunct="1"/>
            <a:r>
              <a:rPr lang="en-US" altLang="zh-TW" dirty="0" smtClean="0"/>
              <a:t>By taking</a:t>
            </a:r>
            <a:r>
              <a:rPr lang="en-US" altLang="zh-TW" baseline="0" dirty="0" smtClean="0"/>
              <a:t> the inputs TACT, the state machine traverses from state 0 to state 6 which indicates the pattern TACT is matched at position 4.</a:t>
            </a:r>
          </a:p>
          <a:p>
            <a:pPr eaLnBrk="1" hangingPunct="1"/>
            <a:r>
              <a:rPr lang="en-US" altLang="zh-TW" baseline="0" dirty="0" smtClean="0"/>
              <a:t>Then the machine takes the input O, because there is no valid transition for the input O at the state 6, the machine takes the failure transition to state 8 and reconsider the input O, then goes to state 9 which indicated the pattern CTO is matched at position 5. Finally, the machine takes the input E, also because there is no valid transition for the input E  at state 9, the machine takes the failure transition to state 2 and then goes to state 3 which indicates the pattern TOE is matched at position 6.</a:t>
            </a:r>
          </a:p>
          <a:p>
            <a:pPr marL="0" marR="0" indent="0" algn="l" defTabSz="914400" rtl="0" eaLnBrk="1" fontAlgn="base" latinLnBrk="0" hangingPunct="1">
              <a:lnSpc>
                <a:spcPct val="100000"/>
              </a:lnSpc>
              <a:spcBef>
                <a:spcPct val="30000"/>
              </a:spcBef>
              <a:spcAft>
                <a:spcPct val="0"/>
              </a:spcAft>
              <a:buClrTx/>
              <a:buSzTx/>
              <a:buFontTx/>
              <a:buNone/>
              <a:tabLst/>
              <a:defRPr/>
            </a:pPr>
            <a:r>
              <a:rPr lang="en-US" altLang="zh-TW" sz="1200" dirty="0" smtClean="0"/>
              <a:t>By traversing the state machine,</a:t>
            </a:r>
            <a:r>
              <a:rPr lang="en-US" altLang="zh-TW" sz="1200" baseline="0" dirty="0" smtClean="0"/>
              <a:t> the three pattern are found at the three positions respectively</a:t>
            </a:r>
            <a:r>
              <a:rPr lang="en-US" altLang="zh-TW" sz="1200" dirty="0" smtClean="0"/>
              <a:t>.</a:t>
            </a:r>
          </a:p>
          <a:p>
            <a:pPr eaLnBrk="1" hangingPunct="1"/>
            <a:endParaRPr lang="zh-TW" altLang="en-US" dirty="0" smtClean="0"/>
          </a:p>
        </p:txBody>
      </p:sp>
    </p:spTree>
    <p:extLst>
      <p:ext uri="{BB962C8B-B14F-4D97-AF65-F5344CB8AC3E}">
        <p14:creationId xmlns:p14="http://schemas.microsoft.com/office/powerpoint/2010/main" val="2433075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dirty="0" smtClean="0"/>
              <a:t>This slide shows a naïve data parallel approach which partitions </a:t>
            </a:r>
            <a:r>
              <a:rPr lang="en-US" altLang="zh-TW" sz="1200" dirty="0" smtClean="0"/>
              <a:t>an input stream into multiple segments and assign each segments a thread to traverse the AC state machine.</a:t>
            </a:r>
          </a:p>
          <a:p>
            <a:r>
              <a:rPr lang="en-US" altLang="zh-TW" sz="1200" dirty="0" smtClean="0"/>
              <a:t>However, the data parallel approach has the</a:t>
            </a:r>
            <a:r>
              <a:rPr lang="en-US" altLang="zh-TW" sz="1200" baseline="0" dirty="0" smtClean="0"/>
              <a:t> boundary detection problem that the pattern </a:t>
            </a:r>
            <a:r>
              <a:rPr lang="en-US" altLang="zh-TW" sz="1200" dirty="0" smtClean="0"/>
              <a:t>occurring in the boundary of adjacent segments cannot be found.</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TW" sz="1200" dirty="0" smtClean="0"/>
              <a:t>In order to solve the boundary detection problem</a:t>
            </a:r>
            <a:r>
              <a:rPr lang="en-US" altLang="zh-TW" sz="2400" dirty="0" smtClean="0"/>
              <a:t>,</a:t>
            </a:r>
            <a:r>
              <a:rPr lang="en-US" altLang="zh-TW" sz="2400" baseline="0" dirty="0" smtClean="0"/>
              <a:t> each thread must scan across the boundary. </a:t>
            </a:r>
            <a:endParaRPr lang="en-US" altLang="zh-TW" sz="2400" dirty="0" smtClean="0"/>
          </a:p>
          <a:p>
            <a:r>
              <a:rPr lang="en-US" altLang="zh-TW" dirty="0" smtClean="0"/>
              <a:t>Therefore,</a:t>
            </a:r>
            <a:r>
              <a:rPr lang="en-US" altLang="zh-TW" baseline="0" dirty="0" smtClean="0"/>
              <a:t> each thread has a fixed duration time that equals to the segment size plus the longest pattern length minus 1.</a:t>
            </a:r>
          </a:p>
          <a:p>
            <a:r>
              <a:rPr lang="en-US" altLang="zh-TW" baseline="0" dirty="0" smtClean="0"/>
              <a:t>We would to mention that the fixed and long duration time of thread is not proper for GPU implementation. </a:t>
            </a:r>
            <a:endParaRPr lang="zh-TW" altLang="en-US" dirty="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6</a:t>
            </a:fld>
            <a:endParaRPr lang="zh-TW" altLang="en-US"/>
          </a:p>
        </p:txBody>
      </p:sp>
    </p:spTree>
    <p:extLst>
      <p:ext uri="{BB962C8B-B14F-4D97-AF65-F5344CB8AC3E}">
        <p14:creationId xmlns:p14="http://schemas.microsoft.com/office/powerpoint/2010/main" val="2761748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300" dirty="0" smtClean="0"/>
              <a:t>In </a:t>
            </a:r>
            <a:r>
              <a:rPr lang="en-US" altLang="zh-TW" sz="1300" dirty="0" err="1" smtClean="0"/>
              <a:t>Globecom</a:t>
            </a:r>
            <a:r>
              <a:rPr lang="en-US" altLang="zh-TW" sz="1300" baseline="0" dirty="0" smtClean="0"/>
              <a:t> 2010, we have proposed a new parallel approach called Parallel </a:t>
            </a:r>
            <a:r>
              <a:rPr lang="en-US" altLang="zh-TW" sz="1300" baseline="0" dirty="0" err="1" smtClean="0"/>
              <a:t>Failureless</a:t>
            </a:r>
            <a:r>
              <a:rPr lang="en-US" altLang="zh-TW" sz="1300" baseline="0" dirty="0" smtClean="0"/>
              <a:t> </a:t>
            </a:r>
            <a:r>
              <a:rPr lang="en-US" altLang="zh-TW" sz="1300" baseline="0" dirty="0" err="1" smtClean="0"/>
              <a:t>Aho-Corasick</a:t>
            </a:r>
            <a:r>
              <a:rPr lang="en-US" altLang="zh-TW" sz="1300" baseline="0" dirty="0" smtClean="0"/>
              <a:t> algorithm. </a:t>
            </a:r>
            <a:endParaRPr lang="en-US" altLang="zh-TW" sz="1300" dirty="0" smtClean="0"/>
          </a:p>
          <a:p>
            <a:r>
              <a:rPr lang="en-US" altLang="zh-TW" sz="1300" dirty="0" smtClean="0"/>
              <a:t>As shown</a:t>
            </a:r>
            <a:r>
              <a:rPr lang="en-US" altLang="zh-TW" sz="1300" baseline="0" dirty="0" smtClean="0"/>
              <a:t> in this figure, t</a:t>
            </a:r>
            <a:r>
              <a:rPr lang="en-US" altLang="zh-TW" sz="1300" dirty="0" smtClean="0"/>
              <a:t>he new approach </a:t>
            </a:r>
            <a:r>
              <a:rPr lang="en-US" altLang="zh-TW" sz="1400" dirty="0" smtClean="0">
                <a:latin typeface="Times New Roman" pitchFamily="18" charset="0"/>
              </a:rPr>
              <a:t>allocates each byte of input an individual thread to the state machine.</a:t>
            </a:r>
          </a:p>
          <a:p>
            <a:r>
              <a:rPr lang="en-US" altLang="zh-TW" sz="1400" dirty="0" smtClean="0">
                <a:latin typeface="Times New Roman" pitchFamily="18" charset="0"/>
              </a:rPr>
              <a:t>Each thread is</a:t>
            </a:r>
            <a:r>
              <a:rPr lang="en-US" altLang="zh-TW" sz="1400" baseline="0" dirty="0" smtClean="0">
                <a:latin typeface="Times New Roman" pitchFamily="18" charset="0"/>
              </a:rPr>
              <a:t> only responsible to check whether any pattern occurs in the thread starting position. </a:t>
            </a:r>
            <a:endParaRPr lang="en-US" altLang="zh-TW" sz="1400" dirty="0" smtClean="0">
              <a:latin typeface="Times New Roman" pitchFamily="18" charset="0"/>
            </a:endParaRPr>
          </a:p>
          <a:p>
            <a:r>
              <a:rPr lang="en-US" altLang="zh-TW" sz="1400" dirty="0" smtClean="0">
                <a:latin typeface="Times New Roman" pitchFamily="18" charset="0"/>
              </a:rPr>
              <a:t>This method sounds like</a:t>
            </a:r>
            <a:r>
              <a:rPr lang="en-US" altLang="zh-TW" sz="1400" baseline="0" dirty="0" smtClean="0">
                <a:latin typeface="Times New Roman" pitchFamily="18" charset="0"/>
              </a:rPr>
              <a:t> a brute force approach. But, it is definitely different from brute force method.</a:t>
            </a:r>
          </a:p>
          <a:p>
            <a:endParaRPr lang="en-US" altLang="zh-TW" sz="1400" baseline="0" dirty="0" smtClean="0">
              <a:latin typeface="Times New Roman" pitchFamily="18" charset="0"/>
            </a:endParaRPr>
          </a:p>
          <a:p>
            <a:r>
              <a:rPr lang="en-US" altLang="zh-TW" sz="1400" baseline="0" dirty="0" smtClean="0">
                <a:latin typeface="Times New Roman" pitchFamily="18" charset="0"/>
              </a:rPr>
              <a:t>First, it has the same functionality as the traditional AC algorithm.</a:t>
            </a:r>
          </a:p>
          <a:p>
            <a:r>
              <a:rPr lang="en-US" altLang="zh-TW" sz="1400" baseline="0" dirty="0" smtClean="0">
                <a:latin typeface="Times New Roman" pitchFamily="18" charset="0"/>
              </a:rPr>
              <a:t>Second, the state machine is much smaller than the </a:t>
            </a:r>
            <a:r>
              <a:rPr lang="en-US" altLang="zh-TW" sz="1400" baseline="0" dirty="0" err="1" smtClean="0">
                <a:latin typeface="Times New Roman" pitchFamily="18" charset="0"/>
              </a:rPr>
              <a:t>Aho-Corasick</a:t>
            </a:r>
            <a:r>
              <a:rPr lang="en-US" altLang="zh-TW" sz="1400" baseline="0" dirty="0" smtClean="0">
                <a:latin typeface="Times New Roman" pitchFamily="18" charset="0"/>
              </a:rPr>
              <a:t> state machine.</a:t>
            </a:r>
          </a:p>
          <a:p>
            <a:r>
              <a:rPr lang="en-US" altLang="zh-TW" sz="1400" baseline="0" dirty="0" smtClean="0">
                <a:latin typeface="Times New Roman" pitchFamily="18" charset="0"/>
              </a:rPr>
              <a:t>Third, the memory </a:t>
            </a:r>
            <a:endParaRPr lang="en-US" altLang="zh-TW" sz="1400" dirty="0" smtClean="0">
              <a:latin typeface="Times New Roman" pitchFamily="18" charset="0"/>
            </a:endParaRPr>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7</a:t>
            </a:fld>
            <a:endParaRPr lang="zh-TW" altLang="en-US"/>
          </a:p>
        </p:txBody>
      </p:sp>
    </p:spTree>
    <p:extLst>
      <p:ext uri="{BB962C8B-B14F-4D97-AF65-F5344CB8AC3E}">
        <p14:creationId xmlns:p14="http://schemas.microsoft.com/office/powerpoint/2010/main" val="3368439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lvl="1" defTabSz="955182">
              <a:defRPr/>
            </a:pPr>
            <a:r>
              <a:rPr lang="en-US" altLang="zh-TW" dirty="0" smtClean="0"/>
              <a:t>Therefore, we can simplify the AC</a:t>
            </a:r>
            <a:r>
              <a:rPr lang="en-US" altLang="zh-TW" baseline="0" dirty="0" smtClean="0"/>
              <a:t> state machine by </a:t>
            </a:r>
            <a:r>
              <a:rPr lang="en-US" altLang="zh-TW" dirty="0" smtClean="0"/>
              <a:t>removing all </a:t>
            </a:r>
            <a:r>
              <a:rPr lang="en-US" altLang="zh-TW" sz="1200" dirty="0" smtClean="0"/>
              <a:t>failure transitions as well as the self-loop transitions backing to the initial state.</a:t>
            </a:r>
          </a:p>
          <a:p>
            <a:pPr marL="0" lvl="1" defTabSz="955182">
              <a:defRPr/>
            </a:pPr>
            <a:r>
              <a:rPr lang="en-US" altLang="zh-TW" sz="1200" dirty="0" smtClean="0"/>
              <a:t>We call</a:t>
            </a:r>
            <a:r>
              <a:rPr lang="en-US" altLang="zh-TW" sz="1200" baseline="0" dirty="0" smtClean="0"/>
              <a:t> the new state machine as </a:t>
            </a:r>
            <a:r>
              <a:rPr lang="en-US" altLang="zh-TW" sz="1200" dirty="0" smtClean="0"/>
              <a:t> </a:t>
            </a:r>
            <a:r>
              <a:rPr lang="en-US" altLang="zh-TW" dirty="0" err="1" smtClean="0"/>
              <a:t>Failureless</a:t>
            </a:r>
            <a:r>
              <a:rPr lang="en-US" altLang="zh-TW" dirty="0" smtClean="0"/>
              <a:t>-AC State Machine.</a:t>
            </a:r>
          </a:p>
          <a:p>
            <a:r>
              <a:rPr lang="en-US" altLang="zh-TW" sz="1400" dirty="0" err="1" smtClean="0"/>
              <a:t>Failureless</a:t>
            </a:r>
            <a:r>
              <a:rPr lang="en-US" altLang="zh-TW" sz="1400" dirty="0" smtClean="0"/>
              <a:t>-AC State Machine </a:t>
            </a:r>
            <a:r>
              <a:rPr lang="en-US" altLang="zh-TW" sz="1300" baseline="0" dirty="0" smtClean="0"/>
              <a:t>has </a:t>
            </a:r>
            <a:r>
              <a:rPr lang="en-US" altLang="zh-TW" sz="2400" dirty="0" smtClean="0"/>
              <a:t>minimum number of transitions.</a:t>
            </a:r>
          </a:p>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TW" sz="2400" dirty="0" smtClean="0"/>
              <a:t>When a thread is used to traverse</a:t>
            </a:r>
            <a:r>
              <a:rPr lang="en-US" altLang="zh-TW" sz="2400" baseline="0" dirty="0" smtClean="0"/>
              <a:t> the </a:t>
            </a:r>
            <a:r>
              <a:rPr lang="en-US" altLang="zh-TW" sz="2400" dirty="0" err="1" smtClean="0"/>
              <a:t>Failureless</a:t>
            </a:r>
            <a:r>
              <a:rPr lang="en-US" altLang="zh-TW" sz="2400" dirty="0" smtClean="0"/>
              <a:t>-AC State Machine, it is terminated when</a:t>
            </a:r>
            <a:r>
              <a:rPr lang="en-US" altLang="zh-TW" sz="2400" baseline="0" dirty="0" smtClean="0"/>
              <a:t> no </a:t>
            </a:r>
            <a:r>
              <a:rPr lang="en-US" altLang="zh-TW" sz="2400" dirty="0" smtClean="0"/>
              <a:t>valid transitions fo</a:t>
            </a:r>
            <a:r>
              <a:rPr lang="en-US" altLang="zh-TW" sz="2400" baseline="0" dirty="0" smtClean="0"/>
              <a:t>r an input character.</a:t>
            </a:r>
            <a:endParaRPr lang="en-US" altLang="zh-TW" sz="2400" dirty="0" smtClean="0"/>
          </a:p>
          <a:p>
            <a:endParaRPr lang="en-US" altLang="zh-TW" sz="1300" dirty="0" smtClean="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8</a:t>
            </a:fld>
            <a:endParaRPr lang="zh-TW" altLang="en-US"/>
          </a:p>
        </p:txBody>
      </p:sp>
    </p:spTree>
    <p:extLst>
      <p:ext uri="{BB962C8B-B14F-4D97-AF65-F5344CB8AC3E}">
        <p14:creationId xmlns:p14="http://schemas.microsoft.com/office/powerpoint/2010/main" val="3887928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TextEdit="1"/>
          </p:cNvSpPr>
          <p:nvPr>
            <p:ph type="sldImg"/>
          </p:nvPr>
        </p:nvSpPr>
        <p:spPr bwMode="auto">
          <a:noFill/>
          <a:ln>
            <a:solidFill>
              <a:srgbClr val="000000"/>
            </a:solidFill>
            <a:miter lim="800000"/>
            <a:headEnd/>
            <a:tailEnd/>
          </a:ln>
        </p:spPr>
      </p:sp>
      <p:sp>
        <p:nvSpPr>
          <p:cNvPr id="35843" name="Rectangle 3"/>
          <p:cNvSpPr>
            <a:spLocks noGrp="1"/>
          </p:cNvSpPr>
          <p:nvPr>
            <p:ph type="body" idx="1"/>
          </p:nvPr>
        </p:nvSpPr>
        <p:spPr>
          <a:noFill/>
          <a:ln/>
        </p:spPr>
        <p:txBody>
          <a:bodyPr/>
          <a:lstStyle/>
          <a:p>
            <a:pPr eaLnBrk="1" hangingPunct="1"/>
            <a:r>
              <a:rPr kumimoji="0" lang="en-US" altLang="zh-TW" dirty="0" smtClean="0"/>
              <a:t>We use an example</a:t>
            </a:r>
            <a:r>
              <a:rPr kumimoji="0" lang="en-US" altLang="zh-TW" baseline="0" dirty="0" smtClean="0"/>
              <a:t> to illustrate the mechanism of PFAC algorithm.</a:t>
            </a:r>
          </a:p>
          <a:p>
            <a:pPr eaLnBrk="1" hangingPunct="1"/>
            <a:r>
              <a:rPr kumimoji="0" lang="en-US" altLang="zh-TW" baseline="0" dirty="0" smtClean="0"/>
              <a:t>Unlike the traditional AC algorithm using one thread to find the three patterns, PFAC finds the three patterns by the thread n, thread n+2 and thread n+3, respectively</a:t>
            </a:r>
          </a:p>
          <a:p>
            <a:pPr eaLnBrk="1" hangingPunct="1"/>
            <a:r>
              <a:rPr kumimoji="0" lang="en-US" altLang="zh-TW" baseline="0" dirty="0" smtClean="0"/>
              <a:t>In the meantime, the other threads have been terminated in the early stages. </a:t>
            </a:r>
            <a:endParaRPr kumimoji="0" lang="en-US" altLang="zh-TW" dirty="0" smtClean="0"/>
          </a:p>
        </p:txBody>
      </p:sp>
    </p:spTree>
    <p:extLst>
      <p:ext uri="{BB962C8B-B14F-4D97-AF65-F5344CB8AC3E}">
        <p14:creationId xmlns:p14="http://schemas.microsoft.com/office/powerpoint/2010/main" val="587086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kern="1200" dirty="0" smtClean="0">
                <a:solidFill>
                  <a:schemeClr val="tx1"/>
                </a:solidFill>
                <a:latin typeface="+mn-lt"/>
                <a:ea typeface="+mn-ea"/>
                <a:cs typeface="+mn-cs"/>
              </a:rPr>
              <a:t>The experimental setup has two machines: the host machine and the device machine.</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sz="1200" kern="1200" dirty="0" smtClean="0">
                <a:solidFill>
                  <a:schemeClr val="tx1"/>
                </a:solidFill>
                <a:latin typeface="+mn-lt"/>
                <a:ea typeface="+mn-ea"/>
                <a:cs typeface="+mn-cs"/>
              </a:rPr>
              <a:t>The host machine is equipped with an Intel </a:t>
            </a:r>
            <a:r>
              <a:rPr lang="en-US" altLang="zh-TW" sz="1200" kern="1200" dirty="0" err="1" smtClean="0">
                <a:solidFill>
                  <a:schemeClr val="tx1"/>
                </a:solidFill>
                <a:latin typeface="+mn-lt"/>
                <a:ea typeface="+mn-ea"/>
                <a:cs typeface="+mn-cs"/>
              </a:rPr>
              <a:t>Core</a:t>
            </a:r>
            <a:r>
              <a:rPr lang="en-US" altLang="zh-TW" sz="1200" kern="1200" baseline="30000" dirty="0" err="1" smtClean="0">
                <a:solidFill>
                  <a:schemeClr val="tx1"/>
                </a:solidFill>
                <a:latin typeface="+mn-lt"/>
                <a:ea typeface="+mn-ea"/>
                <a:cs typeface="+mn-cs"/>
              </a:rPr>
              <a:t>TM</a:t>
            </a:r>
            <a:r>
              <a:rPr lang="en-US" altLang="zh-TW" sz="1200" kern="1200" dirty="0" smtClean="0">
                <a:solidFill>
                  <a:schemeClr val="tx1"/>
                </a:solidFill>
                <a:latin typeface="+mn-lt"/>
                <a:ea typeface="+mn-ea"/>
                <a:cs typeface="+mn-cs"/>
              </a:rPr>
              <a:t> i7-950 while the device</a:t>
            </a:r>
            <a:r>
              <a:rPr lang="en-US" altLang="zh-TW" sz="1200" kern="1200" baseline="0" dirty="0" smtClean="0">
                <a:solidFill>
                  <a:schemeClr val="tx1"/>
                </a:solidFill>
                <a:latin typeface="+mn-lt"/>
                <a:ea typeface="+mn-ea"/>
                <a:cs typeface="+mn-cs"/>
              </a:rPr>
              <a:t> machine </a:t>
            </a:r>
            <a:r>
              <a:rPr lang="en-US" altLang="zh-TW" sz="1200" kern="1200" dirty="0" smtClean="0">
                <a:solidFill>
                  <a:schemeClr val="tx1"/>
                </a:solidFill>
                <a:latin typeface="+mn-lt"/>
                <a:ea typeface="+mn-ea"/>
                <a:cs typeface="+mn-cs"/>
              </a:rPr>
              <a:t>is equipped with </a:t>
            </a:r>
            <a:r>
              <a:rPr lang="en-US" altLang="zh-TW" sz="1200" kern="1200" baseline="0" dirty="0" smtClean="0">
                <a:solidFill>
                  <a:schemeClr val="tx1"/>
                </a:solidFill>
                <a:latin typeface="+mn-lt"/>
                <a:ea typeface="+mn-ea"/>
                <a:cs typeface="+mn-cs"/>
              </a:rPr>
              <a:t>the </a:t>
            </a:r>
            <a:r>
              <a:rPr lang="en-US" altLang="zh-TW" dirty="0" err="1" smtClean="0"/>
              <a:t>Nvidia</a:t>
            </a:r>
            <a:r>
              <a:rPr lang="en-US" altLang="zh-TW" baseline="30000" dirty="0" smtClean="0"/>
              <a:t>®</a:t>
            </a:r>
            <a:r>
              <a:rPr lang="en-US" altLang="zh-TW" dirty="0" smtClean="0"/>
              <a:t> </a:t>
            </a:r>
            <a:r>
              <a:rPr lang="en-US" altLang="zh-TW" dirty="0" err="1" smtClean="0"/>
              <a:t>GeForce</a:t>
            </a:r>
            <a:r>
              <a:rPr lang="en-US" altLang="zh-TW" baseline="30000" dirty="0" smtClean="0"/>
              <a:t>®</a:t>
            </a:r>
            <a:r>
              <a:rPr lang="en-US" altLang="zh-TW" dirty="0" smtClean="0"/>
              <a:t> GTX580.</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The test patterns are extracted from the Snort </a:t>
            </a:r>
            <a:r>
              <a:rPr lang="en-US" altLang="zh-TW" baseline="0" dirty="0" smtClean="0"/>
              <a:t>and the test input is extracted from DEFCON packets.</a:t>
            </a:r>
            <a:endParaRPr lang="en-US" altLang="zh-TW" dirty="0" smtClean="0"/>
          </a:p>
          <a:p>
            <a:endParaRPr lang="en-US" altLang="zh-TW" dirty="0" smtClean="0"/>
          </a:p>
        </p:txBody>
      </p:sp>
      <p:sp>
        <p:nvSpPr>
          <p:cNvPr id="4" name="投影片編號版面配置區 3"/>
          <p:cNvSpPr>
            <a:spLocks noGrp="1"/>
          </p:cNvSpPr>
          <p:nvPr>
            <p:ph type="sldNum" sz="quarter" idx="10"/>
          </p:nvPr>
        </p:nvSpPr>
        <p:spPr/>
        <p:txBody>
          <a:bodyPr/>
          <a:lstStyle/>
          <a:p>
            <a:pPr>
              <a:defRPr/>
            </a:pPr>
            <a:fld id="{ABAE5391-D9E6-4AA9-9F16-15BE65280CA1}" type="slidenum">
              <a:rPr lang="zh-TW" altLang="en-US" smtClean="0"/>
              <a:pPr>
                <a:defRPr/>
              </a:pPr>
              <a:t>10</a:t>
            </a:fld>
            <a:endParaRPr lang="zh-TW" altLang="en-US"/>
          </a:p>
        </p:txBody>
      </p:sp>
    </p:spTree>
    <p:extLst>
      <p:ext uri="{BB962C8B-B14F-4D97-AF65-F5344CB8AC3E}">
        <p14:creationId xmlns:p14="http://schemas.microsoft.com/office/powerpoint/2010/main" val="4166493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bg>
      <p:bgRef idx="1002">
        <a:schemeClr val="bg2"/>
      </p:bgRef>
    </p:bg>
    <p:spTree>
      <p:nvGrpSpPr>
        <p:cNvPr id="1" name=""/>
        <p:cNvGrpSpPr/>
        <p:nvPr/>
      </p:nvGrpSpPr>
      <p:grpSpPr>
        <a:xfrm>
          <a:off x="0" y="0"/>
          <a:ext cx="0" cy="0"/>
          <a:chOff x="0" y="0"/>
          <a:chExt cx="0" cy="0"/>
        </a:xfrm>
      </p:grpSpPr>
      <p:sp>
        <p:nvSpPr>
          <p:cNvPr id="9" name="標題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17" name="副標題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30" name="日期版面配置區 29"/>
          <p:cNvSpPr>
            <a:spLocks noGrp="1"/>
          </p:cNvSpPr>
          <p:nvPr>
            <p:ph type="dt" sz="half" idx="10"/>
          </p:nvPr>
        </p:nvSpPr>
        <p:spPr/>
        <p:txBody>
          <a:bodyPr/>
          <a:lstStyle/>
          <a:p>
            <a:fld id="{FCCD72B0-62AF-4CF9-B6D6-5473A4B75A75}" type="datetimeFigureOut">
              <a:rPr lang="zh-TW" altLang="en-US" smtClean="0"/>
              <a:pPr/>
              <a:t>2017/9/6</a:t>
            </a:fld>
            <a:endParaRPr lang="zh-TW" altLang="en-US"/>
          </a:p>
        </p:txBody>
      </p:sp>
      <p:sp>
        <p:nvSpPr>
          <p:cNvPr id="19" name="頁尾版面配置區 18"/>
          <p:cNvSpPr>
            <a:spLocks noGrp="1"/>
          </p:cNvSpPr>
          <p:nvPr>
            <p:ph type="ftr" sz="quarter" idx="11"/>
          </p:nvPr>
        </p:nvSpPr>
        <p:spPr/>
        <p:txBody>
          <a:bodyPr/>
          <a:lstStyle/>
          <a:p>
            <a:pPr>
              <a:defRPr/>
            </a:pPr>
            <a:endParaRPr lang="zh-TW" altLang="en-US"/>
          </a:p>
        </p:txBody>
      </p:sp>
      <p:sp>
        <p:nvSpPr>
          <p:cNvPr id="27" name="投影片編號版面配置區 26"/>
          <p:cNvSpPr>
            <a:spLocks noGrp="1"/>
          </p:cNvSpPr>
          <p:nvPr>
            <p:ph type="sldNum" sz="quarter" idx="12"/>
          </p:nvPr>
        </p:nvSpPr>
        <p:spPr/>
        <p:txBody>
          <a:bodyPr/>
          <a:lstStyle/>
          <a:p>
            <a:pPr>
              <a:defRPr/>
            </a:pPr>
            <a:fld id="{D2D3F9F9-8955-41BA-B739-5A5C07D75F8C}" type="slidenum">
              <a:rPr lang="zh-TW" altLang="en-US" smtClean="0"/>
              <a:pPr>
                <a:defRPr/>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fld id="{43D1FFFE-C5A1-415B-9AA2-3E4F0999929C}" type="datetime1">
              <a:rPr lang="zh-TW" altLang="en-US" smtClean="0"/>
              <a:pPr>
                <a:defRPr/>
              </a:pPr>
              <a:t>2017/9/6</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40FCB212-0EB6-4D55-B903-CF3B2FF62CCC}" type="slidenum">
              <a:rPr lang="zh-TW" altLang="en-US" smtClean="0"/>
              <a:pPr>
                <a:defRPr/>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914401"/>
            <a:ext cx="2057400" cy="5211763"/>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914401"/>
            <a:ext cx="6019800" cy="5211763"/>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pPr>
              <a:defRPr/>
            </a:pPr>
            <a:fld id="{95D0C3CE-6C6A-4FB9-A60F-C44B74BA4ADC}" type="datetime1">
              <a:rPr lang="zh-TW" altLang="en-US" smtClean="0"/>
              <a:pPr>
                <a:defRPr/>
              </a:pPr>
              <a:t>2017/9/6</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F51DA24A-2AE6-4F55-91F8-09985189D385}" type="slidenum">
              <a:rPr lang="zh-TW" altLang="en-US" smtClean="0"/>
              <a:pPr>
                <a:defRPr/>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467544" y="476672"/>
            <a:ext cx="8229600" cy="780696"/>
          </a:xfrm>
        </p:spPr>
        <p:txBody>
          <a:bodyPr>
            <a:normAutofit/>
          </a:bodyPr>
          <a:lstStyle>
            <a:lvl1pPr>
              <a:defRPr sz="3600"/>
            </a:lvl1pPr>
          </a:lstStyle>
          <a:p>
            <a:r>
              <a:rPr kumimoji="0" lang="zh-TW" altLang="en-US" dirty="0" smtClean="0"/>
              <a:t>按一下以編輯母片標題樣式</a:t>
            </a:r>
            <a:endParaRPr kumimoji="0" lang="en-US" dirty="0"/>
          </a:p>
        </p:txBody>
      </p:sp>
      <p:sp>
        <p:nvSpPr>
          <p:cNvPr id="3" name="內容版面配置區 2"/>
          <p:cNvSpPr>
            <a:spLocks noGrp="1"/>
          </p:cNvSpPr>
          <p:nvPr>
            <p:ph idx="1"/>
          </p:nvPr>
        </p:nvSpPr>
        <p:spPr>
          <a:xfrm>
            <a:off x="457200" y="1340768"/>
            <a:ext cx="8229600" cy="4983832"/>
          </a:xfrm>
        </p:spPr>
        <p:txBody>
          <a:bodyPr/>
          <a:lstStyle>
            <a:lvl1pPr>
              <a:defRPr sz="2400"/>
            </a:lvl1pPr>
            <a:lvl2pPr>
              <a:defRPr sz="2200"/>
            </a:lvl2pPr>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p:txBody>
          <a:bodyPr/>
          <a:lstStyle/>
          <a:p>
            <a:fld id="{FCCD72B0-62AF-4CF9-B6D6-5473A4B75A75}" type="datetimeFigureOut">
              <a:rPr lang="zh-TW" altLang="en-US" smtClean="0"/>
              <a:pPr/>
              <a:t>2017/9/6</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0E49231D-9A8C-4620-9917-B8D7CA80C7AB}" type="slidenum">
              <a:rPr lang="zh-TW" altLang="en-US" smtClean="0"/>
              <a:pPr>
                <a:defRPr/>
              </a:pPr>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2">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p:txBody>
          <a:bodyPr/>
          <a:lstStyle/>
          <a:p>
            <a:pPr>
              <a:defRPr/>
            </a:pPr>
            <a:fld id="{DA9915F0-8DDD-41B4-8DD2-901B9929B478}" type="datetime1">
              <a:rPr lang="zh-TW" altLang="en-US" smtClean="0"/>
              <a:pPr>
                <a:defRPr/>
              </a:pPr>
              <a:t>2017/9/6</a:t>
            </a:fld>
            <a:endParaRPr lang="zh-TW" altLang="en-US"/>
          </a:p>
        </p:txBody>
      </p:sp>
      <p:sp>
        <p:nvSpPr>
          <p:cNvPr id="5" name="頁尾版面配置區 4"/>
          <p:cNvSpPr>
            <a:spLocks noGrp="1"/>
          </p:cNvSpPr>
          <p:nvPr>
            <p:ph type="ftr" sz="quarter" idx="11"/>
          </p:nvPr>
        </p:nvSpPr>
        <p:spPr/>
        <p:txBody>
          <a:bodyPr/>
          <a:lstStyle/>
          <a:p>
            <a:pPr>
              <a:defRPr/>
            </a:pPr>
            <a:endParaRPr lang="zh-TW" altLang="en-US"/>
          </a:p>
        </p:txBody>
      </p:sp>
      <p:sp>
        <p:nvSpPr>
          <p:cNvPr id="6" name="投影片編號版面配置區 5"/>
          <p:cNvSpPr>
            <a:spLocks noGrp="1"/>
          </p:cNvSpPr>
          <p:nvPr>
            <p:ph type="sldNum" sz="quarter" idx="12"/>
          </p:nvPr>
        </p:nvSpPr>
        <p:spPr/>
        <p:txBody>
          <a:bodyPr/>
          <a:lstStyle/>
          <a:p>
            <a:pPr>
              <a:defRPr/>
            </a:pPr>
            <a:fld id="{A80532E5-6E15-4F45-B90B-BACABF9A9030}" type="slidenum">
              <a:rPr lang="zh-TW" altLang="en-US" smtClean="0"/>
              <a:pPr>
                <a:defRPr/>
              </a:pPr>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a:defRPr/>
            </a:pPr>
            <a:fld id="{50562E55-A73D-4381-AEFA-5A1B89781368}" type="datetime1">
              <a:rPr lang="zh-TW" altLang="en-US" smtClean="0"/>
              <a:pPr>
                <a:defRPr/>
              </a:pPr>
              <a:t>2017/9/6</a:t>
            </a:fld>
            <a:endParaRPr lang="zh-TW" altLang="en-US"/>
          </a:p>
        </p:txBody>
      </p:sp>
      <p:sp>
        <p:nvSpPr>
          <p:cNvPr id="6" name="頁尾版面配置區 5"/>
          <p:cNvSpPr>
            <a:spLocks noGrp="1"/>
          </p:cNvSpPr>
          <p:nvPr>
            <p:ph type="ftr" sz="quarter" idx="11"/>
          </p:nvPr>
        </p:nvSpPr>
        <p:spPr/>
        <p:txBody>
          <a:bodyPr/>
          <a:lstStyle/>
          <a:p>
            <a:pPr>
              <a:defRPr/>
            </a:pPr>
            <a:endParaRPr lang="zh-TW" altLang="en-US"/>
          </a:p>
        </p:txBody>
      </p:sp>
      <p:sp>
        <p:nvSpPr>
          <p:cNvPr id="7" name="投影片編號版面配置區 6"/>
          <p:cNvSpPr>
            <a:spLocks noGrp="1"/>
          </p:cNvSpPr>
          <p:nvPr>
            <p:ph type="sldNum" sz="quarter" idx="12"/>
          </p:nvPr>
        </p:nvSpPr>
        <p:spPr/>
        <p:txBody>
          <a:bodyPr/>
          <a:lstStyle/>
          <a:p>
            <a:pPr>
              <a:defRPr/>
            </a:pPr>
            <a:fld id="{FD946EF4-F8F7-43FD-AF02-D971D4C78CFB}" type="slidenum">
              <a:rPr lang="zh-TW" altLang="en-US" smtClean="0"/>
              <a:pPr>
                <a:defRPr/>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229600" cy="1143000"/>
          </a:xfrm>
        </p:spPr>
        <p:txBody>
          <a:bodyPr tIns="45720" anchor="b"/>
          <a:lstStyle>
            <a:lvl1pPr>
              <a:defRPr/>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pPr>
              <a:defRPr/>
            </a:pPr>
            <a:fld id="{C3AE12EA-235B-431C-BAE7-8E5F4565A95E}" type="datetime1">
              <a:rPr lang="zh-TW" altLang="en-US" smtClean="0"/>
              <a:pPr>
                <a:defRPr/>
              </a:pPr>
              <a:t>2017/9/6</a:t>
            </a:fld>
            <a:endParaRPr lang="zh-TW" altLang="en-US"/>
          </a:p>
        </p:txBody>
      </p:sp>
      <p:sp>
        <p:nvSpPr>
          <p:cNvPr id="8" name="頁尾版面配置區 7"/>
          <p:cNvSpPr>
            <a:spLocks noGrp="1"/>
          </p:cNvSpPr>
          <p:nvPr>
            <p:ph type="ftr" sz="quarter" idx="11"/>
          </p:nvPr>
        </p:nvSpPr>
        <p:spPr/>
        <p:txBody>
          <a:bodyPr/>
          <a:lstStyle/>
          <a:p>
            <a:pPr>
              <a:defRPr/>
            </a:pPr>
            <a:endParaRPr lang="zh-TW" altLang="en-US"/>
          </a:p>
        </p:txBody>
      </p:sp>
      <p:sp>
        <p:nvSpPr>
          <p:cNvPr id="9" name="投影片編號版面配置區 8"/>
          <p:cNvSpPr>
            <a:spLocks noGrp="1"/>
          </p:cNvSpPr>
          <p:nvPr>
            <p:ph type="sldNum" sz="quarter" idx="12"/>
          </p:nvPr>
        </p:nvSpPr>
        <p:spPr/>
        <p:txBody>
          <a:bodyPr/>
          <a:lstStyle/>
          <a:p>
            <a:pPr>
              <a:defRPr/>
            </a:pPr>
            <a:fld id="{5B85C828-E0A2-4831-B377-F2B92C0B2F2D}" type="slidenum">
              <a:rPr lang="zh-TW" altLang="en-US" smtClean="0"/>
              <a:pPr>
                <a:defRPr/>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pPr>
              <a:defRPr/>
            </a:pPr>
            <a:fld id="{C89A9A4D-7DAF-47AF-AF4D-E6DC77F66A0F}" type="datetime1">
              <a:rPr lang="zh-TW" altLang="en-US" smtClean="0"/>
              <a:pPr>
                <a:defRPr/>
              </a:pPr>
              <a:t>2017/9/6</a:t>
            </a:fld>
            <a:endParaRPr lang="zh-TW" altLang="en-US"/>
          </a:p>
        </p:txBody>
      </p:sp>
      <p:sp>
        <p:nvSpPr>
          <p:cNvPr id="4" name="頁尾版面配置區 3"/>
          <p:cNvSpPr>
            <a:spLocks noGrp="1"/>
          </p:cNvSpPr>
          <p:nvPr>
            <p:ph type="ftr" sz="quarter" idx="11"/>
          </p:nvPr>
        </p:nvSpPr>
        <p:spPr/>
        <p:txBody>
          <a:bodyPr/>
          <a:lstStyle/>
          <a:p>
            <a:pPr>
              <a:defRPr/>
            </a:pPr>
            <a:endParaRPr lang="zh-TW" altLang="en-US"/>
          </a:p>
        </p:txBody>
      </p:sp>
      <p:sp>
        <p:nvSpPr>
          <p:cNvPr id="5" name="投影片編號版面配置區 4"/>
          <p:cNvSpPr>
            <a:spLocks noGrp="1"/>
          </p:cNvSpPr>
          <p:nvPr>
            <p:ph type="sldNum" sz="quarter" idx="12"/>
          </p:nvPr>
        </p:nvSpPr>
        <p:spPr/>
        <p:txBody>
          <a:bodyPr/>
          <a:lstStyle/>
          <a:p>
            <a:pPr>
              <a:defRPr/>
            </a:pPr>
            <a:fld id="{3451C386-FD45-4887-B141-7999AA44104E}" type="slidenum">
              <a:rPr lang="zh-TW" altLang="en-US" smtClean="0"/>
              <a:pPr>
                <a:defRPr/>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pPr>
              <a:defRPr/>
            </a:pPr>
            <a:fld id="{BCD3229F-73D2-4C66-A550-B4A7D5194467}" type="datetime1">
              <a:rPr lang="zh-TW" altLang="en-US" smtClean="0"/>
              <a:pPr>
                <a:defRPr/>
              </a:pPr>
              <a:t>2017/9/6</a:t>
            </a:fld>
            <a:endParaRPr lang="zh-TW" altLang="en-US"/>
          </a:p>
        </p:txBody>
      </p:sp>
      <p:sp>
        <p:nvSpPr>
          <p:cNvPr id="3" name="頁尾版面配置區 2"/>
          <p:cNvSpPr>
            <a:spLocks noGrp="1"/>
          </p:cNvSpPr>
          <p:nvPr>
            <p:ph type="ftr" sz="quarter" idx="11"/>
          </p:nvPr>
        </p:nvSpPr>
        <p:spPr/>
        <p:txBody>
          <a:bodyPr/>
          <a:lstStyle/>
          <a:p>
            <a:pPr>
              <a:defRPr/>
            </a:pPr>
            <a:endParaRPr lang="zh-TW" altLang="en-US"/>
          </a:p>
        </p:txBody>
      </p:sp>
      <p:sp>
        <p:nvSpPr>
          <p:cNvPr id="4" name="投影片編號版面配置區 3"/>
          <p:cNvSpPr>
            <a:spLocks noGrp="1"/>
          </p:cNvSpPr>
          <p:nvPr>
            <p:ph type="sldNum" sz="quarter" idx="12"/>
          </p:nvPr>
        </p:nvSpPr>
        <p:spPr/>
        <p:txBody>
          <a:bodyPr/>
          <a:lstStyle/>
          <a:p>
            <a:pPr>
              <a:defRPr/>
            </a:pPr>
            <a:fld id="{44C6BFF5-3C07-41B3-86CF-C8C54FBAE250}" type="slidenum">
              <a:rPr lang="zh-TW" altLang="en-US" smtClean="0"/>
              <a:pPr>
                <a:defRPr/>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pPr>
              <a:defRPr/>
            </a:pPr>
            <a:fld id="{E8ECC606-C979-4280-86EC-59C26F4F645B}" type="datetime1">
              <a:rPr lang="zh-TW" altLang="en-US" smtClean="0"/>
              <a:pPr>
                <a:defRPr/>
              </a:pPr>
              <a:t>2017/9/6</a:t>
            </a:fld>
            <a:endParaRPr lang="zh-TW" altLang="en-US"/>
          </a:p>
        </p:txBody>
      </p:sp>
      <p:sp>
        <p:nvSpPr>
          <p:cNvPr id="6" name="頁尾版面配置區 5"/>
          <p:cNvSpPr>
            <a:spLocks noGrp="1"/>
          </p:cNvSpPr>
          <p:nvPr>
            <p:ph type="ftr" sz="quarter" idx="11"/>
          </p:nvPr>
        </p:nvSpPr>
        <p:spPr/>
        <p:txBody>
          <a:bodyPr/>
          <a:lstStyle/>
          <a:p>
            <a:pPr>
              <a:defRPr/>
            </a:pPr>
            <a:endParaRPr lang="zh-TW" altLang="en-US"/>
          </a:p>
        </p:txBody>
      </p:sp>
      <p:sp>
        <p:nvSpPr>
          <p:cNvPr id="7" name="投影片編號版面配置區 6"/>
          <p:cNvSpPr>
            <a:spLocks noGrp="1"/>
          </p:cNvSpPr>
          <p:nvPr>
            <p:ph type="sldNum" sz="quarter" idx="12"/>
          </p:nvPr>
        </p:nvSpPr>
        <p:spPr/>
        <p:txBody>
          <a:bodyPr/>
          <a:lstStyle/>
          <a:p>
            <a:pPr>
              <a:defRPr/>
            </a:pPr>
            <a:fld id="{1E31FBF7-3841-4875-B4DF-AA3EC4782138}" type="slidenum">
              <a:rPr lang="zh-TW" altLang="en-US" smtClean="0"/>
              <a:pPr>
                <a:defRPr/>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剪去並圓角化單一角落矩形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直角三角形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zh-TW" altLang="en-US" smtClean="0"/>
              <a:t>按一下以編輯母片標題樣式</a:t>
            </a:r>
            <a:endParaRPr kumimoji="0" lang="en-US"/>
          </a:p>
        </p:txBody>
      </p:sp>
      <p:sp>
        <p:nvSpPr>
          <p:cNvPr id="4" name="文字版面配置區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5" name="日期版面配置區 4"/>
          <p:cNvSpPr>
            <a:spLocks noGrp="1"/>
          </p:cNvSpPr>
          <p:nvPr>
            <p:ph type="dt" sz="half" idx="10"/>
          </p:nvPr>
        </p:nvSpPr>
        <p:spPr/>
        <p:txBody>
          <a:bodyPr/>
          <a:lstStyle/>
          <a:p>
            <a:pPr>
              <a:defRPr/>
            </a:pPr>
            <a:fld id="{195359C6-FD57-4926-BFC1-01BFDB7B3D51}" type="datetime1">
              <a:rPr lang="zh-TW" altLang="en-US" smtClean="0"/>
              <a:pPr>
                <a:defRPr/>
              </a:pPr>
              <a:t>2017/9/6</a:t>
            </a:fld>
            <a:endParaRPr lang="zh-TW" altLang="en-US"/>
          </a:p>
        </p:txBody>
      </p:sp>
      <p:sp>
        <p:nvSpPr>
          <p:cNvPr id="6" name="頁尾版面配置區 5"/>
          <p:cNvSpPr>
            <a:spLocks noGrp="1"/>
          </p:cNvSpPr>
          <p:nvPr>
            <p:ph type="ftr" sz="quarter" idx="11"/>
          </p:nvPr>
        </p:nvSpPr>
        <p:spPr/>
        <p:txBody>
          <a:bodyPr/>
          <a:lstStyle/>
          <a:p>
            <a:pPr>
              <a:defRPr/>
            </a:pPr>
            <a:endParaRPr lang="zh-TW" altLang="en-US"/>
          </a:p>
        </p:txBody>
      </p:sp>
      <p:sp>
        <p:nvSpPr>
          <p:cNvPr id="7" name="投影片編號版面配置區 6"/>
          <p:cNvSpPr>
            <a:spLocks noGrp="1"/>
          </p:cNvSpPr>
          <p:nvPr>
            <p:ph type="sldNum" sz="quarter" idx="12"/>
          </p:nvPr>
        </p:nvSpPr>
        <p:spPr>
          <a:xfrm>
            <a:off x="8077200" y="6356350"/>
            <a:ext cx="609600" cy="365125"/>
          </a:xfrm>
        </p:spPr>
        <p:txBody>
          <a:bodyPr/>
          <a:lstStyle/>
          <a:p>
            <a:pPr>
              <a:defRPr/>
            </a:pPr>
            <a:fld id="{D98C3AC9-5931-43EE-848E-EC36C775A3C7}" type="slidenum">
              <a:rPr lang="zh-TW" altLang="en-US" smtClean="0"/>
              <a:pPr>
                <a:defRPr/>
              </a:pPr>
              <a:t>‹#›</a:t>
            </a:fld>
            <a:endParaRPr lang="zh-TW" altLang="en-US"/>
          </a:p>
        </p:txBody>
      </p:sp>
      <p:sp>
        <p:nvSpPr>
          <p:cNvPr id="3" name="圖片版面配置區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zh-TW" altLang="en-US" smtClean="0"/>
              <a:t>按一下圖示以新增圖片</a:t>
            </a:r>
            <a:endParaRPr kumimoji="0" lang="en-US" dirty="0"/>
          </a:p>
        </p:txBody>
      </p:sp>
      <p:sp>
        <p:nvSpPr>
          <p:cNvPr id="10" name="手繪多邊形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手繪多邊形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手繪多邊形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手繪多邊形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標題版面配置區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zh-TW" altLang="en-US" smtClean="0"/>
              <a:t>按一下以編輯母片標題樣式</a:t>
            </a:r>
            <a:endParaRPr kumimoji="0" lang="en-US"/>
          </a:p>
        </p:txBody>
      </p:sp>
      <p:sp>
        <p:nvSpPr>
          <p:cNvPr id="30" name="文字版面配置區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0" name="日期版面配置區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fld id="{0257A699-42C1-456F-969E-49C541227662}" type="datetime1">
              <a:rPr lang="zh-TW" altLang="en-US" smtClean="0"/>
              <a:pPr>
                <a:defRPr/>
              </a:pPr>
              <a:t>2017/9/6</a:t>
            </a:fld>
            <a:endParaRPr lang="zh-TW" altLang="en-US"/>
          </a:p>
        </p:txBody>
      </p:sp>
      <p:sp>
        <p:nvSpPr>
          <p:cNvPr id="22" name="頁尾版面配置區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zh-TW" altLang="en-US"/>
          </a:p>
        </p:txBody>
      </p:sp>
      <p:sp>
        <p:nvSpPr>
          <p:cNvPr id="18" name="投影片編號版面配置區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22540085-2980-44CD-9595-16EC08D6E77A}" type="slidenum">
              <a:rPr lang="zh-TW" altLang="en-US" smtClean="0"/>
              <a:pPr>
                <a:defRPr/>
              </a:pPr>
              <a:t>‹#›</a:t>
            </a:fld>
            <a:endParaRPr lang="zh-TW" altLang="en-US" dirty="0"/>
          </a:p>
        </p:txBody>
      </p:sp>
      <p:grpSp>
        <p:nvGrpSpPr>
          <p:cNvPr id="2" name="群組 1"/>
          <p:cNvGrpSpPr/>
          <p:nvPr/>
        </p:nvGrpSpPr>
        <p:grpSpPr>
          <a:xfrm>
            <a:off x="-19017" y="202408"/>
            <a:ext cx="9180548" cy="649224"/>
            <a:chOff x="-19045" y="216550"/>
            <a:chExt cx="9180548" cy="649224"/>
          </a:xfrm>
        </p:grpSpPr>
        <p:sp>
          <p:nvSpPr>
            <p:cNvPr id="12" name="手繪多邊形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手繪多邊形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1.bin"/><Relationship Id="rId4"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副標題 5"/>
          <p:cNvSpPr>
            <a:spLocks noGrp="1"/>
          </p:cNvSpPr>
          <p:nvPr>
            <p:ph type="subTitle" idx="1"/>
          </p:nvPr>
        </p:nvSpPr>
        <p:spPr>
          <a:xfrm>
            <a:off x="3995936" y="4869160"/>
            <a:ext cx="5148064" cy="1800200"/>
          </a:xfrm>
        </p:spPr>
        <p:txBody>
          <a:bodyPr>
            <a:normAutofit fontScale="85000" lnSpcReduction="20000"/>
          </a:bodyPr>
          <a:lstStyle/>
          <a:p>
            <a:pPr marL="342900" indent="-342900" algn="l"/>
            <a:r>
              <a:rPr lang="en-US" altLang="zh-TW" sz="2800" dirty="0" smtClean="0"/>
              <a:t>Cheng-Hung Lin </a:t>
            </a:r>
          </a:p>
          <a:p>
            <a:pPr marL="342900" indent="-342900" algn="l"/>
            <a:r>
              <a:rPr lang="en-US" altLang="zh-TW" sz="2800" dirty="0" smtClean="0"/>
              <a:t>National Taiwan Normal University</a:t>
            </a:r>
          </a:p>
          <a:p>
            <a:pPr marL="342900" indent="-342900" algn="l"/>
            <a:r>
              <a:rPr lang="en-US" altLang="zh-TW" sz="2800" dirty="0" smtClean="0"/>
              <a:t>Taipei, Taiwan </a:t>
            </a:r>
            <a:r>
              <a:rPr lang="en-US" altLang="zh-TW" sz="1800" dirty="0" smtClean="0"/>
              <a:t>	     </a:t>
            </a:r>
          </a:p>
          <a:p>
            <a:pPr marL="342900" indent="-342900" algn="l"/>
            <a:endParaRPr lang="en-US" altLang="zh-TW" dirty="0" smtClean="0"/>
          </a:p>
          <a:p>
            <a:pPr marL="342900" indent="-342900" algn="l"/>
            <a:r>
              <a:rPr lang="en-US" altLang="zh-TW" sz="1800" dirty="0" smtClean="0"/>
              <a:t> </a:t>
            </a:r>
          </a:p>
          <a:p>
            <a:pPr marL="342900" indent="-342900" algn="l"/>
            <a:endParaRPr lang="zh-TW" altLang="en-US" sz="1800" dirty="0"/>
          </a:p>
        </p:txBody>
      </p:sp>
      <p:sp>
        <p:nvSpPr>
          <p:cNvPr id="4" name="矩形 3"/>
          <p:cNvSpPr/>
          <p:nvPr/>
        </p:nvSpPr>
        <p:spPr>
          <a:xfrm>
            <a:off x="899592" y="1484784"/>
            <a:ext cx="7776864" cy="2554545"/>
          </a:xfrm>
          <a:prstGeom prst="rect">
            <a:avLst/>
          </a:prstGeom>
        </p:spPr>
        <p:txBody>
          <a:bodyPr wrap="square">
            <a:spAutoFit/>
          </a:bodyPr>
          <a:lstStyle/>
          <a:p>
            <a:endParaRPr lang="zh-TW" altLang="en-US" sz="4000" dirty="0" smtClean="0"/>
          </a:p>
          <a:p>
            <a:endParaRPr lang="zh-TW" altLang="en-US" sz="4000" dirty="0" smtClean="0"/>
          </a:p>
          <a:p>
            <a:r>
              <a:rPr lang="en-US" altLang="zh-TW" sz="4000" b="1" i="1" dirty="0" smtClean="0"/>
              <a:t>Accelerating String Matching on Graphic Processing Units </a:t>
            </a:r>
            <a:endParaRPr lang="zh-TW" altLang="en-US" sz="4000" dirty="0">
              <a:solidFill>
                <a:schemeClr val="bg2">
                  <a:lumMod val="20000"/>
                  <a:lumOff val="8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Experimental Environment</a:t>
            </a:r>
            <a:endParaRPr lang="zh-TW" altLang="en-US" dirty="0"/>
          </a:p>
        </p:txBody>
      </p:sp>
      <p:sp>
        <p:nvSpPr>
          <p:cNvPr id="3" name="內容版面配置區 2"/>
          <p:cNvSpPr>
            <a:spLocks noGrp="1"/>
          </p:cNvSpPr>
          <p:nvPr>
            <p:ph idx="1"/>
          </p:nvPr>
        </p:nvSpPr>
        <p:spPr/>
        <p:txBody>
          <a:bodyPr/>
          <a:lstStyle/>
          <a:p>
            <a:pPr>
              <a:lnSpc>
                <a:spcPct val="90000"/>
              </a:lnSpc>
              <a:spcBef>
                <a:spcPts val="600"/>
              </a:spcBef>
              <a:spcAft>
                <a:spcPts val="0"/>
              </a:spcAft>
            </a:pPr>
            <a:r>
              <a:rPr lang="en-US" altLang="zh-TW" dirty="0" smtClean="0"/>
              <a:t>Intel </a:t>
            </a:r>
            <a:r>
              <a:rPr lang="en-US" altLang="zh-TW" dirty="0" err="1" smtClean="0"/>
              <a:t>Core</a:t>
            </a:r>
            <a:r>
              <a:rPr lang="en-US" altLang="zh-TW" baseline="30000" dirty="0" err="1" smtClean="0"/>
              <a:t>TM</a:t>
            </a:r>
            <a:r>
              <a:rPr lang="en-US" altLang="zh-TW" dirty="0" smtClean="0"/>
              <a:t> i7-950 </a:t>
            </a:r>
          </a:p>
          <a:p>
            <a:pPr lvl="1">
              <a:lnSpc>
                <a:spcPct val="90000"/>
              </a:lnSpc>
              <a:spcBef>
                <a:spcPts val="600"/>
              </a:spcBef>
            </a:pPr>
            <a:r>
              <a:rPr lang="en-US" altLang="zh-TW" dirty="0" smtClean="0"/>
              <a:t>Quad cores</a:t>
            </a:r>
          </a:p>
          <a:p>
            <a:pPr lvl="1">
              <a:lnSpc>
                <a:spcPct val="90000"/>
              </a:lnSpc>
              <a:spcBef>
                <a:spcPts val="600"/>
              </a:spcBef>
            </a:pPr>
            <a:r>
              <a:rPr lang="en-US" altLang="zh-TW" dirty="0" smtClean="0"/>
              <a:t>12GB DDR3 memory</a:t>
            </a:r>
          </a:p>
          <a:p>
            <a:pPr lvl="1">
              <a:lnSpc>
                <a:spcPct val="90000"/>
              </a:lnSpc>
              <a:spcBef>
                <a:spcPts val="600"/>
              </a:spcBef>
            </a:pPr>
            <a:endParaRPr lang="en-US" altLang="zh-TW" dirty="0" smtClean="0"/>
          </a:p>
          <a:p>
            <a:pPr>
              <a:lnSpc>
                <a:spcPct val="90000"/>
              </a:lnSpc>
              <a:spcBef>
                <a:spcPts val="600"/>
              </a:spcBef>
              <a:spcAft>
                <a:spcPts val="0"/>
              </a:spcAft>
            </a:pPr>
            <a:r>
              <a:rPr lang="en-US" altLang="zh-TW" dirty="0" err="1" smtClean="0"/>
              <a:t>Nvidia</a:t>
            </a:r>
            <a:r>
              <a:rPr lang="en-US" altLang="zh-TW" baseline="30000" dirty="0" smtClean="0"/>
              <a:t>®</a:t>
            </a:r>
            <a:r>
              <a:rPr lang="en-US" altLang="zh-TW" dirty="0" smtClean="0"/>
              <a:t> </a:t>
            </a:r>
            <a:r>
              <a:rPr lang="en-US" altLang="zh-TW" dirty="0" err="1" smtClean="0"/>
              <a:t>GeForce</a:t>
            </a:r>
            <a:r>
              <a:rPr lang="en-US" altLang="zh-TW" baseline="30000" dirty="0" smtClean="0"/>
              <a:t>®</a:t>
            </a:r>
            <a:r>
              <a:rPr lang="en-US" altLang="zh-TW" dirty="0" smtClean="0"/>
              <a:t> GTX580</a:t>
            </a:r>
          </a:p>
          <a:p>
            <a:pPr lvl="1">
              <a:lnSpc>
                <a:spcPct val="90000"/>
              </a:lnSpc>
              <a:spcBef>
                <a:spcPts val="600"/>
              </a:spcBef>
              <a:spcAft>
                <a:spcPts val="0"/>
              </a:spcAft>
            </a:pPr>
            <a:r>
              <a:rPr lang="en-US" altLang="zh-TW" dirty="0" smtClean="0"/>
              <a:t>512 cores </a:t>
            </a:r>
          </a:p>
          <a:p>
            <a:pPr lvl="1">
              <a:lnSpc>
                <a:spcPct val="90000"/>
              </a:lnSpc>
              <a:spcBef>
                <a:spcPts val="600"/>
              </a:spcBef>
              <a:spcAft>
                <a:spcPts val="0"/>
              </a:spcAft>
            </a:pPr>
            <a:r>
              <a:rPr lang="en-US" altLang="zh-TW" dirty="0" smtClean="0"/>
              <a:t>1536MB GDDR5 memory</a:t>
            </a:r>
          </a:p>
          <a:p>
            <a:pPr>
              <a:lnSpc>
                <a:spcPct val="90000"/>
              </a:lnSpc>
              <a:spcBef>
                <a:spcPts val="600"/>
              </a:spcBef>
              <a:spcAft>
                <a:spcPts val="0"/>
              </a:spcAft>
            </a:pPr>
            <a:endParaRPr lang="en-US" altLang="zh-TW" dirty="0" smtClean="0"/>
          </a:p>
          <a:p>
            <a:pPr>
              <a:lnSpc>
                <a:spcPct val="90000"/>
              </a:lnSpc>
              <a:spcBef>
                <a:spcPts val="600"/>
              </a:spcBef>
              <a:spcAft>
                <a:spcPts val="0"/>
              </a:spcAft>
            </a:pPr>
            <a:r>
              <a:rPr lang="en-US" altLang="zh-TW" dirty="0" smtClean="0"/>
              <a:t>Patterns: String pattern extracted from Snort V2.8, containing 27754 states, 1998 final states (patterns)</a:t>
            </a:r>
          </a:p>
          <a:p>
            <a:pPr>
              <a:lnSpc>
                <a:spcPct val="90000"/>
              </a:lnSpc>
              <a:spcBef>
                <a:spcPts val="600"/>
              </a:spcBef>
              <a:spcAft>
                <a:spcPts val="0"/>
              </a:spcAft>
            </a:pPr>
            <a:endParaRPr lang="en-US" altLang="zh-TW" dirty="0" smtClean="0"/>
          </a:p>
          <a:p>
            <a:pPr>
              <a:lnSpc>
                <a:spcPct val="90000"/>
              </a:lnSpc>
              <a:spcBef>
                <a:spcPts val="600"/>
              </a:spcBef>
              <a:spcAft>
                <a:spcPts val="0"/>
              </a:spcAft>
            </a:pPr>
            <a:r>
              <a:rPr lang="en-US" altLang="zh-TW" dirty="0" smtClean="0"/>
              <a:t>Input: extracted from DEFCON</a:t>
            </a:r>
            <a:endParaRPr lang="zh-TW" altLang="en-US" dirty="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10</a:t>
            </a:fld>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Implementations</a:t>
            </a:r>
            <a:endParaRPr lang="zh-TW" altLang="en-US" dirty="0"/>
          </a:p>
        </p:txBody>
      </p:sp>
      <p:sp>
        <p:nvSpPr>
          <p:cNvPr id="3" name="內容版面配置區 2"/>
          <p:cNvSpPr>
            <a:spLocks noGrp="1"/>
          </p:cNvSpPr>
          <p:nvPr>
            <p:ph idx="1"/>
          </p:nvPr>
        </p:nvSpPr>
        <p:spPr>
          <a:xfrm>
            <a:off x="457200" y="1340768"/>
            <a:ext cx="8229600" cy="5517232"/>
          </a:xfrm>
        </p:spPr>
        <p:txBody>
          <a:bodyPr>
            <a:normAutofit lnSpcReduction="10000"/>
          </a:bodyPr>
          <a:lstStyle/>
          <a:p>
            <a:r>
              <a:rPr lang="en-US" altLang="zh-TW" dirty="0" smtClean="0"/>
              <a:t>AC</a:t>
            </a:r>
            <a:r>
              <a:rPr lang="en-US" altLang="zh-TW" baseline="-25000" dirty="0" smtClean="0"/>
              <a:t>CPU</a:t>
            </a:r>
            <a:r>
              <a:rPr lang="en-US" altLang="zh-TW" dirty="0" smtClean="0"/>
              <a:t> : implementation of the AC algorithm on the </a:t>
            </a:r>
            <a:r>
              <a:rPr lang="en-US" altLang="zh-TW" dirty="0" err="1" smtClean="0"/>
              <a:t>Core</a:t>
            </a:r>
            <a:r>
              <a:rPr lang="en-US" altLang="zh-TW" baseline="30000" dirty="0" err="1" smtClean="0"/>
              <a:t>TM</a:t>
            </a:r>
            <a:r>
              <a:rPr lang="en-US" altLang="zh-TW" dirty="0" smtClean="0"/>
              <a:t> i7 using a single thread and optimized by GCC 4.4.3 using the compiler flags  “-O2 –msse4”.</a:t>
            </a:r>
          </a:p>
          <a:p>
            <a:endParaRPr lang="zh-TW" altLang="zh-TW" dirty="0" smtClean="0"/>
          </a:p>
          <a:p>
            <a:r>
              <a:rPr lang="en-US" altLang="zh-TW" dirty="0" smtClean="0"/>
              <a:t>DPAC</a:t>
            </a:r>
            <a:r>
              <a:rPr lang="en-US" altLang="zh-TW" baseline="-25000" dirty="0" smtClean="0"/>
              <a:t>OMP</a:t>
            </a:r>
            <a:r>
              <a:rPr lang="en-US" altLang="zh-TW" dirty="0" smtClean="0"/>
              <a:t>: implementation of the DPAC algorithm on Intel </a:t>
            </a:r>
            <a:r>
              <a:rPr lang="en-US" altLang="zh-TW" dirty="0" err="1" smtClean="0"/>
              <a:t>Core</a:t>
            </a:r>
            <a:r>
              <a:rPr lang="en-US" altLang="zh-TW" baseline="30000" dirty="0" err="1" smtClean="0"/>
              <a:t>TM</a:t>
            </a:r>
            <a:r>
              <a:rPr lang="en-US" altLang="zh-TW" dirty="0" smtClean="0"/>
              <a:t> i7 CPU with </a:t>
            </a:r>
            <a:r>
              <a:rPr lang="en-US" altLang="zh-TW" dirty="0" err="1" smtClean="0"/>
              <a:t>OpenMP</a:t>
            </a:r>
            <a:r>
              <a:rPr lang="en-US" altLang="zh-TW" dirty="0" smtClean="0"/>
              <a:t> and optimized by GCC 4.4.3 using the compiler flags “-O2 –msse4”. </a:t>
            </a:r>
          </a:p>
          <a:p>
            <a:endParaRPr lang="zh-TW" altLang="zh-TW" dirty="0" smtClean="0"/>
          </a:p>
          <a:p>
            <a:r>
              <a:rPr lang="en-US" altLang="zh-TW" dirty="0" smtClean="0"/>
              <a:t>PFAC</a:t>
            </a:r>
            <a:r>
              <a:rPr lang="en-US" altLang="zh-TW" baseline="-25000" dirty="0" smtClean="0"/>
              <a:t>OMP</a:t>
            </a:r>
            <a:r>
              <a:rPr lang="en-US" altLang="zh-TW" dirty="0" smtClean="0"/>
              <a:t>: implementation of the PFAC algorithm on Intel </a:t>
            </a:r>
            <a:r>
              <a:rPr lang="en-US" altLang="zh-TW" dirty="0" err="1" smtClean="0"/>
              <a:t>Core</a:t>
            </a:r>
            <a:r>
              <a:rPr lang="en-US" altLang="zh-TW" baseline="30000" dirty="0" err="1" smtClean="0"/>
              <a:t>TM</a:t>
            </a:r>
            <a:r>
              <a:rPr lang="en-US" altLang="zh-TW" dirty="0" smtClean="0"/>
              <a:t> i7 CPU with the </a:t>
            </a:r>
            <a:r>
              <a:rPr lang="en-US" altLang="zh-TW" dirty="0" err="1" smtClean="0"/>
              <a:t>OpenMP</a:t>
            </a:r>
            <a:r>
              <a:rPr lang="en-US" altLang="zh-TW" dirty="0" smtClean="0"/>
              <a:t> and optimized by GCC 4.4.3 using the compiler flags “-O2 –msse4”. </a:t>
            </a:r>
          </a:p>
          <a:p>
            <a:endParaRPr lang="zh-TW" altLang="zh-TW" dirty="0" smtClean="0"/>
          </a:p>
          <a:p>
            <a:r>
              <a:rPr lang="en-US" altLang="zh-TW" dirty="0" smtClean="0"/>
              <a:t>PFAC</a:t>
            </a:r>
            <a:r>
              <a:rPr lang="en-US" altLang="zh-TW" baseline="-25000" dirty="0" smtClean="0"/>
              <a:t>GPU</a:t>
            </a:r>
            <a:r>
              <a:rPr lang="en-US" altLang="zh-TW" dirty="0" smtClean="0"/>
              <a:t>: implementation of the PFAC algorithm on NVIDIA GPUs. </a:t>
            </a:r>
            <a:endParaRPr lang="zh-TW" altLang="zh-TW" dirty="0" smtClean="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11</a:t>
            </a:fld>
            <a:endParaRPr lang="zh-TW"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Performance Evaluation</a:t>
            </a:r>
            <a:endParaRPr lang="zh-TW" altLang="en-US" dirty="0"/>
          </a:p>
        </p:txBody>
      </p:sp>
      <p:graphicFrame>
        <p:nvGraphicFramePr>
          <p:cNvPr id="5" name="內容版面配置區 4"/>
          <p:cNvGraphicFramePr>
            <a:graphicFrameLocks noGrp="1"/>
          </p:cNvGraphicFramePr>
          <p:nvPr>
            <p:ph idx="1"/>
          </p:nvPr>
        </p:nvGraphicFramePr>
        <p:xfrm>
          <a:off x="251520" y="2564904"/>
          <a:ext cx="8651304" cy="4293096"/>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物件 5"/>
          <p:cNvGraphicFramePr>
            <a:graphicFrameLocks noChangeAspect="1"/>
          </p:cNvGraphicFramePr>
          <p:nvPr/>
        </p:nvGraphicFramePr>
        <p:xfrm>
          <a:off x="4572000" y="1484784"/>
          <a:ext cx="1725613" cy="995362"/>
        </p:xfrm>
        <a:graphic>
          <a:graphicData uri="http://schemas.openxmlformats.org/presentationml/2006/ole">
            <mc:AlternateContent xmlns:mc="http://schemas.openxmlformats.org/markup-compatibility/2006">
              <mc:Choice xmlns:v="urn:schemas-microsoft-com:vml" Requires="v">
                <p:oleObj spid="_x0000_s359426" name="方程式" r:id="rId5" imgW="749160" imgH="431640" progId="Equation.3">
                  <p:embed/>
                </p:oleObj>
              </mc:Choice>
              <mc:Fallback>
                <p:oleObj name="方程式" r:id="rId5" imgW="749160" imgH="43164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1484784"/>
                        <a:ext cx="1725613" cy="995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文字方塊 6"/>
          <p:cNvSpPr txBox="1"/>
          <p:nvPr/>
        </p:nvSpPr>
        <p:spPr>
          <a:xfrm>
            <a:off x="1475656" y="1700808"/>
            <a:ext cx="3073085" cy="461665"/>
          </a:xfrm>
          <a:prstGeom prst="rect">
            <a:avLst/>
          </a:prstGeom>
          <a:noFill/>
        </p:spPr>
        <p:txBody>
          <a:bodyPr wrap="none" rtlCol="0">
            <a:spAutoFit/>
          </a:bodyPr>
          <a:lstStyle/>
          <a:p>
            <a:r>
              <a:rPr lang="en-US" altLang="zh-TW" sz="2400" i="1" dirty="0" smtClean="0">
                <a:latin typeface="Times New Roman" pitchFamily="18" charset="0"/>
                <a:cs typeface="Times New Roman" pitchFamily="18" charset="0"/>
              </a:rPr>
              <a:t>Raw data throughput =</a:t>
            </a:r>
            <a:endParaRPr lang="zh-TW" altLang="en-US" sz="2400" i="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PFAC Library</a:t>
            </a:r>
            <a:endParaRPr lang="zh-TW" altLang="en-US" dirty="0"/>
          </a:p>
        </p:txBody>
      </p:sp>
      <p:sp>
        <p:nvSpPr>
          <p:cNvPr id="3" name="內容版面配置區 2"/>
          <p:cNvSpPr>
            <a:spLocks noGrp="1"/>
          </p:cNvSpPr>
          <p:nvPr>
            <p:ph idx="1"/>
          </p:nvPr>
        </p:nvSpPr>
        <p:spPr/>
        <p:txBody>
          <a:bodyPr/>
          <a:lstStyle/>
          <a:p>
            <a:r>
              <a:rPr lang="en-US" altLang="zh-TW" b="1" dirty="0" smtClean="0"/>
              <a:t>PFAC</a:t>
            </a:r>
            <a:r>
              <a:rPr lang="en-US" altLang="zh-TW" dirty="0" smtClean="0"/>
              <a:t> is an open source library for multiple string matching performed on </a:t>
            </a:r>
            <a:r>
              <a:rPr lang="en-US" altLang="zh-TW" b="1" dirty="0" err="1" smtClean="0"/>
              <a:t>Nvidia</a:t>
            </a:r>
            <a:r>
              <a:rPr lang="en-US" altLang="zh-TW" dirty="0" smtClean="0"/>
              <a:t> </a:t>
            </a:r>
            <a:r>
              <a:rPr lang="en-US" altLang="zh-TW" b="1" dirty="0" smtClean="0"/>
              <a:t>GPUs</a:t>
            </a:r>
            <a:r>
              <a:rPr lang="en-US" altLang="zh-TW" dirty="0" smtClean="0"/>
              <a:t>. </a:t>
            </a:r>
          </a:p>
          <a:p>
            <a:pPr lvl="1"/>
            <a:r>
              <a:rPr lang="en-US" altLang="zh-TW" dirty="0" smtClean="0"/>
              <a:t>PFAC runs on </a:t>
            </a:r>
            <a:r>
              <a:rPr lang="en-US" altLang="zh-TW" dirty="0" err="1" smtClean="0"/>
              <a:t>Nvidia</a:t>
            </a:r>
            <a:r>
              <a:rPr lang="en-US" altLang="zh-TW" dirty="0" smtClean="0"/>
              <a:t> GPUs that support </a:t>
            </a:r>
            <a:r>
              <a:rPr lang="en-US" altLang="zh-TW" b="1" dirty="0" smtClean="0"/>
              <a:t>CUDA</a:t>
            </a:r>
            <a:r>
              <a:rPr lang="en-US" altLang="zh-TW" dirty="0" smtClean="0"/>
              <a:t>, including NVIDIA 1.1, 1.2, 1.3, 2.0 and 2.1 architectures. </a:t>
            </a:r>
          </a:p>
          <a:p>
            <a:pPr lvl="1"/>
            <a:r>
              <a:rPr lang="en-US" altLang="zh-TW" dirty="0" smtClean="0"/>
              <a:t>Supporting OS includes </a:t>
            </a:r>
            <a:r>
              <a:rPr lang="en-US" altLang="zh-TW" dirty="0" err="1" smtClean="0"/>
              <a:t>ubuntu</a:t>
            </a:r>
            <a:r>
              <a:rPr lang="en-US" altLang="zh-TW" dirty="0" smtClean="0"/>
              <a:t>, Fedora and MAC OS.</a:t>
            </a:r>
          </a:p>
          <a:p>
            <a:endParaRPr lang="en-US" altLang="zh-TW" dirty="0" smtClean="0"/>
          </a:p>
          <a:p>
            <a:r>
              <a:rPr lang="en-US" altLang="zh-TW" dirty="0" smtClean="0"/>
              <a:t>Released at Google code project </a:t>
            </a:r>
          </a:p>
          <a:p>
            <a:pPr lvl="1"/>
            <a:r>
              <a:rPr lang="en-US" altLang="zh-TW" dirty="0" smtClean="0"/>
              <a:t>http://code.google.com/p/pfac/</a:t>
            </a:r>
          </a:p>
          <a:p>
            <a:pPr lvl="1"/>
            <a:r>
              <a:rPr lang="en-US" altLang="zh-TW" dirty="0" smtClean="0"/>
              <a:t>Provides C-style API </a:t>
            </a:r>
          </a:p>
          <a:p>
            <a:pPr lvl="1"/>
            <a:r>
              <a:rPr lang="en-US" altLang="zh-TW" dirty="0" smtClean="0"/>
              <a:t>Users don’t need to have background of GPU programming</a:t>
            </a:r>
            <a:endParaRPr lang="zh-TW" altLang="en-US" dirty="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13</a:t>
            </a:fld>
            <a:endParaRPr lang="zh-TW" alt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Using PFAC Library for Multiple String Matching</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360450" name="Picture 2"/>
          <p:cNvPicPr>
            <a:picLocks noChangeAspect="1" noChangeArrowheads="1"/>
          </p:cNvPicPr>
          <p:nvPr/>
        </p:nvPicPr>
        <p:blipFill>
          <a:blip r:embed="rId3" cstate="print"/>
          <a:srcRect/>
          <a:stretch>
            <a:fillRect/>
          </a:stretch>
        </p:blipFill>
        <p:spPr bwMode="auto">
          <a:xfrm>
            <a:off x="0" y="0"/>
            <a:ext cx="9191632" cy="4869160"/>
          </a:xfrm>
          <a:prstGeom prst="rect">
            <a:avLst/>
          </a:prstGeom>
          <a:noFill/>
          <a:ln w="9525">
            <a:noFill/>
            <a:miter lim="800000"/>
            <a:headEnd/>
            <a:tailEnd/>
          </a:ln>
        </p:spPr>
      </p:pic>
      <p:pic>
        <p:nvPicPr>
          <p:cNvPr id="360451" name="Picture 3"/>
          <p:cNvPicPr>
            <a:picLocks noChangeAspect="1" noChangeArrowheads="1"/>
          </p:cNvPicPr>
          <p:nvPr/>
        </p:nvPicPr>
        <p:blipFill>
          <a:blip r:embed="rId4" cstate="print"/>
          <a:srcRect/>
          <a:stretch>
            <a:fillRect/>
          </a:stretch>
        </p:blipFill>
        <p:spPr bwMode="auto">
          <a:xfrm>
            <a:off x="1" y="4869160"/>
            <a:ext cx="9241438" cy="129614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Five Steps to Use PFAC for String Matching</a:t>
            </a:r>
            <a:endParaRPr lang="zh-TW" altLang="en-US" dirty="0"/>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15</a:t>
            </a:fld>
            <a:endParaRPr lang="zh-TW" altLang="en-US"/>
          </a:p>
        </p:txBody>
      </p:sp>
      <p:pic>
        <p:nvPicPr>
          <p:cNvPr id="361474" name="Picture 2"/>
          <p:cNvPicPr>
            <a:picLocks noChangeAspect="1" noChangeArrowheads="1"/>
          </p:cNvPicPr>
          <p:nvPr/>
        </p:nvPicPr>
        <p:blipFill>
          <a:blip r:embed="rId3" cstate="print"/>
          <a:srcRect/>
          <a:stretch>
            <a:fillRect/>
          </a:stretch>
        </p:blipFill>
        <p:spPr bwMode="auto">
          <a:xfrm>
            <a:off x="0" y="1273759"/>
            <a:ext cx="9144000" cy="4243473"/>
          </a:xfrm>
          <a:prstGeom prst="rect">
            <a:avLst/>
          </a:prstGeom>
          <a:noFill/>
          <a:ln w="9525">
            <a:noFill/>
            <a:miter lim="800000"/>
            <a:headEnd/>
            <a:tailEnd/>
          </a:ln>
        </p:spPr>
      </p:pic>
      <p:pic>
        <p:nvPicPr>
          <p:cNvPr id="361475" name="Picture 3"/>
          <p:cNvPicPr>
            <a:picLocks noChangeAspect="1" noChangeArrowheads="1"/>
          </p:cNvPicPr>
          <p:nvPr/>
        </p:nvPicPr>
        <p:blipFill>
          <a:blip r:embed="rId4" cstate="print"/>
          <a:srcRect/>
          <a:stretch>
            <a:fillRect/>
          </a:stretch>
        </p:blipFill>
        <p:spPr bwMode="auto">
          <a:xfrm>
            <a:off x="0" y="5487870"/>
            <a:ext cx="9144000" cy="139751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16</a:t>
            </a:fld>
            <a:endParaRPr lang="zh-TW" altLang="en-US"/>
          </a:p>
        </p:txBody>
      </p:sp>
      <p:pic>
        <p:nvPicPr>
          <p:cNvPr id="362498" name="Picture 2"/>
          <p:cNvPicPr>
            <a:picLocks noChangeAspect="1" noChangeArrowheads="1"/>
          </p:cNvPicPr>
          <p:nvPr/>
        </p:nvPicPr>
        <p:blipFill>
          <a:blip r:embed="rId3" cstate="print"/>
          <a:srcRect/>
          <a:stretch>
            <a:fillRect/>
          </a:stretch>
        </p:blipFill>
        <p:spPr bwMode="auto">
          <a:xfrm>
            <a:off x="0" y="-27384"/>
            <a:ext cx="9175326" cy="6086053"/>
          </a:xfrm>
          <a:prstGeom prst="rect">
            <a:avLst/>
          </a:prstGeom>
          <a:noFill/>
          <a:ln w="9525">
            <a:noFill/>
            <a:miter lim="800000"/>
            <a:headEnd/>
            <a:tailEnd/>
          </a:ln>
        </p:spPr>
      </p:pic>
      <p:pic>
        <p:nvPicPr>
          <p:cNvPr id="362499" name="Picture 3"/>
          <p:cNvPicPr>
            <a:picLocks noChangeAspect="1" noChangeArrowheads="1"/>
          </p:cNvPicPr>
          <p:nvPr/>
        </p:nvPicPr>
        <p:blipFill>
          <a:blip r:embed="rId4" cstate="print"/>
          <a:srcRect/>
          <a:stretch>
            <a:fillRect/>
          </a:stretch>
        </p:blipFill>
        <p:spPr bwMode="auto">
          <a:xfrm>
            <a:off x="0" y="4869160"/>
            <a:ext cx="9144000" cy="12241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62499"/>
                                        </p:tgtEl>
                                        <p:attrNameLst>
                                          <p:attrName>style.visibility</p:attrName>
                                        </p:attrNameLst>
                                      </p:cBhvr>
                                      <p:to>
                                        <p:strVal val="visible"/>
                                      </p:to>
                                    </p:set>
                                    <p:animEffect transition="in" filter="box(in)">
                                      <p:cBhvr>
                                        <p:cTn id="7" dur="500"/>
                                        <p:tgtEl>
                                          <p:spTgt spid="362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Introduction</a:t>
            </a:r>
          </a:p>
          <a:p>
            <a:endParaRPr lang="en-US" altLang="zh-TW" sz="2800" dirty="0" smtClean="0"/>
          </a:p>
          <a:p>
            <a:r>
              <a:rPr lang="en-US" altLang="zh-TW" sz="2800" dirty="0" smtClean="0"/>
              <a:t>Parallel </a:t>
            </a:r>
            <a:r>
              <a:rPr lang="en-US" altLang="zh-TW" sz="2800" dirty="0" err="1" smtClean="0"/>
              <a:t>Failureless</a:t>
            </a:r>
            <a:r>
              <a:rPr lang="en-US" altLang="zh-TW" sz="2800" dirty="0" smtClean="0"/>
              <a:t> </a:t>
            </a:r>
            <a:r>
              <a:rPr lang="en-US" altLang="zh-TW" sz="2800" dirty="0" err="1" smtClean="0"/>
              <a:t>Aho-Corasick</a:t>
            </a:r>
            <a:r>
              <a:rPr lang="en-US" altLang="zh-TW" sz="2800" dirty="0" smtClean="0"/>
              <a:t> Algorithm </a:t>
            </a:r>
          </a:p>
          <a:p>
            <a:endParaRPr lang="en-US" altLang="zh-TW" sz="2800" dirty="0" smtClean="0"/>
          </a:p>
          <a:p>
            <a:r>
              <a:rPr lang="en-US" altLang="zh-TW" sz="2800" dirty="0" smtClean="0"/>
              <a:t>Memory-Efficient Memory Architecture</a:t>
            </a:r>
          </a:p>
          <a:p>
            <a:endParaRPr lang="en-US" altLang="zh-TW" sz="2800" dirty="0" smtClean="0"/>
          </a:p>
          <a:p>
            <a:r>
              <a:rPr lang="en-US" altLang="zh-TW" sz="2800" dirty="0" smtClean="0"/>
              <a:t>M-DFA (Multithreaded DFA) for </a:t>
            </a:r>
            <a:r>
              <a:rPr lang="en-US" altLang="zh-TW" sz="2800" dirty="0" err="1" smtClean="0"/>
              <a:t>Regex</a:t>
            </a:r>
            <a:r>
              <a:rPr lang="en-US" altLang="zh-TW" sz="2800" dirty="0" smtClean="0"/>
              <a:t> Matching</a:t>
            </a:r>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17</a:t>
            </a:fld>
            <a:endParaRPr lang="zh-TW"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Memory Issue of PFAC</a:t>
            </a:r>
            <a:endParaRPr lang="zh-TW" altLang="en-US" dirty="0"/>
          </a:p>
        </p:txBody>
      </p:sp>
      <p:sp>
        <p:nvSpPr>
          <p:cNvPr id="3" name="內容版面配置區 2"/>
          <p:cNvSpPr>
            <a:spLocks noGrp="1"/>
          </p:cNvSpPr>
          <p:nvPr>
            <p:ph idx="1"/>
          </p:nvPr>
        </p:nvSpPr>
        <p:spPr/>
        <p:txBody>
          <a:bodyPr>
            <a:noAutofit/>
          </a:bodyPr>
          <a:lstStyle/>
          <a:p>
            <a:r>
              <a:rPr lang="en-US" altLang="zh-TW" sz="2800" dirty="0" smtClean="0"/>
              <a:t>The two-dimensional memory is sparse.</a:t>
            </a:r>
          </a:p>
          <a:p>
            <a:pPr lvl="1"/>
            <a:r>
              <a:rPr lang="en-US" altLang="zh-TW" sz="2400" dirty="0" smtClean="0"/>
              <a:t>Each row (state) needs 1K (256 x 4)bytes</a:t>
            </a:r>
          </a:p>
          <a:p>
            <a:pPr lvl="1"/>
            <a:r>
              <a:rPr lang="en-US" altLang="zh-TW" sz="2400" dirty="0" smtClean="0"/>
              <a:t>A state machine with 1M states needs 1G bytes</a:t>
            </a:r>
          </a:p>
          <a:p>
            <a:pPr lvl="1"/>
            <a:r>
              <a:rPr lang="en-US" altLang="zh-TW" sz="2400" dirty="0" smtClean="0"/>
              <a:t>99% of memory is wasted</a:t>
            </a:r>
          </a:p>
          <a:p>
            <a:pPr lvl="1"/>
            <a:endParaRPr lang="en-US" altLang="zh-TW" sz="2400" dirty="0" smtClean="0"/>
          </a:p>
          <a:p>
            <a:endParaRPr lang="en-US" altLang="zh-TW" sz="2800" dirty="0" smtClean="0"/>
          </a:p>
          <a:p>
            <a:endParaRPr lang="en-US" altLang="zh-TW" sz="2800" dirty="0" smtClean="0"/>
          </a:p>
          <a:p>
            <a:endParaRPr lang="en-US" altLang="zh-TW" sz="2800" dirty="0" smtClean="0"/>
          </a:p>
          <a:p>
            <a:r>
              <a:rPr lang="en-US" altLang="zh-TW" sz="2800" dirty="0" smtClean="0"/>
              <a:t>Design a </a:t>
            </a:r>
            <a:r>
              <a:rPr lang="en-US" altLang="zh-TW" sz="2800" dirty="0" smtClean="0">
                <a:solidFill>
                  <a:srgbClr val="FF0000"/>
                </a:solidFill>
              </a:rPr>
              <a:t>compact storage mechanism </a:t>
            </a:r>
            <a:r>
              <a:rPr lang="en-US" altLang="zh-TW" sz="2800" dirty="0" smtClean="0"/>
              <a:t>for storing PFAC state transition table is essential for GPU implementation.</a:t>
            </a:r>
          </a:p>
          <a:p>
            <a:pPr lvl="1">
              <a:buNone/>
            </a:pPr>
            <a:r>
              <a:rPr lang="en-US" altLang="zh-TW" sz="2400" dirty="0" smtClean="0"/>
              <a:t/>
            </a:r>
            <a:br>
              <a:rPr lang="en-US" altLang="zh-TW" sz="2400" dirty="0" smtClean="0"/>
            </a:br>
            <a:r>
              <a:rPr lang="en-US" altLang="zh-TW" sz="2400" dirty="0" smtClean="0"/>
              <a:t>   </a:t>
            </a:r>
            <a:br>
              <a:rPr lang="en-US" altLang="zh-TW" sz="2400" dirty="0" smtClean="0"/>
            </a:br>
            <a:endParaRPr lang="zh-TW" altLang="en-US" sz="2400" dirty="0" smtClean="0"/>
          </a:p>
          <a:p>
            <a:pPr lvl="1">
              <a:buNone/>
            </a:pPr>
            <a:r>
              <a:rPr lang="en-US" altLang="zh-TW" sz="2400" dirty="0" smtClean="0"/>
              <a:t/>
            </a:r>
            <a:br>
              <a:rPr lang="en-US" altLang="zh-TW" sz="2400" dirty="0" smtClean="0"/>
            </a:br>
            <a:endParaRPr lang="zh-TW" altLang="en-US" sz="2400" dirty="0"/>
          </a:p>
        </p:txBody>
      </p:sp>
      <p:grpSp>
        <p:nvGrpSpPr>
          <p:cNvPr id="4" name="群組 45"/>
          <p:cNvGrpSpPr/>
          <p:nvPr/>
        </p:nvGrpSpPr>
        <p:grpSpPr>
          <a:xfrm>
            <a:off x="5148064" y="2852936"/>
            <a:ext cx="3388072" cy="2096616"/>
            <a:chOff x="5432400" y="5254650"/>
            <a:chExt cx="2224088" cy="1135062"/>
          </a:xfrm>
        </p:grpSpPr>
        <p:sp>
          <p:nvSpPr>
            <p:cNvPr id="24" name="Rectangle 1090"/>
            <p:cNvSpPr>
              <a:spLocks noChangeArrowheads="1"/>
            </p:cNvSpPr>
            <p:nvPr/>
          </p:nvSpPr>
          <p:spPr bwMode="auto">
            <a:xfrm>
              <a:off x="7285013" y="5254650"/>
              <a:ext cx="371475"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rgbClr val="000000"/>
                  </a:solidFill>
                  <a:effectLst/>
                  <a:latin typeface="Calibri" pitchFamily="34" charset="0"/>
                  <a:ea typeface="新細明體" pitchFamily="18" charset="-120"/>
                  <a:cs typeface="新細明體" pitchFamily="18" charset="-120"/>
                </a:rPr>
                <a:t>NS256</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 name="Rectangle 1091"/>
            <p:cNvSpPr>
              <a:spLocks noChangeArrowheads="1"/>
            </p:cNvSpPr>
            <p:nvPr/>
          </p:nvSpPr>
          <p:spPr bwMode="auto">
            <a:xfrm>
              <a:off x="5432400" y="5559450"/>
              <a:ext cx="336550" cy="15240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rgbClr val="000000"/>
                  </a:solidFill>
                  <a:effectLst/>
                  <a:latin typeface="Calibri" pitchFamily="34" charset="0"/>
                  <a:ea typeface="新細明體" pitchFamily="18" charset="-120"/>
                  <a:cs typeface="新細明體" pitchFamily="18" charset="-120"/>
                </a:rPr>
                <a:t>state</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6" name="Rectangle 1092"/>
            <p:cNvSpPr>
              <a:spLocks noChangeArrowheads="1"/>
            </p:cNvSpPr>
            <p:nvPr/>
          </p:nvSpPr>
          <p:spPr bwMode="auto">
            <a:xfrm>
              <a:off x="5699100" y="6084912"/>
              <a:ext cx="336550" cy="15240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rgbClr val="000000"/>
                  </a:solidFill>
                  <a:effectLst/>
                  <a:latin typeface="Calibri" pitchFamily="34" charset="0"/>
                  <a:ea typeface="新細明體" pitchFamily="18" charset="-120"/>
                  <a:cs typeface="新細明體" pitchFamily="18" charset="-120"/>
                </a:rPr>
                <a:t>char</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28" name="AutoShape 1093"/>
            <p:cNvCxnSpPr>
              <a:cxnSpLocks noChangeShapeType="1"/>
            </p:cNvCxnSpPr>
            <p:nvPr/>
          </p:nvCxnSpPr>
          <p:spPr bwMode="auto">
            <a:xfrm>
              <a:off x="6035650" y="6161112"/>
              <a:ext cx="339725" cy="0"/>
            </a:xfrm>
            <a:prstGeom prst="straightConnector1">
              <a:avLst/>
            </a:prstGeom>
            <a:noFill/>
            <a:ln w="9525">
              <a:solidFill>
                <a:srgbClr val="000000"/>
              </a:solidFill>
              <a:round/>
              <a:headEnd/>
              <a:tailEnd type="triangle" w="sm" len="sm"/>
            </a:ln>
          </p:spPr>
        </p:cxnSp>
        <p:sp>
          <p:nvSpPr>
            <p:cNvPr id="29" name="Rectangle 1094"/>
            <p:cNvSpPr>
              <a:spLocks noChangeArrowheads="1"/>
            </p:cNvSpPr>
            <p:nvPr/>
          </p:nvSpPr>
          <p:spPr bwMode="auto">
            <a:xfrm>
              <a:off x="6372200" y="6237312"/>
              <a:ext cx="711200" cy="152400"/>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rgbClr val="000000"/>
                  </a:solidFill>
                  <a:effectLst/>
                  <a:latin typeface="Calibri" pitchFamily="34" charset="0"/>
                  <a:ea typeface="新細明體" pitchFamily="18" charset="-120"/>
                  <a:cs typeface="新細明體" pitchFamily="18" charset="-120"/>
                </a:rPr>
                <a:t>next state</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30" name="AutoShape 1095"/>
            <p:cNvCxnSpPr>
              <a:cxnSpLocks noChangeShapeType="1"/>
            </p:cNvCxnSpPr>
            <p:nvPr/>
          </p:nvCxnSpPr>
          <p:spPr bwMode="auto">
            <a:xfrm rot="16200000" flipV="1">
              <a:off x="6035650" y="5286400"/>
              <a:ext cx="509588" cy="1370012"/>
            </a:xfrm>
            <a:prstGeom prst="bentConnector3">
              <a:avLst>
                <a:gd name="adj1" fmla="val -33958"/>
              </a:avLst>
            </a:prstGeom>
            <a:noFill/>
            <a:ln w="9525">
              <a:solidFill>
                <a:srgbClr val="000000"/>
              </a:solidFill>
              <a:miter lim="800000"/>
              <a:headEnd/>
              <a:tailEnd type="triangle" w="med" len="med"/>
            </a:ln>
          </p:spPr>
        </p:cxnSp>
        <p:sp>
          <p:nvSpPr>
            <p:cNvPr id="31" name="Rectangle 1096"/>
            <p:cNvSpPr>
              <a:spLocks noChangeArrowheads="1"/>
            </p:cNvSpPr>
            <p:nvPr/>
          </p:nvSpPr>
          <p:spPr bwMode="auto">
            <a:xfrm>
              <a:off x="6975450" y="52546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0" name="Rectangle 1097"/>
            <p:cNvSpPr>
              <a:spLocks noChangeArrowheads="1"/>
            </p:cNvSpPr>
            <p:nvPr/>
          </p:nvSpPr>
          <p:spPr bwMode="auto">
            <a:xfrm>
              <a:off x="6665888" y="5254650"/>
              <a:ext cx="309562"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rgbClr val="000000"/>
                  </a:solidFill>
                  <a:effectLst/>
                  <a:latin typeface="Calibri" pitchFamily="34" charset="0"/>
                  <a:ea typeface="新細明體" pitchFamily="18" charset="-120"/>
                  <a:cs typeface="新細明體" pitchFamily="18" charset="-120"/>
                </a:rPr>
                <a:t>NS2</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121" name="Rectangle 1098"/>
            <p:cNvSpPr>
              <a:spLocks noChangeArrowheads="1"/>
            </p:cNvSpPr>
            <p:nvPr/>
          </p:nvSpPr>
          <p:spPr bwMode="auto">
            <a:xfrm>
              <a:off x="6356325" y="52546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rgbClr val="000000"/>
                  </a:solidFill>
                  <a:effectLst/>
                  <a:latin typeface="Calibri" pitchFamily="34" charset="0"/>
                  <a:ea typeface="新細明體" pitchFamily="18" charset="-120"/>
                  <a:cs typeface="新細明體" pitchFamily="18" charset="-120"/>
                </a:rPr>
                <a:t>NS1</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122" name="Rectangle 1099"/>
            <p:cNvSpPr>
              <a:spLocks noChangeArrowheads="1"/>
            </p:cNvSpPr>
            <p:nvPr/>
          </p:nvSpPr>
          <p:spPr bwMode="auto">
            <a:xfrm>
              <a:off x="7285013" y="5362600"/>
              <a:ext cx="371475" cy="107950"/>
            </a:xfrm>
            <a:prstGeom prst="rect">
              <a:avLst/>
            </a:prstGeom>
            <a:solidFill>
              <a:srgbClr val="BFBFB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3" name="Rectangle 1100"/>
            <p:cNvSpPr>
              <a:spLocks noChangeArrowheads="1"/>
            </p:cNvSpPr>
            <p:nvPr/>
          </p:nvSpPr>
          <p:spPr bwMode="auto">
            <a:xfrm>
              <a:off x="6975450" y="5362600"/>
              <a:ext cx="309563" cy="107950"/>
            </a:xfrm>
            <a:prstGeom prst="rect">
              <a:avLst/>
            </a:prstGeom>
            <a:solidFill>
              <a:srgbClr val="BFBFB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4" name="Rectangle 1101"/>
            <p:cNvSpPr>
              <a:spLocks noChangeArrowheads="1"/>
            </p:cNvSpPr>
            <p:nvPr/>
          </p:nvSpPr>
          <p:spPr bwMode="auto">
            <a:xfrm>
              <a:off x="6665888" y="5362600"/>
              <a:ext cx="309562" cy="107950"/>
            </a:xfrm>
            <a:prstGeom prst="rect">
              <a:avLst/>
            </a:prstGeom>
            <a:solidFill>
              <a:srgbClr val="BFBFB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5" name="Rectangle 1102"/>
            <p:cNvSpPr>
              <a:spLocks noChangeArrowheads="1"/>
            </p:cNvSpPr>
            <p:nvPr/>
          </p:nvSpPr>
          <p:spPr bwMode="auto">
            <a:xfrm>
              <a:off x="6356325" y="5362600"/>
              <a:ext cx="309563" cy="107950"/>
            </a:xfrm>
            <a:prstGeom prst="rect">
              <a:avLst/>
            </a:prstGeom>
            <a:solidFill>
              <a:srgbClr val="BFBFB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6" name="Rectangle 1103"/>
            <p:cNvSpPr>
              <a:spLocks noChangeArrowheads="1"/>
            </p:cNvSpPr>
            <p:nvPr/>
          </p:nvSpPr>
          <p:spPr bwMode="auto">
            <a:xfrm>
              <a:off x="7285013" y="5470550"/>
              <a:ext cx="371475"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7" name="Rectangle 1104"/>
            <p:cNvSpPr>
              <a:spLocks noChangeArrowheads="1"/>
            </p:cNvSpPr>
            <p:nvPr/>
          </p:nvSpPr>
          <p:spPr bwMode="auto">
            <a:xfrm>
              <a:off x="6975450" y="54705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8" name="Rectangle 1105"/>
            <p:cNvSpPr>
              <a:spLocks noChangeArrowheads="1"/>
            </p:cNvSpPr>
            <p:nvPr/>
          </p:nvSpPr>
          <p:spPr bwMode="auto">
            <a:xfrm>
              <a:off x="6665888" y="5470550"/>
              <a:ext cx="309562"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29" name="Rectangle 1106"/>
            <p:cNvSpPr>
              <a:spLocks noChangeArrowheads="1"/>
            </p:cNvSpPr>
            <p:nvPr/>
          </p:nvSpPr>
          <p:spPr bwMode="auto">
            <a:xfrm>
              <a:off x="6356325" y="54705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0" name="Rectangle 1107"/>
            <p:cNvSpPr>
              <a:spLocks noChangeArrowheads="1"/>
            </p:cNvSpPr>
            <p:nvPr/>
          </p:nvSpPr>
          <p:spPr bwMode="auto">
            <a:xfrm>
              <a:off x="7285013" y="5578500"/>
              <a:ext cx="371475"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1" name="Rectangle 1108"/>
            <p:cNvSpPr>
              <a:spLocks noChangeArrowheads="1"/>
            </p:cNvSpPr>
            <p:nvPr/>
          </p:nvSpPr>
          <p:spPr bwMode="auto">
            <a:xfrm>
              <a:off x="6975450" y="557850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2" name="Rectangle 1109"/>
            <p:cNvSpPr>
              <a:spLocks noChangeArrowheads="1"/>
            </p:cNvSpPr>
            <p:nvPr/>
          </p:nvSpPr>
          <p:spPr bwMode="auto">
            <a:xfrm>
              <a:off x="6665888" y="5578500"/>
              <a:ext cx="309562"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3" name="Rectangle 1110"/>
            <p:cNvSpPr>
              <a:spLocks noChangeArrowheads="1"/>
            </p:cNvSpPr>
            <p:nvPr/>
          </p:nvSpPr>
          <p:spPr bwMode="auto">
            <a:xfrm>
              <a:off x="6356325" y="557850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4" name="Rectangle 1111"/>
            <p:cNvSpPr>
              <a:spLocks noChangeArrowheads="1"/>
            </p:cNvSpPr>
            <p:nvPr/>
          </p:nvSpPr>
          <p:spPr bwMode="auto">
            <a:xfrm>
              <a:off x="7285013" y="5686450"/>
              <a:ext cx="371475"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5" name="Rectangle 1112"/>
            <p:cNvSpPr>
              <a:spLocks noChangeArrowheads="1"/>
            </p:cNvSpPr>
            <p:nvPr/>
          </p:nvSpPr>
          <p:spPr bwMode="auto">
            <a:xfrm>
              <a:off x="6975450" y="56864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6" name="Rectangle 1113"/>
            <p:cNvSpPr>
              <a:spLocks noChangeArrowheads="1"/>
            </p:cNvSpPr>
            <p:nvPr/>
          </p:nvSpPr>
          <p:spPr bwMode="auto">
            <a:xfrm>
              <a:off x="6665888" y="5686450"/>
              <a:ext cx="309562"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8" name="Rectangle 1114"/>
            <p:cNvSpPr>
              <a:spLocks noChangeArrowheads="1"/>
            </p:cNvSpPr>
            <p:nvPr/>
          </p:nvSpPr>
          <p:spPr bwMode="auto">
            <a:xfrm>
              <a:off x="6356325" y="56864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39" name="Rectangle 1115"/>
            <p:cNvSpPr>
              <a:spLocks noChangeArrowheads="1"/>
            </p:cNvSpPr>
            <p:nvPr/>
          </p:nvSpPr>
          <p:spPr bwMode="auto">
            <a:xfrm>
              <a:off x="7285013" y="5794400"/>
              <a:ext cx="371475"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0" name="Rectangle 1116"/>
            <p:cNvSpPr>
              <a:spLocks noChangeArrowheads="1"/>
            </p:cNvSpPr>
            <p:nvPr/>
          </p:nvSpPr>
          <p:spPr bwMode="auto">
            <a:xfrm>
              <a:off x="6975450" y="579440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1" name="Rectangle 1117"/>
            <p:cNvSpPr>
              <a:spLocks noChangeArrowheads="1"/>
            </p:cNvSpPr>
            <p:nvPr/>
          </p:nvSpPr>
          <p:spPr bwMode="auto">
            <a:xfrm>
              <a:off x="6665888" y="5794400"/>
              <a:ext cx="309562"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2" name="Rectangle 1118"/>
            <p:cNvSpPr>
              <a:spLocks noChangeArrowheads="1"/>
            </p:cNvSpPr>
            <p:nvPr/>
          </p:nvSpPr>
          <p:spPr bwMode="auto">
            <a:xfrm>
              <a:off x="6356325" y="579440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3" name="Rectangle 1119"/>
            <p:cNvSpPr>
              <a:spLocks noChangeArrowheads="1"/>
            </p:cNvSpPr>
            <p:nvPr/>
          </p:nvSpPr>
          <p:spPr bwMode="auto">
            <a:xfrm>
              <a:off x="7285013" y="5902350"/>
              <a:ext cx="371475"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4" name="Rectangle 1120"/>
            <p:cNvSpPr>
              <a:spLocks noChangeArrowheads="1"/>
            </p:cNvSpPr>
            <p:nvPr/>
          </p:nvSpPr>
          <p:spPr bwMode="auto">
            <a:xfrm>
              <a:off x="6975450" y="59023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5" name="Rectangle 1121"/>
            <p:cNvSpPr>
              <a:spLocks noChangeArrowheads="1"/>
            </p:cNvSpPr>
            <p:nvPr/>
          </p:nvSpPr>
          <p:spPr bwMode="auto">
            <a:xfrm>
              <a:off x="6665888" y="5902350"/>
              <a:ext cx="309562"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6" name="Rectangle 1122"/>
            <p:cNvSpPr>
              <a:spLocks noChangeArrowheads="1"/>
            </p:cNvSpPr>
            <p:nvPr/>
          </p:nvSpPr>
          <p:spPr bwMode="auto">
            <a:xfrm>
              <a:off x="6356325" y="5902350"/>
              <a:ext cx="309563" cy="107950"/>
            </a:xfrm>
            <a:prstGeom prst="rect">
              <a:avLst/>
            </a:prstGeom>
            <a:solidFill>
              <a:srgbClr val="FFFFFF"/>
            </a:solidFill>
            <a:ln w="9525">
              <a:solidFill>
                <a:srgbClr val="000000"/>
              </a:solidFill>
              <a:miter lim="800000"/>
              <a:headEnd/>
              <a:tailEnd/>
            </a:ln>
          </p:spPr>
          <p:txBody>
            <a:bodyPr vert="horz"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147" name="AutoShape 1123"/>
            <p:cNvSpPr>
              <a:spLocks noChangeArrowheads="1"/>
            </p:cNvSpPr>
            <p:nvPr/>
          </p:nvSpPr>
          <p:spPr bwMode="auto">
            <a:xfrm rot="5400000">
              <a:off x="5852294" y="5553894"/>
              <a:ext cx="755650" cy="157162"/>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813 w 21600"/>
                <a:gd name="T13" fmla="*/ 2813 h 21600"/>
                <a:gd name="T14" fmla="*/ 18787 w 21600"/>
                <a:gd name="T15" fmla="*/ 18787 h 21600"/>
              </a:gdLst>
              <a:ahLst/>
              <a:cxnLst>
                <a:cxn ang="T8">
                  <a:pos x="T0" y="T1"/>
                </a:cxn>
                <a:cxn ang="T9">
                  <a:pos x="T2" y="T3"/>
                </a:cxn>
                <a:cxn ang="T10">
                  <a:pos x="T4" y="T5"/>
                </a:cxn>
                <a:cxn ang="T11">
                  <a:pos x="T6" y="T7"/>
                </a:cxn>
              </a:cxnLst>
              <a:rect l="T12" t="T13" r="T14" b="T15"/>
              <a:pathLst>
                <a:path w="21600" h="21600">
                  <a:moveTo>
                    <a:pt x="0" y="0"/>
                  </a:moveTo>
                  <a:lnTo>
                    <a:pt x="2026" y="21600"/>
                  </a:lnTo>
                  <a:lnTo>
                    <a:pt x="19574" y="21600"/>
                  </a:lnTo>
                  <a:lnTo>
                    <a:pt x="21600" y="0"/>
                  </a:lnTo>
                  <a:lnTo>
                    <a:pt x="0" y="0"/>
                  </a:lnTo>
                  <a:close/>
                </a:path>
              </a:pathLst>
            </a:custGeom>
            <a:solidFill>
              <a:srgbClr val="FFFFFF"/>
            </a:solidFill>
            <a:ln w="9525">
              <a:solidFill>
                <a:srgbClr val="000000"/>
              </a:solidFill>
              <a:miter lim="800000"/>
              <a:headEnd/>
              <a:tailEnd type="none" w="sm" len="sm"/>
            </a:ln>
          </p:spPr>
          <p:txBody>
            <a:bodyPr vert="eaVert" wrap="square" lIns="0" tIns="0" rIns="0" bIns="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148" name="AutoShape 1124"/>
            <p:cNvCxnSpPr>
              <a:cxnSpLocks noChangeShapeType="1"/>
            </p:cNvCxnSpPr>
            <p:nvPr/>
          </p:nvCxnSpPr>
          <p:spPr bwMode="auto">
            <a:xfrm flipV="1">
              <a:off x="5773713" y="5638825"/>
              <a:ext cx="379412" cy="0"/>
            </a:xfrm>
            <a:prstGeom prst="straightConnector1">
              <a:avLst/>
            </a:prstGeom>
            <a:noFill/>
            <a:ln w="9525">
              <a:solidFill>
                <a:srgbClr val="000000"/>
              </a:solidFill>
              <a:round/>
              <a:headEnd/>
              <a:tailEnd type="triangle" w="sm" len="sm"/>
            </a:ln>
          </p:spPr>
        </p:cxnSp>
        <p:sp>
          <p:nvSpPr>
            <p:cNvPr id="1149" name="AutoShape 1125"/>
            <p:cNvSpPr>
              <a:spLocks noChangeArrowheads="1"/>
            </p:cNvSpPr>
            <p:nvPr/>
          </p:nvSpPr>
          <p:spPr bwMode="auto">
            <a:xfrm>
              <a:off x="6356325" y="6092850"/>
              <a:ext cx="1238250" cy="12858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2259 w 21600"/>
                <a:gd name="T13" fmla="*/ 2259 h 21600"/>
                <a:gd name="T14" fmla="*/ 19341 w 21600"/>
                <a:gd name="T15" fmla="*/ 19341 h 21600"/>
              </a:gdLst>
              <a:ahLst/>
              <a:cxnLst>
                <a:cxn ang="T8">
                  <a:pos x="T0" y="T1"/>
                </a:cxn>
                <a:cxn ang="T9">
                  <a:pos x="T2" y="T3"/>
                </a:cxn>
                <a:cxn ang="T10">
                  <a:pos x="T4" y="T5"/>
                </a:cxn>
                <a:cxn ang="T11">
                  <a:pos x="T6" y="T7"/>
                </a:cxn>
              </a:cxnLst>
              <a:rect l="T12" t="T13" r="T14" b="T15"/>
              <a:pathLst>
                <a:path w="21600" h="21600">
                  <a:moveTo>
                    <a:pt x="0" y="0"/>
                  </a:moveTo>
                  <a:lnTo>
                    <a:pt x="918" y="21600"/>
                  </a:lnTo>
                  <a:lnTo>
                    <a:pt x="20682" y="21600"/>
                  </a:lnTo>
                  <a:lnTo>
                    <a:pt x="21600" y="0"/>
                  </a:lnTo>
                  <a:lnTo>
                    <a:pt x="0" y="0"/>
                  </a:lnTo>
                  <a:close/>
                </a:path>
              </a:pathLst>
            </a:custGeom>
            <a:solidFill>
              <a:srgbClr val="FFFFFF"/>
            </a:solidFill>
            <a:ln w="9525">
              <a:solidFill>
                <a:srgbClr val="000000"/>
              </a:solidFill>
              <a:miter lim="800000"/>
              <a:headEnd/>
              <a:tailEnd type="none" w="sm" len="sm"/>
            </a:ln>
          </p:spPr>
          <p:txBody>
            <a:bodyPr vert="horz" wrap="square" lIns="91440" tIns="45720" rIns="91440" bIns="45720" numCol="1" anchor="t" anchorCtr="0" compatLnSpc="1">
              <a:prstTxWarp prst="textNoShape">
                <a:avLst/>
              </a:prstTxWarp>
            </a:bodyPr>
            <a:lstStyle/>
            <a:p>
              <a:endParaRPr lang="zh-TW" altLang="en-US" sz="1400"/>
            </a:p>
          </p:txBody>
        </p:sp>
        <p:cxnSp>
          <p:nvCxnSpPr>
            <p:cNvPr id="1150" name="AutoShape 1126"/>
            <p:cNvCxnSpPr>
              <a:cxnSpLocks noChangeShapeType="1"/>
            </p:cNvCxnSpPr>
            <p:nvPr/>
          </p:nvCxnSpPr>
          <p:spPr bwMode="auto">
            <a:xfrm>
              <a:off x="6510313" y="5408637"/>
              <a:ext cx="1587" cy="684213"/>
            </a:xfrm>
            <a:prstGeom prst="straightConnector1">
              <a:avLst/>
            </a:prstGeom>
            <a:noFill/>
            <a:ln w="9525">
              <a:solidFill>
                <a:srgbClr val="000000"/>
              </a:solidFill>
              <a:prstDash val="dash"/>
              <a:round/>
              <a:headEnd/>
              <a:tailEnd type="triangle" w="sm" len="sm"/>
            </a:ln>
          </p:spPr>
        </p:cxnSp>
        <p:cxnSp>
          <p:nvCxnSpPr>
            <p:cNvPr id="1151" name="AutoShape 1127"/>
            <p:cNvCxnSpPr>
              <a:cxnSpLocks noChangeShapeType="1"/>
            </p:cNvCxnSpPr>
            <p:nvPr/>
          </p:nvCxnSpPr>
          <p:spPr bwMode="auto">
            <a:xfrm>
              <a:off x="6807175" y="5408637"/>
              <a:ext cx="0" cy="684213"/>
            </a:xfrm>
            <a:prstGeom prst="straightConnector1">
              <a:avLst/>
            </a:prstGeom>
            <a:noFill/>
            <a:ln w="9525">
              <a:solidFill>
                <a:srgbClr val="000000"/>
              </a:solidFill>
              <a:prstDash val="dash"/>
              <a:round/>
              <a:headEnd/>
              <a:tailEnd type="triangle" w="sm" len="sm"/>
            </a:ln>
          </p:spPr>
        </p:cxnSp>
        <p:cxnSp>
          <p:nvCxnSpPr>
            <p:cNvPr id="800" name="AutoShape 1128"/>
            <p:cNvCxnSpPr>
              <a:cxnSpLocks noChangeShapeType="1"/>
            </p:cNvCxnSpPr>
            <p:nvPr/>
          </p:nvCxnSpPr>
          <p:spPr bwMode="auto">
            <a:xfrm>
              <a:off x="7137375" y="5408637"/>
              <a:ext cx="1588" cy="684213"/>
            </a:xfrm>
            <a:prstGeom prst="straightConnector1">
              <a:avLst/>
            </a:prstGeom>
            <a:noFill/>
            <a:ln w="9525">
              <a:solidFill>
                <a:srgbClr val="000000"/>
              </a:solidFill>
              <a:prstDash val="dash"/>
              <a:round/>
              <a:headEnd/>
              <a:tailEnd type="triangle" w="sm" len="sm"/>
            </a:ln>
          </p:spPr>
        </p:cxnSp>
        <p:cxnSp>
          <p:nvCxnSpPr>
            <p:cNvPr id="801" name="AutoShape 1129"/>
            <p:cNvCxnSpPr>
              <a:cxnSpLocks noChangeShapeType="1"/>
            </p:cNvCxnSpPr>
            <p:nvPr/>
          </p:nvCxnSpPr>
          <p:spPr bwMode="auto">
            <a:xfrm>
              <a:off x="7435825" y="5408637"/>
              <a:ext cx="0" cy="684213"/>
            </a:xfrm>
            <a:prstGeom prst="straightConnector1">
              <a:avLst/>
            </a:prstGeom>
            <a:noFill/>
            <a:ln w="9525">
              <a:solidFill>
                <a:srgbClr val="000000"/>
              </a:solidFill>
              <a:prstDash val="dash"/>
              <a:round/>
              <a:headEnd/>
              <a:tailEnd type="triangle" w="sm" len="sm"/>
            </a:ln>
          </p:spPr>
        </p:cxnSp>
        <p:sp>
          <p:nvSpPr>
            <p:cNvPr id="802" name="Rectangle 1130"/>
            <p:cNvSpPr>
              <a:spLocks noChangeArrowheads="1"/>
            </p:cNvSpPr>
            <p:nvPr/>
          </p:nvSpPr>
          <p:spPr bwMode="auto">
            <a:xfrm>
              <a:off x="6648425" y="6092850"/>
              <a:ext cx="619125" cy="15081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rgbClr val="000000"/>
                  </a:solidFill>
                  <a:effectLst/>
                  <a:latin typeface="Calibri" pitchFamily="34" charset="0"/>
                  <a:ea typeface="新細明體" pitchFamily="18" charset="-120"/>
                  <a:cs typeface="新細明體" pitchFamily="18" charset="-120"/>
                </a:rPr>
                <a:t>256:1 MUX</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grpSp>
      <p:sp>
        <p:nvSpPr>
          <p:cNvPr id="47" name="橢圓 46"/>
          <p:cNvSpPr/>
          <p:nvPr/>
        </p:nvSpPr>
        <p:spPr>
          <a:xfrm>
            <a:off x="1403648" y="3943932"/>
            <a:ext cx="381503" cy="3415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rPr>
              <a:t>3</a:t>
            </a:r>
            <a:endParaRPr lang="zh-TW" altLang="en-US" sz="1600" dirty="0">
              <a:solidFill>
                <a:schemeClr val="tx1"/>
              </a:solidFill>
            </a:endParaRPr>
          </a:p>
        </p:txBody>
      </p:sp>
      <p:sp>
        <p:nvSpPr>
          <p:cNvPr id="48" name="橢圓 47"/>
          <p:cNvSpPr/>
          <p:nvPr/>
        </p:nvSpPr>
        <p:spPr>
          <a:xfrm>
            <a:off x="2039486" y="3943932"/>
            <a:ext cx="381503" cy="3415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49" name="橢圓 48"/>
          <p:cNvSpPr/>
          <p:nvPr/>
        </p:nvSpPr>
        <p:spPr>
          <a:xfrm>
            <a:off x="2675323" y="3943932"/>
            <a:ext cx="381503" cy="3415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sp>
        <p:nvSpPr>
          <p:cNvPr id="50" name="橢圓 49"/>
          <p:cNvSpPr/>
          <p:nvPr/>
        </p:nvSpPr>
        <p:spPr>
          <a:xfrm>
            <a:off x="3311160" y="3943932"/>
            <a:ext cx="381503" cy="3415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sp>
        <p:nvSpPr>
          <p:cNvPr id="51" name="橢圓 50"/>
          <p:cNvSpPr/>
          <p:nvPr/>
        </p:nvSpPr>
        <p:spPr>
          <a:xfrm>
            <a:off x="3311160" y="3379211"/>
            <a:ext cx="381503" cy="341566"/>
          </a:xfrm>
          <a:prstGeom prst="ellipse">
            <a:avLst/>
          </a:prstGeom>
          <a:solidFill>
            <a:srgbClr val="003300"/>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solidFill>
                  <a:schemeClr val="bg1"/>
                </a:solidFill>
              </a:rPr>
              <a:t>1</a:t>
            </a:r>
            <a:endParaRPr lang="zh-TW" altLang="en-US" sz="2400" dirty="0">
              <a:solidFill>
                <a:schemeClr val="bg1"/>
              </a:solidFill>
            </a:endParaRPr>
          </a:p>
        </p:txBody>
      </p:sp>
      <p:sp>
        <p:nvSpPr>
          <p:cNvPr id="52" name="橢圓 51"/>
          <p:cNvSpPr/>
          <p:nvPr/>
        </p:nvSpPr>
        <p:spPr>
          <a:xfrm>
            <a:off x="2675323" y="3379211"/>
            <a:ext cx="381503" cy="3415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53" name="橢圓 52"/>
          <p:cNvSpPr/>
          <p:nvPr/>
        </p:nvSpPr>
        <p:spPr>
          <a:xfrm>
            <a:off x="2039486" y="4635083"/>
            <a:ext cx="381503" cy="3415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54" name="橢圓 53"/>
          <p:cNvSpPr/>
          <p:nvPr/>
        </p:nvSpPr>
        <p:spPr>
          <a:xfrm>
            <a:off x="2675323" y="4635083"/>
            <a:ext cx="381503" cy="341566"/>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sp>
        <p:nvSpPr>
          <p:cNvPr id="55" name="橢圓 54"/>
          <p:cNvSpPr/>
          <p:nvPr/>
        </p:nvSpPr>
        <p:spPr>
          <a:xfrm>
            <a:off x="3311160" y="4635083"/>
            <a:ext cx="381503" cy="341566"/>
          </a:xfrm>
          <a:prstGeom prst="ellipse">
            <a:avLst/>
          </a:prstGeom>
          <a:solidFill>
            <a:srgbClr val="003300"/>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solidFill>
                  <a:schemeClr val="bg1"/>
                </a:solidFill>
              </a:rPr>
              <a:t>2</a:t>
            </a:r>
            <a:endParaRPr lang="zh-TW" altLang="en-US" sz="2400" dirty="0">
              <a:solidFill>
                <a:schemeClr val="bg1"/>
              </a:solidFill>
            </a:endParaRPr>
          </a:p>
        </p:txBody>
      </p:sp>
      <p:cxnSp>
        <p:nvCxnSpPr>
          <p:cNvPr id="56" name="直線單箭頭接點 55"/>
          <p:cNvCxnSpPr>
            <a:stCxn id="47" idx="6"/>
            <a:endCxn id="48" idx="2"/>
          </p:cNvCxnSpPr>
          <p:nvPr/>
        </p:nvCxnSpPr>
        <p:spPr>
          <a:xfrm>
            <a:off x="1785150" y="4114716"/>
            <a:ext cx="254335" cy="151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48" idx="6"/>
            <a:endCxn id="49" idx="2"/>
          </p:cNvCxnSpPr>
          <p:nvPr/>
        </p:nvCxnSpPr>
        <p:spPr>
          <a:xfrm>
            <a:off x="2420988" y="4114716"/>
            <a:ext cx="254335" cy="151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49" idx="6"/>
            <a:endCxn id="50" idx="2"/>
          </p:cNvCxnSpPr>
          <p:nvPr/>
        </p:nvCxnSpPr>
        <p:spPr>
          <a:xfrm>
            <a:off x="3056826" y="4114716"/>
            <a:ext cx="254334" cy="151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52" idx="6"/>
            <a:endCxn id="51" idx="2"/>
          </p:cNvCxnSpPr>
          <p:nvPr/>
        </p:nvCxnSpPr>
        <p:spPr>
          <a:xfrm>
            <a:off x="3056826" y="3549994"/>
            <a:ext cx="254334" cy="151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3" idx="6"/>
            <a:endCxn id="54" idx="2"/>
          </p:cNvCxnSpPr>
          <p:nvPr/>
        </p:nvCxnSpPr>
        <p:spPr>
          <a:xfrm>
            <a:off x="2420988" y="4805865"/>
            <a:ext cx="254335" cy="151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a:stCxn id="54" idx="6"/>
            <a:endCxn id="55" idx="2"/>
          </p:cNvCxnSpPr>
          <p:nvPr/>
        </p:nvCxnSpPr>
        <p:spPr>
          <a:xfrm>
            <a:off x="3056826" y="4805865"/>
            <a:ext cx="254334" cy="151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2" name="橢圓 61"/>
          <p:cNvSpPr/>
          <p:nvPr/>
        </p:nvSpPr>
        <p:spPr>
          <a:xfrm>
            <a:off x="3921563" y="3943932"/>
            <a:ext cx="381503" cy="341566"/>
          </a:xfrm>
          <a:prstGeom prst="ellipse">
            <a:avLst/>
          </a:prstGeom>
          <a:solidFill>
            <a:srgbClr val="003300"/>
          </a:solid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400" dirty="0" smtClean="0">
                <a:solidFill>
                  <a:schemeClr val="bg1"/>
                </a:solidFill>
              </a:rPr>
              <a:t>0</a:t>
            </a:r>
            <a:endParaRPr lang="zh-TW" altLang="en-US" sz="2400" dirty="0">
              <a:solidFill>
                <a:schemeClr val="bg1"/>
              </a:solidFill>
            </a:endParaRPr>
          </a:p>
        </p:txBody>
      </p:sp>
      <p:cxnSp>
        <p:nvCxnSpPr>
          <p:cNvPr id="63" name="直線單箭頭接點 62"/>
          <p:cNvCxnSpPr>
            <a:stCxn id="50" idx="6"/>
            <a:endCxn id="62" idx="2"/>
          </p:cNvCxnSpPr>
          <p:nvPr/>
        </p:nvCxnSpPr>
        <p:spPr>
          <a:xfrm>
            <a:off x="3692662" y="4114716"/>
            <a:ext cx="228902" cy="1518"/>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4" name="文字方塊 63"/>
          <p:cNvSpPr txBox="1"/>
          <p:nvPr/>
        </p:nvSpPr>
        <p:spPr>
          <a:xfrm>
            <a:off x="2084939" y="3473181"/>
            <a:ext cx="230704" cy="219820"/>
          </a:xfrm>
          <a:prstGeom prst="rect">
            <a:avLst/>
          </a:prstGeom>
          <a:noFill/>
        </p:spPr>
        <p:txBody>
          <a:bodyPr wrap="square" rtlCol="0">
            <a:spAutoFit/>
          </a:bodyPr>
          <a:lstStyle/>
          <a:p>
            <a:r>
              <a:rPr lang="en-US" altLang="zh-TW" sz="1400" dirty="0" smtClean="0"/>
              <a:t>O</a:t>
            </a:r>
            <a:endParaRPr lang="zh-TW" altLang="en-US" sz="1400" dirty="0"/>
          </a:p>
        </p:txBody>
      </p:sp>
      <p:sp>
        <p:nvSpPr>
          <p:cNvPr id="65" name="文字方塊 64"/>
          <p:cNvSpPr txBox="1"/>
          <p:nvPr/>
        </p:nvSpPr>
        <p:spPr>
          <a:xfrm>
            <a:off x="2394054" y="4560821"/>
            <a:ext cx="230704" cy="219820"/>
          </a:xfrm>
          <a:prstGeom prst="rect">
            <a:avLst/>
          </a:prstGeom>
          <a:noFill/>
        </p:spPr>
        <p:txBody>
          <a:bodyPr wrap="square" rtlCol="0">
            <a:spAutoFit/>
          </a:bodyPr>
          <a:lstStyle/>
          <a:p>
            <a:r>
              <a:rPr lang="en-US" altLang="zh-TW" sz="1400" dirty="0" smtClean="0"/>
              <a:t>T</a:t>
            </a:r>
            <a:endParaRPr lang="zh-TW" altLang="en-US" sz="1400" dirty="0"/>
          </a:p>
        </p:txBody>
      </p:sp>
      <p:sp>
        <p:nvSpPr>
          <p:cNvPr id="66" name="文字方塊 65"/>
          <p:cNvSpPr txBox="1"/>
          <p:nvPr/>
        </p:nvSpPr>
        <p:spPr>
          <a:xfrm>
            <a:off x="3008876" y="4545581"/>
            <a:ext cx="230704" cy="219820"/>
          </a:xfrm>
          <a:prstGeom prst="rect">
            <a:avLst/>
          </a:prstGeom>
          <a:noFill/>
        </p:spPr>
        <p:txBody>
          <a:bodyPr wrap="square" rtlCol="0">
            <a:spAutoFit/>
          </a:bodyPr>
          <a:lstStyle/>
          <a:p>
            <a:r>
              <a:rPr lang="en-US" altLang="zh-TW" sz="1400" dirty="0" smtClean="0"/>
              <a:t>O</a:t>
            </a:r>
            <a:endParaRPr lang="zh-TW" altLang="en-US" sz="1400" dirty="0"/>
          </a:p>
        </p:txBody>
      </p:sp>
      <p:sp>
        <p:nvSpPr>
          <p:cNvPr id="67" name="文字方塊 66"/>
          <p:cNvSpPr txBox="1"/>
          <p:nvPr/>
        </p:nvSpPr>
        <p:spPr>
          <a:xfrm>
            <a:off x="2379010" y="3857252"/>
            <a:ext cx="230704" cy="219820"/>
          </a:xfrm>
          <a:prstGeom prst="rect">
            <a:avLst/>
          </a:prstGeom>
          <a:noFill/>
        </p:spPr>
        <p:txBody>
          <a:bodyPr wrap="square" rtlCol="0">
            <a:spAutoFit/>
          </a:bodyPr>
          <a:lstStyle/>
          <a:p>
            <a:r>
              <a:rPr lang="en-US" altLang="zh-TW" sz="1400" dirty="0" smtClean="0"/>
              <a:t>A</a:t>
            </a:r>
            <a:endParaRPr lang="zh-TW" altLang="en-US" sz="1400" dirty="0"/>
          </a:p>
        </p:txBody>
      </p:sp>
      <p:sp>
        <p:nvSpPr>
          <p:cNvPr id="68" name="文字方塊 67"/>
          <p:cNvSpPr txBox="1"/>
          <p:nvPr/>
        </p:nvSpPr>
        <p:spPr>
          <a:xfrm>
            <a:off x="3650333" y="3861757"/>
            <a:ext cx="230704" cy="219820"/>
          </a:xfrm>
          <a:prstGeom prst="rect">
            <a:avLst/>
          </a:prstGeom>
          <a:noFill/>
        </p:spPr>
        <p:txBody>
          <a:bodyPr wrap="square" rtlCol="0">
            <a:spAutoFit/>
          </a:bodyPr>
          <a:lstStyle/>
          <a:p>
            <a:r>
              <a:rPr lang="en-US" altLang="zh-TW" sz="1400" dirty="0" smtClean="0"/>
              <a:t>T</a:t>
            </a:r>
            <a:endParaRPr lang="zh-TW" altLang="en-US" sz="1400" dirty="0"/>
          </a:p>
        </p:txBody>
      </p:sp>
      <p:sp>
        <p:nvSpPr>
          <p:cNvPr id="69" name="文字方塊 68"/>
          <p:cNvSpPr txBox="1"/>
          <p:nvPr/>
        </p:nvSpPr>
        <p:spPr>
          <a:xfrm>
            <a:off x="3000677" y="3861757"/>
            <a:ext cx="230704" cy="219820"/>
          </a:xfrm>
          <a:prstGeom prst="rect">
            <a:avLst/>
          </a:prstGeom>
          <a:noFill/>
        </p:spPr>
        <p:txBody>
          <a:bodyPr wrap="square" rtlCol="0">
            <a:spAutoFit/>
          </a:bodyPr>
          <a:lstStyle/>
          <a:p>
            <a:r>
              <a:rPr lang="en-US" altLang="zh-TW" sz="1400" dirty="0" smtClean="0"/>
              <a:t>C</a:t>
            </a:r>
            <a:endParaRPr lang="zh-TW" altLang="en-US" sz="1400" dirty="0"/>
          </a:p>
        </p:txBody>
      </p:sp>
      <p:sp>
        <p:nvSpPr>
          <p:cNvPr id="70" name="文字方塊 69"/>
          <p:cNvSpPr txBox="1"/>
          <p:nvPr/>
        </p:nvSpPr>
        <p:spPr>
          <a:xfrm>
            <a:off x="2993636" y="3288412"/>
            <a:ext cx="230704" cy="219820"/>
          </a:xfrm>
          <a:prstGeom prst="rect">
            <a:avLst/>
          </a:prstGeom>
          <a:noFill/>
        </p:spPr>
        <p:txBody>
          <a:bodyPr wrap="square" rtlCol="0">
            <a:spAutoFit/>
          </a:bodyPr>
          <a:lstStyle/>
          <a:p>
            <a:r>
              <a:rPr lang="en-US" altLang="zh-TW" sz="1400" dirty="0" smtClean="0"/>
              <a:t>E</a:t>
            </a:r>
            <a:endParaRPr lang="zh-TW" altLang="en-US" sz="1400" dirty="0"/>
          </a:p>
        </p:txBody>
      </p:sp>
      <p:sp>
        <p:nvSpPr>
          <p:cNvPr id="71" name="文字方塊 70"/>
          <p:cNvSpPr txBox="1"/>
          <p:nvPr/>
        </p:nvSpPr>
        <p:spPr>
          <a:xfrm>
            <a:off x="1679101" y="4432843"/>
            <a:ext cx="230704" cy="219820"/>
          </a:xfrm>
          <a:prstGeom prst="rect">
            <a:avLst/>
          </a:prstGeom>
          <a:noFill/>
        </p:spPr>
        <p:txBody>
          <a:bodyPr wrap="square" rtlCol="0">
            <a:spAutoFit/>
          </a:bodyPr>
          <a:lstStyle/>
          <a:p>
            <a:r>
              <a:rPr lang="en-US" altLang="zh-TW" sz="1400" dirty="0" smtClean="0"/>
              <a:t>C</a:t>
            </a:r>
            <a:endParaRPr lang="zh-TW" altLang="en-US" sz="1400" dirty="0"/>
          </a:p>
        </p:txBody>
      </p:sp>
      <p:cxnSp>
        <p:nvCxnSpPr>
          <p:cNvPr id="72" name="弧形接點 67"/>
          <p:cNvCxnSpPr>
            <a:stCxn id="47" idx="4"/>
            <a:endCxn id="53" idx="2"/>
          </p:cNvCxnSpPr>
          <p:nvPr/>
        </p:nvCxnSpPr>
        <p:spPr>
          <a:xfrm rot="16200000" flipH="1">
            <a:off x="1556759" y="4323139"/>
            <a:ext cx="520367" cy="445086"/>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1767880" y="3857620"/>
            <a:ext cx="230704" cy="219820"/>
          </a:xfrm>
          <a:prstGeom prst="rect">
            <a:avLst/>
          </a:prstGeom>
          <a:noFill/>
        </p:spPr>
        <p:txBody>
          <a:bodyPr wrap="square" rtlCol="0">
            <a:spAutoFit/>
          </a:bodyPr>
          <a:lstStyle/>
          <a:p>
            <a:r>
              <a:rPr lang="en-US" altLang="zh-TW" sz="1400" dirty="0" smtClean="0"/>
              <a:t>T</a:t>
            </a:r>
            <a:endParaRPr lang="zh-TW" altLang="en-US" sz="1400" dirty="0"/>
          </a:p>
        </p:txBody>
      </p:sp>
      <p:cxnSp>
        <p:nvCxnSpPr>
          <p:cNvPr id="74" name="圖案 73"/>
          <p:cNvCxnSpPr>
            <a:stCxn id="48" idx="0"/>
            <a:endCxn id="52" idx="2"/>
          </p:cNvCxnSpPr>
          <p:nvPr/>
        </p:nvCxnSpPr>
        <p:spPr>
          <a:xfrm rot="5400000" flipH="1" flipV="1">
            <a:off x="2255811" y="3524420"/>
            <a:ext cx="393938" cy="445086"/>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ox(in)">
                                      <p:cBhvr>
                                        <p:cTn id="7" dur="500"/>
                                        <p:tgtEl>
                                          <p:spTgt spid="3">
                                            <p:txEl>
                                              <p:pRg st="8" end="8"/>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9" end="9"/>
                                            </p:txEl>
                                          </p:spTgt>
                                        </p:tgtEl>
                                        <p:attrNameLst>
                                          <p:attrName>style.visibility</p:attrName>
                                        </p:attrNameLst>
                                      </p:cBhvr>
                                      <p:to>
                                        <p:strVal val="visible"/>
                                      </p:to>
                                    </p:set>
                                    <p:animEffect transition="in" filter="box(in)">
                                      <p:cBhvr>
                                        <p:cTn id="10" dur="500"/>
                                        <p:tgtEl>
                                          <p:spTgt spid="3">
                                            <p:txEl>
                                              <p:pRg st="9" end="9"/>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animEffect transition="in" filter="box(in)">
                                      <p:cBhvr>
                                        <p:cTn id="1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Perfect Hashing </a:t>
            </a:r>
            <a:r>
              <a:rPr lang="en-US" altLang="zh-TW" dirty="0"/>
              <a:t>Memory Architecture</a:t>
            </a:r>
            <a:endParaRPr lang="zh-TW" altLang="en-US" dirty="0"/>
          </a:p>
        </p:txBody>
      </p:sp>
      <p:sp>
        <p:nvSpPr>
          <p:cNvPr id="3" name="內容版面配置區 2"/>
          <p:cNvSpPr>
            <a:spLocks noGrp="1"/>
          </p:cNvSpPr>
          <p:nvPr>
            <p:ph idx="1"/>
          </p:nvPr>
        </p:nvSpPr>
        <p:spPr>
          <a:xfrm>
            <a:off x="457200" y="1340768"/>
            <a:ext cx="8229600" cy="5517232"/>
          </a:xfrm>
        </p:spPr>
        <p:txBody>
          <a:bodyPr>
            <a:normAutofit lnSpcReduction="10000"/>
          </a:bodyPr>
          <a:lstStyle/>
          <a:p>
            <a:r>
              <a:rPr lang="en-US" altLang="zh-TW" dirty="0" smtClean="0"/>
              <a:t>Use a perfect hash function to store only valid transitions of a PFAC state machine in a hash table</a:t>
            </a:r>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endParaRPr lang="en-US" altLang="zh-TW" dirty="0" smtClean="0"/>
          </a:p>
          <a:p>
            <a:r>
              <a:rPr lang="en-US" altLang="zh-TW" dirty="0" smtClean="0"/>
              <a:t>Reference</a:t>
            </a:r>
          </a:p>
          <a:p>
            <a:pPr lvl="1"/>
            <a:r>
              <a:rPr lang="en-US" altLang="zh-TW" sz="2000" dirty="0" smtClean="0"/>
              <a:t>C.-H. Lin, </a:t>
            </a:r>
            <a:r>
              <a:rPr lang="en-US" altLang="zh-TW" sz="2000" i="1" dirty="0" smtClean="0"/>
              <a:t>et al</a:t>
            </a:r>
            <a:r>
              <a:rPr lang="en-US" altLang="zh-TW" sz="2000" dirty="0" smtClean="0"/>
              <a:t>. "Memory-Efficient Pattern Matching Architectures Using Perfect Hashing on Graphic Processing Units,” in IEEE INFOCOM, 2012</a:t>
            </a:r>
          </a:p>
          <a:p>
            <a:endParaRPr lang="it-IT" altLang="zh-TW" sz="2000" dirty="0" smtClean="0"/>
          </a:p>
          <a:p>
            <a:endParaRPr lang="it-IT" altLang="zh-TW" sz="2000" dirty="0" smtClean="0"/>
          </a:p>
          <a:p>
            <a:endParaRPr lang="it-IT" altLang="zh-TW" sz="2000" dirty="0" smtClean="0"/>
          </a:p>
          <a:p>
            <a:endParaRPr lang="it-IT" altLang="zh-TW" sz="2000" dirty="0" smtClean="0"/>
          </a:p>
          <a:p>
            <a:endParaRPr lang="it-IT" altLang="zh-TW" sz="2000" dirty="0" smtClean="0"/>
          </a:p>
          <a:p>
            <a:endParaRPr lang="it-IT" altLang="zh-TW" sz="2000" dirty="0" smtClean="0"/>
          </a:p>
          <a:p>
            <a:endParaRPr lang="it-IT" altLang="zh-TW" sz="2000" dirty="0" smtClean="0"/>
          </a:p>
          <a:p>
            <a:endParaRPr lang="it-IT" altLang="zh-TW" sz="2000" dirty="0" smtClean="0"/>
          </a:p>
          <a:p>
            <a:endParaRPr lang="it-IT" altLang="zh-TW" sz="2000" dirty="0" smtClean="0"/>
          </a:p>
          <a:p>
            <a:endParaRPr lang="it-IT" altLang="zh-TW" sz="2000" dirty="0" smtClean="0"/>
          </a:p>
        </p:txBody>
      </p:sp>
      <p:grpSp>
        <p:nvGrpSpPr>
          <p:cNvPr id="4" name="群組 100"/>
          <p:cNvGrpSpPr/>
          <p:nvPr/>
        </p:nvGrpSpPr>
        <p:grpSpPr>
          <a:xfrm>
            <a:off x="827584" y="2527461"/>
            <a:ext cx="7560839" cy="2928215"/>
            <a:chOff x="611561" y="3789040"/>
            <a:chExt cx="7560839" cy="2928215"/>
          </a:xfrm>
        </p:grpSpPr>
        <p:sp>
          <p:nvSpPr>
            <p:cNvPr id="30" name="矩形 37"/>
            <p:cNvSpPr/>
            <p:nvPr/>
          </p:nvSpPr>
          <p:spPr>
            <a:xfrm>
              <a:off x="755577" y="4987437"/>
              <a:ext cx="720080" cy="4107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state</a:t>
              </a:r>
              <a:endParaRPr lang="zh-TW" altLang="en-US" sz="1600" dirty="0">
                <a:solidFill>
                  <a:schemeClr val="tx1"/>
                </a:solidFill>
                <a:latin typeface="Century Gothic" pitchFamily="34" charset="0"/>
              </a:endParaRPr>
            </a:p>
          </p:txBody>
        </p:sp>
        <p:sp>
          <p:nvSpPr>
            <p:cNvPr id="31" name="矩形 39"/>
            <p:cNvSpPr/>
            <p:nvPr/>
          </p:nvSpPr>
          <p:spPr>
            <a:xfrm>
              <a:off x="3203848" y="4373354"/>
              <a:ext cx="1224136" cy="16389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ctr"/>
              <a:r>
                <a:rPr lang="en-US" altLang="zh-TW" sz="1600" b="1" dirty="0" smtClean="0">
                  <a:solidFill>
                    <a:schemeClr val="tx1"/>
                  </a:solidFill>
                  <a:latin typeface="Century Gothic" pitchFamily="34" charset="0"/>
                </a:rPr>
                <a:t>Perfect</a:t>
              </a:r>
            </a:p>
            <a:p>
              <a:pPr algn="ctr"/>
              <a:r>
                <a:rPr lang="en-US" altLang="zh-TW" sz="1600" b="1" dirty="0" smtClean="0">
                  <a:solidFill>
                    <a:schemeClr val="tx1"/>
                  </a:solidFill>
                  <a:latin typeface="Century Gothic" pitchFamily="34" charset="0"/>
                </a:rPr>
                <a:t>Hash</a:t>
              </a:r>
            </a:p>
            <a:p>
              <a:pPr algn="ctr"/>
              <a:r>
                <a:rPr lang="en-US" altLang="zh-TW" sz="1600" b="1" dirty="0" smtClean="0">
                  <a:solidFill>
                    <a:schemeClr val="tx1"/>
                  </a:solidFill>
                  <a:latin typeface="Century Gothic" pitchFamily="34" charset="0"/>
                </a:rPr>
                <a:t>Function</a:t>
              </a:r>
              <a:endParaRPr lang="zh-TW" altLang="en-US" sz="1600" b="1" dirty="0" smtClean="0">
                <a:solidFill>
                  <a:schemeClr val="tx1"/>
                </a:solidFill>
                <a:latin typeface="Century Gothic" pitchFamily="34" charset="0"/>
              </a:endParaRPr>
            </a:p>
          </p:txBody>
        </p:sp>
        <p:cxnSp>
          <p:nvCxnSpPr>
            <p:cNvPr id="32" name="直線單箭頭接點 40"/>
            <p:cNvCxnSpPr>
              <a:stCxn id="31" idx="3"/>
              <a:endCxn id="38" idx="1"/>
            </p:cNvCxnSpPr>
            <p:nvPr/>
          </p:nvCxnSpPr>
          <p:spPr>
            <a:xfrm>
              <a:off x="4427984" y="5192822"/>
              <a:ext cx="1296144"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3" name="矩形 42"/>
            <p:cNvSpPr/>
            <p:nvPr/>
          </p:nvSpPr>
          <p:spPr>
            <a:xfrm>
              <a:off x="611561" y="4306598"/>
              <a:ext cx="1728191" cy="56062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Key(transition)</a:t>
              </a:r>
              <a:endParaRPr lang="zh-TW" altLang="en-US" sz="1600" dirty="0">
                <a:solidFill>
                  <a:schemeClr val="tx1"/>
                </a:solidFill>
                <a:latin typeface="Century Gothic" pitchFamily="34" charset="0"/>
              </a:endParaRPr>
            </a:p>
          </p:txBody>
        </p:sp>
        <p:sp>
          <p:nvSpPr>
            <p:cNvPr id="34" name="矩形 44"/>
            <p:cNvSpPr/>
            <p:nvPr/>
          </p:nvSpPr>
          <p:spPr>
            <a:xfrm>
              <a:off x="4283968" y="4220339"/>
              <a:ext cx="1512168" cy="8555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Hash value</a:t>
              </a:r>
              <a:br>
                <a:rPr lang="en-US" altLang="zh-TW" sz="1600" dirty="0" smtClean="0">
                  <a:solidFill>
                    <a:schemeClr val="tx1"/>
                  </a:solidFill>
                  <a:latin typeface="Century Gothic" pitchFamily="34" charset="0"/>
                </a:rPr>
              </a:br>
              <a:r>
                <a:rPr lang="en-US" altLang="zh-TW" sz="1600" dirty="0" smtClean="0">
                  <a:solidFill>
                    <a:schemeClr val="tx1"/>
                  </a:solidFill>
                  <a:latin typeface="Century Gothic" pitchFamily="34" charset="0"/>
                </a:rPr>
                <a:t>(index)</a:t>
              </a:r>
              <a:endParaRPr lang="zh-TW" altLang="en-US" sz="1600" dirty="0">
                <a:solidFill>
                  <a:schemeClr val="tx1"/>
                </a:solidFill>
                <a:latin typeface="Century Gothic" pitchFamily="34" charset="0"/>
              </a:endParaRPr>
            </a:p>
          </p:txBody>
        </p:sp>
        <p:cxnSp>
          <p:nvCxnSpPr>
            <p:cNvPr id="35" name="圖案 49"/>
            <p:cNvCxnSpPr>
              <a:stCxn id="37" idx="2"/>
              <a:endCxn id="30" idx="2"/>
            </p:cNvCxnSpPr>
            <p:nvPr/>
          </p:nvCxnSpPr>
          <p:spPr>
            <a:xfrm rot="5400000" flipH="1">
              <a:off x="3918609" y="2595215"/>
              <a:ext cx="766723" cy="6372707"/>
            </a:xfrm>
            <a:prstGeom prst="bentConnector3">
              <a:avLst>
                <a:gd name="adj1" fmla="val -29815"/>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6" name="文字方塊 47"/>
            <p:cNvSpPr txBox="1"/>
            <p:nvPr/>
          </p:nvSpPr>
          <p:spPr>
            <a:xfrm>
              <a:off x="5436096" y="6378701"/>
              <a:ext cx="2160240" cy="338554"/>
            </a:xfrm>
            <a:prstGeom prst="rect">
              <a:avLst/>
            </a:prstGeom>
            <a:noFill/>
          </p:spPr>
          <p:txBody>
            <a:bodyPr wrap="square" rtlCol="0">
              <a:spAutoFit/>
            </a:bodyPr>
            <a:lstStyle/>
            <a:p>
              <a:pPr algn="ctr"/>
              <a:r>
                <a:rPr lang="en-US" altLang="zh-TW" sz="1600" dirty="0" smtClean="0">
                  <a:latin typeface="Century Gothic" pitchFamily="34" charset="0"/>
                </a:rPr>
                <a:t>next state</a:t>
              </a:r>
              <a:endParaRPr lang="zh-TW" altLang="en-US" sz="1600" dirty="0">
                <a:latin typeface="Century Gothic" pitchFamily="34" charset="0"/>
              </a:endParaRPr>
            </a:p>
          </p:txBody>
        </p:sp>
        <p:sp>
          <p:nvSpPr>
            <p:cNvPr id="37" name="矩形 48"/>
            <p:cNvSpPr/>
            <p:nvPr/>
          </p:nvSpPr>
          <p:spPr>
            <a:xfrm>
              <a:off x="6804248" y="4220713"/>
              <a:ext cx="1368152" cy="19442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ctr"/>
              <a:r>
                <a:rPr lang="en-US" altLang="zh-TW" sz="1600" dirty="0" smtClean="0">
                  <a:solidFill>
                    <a:schemeClr val="tx1"/>
                  </a:solidFill>
                  <a:latin typeface="Century Gothic" pitchFamily="34" charset="0"/>
                </a:rPr>
                <a:t>next state</a:t>
              </a:r>
              <a:endParaRPr lang="zh-TW" altLang="en-US" sz="1600" dirty="0" smtClean="0">
                <a:solidFill>
                  <a:schemeClr val="tx1"/>
                </a:solidFill>
                <a:latin typeface="Century Gothic" pitchFamily="34" charset="0"/>
              </a:endParaRPr>
            </a:p>
          </p:txBody>
        </p:sp>
        <p:sp>
          <p:nvSpPr>
            <p:cNvPr id="38" name="矩形 49"/>
            <p:cNvSpPr/>
            <p:nvPr/>
          </p:nvSpPr>
          <p:spPr>
            <a:xfrm>
              <a:off x="5724128" y="4220339"/>
              <a:ext cx="1080120" cy="19449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key</a:t>
              </a:r>
              <a:endParaRPr lang="zh-TW" altLang="en-US" sz="1600" dirty="0">
                <a:solidFill>
                  <a:schemeClr val="tx1"/>
                </a:solidFill>
                <a:latin typeface="Century Gothic" pitchFamily="34" charset="0"/>
              </a:endParaRPr>
            </a:p>
          </p:txBody>
        </p:sp>
        <p:sp>
          <p:nvSpPr>
            <p:cNvPr id="39" name="矩形 54"/>
            <p:cNvSpPr/>
            <p:nvPr/>
          </p:nvSpPr>
          <p:spPr>
            <a:xfrm>
              <a:off x="1475657" y="4987437"/>
              <a:ext cx="720080" cy="4107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Char</a:t>
              </a:r>
              <a:endParaRPr lang="zh-TW" altLang="en-US" sz="1600" dirty="0">
                <a:solidFill>
                  <a:schemeClr val="tx1"/>
                </a:solidFill>
                <a:latin typeface="Century Gothic" pitchFamily="34" charset="0"/>
              </a:endParaRPr>
            </a:p>
          </p:txBody>
        </p:sp>
        <p:cxnSp>
          <p:nvCxnSpPr>
            <p:cNvPr id="40" name="直線單箭頭接點 71"/>
            <p:cNvCxnSpPr>
              <a:stCxn id="39" idx="3"/>
              <a:endCxn id="31" idx="1"/>
            </p:cNvCxnSpPr>
            <p:nvPr/>
          </p:nvCxnSpPr>
          <p:spPr>
            <a:xfrm>
              <a:off x="2195737" y="5192822"/>
              <a:ext cx="100811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矩形 72"/>
            <p:cNvSpPr/>
            <p:nvPr/>
          </p:nvSpPr>
          <p:spPr>
            <a:xfrm>
              <a:off x="5796136" y="3789040"/>
              <a:ext cx="2376264" cy="56062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Hash table memory</a:t>
              </a:r>
              <a:endParaRPr lang="zh-TW" altLang="en-US" sz="1600" dirty="0">
                <a:solidFill>
                  <a:schemeClr val="tx1"/>
                </a:solidFill>
                <a:latin typeface="Century Gothic" pitchFamily="34" charset="0"/>
              </a:endParaRPr>
            </a:p>
          </p:txBody>
        </p:sp>
      </p:grpSp>
      <p:grpSp>
        <p:nvGrpSpPr>
          <p:cNvPr id="5" name="群組 18"/>
          <p:cNvGrpSpPr/>
          <p:nvPr/>
        </p:nvGrpSpPr>
        <p:grpSpPr>
          <a:xfrm>
            <a:off x="827584" y="1780629"/>
            <a:ext cx="7560839" cy="3673103"/>
            <a:chOff x="611561" y="3044152"/>
            <a:chExt cx="7560839" cy="3673103"/>
          </a:xfrm>
        </p:grpSpPr>
        <p:grpSp>
          <p:nvGrpSpPr>
            <p:cNvPr id="6" name="群組 100"/>
            <p:cNvGrpSpPr/>
            <p:nvPr/>
          </p:nvGrpSpPr>
          <p:grpSpPr>
            <a:xfrm>
              <a:off x="611561" y="3789040"/>
              <a:ext cx="7560839" cy="2928215"/>
              <a:chOff x="611561" y="3789040"/>
              <a:chExt cx="7560839" cy="2928215"/>
            </a:xfrm>
          </p:grpSpPr>
          <p:sp>
            <p:nvSpPr>
              <p:cNvPr id="63" name="矩形 43"/>
              <p:cNvSpPr/>
              <p:nvPr/>
            </p:nvSpPr>
            <p:spPr>
              <a:xfrm>
                <a:off x="755577" y="4987437"/>
                <a:ext cx="720080" cy="4107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state</a:t>
                </a:r>
                <a:endParaRPr lang="zh-TW" altLang="en-US" sz="1600" dirty="0">
                  <a:solidFill>
                    <a:schemeClr val="tx1"/>
                  </a:solidFill>
                  <a:latin typeface="Century Gothic" pitchFamily="34" charset="0"/>
                </a:endParaRPr>
              </a:p>
            </p:txBody>
          </p:sp>
          <p:sp>
            <p:nvSpPr>
              <p:cNvPr id="64" name="矩形 46"/>
              <p:cNvSpPr/>
              <p:nvPr/>
            </p:nvSpPr>
            <p:spPr>
              <a:xfrm>
                <a:off x="3203848" y="4373354"/>
                <a:ext cx="1224136" cy="16389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ctr"/>
                <a:r>
                  <a:rPr lang="en-US" altLang="zh-TW" sz="1600" b="1" dirty="0" smtClean="0">
                    <a:solidFill>
                      <a:schemeClr val="tx1"/>
                    </a:solidFill>
                    <a:latin typeface="Century Gothic" pitchFamily="34" charset="0"/>
                  </a:rPr>
                  <a:t>Perfect</a:t>
                </a:r>
              </a:p>
              <a:p>
                <a:pPr algn="ctr"/>
                <a:r>
                  <a:rPr lang="en-US" altLang="zh-TW" sz="1600" b="1" dirty="0" smtClean="0">
                    <a:solidFill>
                      <a:schemeClr val="tx1"/>
                    </a:solidFill>
                    <a:latin typeface="Century Gothic" pitchFamily="34" charset="0"/>
                  </a:rPr>
                  <a:t>Hash</a:t>
                </a:r>
              </a:p>
              <a:p>
                <a:pPr algn="ctr"/>
                <a:r>
                  <a:rPr lang="en-US" altLang="zh-TW" sz="1600" b="1" dirty="0" smtClean="0">
                    <a:solidFill>
                      <a:schemeClr val="tx1"/>
                    </a:solidFill>
                    <a:latin typeface="Century Gothic" pitchFamily="34" charset="0"/>
                  </a:rPr>
                  <a:t>Function</a:t>
                </a:r>
                <a:endParaRPr lang="zh-TW" altLang="en-US" sz="1600" b="1" dirty="0" smtClean="0">
                  <a:solidFill>
                    <a:schemeClr val="tx1"/>
                  </a:solidFill>
                  <a:latin typeface="Century Gothic" pitchFamily="34" charset="0"/>
                </a:endParaRPr>
              </a:p>
            </p:txBody>
          </p:sp>
          <p:cxnSp>
            <p:nvCxnSpPr>
              <p:cNvPr id="65" name="直線單箭頭接點 50"/>
              <p:cNvCxnSpPr>
                <a:stCxn id="64" idx="3"/>
                <a:endCxn id="71" idx="1"/>
              </p:cNvCxnSpPr>
              <p:nvPr/>
            </p:nvCxnSpPr>
            <p:spPr>
              <a:xfrm>
                <a:off x="4427984" y="5192822"/>
                <a:ext cx="1296144" cy="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6" name="矩形 51"/>
              <p:cNvSpPr/>
              <p:nvPr/>
            </p:nvSpPr>
            <p:spPr>
              <a:xfrm>
                <a:off x="611561" y="4306598"/>
                <a:ext cx="1728191" cy="56062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Key(transition)</a:t>
                </a:r>
                <a:endParaRPr lang="zh-TW" altLang="en-US" sz="1600" dirty="0">
                  <a:solidFill>
                    <a:schemeClr val="tx1"/>
                  </a:solidFill>
                  <a:latin typeface="Century Gothic" pitchFamily="34" charset="0"/>
                </a:endParaRPr>
              </a:p>
            </p:txBody>
          </p:sp>
          <p:sp>
            <p:nvSpPr>
              <p:cNvPr id="67" name="矩形 52"/>
              <p:cNvSpPr/>
              <p:nvPr/>
            </p:nvSpPr>
            <p:spPr>
              <a:xfrm>
                <a:off x="4283968" y="4220339"/>
                <a:ext cx="1512168" cy="855532"/>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Hash value</a:t>
                </a:r>
                <a:br>
                  <a:rPr lang="en-US" altLang="zh-TW" sz="1600" dirty="0" smtClean="0">
                    <a:solidFill>
                      <a:schemeClr val="tx1"/>
                    </a:solidFill>
                    <a:latin typeface="Century Gothic" pitchFamily="34" charset="0"/>
                  </a:rPr>
                </a:br>
                <a:r>
                  <a:rPr lang="en-US" altLang="zh-TW" sz="1600" dirty="0" smtClean="0">
                    <a:solidFill>
                      <a:schemeClr val="tx1"/>
                    </a:solidFill>
                    <a:latin typeface="Century Gothic" pitchFamily="34" charset="0"/>
                  </a:rPr>
                  <a:t>(index)</a:t>
                </a:r>
                <a:endParaRPr lang="zh-TW" altLang="en-US" sz="1600" dirty="0">
                  <a:solidFill>
                    <a:schemeClr val="tx1"/>
                  </a:solidFill>
                  <a:latin typeface="Century Gothic" pitchFamily="34" charset="0"/>
                </a:endParaRPr>
              </a:p>
            </p:txBody>
          </p:sp>
          <p:cxnSp>
            <p:nvCxnSpPr>
              <p:cNvPr id="68" name="圖案 49"/>
              <p:cNvCxnSpPr>
                <a:stCxn id="70" idx="2"/>
                <a:endCxn id="63" idx="2"/>
              </p:cNvCxnSpPr>
              <p:nvPr/>
            </p:nvCxnSpPr>
            <p:spPr>
              <a:xfrm rot="5400000" flipH="1">
                <a:off x="3918609" y="2595215"/>
                <a:ext cx="766723" cy="6372707"/>
              </a:xfrm>
              <a:prstGeom prst="bentConnector3">
                <a:avLst>
                  <a:gd name="adj1" fmla="val -29815"/>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9" name="文字方塊 55"/>
              <p:cNvSpPr txBox="1"/>
              <p:nvPr/>
            </p:nvSpPr>
            <p:spPr>
              <a:xfrm>
                <a:off x="5436096" y="6378701"/>
                <a:ext cx="2160240" cy="338554"/>
              </a:xfrm>
              <a:prstGeom prst="rect">
                <a:avLst/>
              </a:prstGeom>
              <a:noFill/>
            </p:spPr>
            <p:txBody>
              <a:bodyPr wrap="square" rtlCol="0">
                <a:spAutoFit/>
              </a:bodyPr>
              <a:lstStyle/>
              <a:p>
                <a:pPr algn="ctr"/>
                <a:r>
                  <a:rPr lang="en-US" altLang="zh-TW" sz="1600" dirty="0" smtClean="0">
                    <a:latin typeface="Century Gothic" pitchFamily="34" charset="0"/>
                  </a:rPr>
                  <a:t>next state</a:t>
                </a:r>
                <a:endParaRPr lang="zh-TW" altLang="en-US" sz="1600" dirty="0">
                  <a:latin typeface="Century Gothic" pitchFamily="34" charset="0"/>
                </a:endParaRPr>
              </a:p>
            </p:txBody>
          </p:sp>
          <p:sp>
            <p:nvSpPr>
              <p:cNvPr id="70" name="矩形 56"/>
              <p:cNvSpPr/>
              <p:nvPr/>
            </p:nvSpPr>
            <p:spPr>
              <a:xfrm>
                <a:off x="6804248" y="4220713"/>
                <a:ext cx="1368152" cy="1944216"/>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horz" lIns="36000" rIns="36000" rtlCol="0" anchor="ctr"/>
              <a:lstStyle/>
              <a:p>
                <a:pPr algn="ctr"/>
                <a:endParaRPr lang="zh-TW" altLang="en-US" sz="1600" dirty="0" smtClean="0">
                  <a:solidFill>
                    <a:schemeClr val="tx1"/>
                  </a:solidFill>
                  <a:latin typeface="Century Gothic" pitchFamily="34" charset="0"/>
                </a:endParaRPr>
              </a:p>
            </p:txBody>
          </p:sp>
          <p:sp>
            <p:nvSpPr>
              <p:cNvPr id="71" name="矩形 57"/>
              <p:cNvSpPr/>
              <p:nvPr/>
            </p:nvSpPr>
            <p:spPr>
              <a:xfrm>
                <a:off x="5724128" y="4220339"/>
                <a:ext cx="1080120" cy="1944965"/>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600" dirty="0">
                  <a:solidFill>
                    <a:schemeClr val="tx1"/>
                  </a:solidFill>
                  <a:latin typeface="Century Gothic" pitchFamily="34" charset="0"/>
                </a:endParaRPr>
              </a:p>
            </p:txBody>
          </p:sp>
          <p:sp>
            <p:nvSpPr>
              <p:cNvPr id="72" name="矩形 58"/>
              <p:cNvSpPr/>
              <p:nvPr/>
            </p:nvSpPr>
            <p:spPr>
              <a:xfrm>
                <a:off x="1475657" y="4987437"/>
                <a:ext cx="720080" cy="410769"/>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Char</a:t>
                </a:r>
                <a:endParaRPr lang="zh-TW" altLang="en-US" sz="1600" dirty="0">
                  <a:solidFill>
                    <a:schemeClr val="tx1"/>
                  </a:solidFill>
                  <a:latin typeface="Century Gothic" pitchFamily="34" charset="0"/>
                </a:endParaRPr>
              </a:p>
            </p:txBody>
          </p:sp>
          <p:cxnSp>
            <p:nvCxnSpPr>
              <p:cNvPr id="73" name="直線單箭頭接點 59"/>
              <p:cNvCxnSpPr>
                <a:stCxn id="72" idx="3"/>
                <a:endCxn id="64" idx="1"/>
              </p:cNvCxnSpPr>
              <p:nvPr/>
            </p:nvCxnSpPr>
            <p:spPr>
              <a:xfrm>
                <a:off x="2195737" y="5192822"/>
                <a:ext cx="1008111"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矩形 60"/>
              <p:cNvSpPr/>
              <p:nvPr/>
            </p:nvSpPr>
            <p:spPr>
              <a:xfrm>
                <a:off x="5796136" y="3789040"/>
                <a:ext cx="2376264" cy="560626"/>
              </a:xfrm>
              <a:prstGeom prst="rect">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Hash table memory</a:t>
                </a:r>
                <a:endParaRPr lang="zh-TW" altLang="en-US" sz="1600" dirty="0">
                  <a:solidFill>
                    <a:schemeClr val="tx1"/>
                  </a:solidFill>
                  <a:latin typeface="Century Gothic" pitchFamily="34" charset="0"/>
                </a:endParaRPr>
              </a:p>
            </p:txBody>
          </p:sp>
        </p:grpSp>
        <p:grpSp>
          <p:nvGrpSpPr>
            <p:cNvPr id="7" name="群組 67"/>
            <p:cNvGrpSpPr/>
            <p:nvPr/>
          </p:nvGrpSpPr>
          <p:grpSpPr>
            <a:xfrm>
              <a:off x="5676754" y="3044152"/>
              <a:ext cx="2217089" cy="461271"/>
              <a:chOff x="5676754" y="3044152"/>
              <a:chExt cx="2217089" cy="461271"/>
            </a:xfrm>
          </p:grpSpPr>
          <p:sp>
            <p:nvSpPr>
              <p:cNvPr id="53" name="橢圓 29"/>
              <p:cNvSpPr/>
              <p:nvPr/>
            </p:nvSpPr>
            <p:spPr>
              <a:xfrm>
                <a:off x="5676754" y="3140968"/>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3</a:t>
                </a:r>
                <a:endParaRPr lang="zh-TW" altLang="en-US" sz="1600" dirty="0">
                  <a:solidFill>
                    <a:schemeClr val="tx1"/>
                  </a:solidFill>
                  <a:latin typeface="Century Gothic" pitchFamily="34" charset="0"/>
                </a:endParaRPr>
              </a:p>
            </p:txBody>
          </p:sp>
          <p:sp>
            <p:nvSpPr>
              <p:cNvPr id="54" name="橢圓 30"/>
              <p:cNvSpPr/>
              <p:nvPr/>
            </p:nvSpPr>
            <p:spPr>
              <a:xfrm>
                <a:off x="6292612" y="3140968"/>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4</a:t>
                </a:r>
                <a:endParaRPr lang="zh-TW" altLang="en-US" sz="1600" dirty="0">
                  <a:solidFill>
                    <a:schemeClr val="tx1"/>
                  </a:solidFill>
                  <a:latin typeface="Century Gothic" pitchFamily="34" charset="0"/>
                </a:endParaRPr>
              </a:p>
            </p:txBody>
          </p:sp>
          <p:sp>
            <p:nvSpPr>
              <p:cNvPr id="55" name="橢圓 31"/>
              <p:cNvSpPr/>
              <p:nvPr/>
            </p:nvSpPr>
            <p:spPr>
              <a:xfrm>
                <a:off x="6908470" y="3140968"/>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5</a:t>
                </a:r>
                <a:endParaRPr lang="zh-TW" altLang="en-US" sz="1600" dirty="0">
                  <a:solidFill>
                    <a:schemeClr val="tx1"/>
                  </a:solidFill>
                  <a:latin typeface="Century Gothic" pitchFamily="34" charset="0"/>
                </a:endParaRPr>
              </a:p>
            </p:txBody>
          </p:sp>
          <p:sp>
            <p:nvSpPr>
              <p:cNvPr id="56" name="橢圓 32"/>
              <p:cNvSpPr/>
              <p:nvPr/>
            </p:nvSpPr>
            <p:spPr>
              <a:xfrm>
                <a:off x="7524328" y="3140968"/>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6</a:t>
                </a:r>
                <a:endParaRPr lang="zh-TW" altLang="en-US" sz="1600" dirty="0">
                  <a:solidFill>
                    <a:schemeClr val="tx1"/>
                  </a:solidFill>
                  <a:latin typeface="Century Gothic" pitchFamily="34" charset="0"/>
                </a:endParaRPr>
              </a:p>
            </p:txBody>
          </p:sp>
          <p:cxnSp>
            <p:nvCxnSpPr>
              <p:cNvPr id="57" name="直線單箭頭接點 33"/>
              <p:cNvCxnSpPr>
                <a:stCxn id="53" idx="6"/>
                <a:endCxn id="54" idx="2"/>
              </p:cNvCxnSpPr>
              <p:nvPr/>
            </p:nvCxnSpPr>
            <p:spPr>
              <a:xfrm>
                <a:off x="6046268" y="3323196"/>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8" name="直線單箭頭接點 34"/>
              <p:cNvCxnSpPr>
                <a:stCxn id="54" idx="6"/>
                <a:endCxn id="55" idx="2"/>
              </p:cNvCxnSpPr>
              <p:nvPr/>
            </p:nvCxnSpPr>
            <p:spPr>
              <a:xfrm>
                <a:off x="6662127" y="3323196"/>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9" name="直線單箭頭接點 35"/>
              <p:cNvCxnSpPr>
                <a:stCxn id="55" idx="6"/>
                <a:endCxn id="56" idx="2"/>
              </p:cNvCxnSpPr>
              <p:nvPr/>
            </p:nvCxnSpPr>
            <p:spPr>
              <a:xfrm>
                <a:off x="7277985" y="3323196"/>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0" name="文字方塊 36"/>
              <p:cNvSpPr txBox="1"/>
              <p:nvPr/>
            </p:nvSpPr>
            <p:spPr>
              <a:xfrm>
                <a:off x="6614951" y="3056852"/>
                <a:ext cx="223455" cy="338554"/>
              </a:xfrm>
              <a:prstGeom prst="rect">
                <a:avLst/>
              </a:prstGeom>
              <a:noFill/>
            </p:spPr>
            <p:txBody>
              <a:bodyPr wrap="square" rtlCol="0">
                <a:spAutoFit/>
              </a:bodyPr>
              <a:lstStyle/>
              <a:p>
                <a:r>
                  <a:rPr lang="en-US" altLang="zh-TW" sz="1600" dirty="0" smtClean="0">
                    <a:latin typeface="Century Gothic" pitchFamily="34" charset="0"/>
                  </a:rPr>
                  <a:t>A</a:t>
                </a:r>
                <a:endParaRPr lang="zh-TW" altLang="en-US" sz="1600" dirty="0">
                  <a:latin typeface="Century Gothic" pitchFamily="34" charset="0"/>
                </a:endParaRPr>
              </a:p>
            </p:txBody>
          </p:sp>
          <p:sp>
            <p:nvSpPr>
              <p:cNvPr id="61" name="文字方塊 38"/>
              <p:cNvSpPr txBox="1"/>
              <p:nvPr/>
            </p:nvSpPr>
            <p:spPr>
              <a:xfrm>
                <a:off x="7224465" y="3044152"/>
                <a:ext cx="223455" cy="338554"/>
              </a:xfrm>
              <a:prstGeom prst="rect">
                <a:avLst/>
              </a:prstGeom>
              <a:noFill/>
            </p:spPr>
            <p:txBody>
              <a:bodyPr wrap="square" rtlCol="0">
                <a:spAutoFit/>
              </a:bodyPr>
              <a:lstStyle/>
              <a:p>
                <a:r>
                  <a:rPr lang="en-US" altLang="zh-TW" sz="1600" dirty="0" smtClean="0">
                    <a:latin typeface="Century Gothic" pitchFamily="34" charset="0"/>
                  </a:rPr>
                  <a:t>C</a:t>
                </a:r>
                <a:endParaRPr lang="zh-TW" altLang="en-US" sz="1600" dirty="0">
                  <a:latin typeface="Century Gothic" pitchFamily="34" charset="0"/>
                </a:endParaRPr>
              </a:p>
            </p:txBody>
          </p:sp>
          <p:sp>
            <p:nvSpPr>
              <p:cNvPr id="62" name="文字方塊 41"/>
              <p:cNvSpPr txBox="1"/>
              <p:nvPr/>
            </p:nvSpPr>
            <p:spPr>
              <a:xfrm>
                <a:off x="5990186" y="3056852"/>
                <a:ext cx="223455" cy="338554"/>
              </a:xfrm>
              <a:prstGeom prst="rect">
                <a:avLst/>
              </a:prstGeom>
              <a:noFill/>
            </p:spPr>
            <p:txBody>
              <a:bodyPr wrap="square" rtlCol="0">
                <a:spAutoFit/>
              </a:bodyPr>
              <a:lstStyle/>
              <a:p>
                <a:r>
                  <a:rPr lang="en-US" altLang="zh-TW" sz="1600" dirty="0" smtClean="0">
                    <a:latin typeface="Century Gothic" pitchFamily="34" charset="0"/>
                  </a:rPr>
                  <a:t>T</a:t>
                </a:r>
                <a:endParaRPr lang="zh-TW" altLang="en-US" sz="1600" dirty="0">
                  <a:latin typeface="Century Gothic" pitchFamily="34" charset="0"/>
                </a:endParaRPr>
              </a:p>
            </p:txBody>
          </p:sp>
        </p:grpSp>
        <p:sp>
          <p:nvSpPr>
            <p:cNvPr id="45" name="矩形 21"/>
            <p:cNvSpPr/>
            <p:nvPr/>
          </p:nvSpPr>
          <p:spPr>
            <a:xfrm>
              <a:off x="5724128" y="4581128"/>
              <a:ext cx="1080120"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{3:’T’}</a:t>
              </a:r>
              <a:endParaRPr lang="zh-TW" altLang="en-US" sz="1600" dirty="0">
                <a:solidFill>
                  <a:schemeClr val="tx1"/>
                </a:solidFill>
                <a:latin typeface="Century Gothic" pitchFamily="34" charset="0"/>
              </a:endParaRPr>
            </a:p>
          </p:txBody>
        </p:sp>
        <p:sp>
          <p:nvSpPr>
            <p:cNvPr id="46" name="矩形 22"/>
            <p:cNvSpPr/>
            <p:nvPr/>
          </p:nvSpPr>
          <p:spPr>
            <a:xfrm>
              <a:off x="5724128" y="5085184"/>
              <a:ext cx="1080120"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{4:’A’}</a:t>
              </a:r>
              <a:endParaRPr lang="zh-TW" altLang="en-US" sz="1600" dirty="0">
                <a:solidFill>
                  <a:schemeClr val="tx1"/>
                </a:solidFill>
                <a:latin typeface="Century Gothic" pitchFamily="34" charset="0"/>
              </a:endParaRPr>
            </a:p>
          </p:txBody>
        </p:sp>
        <p:sp>
          <p:nvSpPr>
            <p:cNvPr id="47" name="矩形 23"/>
            <p:cNvSpPr/>
            <p:nvPr/>
          </p:nvSpPr>
          <p:spPr>
            <a:xfrm>
              <a:off x="5724128" y="5661248"/>
              <a:ext cx="1080120"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{5:’C’}</a:t>
              </a:r>
              <a:endParaRPr lang="zh-TW" altLang="en-US" sz="1600" dirty="0">
                <a:solidFill>
                  <a:schemeClr val="tx1"/>
                </a:solidFill>
                <a:latin typeface="Century Gothic" pitchFamily="34" charset="0"/>
              </a:endParaRPr>
            </a:p>
          </p:txBody>
        </p:sp>
        <p:sp>
          <p:nvSpPr>
            <p:cNvPr id="48" name="矩形 24"/>
            <p:cNvSpPr/>
            <p:nvPr/>
          </p:nvSpPr>
          <p:spPr>
            <a:xfrm>
              <a:off x="6804248" y="4581128"/>
              <a:ext cx="1368152"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4</a:t>
              </a:r>
              <a:endParaRPr lang="zh-TW" altLang="en-US" sz="1600" dirty="0">
                <a:solidFill>
                  <a:schemeClr val="tx1"/>
                </a:solidFill>
                <a:latin typeface="Century Gothic" pitchFamily="34" charset="0"/>
              </a:endParaRPr>
            </a:p>
          </p:txBody>
        </p:sp>
        <p:sp>
          <p:nvSpPr>
            <p:cNvPr id="49" name="矩形 25"/>
            <p:cNvSpPr/>
            <p:nvPr/>
          </p:nvSpPr>
          <p:spPr>
            <a:xfrm>
              <a:off x="6804248" y="5085184"/>
              <a:ext cx="1368152"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5</a:t>
              </a:r>
              <a:endParaRPr lang="zh-TW" altLang="en-US" sz="1600" dirty="0">
                <a:solidFill>
                  <a:schemeClr val="tx1"/>
                </a:solidFill>
                <a:latin typeface="Century Gothic" pitchFamily="34" charset="0"/>
              </a:endParaRPr>
            </a:p>
          </p:txBody>
        </p:sp>
        <p:sp>
          <p:nvSpPr>
            <p:cNvPr id="50" name="矩形 26"/>
            <p:cNvSpPr/>
            <p:nvPr/>
          </p:nvSpPr>
          <p:spPr>
            <a:xfrm>
              <a:off x="6804248" y="5661248"/>
              <a:ext cx="1368152"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6</a:t>
              </a:r>
              <a:endParaRPr lang="zh-TW" altLang="en-US" sz="1600" dirty="0">
                <a:solidFill>
                  <a:schemeClr val="tx1"/>
                </a:solidFill>
                <a:latin typeface="Century Gothic" pitchFamily="34" charset="0"/>
              </a:endParaRPr>
            </a:p>
          </p:txBody>
        </p:sp>
        <p:sp>
          <p:nvSpPr>
            <p:cNvPr id="51" name="矩形 27"/>
            <p:cNvSpPr/>
            <p:nvPr/>
          </p:nvSpPr>
          <p:spPr>
            <a:xfrm>
              <a:off x="5724128" y="4221088"/>
              <a:ext cx="1080120"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key</a:t>
              </a:r>
              <a:endParaRPr lang="zh-TW" altLang="en-US" sz="1600" dirty="0">
                <a:solidFill>
                  <a:schemeClr val="tx1"/>
                </a:solidFill>
                <a:latin typeface="Century Gothic" pitchFamily="34" charset="0"/>
              </a:endParaRPr>
            </a:p>
          </p:txBody>
        </p:sp>
        <p:sp>
          <p:nvSpPr>
            <p:cNvPr id="52" name="矩形 28"/>
            <p:cNvSpPr/>
            <p:nvPr/>
          </p:nvSpPr>
          <p:spPr>
            <a:xfrm>
              <a:off x="6804248" y="4221088"/>
              <a:ext cx="1368152" cy="360040"/>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chemeClr val="tx1"/>
                  </a:solidFill>
                  <a:latin typeface="Century Gothic" pitchFamily="34" charset="0"/>
                </a:rPr>
                <a:t>Next state</a:t>
              </a:r>
              <a:endParaRPr lang="zh-TW" altLang="en-US" sz="1600" dirty="0">
                <a:solidFill>
                  <a:schemeClr val="tx1"/>
                </a:solidFill>
                <a:latin typeface="Century Gothic" pitchFamily="34" charset="0"/>
              </a:endParaRPr>
            </a:p>
          </p:txBody>
        </p:sp>
      </p:grpSp>
      <p:sp>
        <p:nvSpPr>
          <p:cNvPr id="8" name="Rectangle 7"/>
          <p:cNvSpPr/>
          <p:nvPr/>
        </p:nvSpPr>
        <p:spPr>
          <a:xfrm>
            <a:off x="467544" y="2025673"/>
            <a:ext cx="4572000" cy="369332"/>
          </a:xfrm>
          <a:prstGeom prst="rect">
            <a:avLst/>
          </a:prstGeom>
        </p:spPr>
        <p:txBody>
          <a:bodyPr>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Outline</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solidFill>
                  <a:schemeClr val="accent1"/>
                </a:solidFill>
              </a:rPr>
              <a:t>Introduction</a:t>
            </a:r>
          </a:p>
          <a:p>
            <a:endParaRPr lang="en-US" altLang="zh-TW" sz="2800" dirty="0" smtClean="0"/>
          </a:p>
          <a:p>
            <a:r>
              <a:rPr lang="en-US" altLang="zh-TW" sz="2800" dirty="0" smtClean="0"/>
              <a:t>Parallel </a:t>
            </a:r>
            <a:r>
              <a:rPr lang="en-US" altLang="zh-TW" sz="2800" dirty="0" err="1" smtClean="0"/>
              <a:t>Failureless</a:t>
            </a:r>
            <a:r>
              <a:rPr lang="en-US" altLang="zh-TW" sz="2800" dirty="0" smtClean="0"/>
              <a:t> </a:t>
            </a:r>
            <a:r>
              <a:rPr lang="en-US" altLang="zh-TW" sz="2800" dirty="0" err="1" smtClean="0"/>
              <a:t>Aho-Corasick</a:t>
            </a:r>
            <a:r>
              <a:rPr lang="en-US" altLang="zh-TW" sz="2800" dirty="0" smtClean="0"/>
              <a:t> Algorithm </a:t>
            </a:r>
          </a:p>
          <a:p>
            <a:endParaRPr lang="en-US" altLang="zh-TW" sz="2800" dirty="0" smtClean="0"/>
          </a:p>
          <a:p>
            <a:r>
              <a:rPr lang="en-US" altLang="zh-TW" sz="2800" dirty="0" smtClean="0"/>
              <a:t>Memory-Efficient Memory Architecture</a:t>
            </a:r>
          </a:p>
          <a:p>
            <a:endParaRPr lang="en-US" altLang="zh-TW" sz="2800" dirty="0" smtClean="0"/>
          </a:p>
          <a:p>
            <a:r>
              <a:rPr lang="en-US" altLang="zh-TW" sz="2800" dirty="0" smtClean="0"/>
              <a:t>M-DFA (Multithreaded DFA) for </a:t>
            </a:r>
            <a:r>
              <a:rPr lang="en-US" altLang="zh-TW" sz="2800" dirty="0" err="1" smtClean="0"/>
              <a:t>Regex</a:t>
            </a:r>
            <a:r>
              <a:rPr lang="en-US" altLang="zh-TW" sz="2800" dirty="0" smtClean="0"/>
              <a:t> Matching</a:t>
            </a:r>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a:t>
            </a:fld>
            <a:endParaRPr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Hardware-friendly Perfect Hash Function</a:t>
            </a:r>
            <a:endParaRPr lang="zh-TW" altLang="en-US" dirty="0"/>
          </a:p>
        </p:txBody>
      </p:sp>
      <p:sp>
        <p:nvSpPr>
          <p:cNvPr id="3" name="內容版面配置區 2"/>
          <p:cNvSpPr>
            <a:spLocks noGrp="1"/>
          </p:cNvSpPr>
          <p:nvPr>
            <p:ph idx="1"/>
          </p:nvPr>
        </p:nvSpPr>
        <p:spPr>
          <a:xfrm>
            <a:off x="457200" y="1340768"/>
            <a:ext cx="8229600" cy="5517232"/>
          </a:xfrm>
        </p:spPr>
        <p:txBody>
          <a:bodyPr>
            <a:normAutofit lnSpcReduction="10000"/>
          </a:bodyPr>
          <a:lstStyle/>
          <a:p>
            <a:pPr>
              <a:spcBef>
                <a:spcPts val="0"/>
              </a:spcBef>
            </a:pPr>
            <a:r>
              <a:rPr lang="en-US" altLang="zh-TW" sz="2400" dirty="0" smtClean="0"/>
              <a:t>Slide-Left-then-Right First-Fit (SLRFF) algorithm</a:t>
            </a:r>
          </a:p>
          <a:p>
            <a:pPr>
              <a:spcBef>
                <a:spcPts val="0"/>
              </a:spcBef>
            </a:pPr>
            <a:r>
              <a:rPr lang="en-US" altLang="zh-TW" sz="2400" dirty="0" smtClean="0"/>
              <a:t>Steps to create PHF table</a:t>
            </a:r>
          </a:p>
          <a:p>
            <a:pPr marL="936000" lvl="1" indent="-349200">
              <a:spcBef>
                <a:spcPts val="300"/>
              </a:spcBef>
              <a:buFont typeface="+mj-lt"/>
              <a:buAutoNum type="arabicPeriod"/>
            </a:pPr>
            <a:r>
              <a:rPr lang="en-US" altLang="zh-TW" sz="2000" dirty="0" smtClean="0"/>
              <a:t>Start with a two-dimensional table of width </a:t>
            </a:r>
            <a:r>
              <a:rPr lang="en-US" altLang="zh-TW" sz="2000" i="1" dirty="0" smtClean="0"/>
              <a:t>w </a:t>
            </a:r>
            <a:r>
              <a:rPr lang="en-US" altLang="zh-TW" sz="2000" dirty="0" smtClean="0"/>
              <a:t>and</a:t>
            </a:r>
            <a:r>
              <a:rPr lang="en-US" altLang="zh-TW" sz="2000" i="1" dirty="0" smtClean="0"/>
              <a:t> </a:t>
            </a:r>
            <a:r>
              <a:rPr lang="en-US" altLang="zh-TW" sz="2000" dirty="0" smtClean="0"/>
              <a:t>place each key </a:t>
            </a:r>
            <a:r>
              <a:rPr lang="en-US" altLang="zh-TW" sz="2000" i="1" dirty="0" smtClean="0"/>
              <a:t>k</a:t>
            </a:r>
            <a:r>
              <a:rPr lang="en-US" altLang="zh-TW" sz="2000" dirty="0" smtClean="0"/>
              <a:t> at location (</a:t>
            </a:r>
            <a:r>
              <a:rPr lang="en-US" altLang="zh-TW" sz="2000" i="1" dirty="0" smtClean="0"/>
              <a:t>row</a:t>
            </a:r>
            <a:r>
              <a:rPr lang="en-US" altLang="zh-TW" sz="2000" dirty="0" smtClean="0"/>
              <a:t>, </a:t>
            </a:r>
            <a:r>
              <a:rPr lang="en-US" altLang="zh-TW" sz="2000" i="1" dirty="0" smtClean="0"/>
              <a:t>col</a:t>
            </a:r>
            <a:r>
              <a:rPr lang="en-US" altLang="zh-TW" sz="2000" dirty="0" smtClean="0"/>
              <a:t>), where </a:t>
            </a:r>
            <a:r>
              <a:rPr lang="en-US" altLang="zh-TW" sz="2000" i="1" dirty="0" smtClean="0"/>
              <a:t>row </a:t>
            </a:r>
            <a:r>
              <a:rPr lang="en-US" altLang="zh-TW" sz="2000" dirty="0" smtClean="0"/>
              <a:t>= k / w, </a:t>
            </a:r>
            <a:r>
              <a:rPr lang="en-US" altLang="zh-TW" sz="2000" i="1" dirty="0" smtClean="0"/>
              <a:t>col</a:t>
            </a:r>
            <a:r>
              <a:rPr lang="en-US" altLang="zh-TW" sz="2000" dirty="0" smtClean="0"/>
              <a:t> = </a:t>
            </a:r>
            <a:r>
              <a:rPr lang="en-US" altLang="zh-TW" sz="2000" i="1" dirty="0" smtClean="0"/>
              <a:t>k</a:t>
            </a:r>
            <a:r>
              <a:rPr lang="en-US" altLang="zh-TW" sz="2000" dirty="0" smtClean="0"/>
              <a:t> mod </a:t>
            </a:r>
            <a:r>
              <a:rPr lang="en-US" altLang="zh-TW" sz="2000" i="1" dirty="0" smtClean="0"/>
              <a:t>w</a:t>
            </a:r>
            <a:r>
              <a:rPr lang="en-US" altLang="zh-TW" sz="2000" dirty="0" smtClean="0"/>
              <a:t>.</a:t>
            </a:r>
          </a:p>
          <a:p>
            <a:pPr marL="936000" lvl="1" indent="-349200">
              <a:spcBef>
                <a:spcPts val="300"/>
              </a:spcBef>
              <a:buFont typeface="+mj-lt"/>
              <a:buAutoNum type="arabicPeriod"/>
            </a:pPr>
            <a:endParaRPr lang="en-US" altLang="zh-TW" sz="2000" dirty="0" smtClean="0"/>
          </a:p>
          <a:p>
            <a:pPr marL="936000" lvl="1" indent="-349200">
              <a:spcBef>
                <a:spcPts val="300"/>
              </a:spcBef>
              <a:buFont typeface="+mj-lt"/>
              <a:buAutoNum type="arabicPeriod"/>
            </a:pPr>
            <a:r>
              <a:rPr lang="en-US" altLang="zh-TW" sz="2000" dirty="0" smtClean="0"/>
              <a:t>Rows are prioritized by the number of keys in it and move rows in order of priority as following steps.</a:t>
            </a:r>
          </a:p>
          <a:p>
            <a:pPr marL="1309112" lvl="2" indent="-349200">
              <a:spcBef>
                <a:spcPts val="300"/>
              </a:spcBef>
              <a:buFont typeface="+mj-lt"/>
              <a:buAutoNum type="alphaLcParenR"/>
            </a:pPr>
            <a:r>
              <a:rPr lang="en-US" altLang="zh-TW" sz="1800" dirty="0" smtClean="0"/>
              <a:t>First, slide the row left to let the first key in the row be aligned at the first column.</a:t>
            </a:r>
          </a:p>
          <a:p>
            <a:pPr marL="1309112" lvl="2" indent="-349200">
              <a:spcBef>
                <a:spcPts val="300"/>
              </a:spcBef>
              <a:buFont typeface="+mj-lt"/>
              <a:buAutoNum type="alphaLcParenR"/>
            </a:pPr>
            <a:r>
              <a:rPr lang="en-US" altLang="zh-TW" sz="1800" dirty="0" smtClean="0"/>
              <a:t>Then, slide the row right until each column has only one key and record the offset in  an array.</a:t>
            </a:r>
          </a:p>
          <a:p>
            <a:pPr marL="1309112" lvl="2" indent="-349200">
              <a:spcBef>
                <a:spcPts val="300"/>
              </a:spcBef>
              <a:buFont typeface="+mj-lt"/>
              <a:buAutoNum type="alphaLcParenR"/>
            </a:pPr>
            <a:endParaRPr lang="en-US" altLang="zh-TW" sz="1800" dirty="0" smtClean="0"/>
          </a:p>
          <a:p>
            <a:pPr marL="936000" lvl="1" indent="-349200">
              <a:spcBef>
                <a:spcPts val="300"/>
              </a:spcBef>
              <a:buFont typeface="+mj-lt"/>
              <a:buAutoNum type="arabicPeriod"/>
            </a:pPr>
            <a:r>
              <a:rPr lang="en-US" altLang="zh-TW" sz="2000" dirty="0" smtClean="0"/>
              <a:t>Collapse the two-dimensional key table to a linear array.</a:t>
            </a:r>
          </a:p>
          <a:p>
            <a:pPr marL="936000" lvl="1" indent="-349200">
              <a:spcBef>
                <a:spcPts val="300"/>
              </a:spcBef>
              <a:buFont typeface="+mj-lt"/>
              <a:buAutoNum type="arabicPeriod"/>
            </a:pPr>
            <a:endParaRPr lang="en-US" altLang="zh-TW" sz="2000" dirty="0" smtClean="0"/>
          </a:p>
          <a:p>
            <a:pPr marL="570240" indent="-349200">
              <a:spcBef>
                <a:spcPts val="300"/>
              </a:spcBef>
            </a:pPr>
            <a:r>
              <a:rPr lang="en-US" altLang="zh-TW" dirty="0" smtClean="0"/>
              <a:t>Reference</a:t>
            </a:r>
          </a:p>
          <a:p>
            <a:pPr marL="936000" lvl="1" indent="-349200">
              <a:spcBef>
                <a:spcPts val="300"/>
              </a:spcBef>
            </a:pPr>
            <a:r>
              <a:rPr lang="en-US" altLang="zh-TW" dirty="0" smtClean="0"/>
              <a:t>R. E. </a:t>
            </a:r>
            <a:r>
              <a:rPr lang="en-US" altLang="zh-TW" dirty="0" err="1" smtClean="0"/>
              <a:t>Tarjan</a:t>
            </a:r>
            <a:r>
              <a:rPr lang="en-US" altLang="zh-TW" dirty="0" smtClean="0"/>
              <a:t> and A. C.-C. Yao, "Storing a sparse table," </a:t>
            </a:r>
            <a:r>
              <a:rPr lang="en-US" altLang="zh-TW" dirty="0" err="1" smtClean="0"/>
              <a:t>Commun</a:t>
            </a:r>
            <a:r>
              <a:rPr lang="en-US" altLang="zh-TW" dirty="0" smtClean="0"/>
              <a:t>. ACM, vol. 22, pp. 606-611, 1979.</a:t>
            </a:r>
            <a:endParaRPr lang="zh-TW" altLang="zh-TW" dirty="0" smtClean="0"/>
          </a:p>
          <a:p>
            <a:pPr marL="570240" indent="-349200">
              <a:spcBef>
                <a:spcPts val="300"/>
              </a:spcBef>
            </a:pPr>
            <a:endParaRPr lang="en-US" altLang="zh-TW" dirty="0" smtClean="0"/>
          </a:p>
          <a:p>
            <a:pPr marL="936000" lvl="1" indent="-349200">
              <a:spcBef>
                <a:spcPts val="300"/>
              </a:spcBef>
              <a:buFont typeface="+mj-lt"/>
              <a:buAutoNum type="arabicPeriod"/>
            </a:pPr>
            <a:endParaRPr lang="en-US" altLang="zh-TW" sz="2000" dirty="0" smtClean="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20</a:t>
            </a:fld>
            <a:endParaRPr lang="zh-TW" altLang="en-US"/>
          </a:p>
        </p:txBody>
      </p:sp>
      <p:sp>
        <p:nvSpPr>
          <p:cNvPr id="6553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Step 1 of Creating PHF</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Key set, S = {2, 4, 10, 11, 13, 14, 17, 20, 21, 25, 27}</a:t>
            </a:r>
          </a:p>
          <a:p>
            <a:r>
              <a:rPr lang="en-US" altLang="zh-TW" sz="2800" dirty="0" smtClean="0"/>
              <a:t>Start with a two-dimensional table of width </a:t>
            </a:r>
            <a:r>
              <a:rPr lang="en-US" altLang="zh-TW" sz="2800" i="1" dirty="0" smtClean="0"/>
              <a:t>w</a:t>
            </a:r>
            <a:r>
              <a:rPr lang="en-US" altLang="zh-TW" sz="2800" dirty="0" smtClean="0"/>
              <a:t> and place each key </a:t>
            </a:r>
            <a:r>
              <a:rPr lang="en-US" altLang="zh-TW" sz="2800" i="1" dirty="0" smtClean="0"/>
              <a:t>k</a:t>
            </a:r>
            <a:r>
              <a:rPr lang="en-US" altLang="zh-TW" sz="2800" dirty="0" smtClean="0"/>
              <a:t> at location (</a:t>
            </a:r>
            <a:r>
              <a:rPr lang="en-US" altLang="zh-TW" sz="2800" i="1" dirty="0" smtClean="0"/>
              <a:t>row</a:t>
            </a:r>
            <a:r>
              <a:rPr lang="en-US" altLang="zh-TW" sz="2800" dirty="0" smtClean="0"/>
              <a:t>, </a:t>
            </a:r>
            <a:r>
              <a:rPr lang="en-US" altLang="zh-TW" sz="2800" i="1" dirty="0" smtClean="0"/>
              <a:t>column</a:t>
            </a:r>
            <a:r>
              <a:rPr lang="en-US" altLang="zh-TW" sz="2800" dirty="0" smtClean="0"/>
              <a:t>), where </a:t>
            </a:r>
            <a:r>
              <a:rPr lang="en-US" altLang="zh-TW" sz="2800" i="1" dirty="0" smtClean="0"/>
              <a:t>row</a:t>
            </a:r>
            <a:r>
              <a:rPr lang="en-US" altLang="zh-TW" sz="2800" dirty="0" smtClean="0"/>
              <a:t> = </a:t>
            </a:r>
            <a:r>
              <a:rPr lang="en-US" altLang="zh-TW" sz="2800" i="1" dirty="0" smtClean="0"/>
              <a:t>k</a:t>
            </a:r>
            <a:r>
              <a:rPr lang="en-US" altLang="zh-TW" sz="2800" dirty="0" smtClean="0"/>
              <a:t> / </a:t>
            </a:r>
            <a:r>
              <a:rPr lang="en-US" altLang="zh-TW" sz="2800" i="1" dirty="0" smtClean="0"/>
              <a:t>w</a:t>
            </a:r>
            <a:r>
              <a:rPr lang="en-US" altLang="zh-TW" sz="2800" dirty="0" smtClean="0"/>
              <a:t> , </a:t>
            </a:r>
            <a:r>
              <a:rPr lang="en-US" altLang="zh-TW" sz="2800" i="1" dirty="0" smtClean="0"/>
              <a:t>column</a:t>
            </a:r>
            <a:r>
              <a:rPr lang="en-US" altLang="zh-TW" sz="2800" dirty="0" smtClean="0"/>
              <a:t> = </a:t>
            </a:r>
            <a:r>
              <a:rPr lang="en-US" altLang="zh-TW" sz="2800" i="1" dirty="0" smtClean="0"/>
              <a:t>k</a:t>
            </a:r>
            <a:r>
              <a:rPr lang="en-US" altLang="zh-TW" sz="2800" dirty="0" smtClean="0"/>
              <a:t> mod </a:t>
            </a:r>
            <a:r>
              <a:rPr lang="en-US" altLang="zh-TW" sz="2800" i="1" dirty="0" smtClean="0"/>
              <a:t>w</a:t>
            </a:r>
            <a:r>
              <a:rPr lang="en-US" altLang="zh-TW" sz="2800" dirty="0" smtClean="0"/>
              <a:t>.</a:t>
            </a:r>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21</a:t>
            </a:fld>
            <a:endParaRPr lang="zh-TW" altLang="en-US" dirty="0"/>
          </a:p>
        </p:txBody>
      </p:sp>
      <p:graphicFrame>
        <p:nvGraphicFramePr>
          <p:cNvPr id="5" name="表格 4"/>
          <p:cNvGraphicFramePr>
            <a:graphicFrameLocks noGrp="1"/>
          </p:cNvGraphicFramePr>
          <p:nvPr/>
        </p:nvGraphicFramePr>
        <p:xfrm>
          <a:off x="3132000" y="4298307"/>
          <a:ext cx="2880000" cy="1728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2</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4</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r>
              <a:tr h="432000">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10</a:t>
                      </a: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11</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13</a:t>
                      </a: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14</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r>
              <a:tr h="432000">
                <a:tc>
                  <a:txBody>
                    <a:bodyPr/>
                    <a:lstStyle/>
                    <a:p>
                      <a:pPr algn="ctr"/>
                      <a:endParaRPr lang="zh-TW" altLang="en-US">
                        <a:solidFill>
                          <a:schemeClr val="tx1"/>
                        </a:solidFill>
                      </a:endParaRPr>
                    </a:p>
                  </a:txBody>
                  <a:tcPr marL="36000" marR="36000" anchor="ctr"/>
                </a:tc>
                <a:tc>
                  <a:txBody>
                    <a:bodyPr/>
                    <a:lstStyle/>
                    <a:p>
                      <a:pPr algn="ctr"/>
                      <a:r>
                        <a:rPr lang="en-US" altLang="zh-TW" dirty="0" smtClean="0">
                          <a:solidFill>
                            <a:schemeClr val="tx1"/>
                          </a:solidFill>
                        </a:rPr>
                        <a:t>17</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20</a:t>
                      </a: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21</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r>
              <a:tr h="432000">
                <a:tc>
                  <a:txBody>
                    <a:bodyPr/>
                    <a:lstStyle/>
                    <a:p>
                      <a:pPr algn="ct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25</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r>
                        <a:rPr lang="en-US" altLang="zh-TW" dirty="0" smtClean="0">
                          <a:solidFill>
                            <a:schemeClr val="tx1"/>
                          </a:solidFill>
                        </a:rPr>
                        <a:t>27</a:t>
                      </a: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c>
                  <a:txBody>
                    <a:bodyPr/>
                    <a:lstStyle/>
                    <a:p>
                      <a:pPr algn="ctr"/>
                      <a:endParaRPr lang="zh-TW" altLang="en-US" dirty="0">
                        <a:solidFill>
                          <a:schemeClr val="tx1"/>
                        </a:solidFill>
                      </a:endParaRPr>
                    </a:p>
                  </a:txBody>
                  <a:tcPr marL="36000" marR="36000" anchor="ctr"/>
                </a:tc>
              </a:tr>
            </a:tbl>
          </a:graphicData>
        </a:graphic>
      </p:graphicFrame>
      <p:sp>
        <p:nvSpPr>
          <p:cNvPr id="6" name="文字方塊 5"/>
          <p:cNvSpPr txBox="1"/>
          <p:nvPr/>
        </p:nvSpPr>
        <p:spPr>
          <a:xfrm>
            <a:off x="3654000" y="3854291"/>
            <a:ext cx="2142136" cy="400110"/>
          </a:xfrm>
          <a:prstGeom prst="rect">
            <a:avLst/>
          </a:prstGeom>
          <a:noFill/>
        </p:spPr>
        <p:txBody>
          <a:bodyPr wrap="square" rtlCol="0" anchor="ctr" anchorCtr="0">
            <a:spAutoFit/>
          </a:bodyPr>
          <a:lstStyle/>
          <a:p>
            <a:r>
              <a:rPr lang="en-US" altLang="zh-TW" sz="2000" dirty="0" smtClean="0">
                <a:latin typeface="+mn-lt"/>
              </a:rPr>
              <a:t>Key table (</a:t>
            </a:r>
            <a:r>
              <a:rPr lang="en-US" altLang="zh-TW" sz="2000" i="1" dirty="0" smtClean="0">
                <a:latin typeface="+mn-lt"/>
              </a:rPr>
              <a:t>w</a:t>
            </a:r>
            <a:r>
              <a:rPr lang="en-US" altLang="zh-TW" sz="2000" dirty="0" smtClean="0">
                <a:latin typeface="+mn-lt"/>
              </a:rPr>
              <a:t> = 8)</a:t>
            </a:r>
            <a:endParaRPr lang="zh-TW" altLang="en-US" sz="2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2339752" y="4439041"/>
          <a:ext cx="288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r>
                        <a:rPr lang="en-US" altLang="zh-TW" dirty="0" smtClean="0">
                          <a:solidFill>
                            <a:schemeClr val="tx1"/>
                          </a:solidFill>
                        </a:rPr>
                        <a:t>2</a:t>
                      </a: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r>
                        <a:rPr lang="en-US" altLang="zh-TW" dirty="0" smtClean="0">
                          <a:solidFill>
                            <a:schemeClr val="tx1"/>
                          </a:solidFill>
                        </a:rPr>
                        <a:t>4</a:t>
                      </a: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r>
            </a:tbl>
          </a:graphicData>
        </a:graphic>
      </p:graphicFrame>
      <p:graphicFrame>
        <p:nvGraphicFramePr>
          <p:cNvPr id="6" name="表格 5"/>
          <p:cNvGraphicFramePr>
            <a:graphicFrameLocks noGrp="1"/>
          </p:cNvGraphicFramePr>
          <p:nvPr/>
        </p:nvGraphicFramePr>
        <p:xfrm>
          <a:off x="2339752" y="4871041"/>
          <a:ext cx="288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dirty="0">
                        <a:solidFill>
                          <a:schemeClr val="tx1"/>
                        </a:solidFill>
                        <a:latin typeface="+mn-lt"/>
                      </a:endParaRPr>
                    </a:p>
                  </a:txBody>
                  <a:tcPr marL="0" marR="0" marT="46800" anchor="ctr"/>
                </a:tc>
                <a:tc>
                  <a:txBody>
                    <a:bodyPr/>
                    <a:lstStyle/>
                    <a:p>
                      <a:pPr algn="ctr"/>
                      <a:endParaRPr lang="zh-TW" altLang="en-US" dirty="0">
                        <a:solidFill>
                          <a:schemeClr val="tx1"/>
                        </a:solidFill>
                        <a:latin typeface="+mn-lt"/>
                      </a:endParaRPr>
                    </a:p>
                  </a:txBody>
                  <a:tcPr marL="0" marR="0" marT="46800" anchor="ctr"/>
                </a:tc>
                <a:tc>
                  <a:txBody>
                    <a:bodyPr/>
                    <a:lstStyle/>
                    <a:p>
                      <a:pPr algn="ctr"/>
                      <a:r>
                        <a:rPr lang="en-US" altLang="zh-TW" dirty="0" smtClean="0">
                          <a:solidFill>
                            <a:schemeClr val="tx1"/>
                          </a:solidFill>
                          <a:latin typeface="+mn-lt"/>
                        </a:rPr>
                        <a:t>10</a:t>
                      </a:r>
                      <a:endParaRPr lang="zh-TW" altLang="en-US" dirty="0">
                        <a:solidFill>
                          <a:schemeClr val="tx1"/>
                        </a:solidFill>
                        <a:latin typeface="+mn-lt"/>
                      </a:endParaRPr>
                    </a:p>
                  </a:txBody>
                  <a:tcPr marL="0" marR="0" marT="46800" anchor="ctr"/>
                </a:tc>
                <a:tc>
                  <a:txBody>
                    <a:bodyPr/>
                    <a:lstStyle/>
                    <a:p>
                      <a:pPr algn="ctr"/>
                      <a:r>
                        <a:rPr lang="en-US" altLang="zh-TW" dirty="0" smtClean="0">
                          <a:solidFill>
                            <a:schemeClr val="tx1"/>
                          </a:solidFill>
                          <a:latin typeface="+mn-lt"/>
                        </a:rPr>
                        <a:t>11</a:t>
                      </a:r>
                      <a:endParaRPr lang="zh-TW" altLang="en-US" dirty="0">
                        <a:solidFill>
                          <a:schemeClr val="tx1"/>
                        </a:solidFill>
                        <a:latin typeface="+mn-lt"/>
                      </a:endParaRPr>
                    </a:p>
                  </a:txBody>
                  <a:tcPr marL="0" marR="0" marT="46800" anchor="ctr"/>
                </a:tc>
                <a:tc>
                  <a:txBody>
                    <a:bodyPr/>
                    <a:lstStyle/>
                    <a:p>
                      <a:pPr algn="ctr"/>
                      <a:endParaRPr lang="zh-TW" altLang="en-US" dirty="0">
                        <a:solidFill>
                          <a:schemeClr val="tx1"/>
                        </a:solidFill>
                        <a:latin typeface="+mn-lt"/>
                      </a:endParaRPr>
                    </a:p>
                  </a:txBody>
                  <a:tcPr marL="0" marR="0" marT="46800" anchor="ctr"/>
                </a:tc>
                <a:tc>
                  <a:txBody>
                    <a:bodyPr/>
                    <a:lstStyle/>
                    <a:p>
                      <a:pPr algn="ctr"/>
                      <a:r>
                        <a:rPr lang="en-US" altLang="zh-TW" dirty="0" smtClean="0">
                          <a:solidFill>
                            <a:schemeClr val="tx1"/>
                          </a:solidFill>
                          <a:latin typeface="+mn-lt"/>
                        </a:rPr>
                        <a:t>13</a:t>
                      </a:r>
                      <a:endParaRPr lang="zh-TW" altLang="en-US" dirty="0">
                        <a:solidFill>
                          <a:schemeClr val="tx1"/>
                        </a:solidFill>
                        <a:latin typeface="+mn-lt"/>
                      </a:endParaRPr>
                    </a:p>
                  </a:txBody>
                  <a:tcPr marL="0" marR="0" marT="46800" anchor="ctr"/>
                </a:tc>
                <a:tc>
                  <a:txBody>
                    <a:bodyPr/>
                    <a:lstStyle/>
                    <a:p>
                      <a:pPr algn="ctr"/>
                      <a:r>
                        <a:rPr lang="en-US" altLang="zh-TW" dirty="0" smtClean="0">
                          <a:solidFill>
                            <a:schemeClr val="tx1"/>
                          </a:solidFill>
                          <a:latin typeface="+mn-lt"/>
                        </a:rPr>
                        <a:t>14</a:t>
                      </a:r>
                      <a:endParaRPr lang="zh-TW" altLang="en-US" dirty="0">
                        <a:solidFill>
                          <a:schemeClr val="tx1"/>
                        </a:solidFill>
                        <a:latin typeface="+mn-lt"/>
                      </a:endParaRPr>
                    </a:p>
                  </a:txBody>
                  <a:tcPr marL="0" marR="0" marT="46800" anchor="ctr"/>
                </a:tc>
                <a:tc>
                  <a:txBody>
                    <a:bodyPr/>
                    <a:lstStyle/>
                    <a:p>
                      <a:pPr algn="ctr"/>
                      <a:endParaRPr lang="zh-TW" altLang="en-US" dirty="0">
                        <a:solidFill>
                          <a:schemeClr val="tx1"/>
                        </a:solidFill>
                        <a:latin typeface="+mn-lt"/>
                      </a:endParaRPr>
                    </a:p>
                  </a:txBody>
                  <a:tcPr marL="0" marR="0" marT="46800" anchor="ctr"/>
                </a:tc>
              </a:tr>
            </a:tbl>
          </a:graphicData>
        </a:graphic>
      </p:graphicFrame>
      <p:graphicFrame>
        <p:nvGraphicFramePr>
          <p:cNvPr id="7" name="表格 6"/>
          <p:cNvGraphicFramePr>
            <a:graphicFrameLocks noGrp="1"/>
          </p:cNvGraphicFramePr>
          <p:nvPr/>
        </p:nvGraphicFramePr>
        <p:xfrm>
          <a:off x="2339752" y="5304925"/>
          <a:ext cx="288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dirty="0">
                        <a:solidFill>
                          <a:schemeClr val="tx1"/>
                        </a:solidFill>
                      </a:endParaRPr>
                    </a:p>
                  </a:txBody>
                  <a:tcPr marL="0" marR="0" anchor="ctr"/>
                </a:tc>
                <a:tc>
                  <a:txBody>
                    <a:bodyPr/>
                    <a:lstStyle/>
                    <a:p>
                      <a:pPr algn="ctr"/>
                      <a:r>
                        <a:rPr lang="en-US" altLang="zh-TW" dirty="0" smtClean="0">
                          <a:solidFill>
                            <a:schemeClr val="tx1"/>
                          </a:solidFill>
                        </a:rPr>
                        <a:t>17</a:t>
                      </a: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r>
                        <a:rPr lang="en-US" altLang="zh-TW" dirty="0" smtClean="0">
                          <a:solidFill>
                            <a:schemeClr val="tx1"/>
                          </a:solidFill>
                        </a:rPr>
                        <a:t>20</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21</a:t>
                      </a: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r>
            </a:tbl>
          </a:graphicData>
        </a:graphic>
      </p:graphicFrame>
      <p:graphicFrame>
        <p:nvGraphicFramePr>
          <p:cNvPr id="8" name="表格 7"/>
          <p:cNvGraphicFramePr>
            <a:graphicFrameLocks noGrp="1"/>
          </p:cNvGraphicFramePr>
          <p:nvPr/>
        </p:nvGraphicFramePr>
        <p:xfrm>
          <a:off x="2339752" y="5735437"/>
          <a:ext cx="288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dirty="0">
                        <a:solidFill>
                          <a:schemeClr val="tx1"/>
                        </a:solidFill>
                      </a:endParaRPr>
                    </a:p>
                  </a:txBody>
                  <a:tcPr marL="0" marR="0" anchor="ctr"/>
                </a:tc>
                <a:tc>
                  <a:txBody>
                    <a:bodyPr/>
                    <a:lstStyle/>
                    <a:p>
                      <a:pPr algn="ctr"/>
                      <a:r>
                        <a:rPr lang="en-US" altLang="zh-TW" dirty="0" smtClean="0">
                          <a:solidFill>
                            <a:schemeClr val="tx1"/>
                          </a:solidFill>
                        </a:rPr>
                        <a:t>25</a:t>
                      </a: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r>
                        <a:rPr lang="en-US" altLang="zh-TW" dirty="0" smtClean="0">
                          <a:solidFill>
                            <a:schemeClr val="tx1"/>
                          </a:solidFill>
                        </a:rPr>
                        <a:t>27</a:t>
                      </a: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c>
                  <a:txBody>
                    <a:bodyPr/>
                    <a:lstStyle/>
                    <a:p>
                      <a:pPr algn="ctr"/>
                      <a:endParaRPr lang="zh-TW" altLang="en-US" dirty="0">
                        <a:solidFill>
                          <a:schemeClr val="tx1"/>
                        </a:solidFill>
                      </a:endParaRPr>
                    </a:p>
                  </a:txBody>
                  <a:tcPr marL="0" marR="0" anchor="ctr"/>
                </a:tc>
              </a:tr>
            </a:tbl>
          </a:graphicData>
        </a:graphic>
      </p:graphicFrame>
      <p:sp useBgFill="1">
        <p:nvSpPr>
          <p:cNvPr id="49" name="矩形 48"/>
          <p:cNvSpPr/>
          <p:nvPr/>
        </p:nvSpPr>
        <p:spPr bwMode="auto">
          <a:xfrm>
            <a:off x="939690" y="4380494"/>
            <a:ext cx="1390660" cy="1928826"/>
          </a:xfrm>
          <a:prstGeom prst="rect">
            <a:avLst/>
          </a:prstGeom>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TW" altLang="en-US" sz="1400" b="1" i="0" u="none" strike="noStrike" cap="none" normalizeH="0" baseline="0" smtClean="0">
              <a:ln>
                <a:noFill/>
              </a:ln>
              <a:effectLst/>
              <a:latin typeface="Verdana" pitchFamily="34" charset="0"/>
              <a:ea typeface="新細明體" pitchFamily="18" charset="-120"/>
            </a:endParaRPr>
          </a:p>
        </p:txBody>
      </p:sp>
      <p:graphicFrame>
        <p:nvGraphicFramePr>
          <p:cNvPr id="11" name="表格 10"/>
          <p:cNvGraphicFramePr>
            <a:graphicFrameLocks noGrp="1"/>
          </p:cNvGraphicFramePr>
          <p:nvPr/>
        </p:nvGraphicFramePr>
        <p:xfrm>
          <a:off x="982430" y="4437962"/>
          <a:ext cx="1008000" cy="1728000"/>
        </p:xfrm>
        <a:graphic>
          <a:graphicData uri="http://schemas.openxmlformats.org/drawingml/2006/table">
            <a:tbl>
              <a:tblPr firstRow="1" bandRow="1">
                <a:tableStyleId>{5940675A-B579-460E-94D1-54222C63F5DA}</a:tableStyleId>
              </a:tblPr>
              <a:tblGrid>
                <a:gridCol w="1008000"/>
              </a:tblGrid>
              <a:tr h="432000">
                <a:tc>
                  <a:txBody>
                    <a:bodyPr/>
                    <a:lstStyle/>
                    <a:p>
                      <a:r>
                        <a:rPr lang="en-US" altLang="zh-TW" sz="1800" dirty="0" smtClean="0"/>
                        <a:t>RT[0] =</a:t>
                      </a:r>
                      <a:endParaRPr lang="zh-TW" altLang="en-US" sz="1800" dirty="0"/>
                    </a:p>
                  </a:txBody>
                  <a:tcPr marL="36000" marR="36000" anchor="ct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RT[1] =</a:t>
                      </a:r>
                      <a:endParaRPr lang="zh-TW" altLang="en-US" sz="1800" dirty="0" smtClean="0"/>
                    </a:p>
                  </a:txBody>
                  <a:tcPr marL="36000" marR="36000" anchor="ctr"/>
                </a:tc>
              </a:tr>
              <a:tr h="432000">
                <a:tc>
                  <a:txBody>
                    <a:bodyPr/>
                    <a:lstStyle/>
                    <a:p>
                      <a:r>
                        <a:rPr lang="en-US" altLang="zh-TW" sz="1800" dirty="0" smtClean="0"/>
                        <a:t>RT[2] =</a:t>
                      </a:r>
                      <a:endParaRPr lang="zh-TW" altLang="en-US" sz="1800" dirty="0"/>
                    </a:p>
                  </a:txBody>
                  <a:tcPr marL="36000" marR="36000" anchor="ctr"/>
                </a:tc>
              </a:tr>
              <a:tr h="432000">
                <a:tc>
                  <a:txBody>
                    <a:bodyPr/>
                    <a:lstStyle/>
                    <a:p>
                      <a:r>
                        <a:rPr lang="en-US" altLang="zh-TW" sz="1800" dirty="0" smtClean="0"/>
                        <a:t>RT[3] =</a:t>
                      </a:r>
                      <a:endParaRPr lang="zh-TW" altLang="en-US" sz="1800" dirty="0"/>
                    </a:p>
                  </a:txBody>
                  <a:tcPr marL="36000" marR="36000" anchor="ctr"/>
                </a:tc>
              </a:tr>
            </a:tbl>
          </a:graphicData>
        </a:graphic>
      </p:graphicFrame>
      <p:sp>
        <p:nvSpPr>
          <p:cNvPr id="2" name="標題 1"/>
          <p:cNvSpPr>
            <a:spLocks noGrp="1"/>
          </p:cNvSpPr>
          <p:nvPr>
            <p:ph type="title"/>
          </p:nvPr>
        </p:nvSpPr>
        <p:spPr/>
        <p:txBody>
          <a:bodyPr>
            <a:normAutofit/>
          </a:bodyPr>
          <a:lstStyle/>
          <a:p>
            <a:r>
              <a:rPr lang="en-US" altLang="zh-TW" dirty="0" smtClean="0"/>
              <a:t>Step 2 of Creating PHF</a:t>
            </a:r>
            <a:endParaRPr lang="zh-TW" altLang="en-US" dirty="0"/>
          </a:p>
        </p:txBody>
      </p:sp>
      <p:sp>
        <p:nvSpPr>
          <p:cNvPr id="3" name="內容版面配置區 2"/>
          <p:cNvSpPr>
            <a:spLocks noGrp="1"/>
          </p:cNvSpPr>
          <p:nvPr>
            <p:ph idx="1"/>
          </p:nvPr>
        </p:nvSpPr>
        <p:spPr>
          <a:xfrm>
            <a:off x="457200" y="1340768"/>
            <a:ext cx="8686800" cy="4983832"/>
          </a:xfrm>
        </p:spPr>
        <p:txBody>
          <a:bodyPr/>
          <a:lstStyle/>
          <a:p>
            <a:pPr lvl="0"/>
            <a:r>
              <a:rPr lang="en-US" altLang="zh-TW" sz="2800" dirty="0" smtClean="0"/>
              <a:t>Rows are prioritized by the number of keys in it </a:t>
            </a:r>
          </a:p>
          <a:p>
            <a:pPr lvl="0"/>
            <a:r>
              <a:rPr lang="en-US" altLang="zh-TW" sz="2800" dirty="0" smtClean="0"/>
              <a:t>According to the order of priority </a:t>
            </a:r>
          </a:p>
          <a:p>
            <a:pPr marL="856800" lvl="1" indent="-270000">
              <a:buFont typeface="+mj-lt"/>
              <a:buAutoNum type="alphaLcParenR"/>
            </a:pPr>
            <a:r>
              <a:rPr lang="en-US" altLang="zh-TW" sz="2400" dirty="0" smtClean="0"/>
              <a:t>Slide each row left to let the first key be aligned at the first column.</a:t>
            </a:r>
          </a:p>
          <a:p>
            <a:pPr marL="856800" lvl="1" indent="-270000">
              <a:buFont typeface="+mj-lt"/>
              <a:buAutoNum type="alphaLcParenR"/>
            </a:pPr>
            <a:r>
              <a:rPr lang="en-US" altLang="zh-TW" sz="2400" dirty="0" smtClean="0"/>
              <a:t>Slide each row right until each column has only one key and record the offset in the array RT.</a:t>
            </a:r>
          </a:p>
        </p:txBody>
      </p:sp>
      <p:sp>
        <p:nvSpPr>
          <p:cNvPr id="10" name="文字方塊 9"/>
          <p:cNvSpPr txBox="1"/>
          <p:nvPr/>
        </p:nvSpPr>
        <p:spPr>
          <a:xfrm>
            <a:off x="1624090" y="4466537"/>
            <a:ext cx="468000" cy="369332"/>
          </a:xfrm>
          <a:prstGeom prst="rect">
            <a:avLst/>
          </a:prstGeom>
          <a:noFill/>
        </p:spPr>
        <p:txBody>
          <a:bodyPr wrap="square" rtlCol="0" anchor="ctr" anchorCtr="0">
            <a:spAutoFit/>
          </a:bodyPr>
          <a:lstStyle/>
          <a:p>
            <a:r>
              <a:rPr lang="en-US" altLang="zh-TW" dirty="0" smtClean="0">
                <a:latin typeface="+mn-lt"/>
              </a:rPr>
              <a:t>0</a:t>
            </a:r>
            <a:endParaRPr lang="zh-TW" altLang="en-US" dirty="0">
              <a:latin typeface="+mn-lt"/>
            </a:endParaRPr>
          </a:p>
        </p:txBody>
      </p:sp>
      <p:sp>
        <p:nvSpPr>
          <p:cNvPr id="13" name="文字方塊 12"/>
          <p:cNvSpPr txBox="1"/>
          <p:nvPr/>
        </p:nvSpPr>
        <p:spPr>
          <a:xfrm>
            <a:off x="1627782" y="4902041"/>
            <a:ext cx="468000" cy="369332"/>
          </a:xfrm>
          <a:prstGeom prst="rect">
            <a:avLst/>
          </a:prstGeom>
          <a:noFill/>
        </p:spPr>
        <p:txBody>
          <a:bodyPr wrap="square" rtlCol="0" anchor="ctr" anchorCtr="0">
            <a:spAutoFit/>
          </a:bodyPr>
          <a:lstStyle/>
          <a:p>
            <a:r>
              <a:rPr lang="en-US" altLang="zh-TW" dirty="0" smtClean="0">
                <a:latin typeface="+mn-lt"/>
              </a:rPr>
              <a:t>0</a:t>
            </a:r>
            <a:endParaRPr lang="zh-TW" altLang="en-US" dirty="0">
              <a:latin typeface="+mn-lt"/>
            </a:endParaRPr>
          </a:p>
        </p:txBody>
      </p:sp>
      <p:sp>
        <p:nvSpPr>
          <p:cNvPr id="14" name="文字方塊 13"/>
          <p:cNvSpPr txBox="1"/>
          <p:nvPr/>
        </p:nvSpPr>
        <p:spPr>
          <a:xfrm>
            <a:off x="1626439" y="5332741"/>
            <a:ext cx="468000" cy="369332"/>
          </a:xfrm>
          <a:prstGeom prst="rect">
            <a:avLst/>
          </a:prstGeom>
          <a:noFill/>
        </p:spPr>
        <p:txBody>
          <a:bodyPr wrap="square" rtlCol="0" anchor="ctr" anchorCtr="0">
            <a:spAutoFit/>
          </a:bodyPr>
          <a:lstStyle/>
          <a:p>
            <a:r>
              <a:rPr lang="en-US" altLang="zh-TW" dirty="0" smtClean="0">
                <a:latin typeface="+mn-lt"/>
              </a:rPr>
              <a:t>0</a:t>
            </a:r>
            <a:endParaRPr lang="zh-TW" altLang="en-US" dirty="0">
              <a:latin typeface="+mn-lt"/>
            </a:endParaRPr>
          </a:p>
        </p:txBody>
      </p:sp>
      <p:sp>
        <p:nvSpPr>
          <p:cNvPr id="15" name="文字方塊 14"/>
          <p:cNvSpPr txBox="1"/>
          <p:nvPr/>
        </p:nvSpPr>
        <p:spPr>
          <a:xfrm>
            <a:off x="1625710" y="5765603"/>
            <a:ext cx="468000" cy="369332"/>
          </a:xfrm>
          <a:prstGeom prst="rect">
            <a:avLst/>
          </a:prstGeom>
          <a:noFill/>
        </p:spPr>
        <p:txBody>
          <a:bodyPr wrap="square" rtlCol="0" anchor="ctr" anchorCtr="0">
            <a:spAutoFit/>
          </a:bodyPr>
          <a:lstStyle/>
          <a:p>
            <a:r>
              <a:rPr lang="en-US" altLang="zh-TW" dirty="0" smtClean="0">
                <a:latin typeface="+mn-lt"/>
              </a:rPr>
              <a:t>0</a:t>
            </a:r>
            <a:endParaRPr lang="zh-TW" altLang="en-US" dirty="0">
              <a:latin typeface="+mn-lt"/>
            </a:endParaRPr>
          </a:p>
        </p:txBody>
      </p:sp>
      <p:sp>
        <p:nvSpPr>
          <p:cNvPr id="22" name="橢圓 21"/>
          <p:cNvSpPr/>
          <p:nvPr/>
        </p:nvSpPr>
        <p:spPr bwMode="auto">
          <a:xfrm>
            <a:off x="644113" y="4934853"/>
            <a:ext cx="285752" cy="285752"/>
          </a:xfrm>
          <a:prstGeom prst="ellipse">
            <a:avLst/>
          </a:prstGeom>
          <a:solidFill>
            <a:schemeClr val="accent3">
              <a:lumMod val="9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effectLst/>
                <a:latin typeface="Verdana" pitchFamily="34" charset="0"/>
                <a:ea typeface="新細明體" pitchFamily="18" charset="-120"/>
              </a:rPr>
              <a:t>1</a:t>
            </a:r>
            <a:endParaRPr kumimoji="1" lang="zh-TW" altLang="en-US" sz="1400" b="1" i="0" u="none" strike="noStrike" cap="none" normalizeH="0" baseline="0" dirty="0" smtClean="0">
              <a:ln>
                <a:noFill/>
              </a:ln>
              <a:effectLst/>
              <a:latin typeface="Verdana" pitchFamily="34" charset="0"/>
              <a:ea typeface="新細明體" pitchFamily="18" charset="-120"/>
            </a:endParaRPr>
          </a:p>
        </p:txBody>
      </p:sp>
      <p:sp>
        <p:nvSpPr>
          <p:cNvPr id="23" name="橢圓 22"/>
          <p:cNvSpPr/>
          <p:nvPr/>
        </p:nvSpPr>
        <p:spPr bwMode="auto">
          <a:xfrm>
            <a:off x="644113" y="5369831"/>
            <a:ext cx="285752" cy="285752"/>
          </a:xfrm>
          <a:prstGeom prst="ellipse">
            <a:avLst/>
          </a:prstGeom>
          <a:solidFill>
            <a:schemeClr val="accent3">
              <a:lumMod val="9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effectLst/>
                <a:latin typeface="Verdana" pitchFamily="34" charset="0"/>
                <a:ea typeface="新細明體" pitchFamily="18" charset="-120"/>
              </a:rPr>
              <a:t>2</a:t>
            </a:r>
            <a:endParaRPr kumimoji="1" lang="zh-TW" altLang="en-US" sz="1400" b="1" i="0" u="none" strike="noStrike" cap="none" normalizeH="0" baseline="0" dirty="0" smtClean="0">
              <a:ln>
                <a:noFill/>
              </a:ln>
              <a:effectLst/>
              <a:latin typeface="Verdana" pitchFamily="34" charset="0"/>
              <a:ea typeface="新細明體" pitchFamily="18" charset="-120"/>
            </a:endParaRPr>
          </a:p>
        </p:txBody>
      </p:sp>
      <p:sp>
        <p:nvSpPr>
          <p:cNvPr id="24" name="橢圓 23"/>
          <p:cNvSpPr/>
          <p:nvPr/>
        </p:nvSpPr>
        <p:spPr bwMode="auto">
          <a:xfrm>
            <a:off x="644113" y="4499875"/>
            <a:ext cx="285752" cy="285752"/>
          </a:xfrm>
          <a:prstGeom prst="ellipse">
            <a:avLst/>
          </a:prstGeom>
          <a:solidFill>
            <a:schemeClr val="accent3">
              <a:lumMod val="9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effectLst/>
                <a:latin typeface="Verdana" pitchFamily="34" charset="0"/>
                <a:ea typeface="新細明體" pitchFamily="18" charset="-120"/>
              </a:rPr>
              <a:t>3</a:t>
            </a:r>
            <a:endParaRPr kumimoji="1" lang="zh-TW" altLang="en-US" sz="1400" b="1" i="0" u="none" strike="noStrike" cap="none" normalizeH="0" baseline="0" dirty="0" smtClean="0">
              <a:ln>
                <a:noFill/>
              </a:ln>
              <a:effectLst/>
              <a:latin typeface="Verdana" pitchFamily="34" charset="0"/>
              <a:ea typeface="新細明體" pitchFamily="18" charset="-120"/>
            </a:endParaRPr>
          </a:p>
        </p:txBody>
      </p:sp>
      <p:sp>
        <p:nvSpPr>
          <p:cNvPr id="25" name="橢圓 24"/>
          <p:cNvSpPr/>
          <p:nvPr/>
        </p:nvSpPr>
        <p:spPr bwMode="auto">
          <a:xfrm>
            <a:off x="644113" y="5804809"/>
            <a:ext cx="285752" cy="285752"/>
          </a:xfrm>
          <a:prstGeom prst="ellipse">
            <a:avLst/>
          </a:prstGeom>
          <a:solidFill>
            <a:schemeClr val="accent3">
              <a:lumMod val="90000"/>
            </a:schemeClr>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effectLst/>
                <a:latin typeface="Verdana" pitchFamily="34" charset="0"/>
                <a:ea typeface="新細明體" pitchFamily="18" charset="-120"/>
              </a:rPr>
              <a:t>4</a:t>
            </a:r>
            <a:endParaRPr kumimoji="1" lang="zh-TW" altLang="en-US" sz="1400" b="1" i="0" u="none" strike="noStrike" cap="none" normalizeH="0" baseline="0" dirty="0" smtClean="0">
              <a:ln>
                <a:noFill/>
              </a:ln>
              <a:effectLst/>
              <a:latin typeface="Verdana" pitchFamily="34" charset="0"/>
              <a:ea typeface="新細明體" pitchFamily="18" charset="-120"/>
            </a:endParaRPr>
          </a:p>
        </p:txBody>
      </p:sp>
      <p:sp>
        <p:nvSpPr>
          <p:cNvPr id="12" name="文字方塊 11"/>
          <p:cNvSpPr txBox="1"/>
          <p:nvPr/>
        </p:nvSpPr>
        <p:spPr>
          <a:xfrm>
            <a:off x="1621616" y="4465908"/>
            <a:ext cx="432000" cy="369332"/>
          </a:xfrm>
          <a:prstGeom prst="rect">
            <a:avLst/>
          </a:prstGeom>
          <a:noFill/>
        </p:spPr>
        <p:txBody>
          <a:bodyPr wrap="square" rtlCol="0" anchor="ctr" anchorCtr="0">
            <a:spAutoFit/>
          </a:bodyPr>
          <a:lstStyle/>
          <a:p>
            <a:r>
              <a:rPr lang="en-US" altLang="zh-TW" dirty="0" smtClean="0">
                <a:latin typeface="+mn-lt"/>
              </a:rPr>
              <a:t>5</a:t>
            </a:r>
            <a:endParaRPr lang="zh-TW" altLang="en-US" dirty="0">
              <a:latin typeface="+mn-lt"/>
            </a:endParaRPr>
          </a:p>
        </p:txBody>
      </p:sp>
      <p:sp>
        <p:nvSpPr>
          <p:cNvPr id="17" name="文字方塊 16"/>
          <p:cNvSpPr txBox="1"/>
          <p:nvPr/>
        </p:nvSpPr>
        <p:spPr>
          <a:xfrm>
            <a:off x="1619996" y="5767934"/>
            <a:ext cx="432000" cy="369332"/>
          </a:xfrm>
          <a:prstGeom prst="rect">
            <a:avLst/>
          </a:prstGeom>
          <a:noFill/>
        </p:spPr>
        <p:txBody>
          <a:bodyPr wrap="square" rtlCol="0" anchor="ctr" anchorCtr="0">
            <a:spAutoFit/>
          </a:bodyPr>
          <a:lstStyle/>
          <a:p>
            <a:r>
              <a:rPr lang="en-US" altLang="zh-TW" dirty="0" smtClean="0">
                <a:latin typeface="+mn-lt"/>
              </a:rPr>
              <a:t>6</a:t>
            </a:r>
            <a:endParaRPr lang="zh-TW" altLang="en-US" dirty="0">
              <a:latin typeface="+mn-lt"/>
            </a:endParaRPr>
          </a:p>
        </p:txBody>
      </p:sp>
      <p:sp>
        <p:nvSpPr>
          <p:cNvPr id="18" name="文字方塊 17"/>
          <p:cNvSpPr txBox="1"/>
          <p:nvPr/>
        </p:nvSpPr>
        <p:spPr>
          <a:xfrm>
            <a:off x="1619996" y="5331218"/>
            <a:ext cx="432000" cy="369332"/>
          </a:xfrm>
          <a:prstGeom prst="rect">
            <a:avLst/>
          </a:prstGeom>
          <a:noFill/>
        </p:spPr>
        <p:txBody>
          <a:bodyPr wrap="square" rtlCol="0" anchor="ctr" anchorCtr="0">
            <a:spAutoFit/>
          </a:bodyPr>
          <a:lstStyle/>
          <a:p>
            <a:r>
              <a:rPr lang="en-US" altLang="zh-TW" dirty="0" smtClean="0">
                <a:latin typeface="+mn-lt"/>
              </a:rPr>
              <a:t>1</a:t>
            </a:r>
            <a:endParaRPr lang="zh-TW" altLang="en-US" dirty="0">
              <a:latin typeface="+mn-lt"/>
            </a:endParaRPr>
          </a:p>
        </p:txBody>
      </p:sp>
      <p:sp>
        <p:nvSpPr>
          <p:cNvPr id="26" name="文字方塊 25"/>
          <p:cNvSpPr txBox="1"/>
          <p:nvPr/>
        </p:nvSpPr>
        <p:spPr>
          <a:xfrm>
            <a:off x="1619996" y="4901236"/>
            <a:ext cx="468000" cy="369332"/>
          </a:xfrm>
          <a:prstGeom prst="rect">
            <a:avLst/>
          </a:prstGeom>
          <a:noFill/>
        </p:spPr>
        <p:txBody>
          <a:bodyPr wrap="square" rtlCol="0" anchor="ctr" anchorCtr="0">
            <a:spAutoFit/>
          </a:bodyPr>
          <a:lstStyle/>
          <a:p>
            <a:r>
              <a:rPr lang="en-US" altLang="zh-TW" dirty="0" smtClean="0">
                <a:latin typeface="+mn-lt"/>
              </a:rPr>
              <a:t>-2</a:t>
            </a:r>
            <a:endParaRPr lang="zh-TW" altLang="en-US"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gtEl>
                                        <p:attrNameLst>
                                          <p:attrName>style.visibility</p:attrName>
                                        </p:attrNameLst>
                                      </p:cBhvr>
                                      <p:to>
                                        <p:strVal val="visible"/>
                                      </p:to>
                                    </p:set>
                                    <p:animEffect transition="in" filter="fade">
                                      <p:cBhvr>
                                        <p:cTn id="11" dur="500"/>
                                        <p:tgtEl>
                                          <p:spTgt spid="2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1" end="1"/>
                                            </p:txEl>
                                          </p:spTgt>
                                        </p:tgtEl>
                                        <p:attrNameLst>
                                          <p:attrName>style.visibility</p:attrName>
                                        </p:attrNameLst>
                                      </p:cBhvr>
                                      <p:to>
                                        <p:strVal val="visible"/>
                                      </p:to>
                                    </p:set>
                                    <p:animEffect transition="in" filter="fade">
                                      <p:cBhvr>
                                        <p:cTn id="24" dur="2000"/>
                                        <p:tgtEl>
                                          <p:spTgt spid="3">
                                            <p:txEl>
                                              <p:pRg st="1" end="1"/>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2000"/>
                                        <p:tgtEl>
                                          <p:spTgt spid="3">
                                            <p:txEl>
                                              <p:pRg st="2" end="2"/>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fade">
                                      <p:cBhvr>
                                        <p:cTn id="30" dur="2000"/>
                                        <p:tgtEl>
                                          <p:spTgt spid="3">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500" fill="hold"/>
                                        <p:tgtEl>
                                          <p:spTgt spid="22"/>
                                        </p:tgtEl>
                                        <p:attrNameLst>
                                          <p:attrName>fillcolor</p:attrName>
                                        </p:attrNameLst>
                                      </p:cBhvr>
                                      <p:to>
                                        <a:srgbClr val="FF6600"/>
                                      </p:to>
                                    </p:animClr>
                                    <p:set>
                                      <p:cBhvr>
                                        <p:cTn id="35" dur="500" fill="hold"/>
                                        <p:tgtEl>
                                          <p:spTgt spid="22"/>
                                        </p:tgtEl>
                                        <p:attrNameLst>
                                          <p:attrName>fill.type</p:attrName>
                                        </p:attrNameLst>
                                      </p:cBhvr>
                                      <p:to>
                                        <p:strVal val="solid"/>
                                      </p:to>
                                    </p:set>
                                    <p:set>
                                      <p:cBhvr>
                                        <p:cTn id="36" dur="500" fill="hold"/>
                                        <p:tgtEl>
                                          <p:spTgt spid="22"/>
                                        </p:tgtEl>
                                        <p:attrNameLst>
                                          <p:attrName>fill.on</p:attrName>
                                        </p:attrNameLst>
                                      </p:cBhvr>
                                      <p:to>
                                        <p:strVal val="true"/>
                                      </p:to>
                                    </p:set>
                                  </p:childTnLst>
                                </p:cTn>
                              </p:par>
                            </p:childTnLst>
                          </p:cTn>
                        </p:par>
                      </p:childTnLst>
                    </p:cTn>
                  </p:par>
                  <p:par>
                    <p:cTn id="37" fill="hold">
                      <p:stCondLst>
                        <p:cond delay="indefinite"/>
                      </p:stCondLst>
                      <p:childTnLst>
                        <p:par>
                          <p:cTn id="38" fill="hold">
                            <p:stCondLst>
                              <p:cond delay="0"/>
                            </p:stCondLst>
                            <p:childTnLst>
                              <p:par>
                                <p:cTn id="39" presetID="35" presetClass="path" presetSubtype="0" accel="50000" decel="50000" fill="hold" nodeType="clickEffect">
                                  <p:stCondLst>
                                    <p:cond delay="0"/>
                                  </p:stCondLst>
                                  <p:childTnLst>
                                    <p:animMotion origin="layout" path="M -3.61111E-6 4.07407E-6 L -0.07847 4.07407E-6 " pathEditMode="relative" rAng="0" ptsTypes="AA">
                                      <p:cBhvr>
                                        <p:cTn id="40" dur="500" fill="hold"/>
                                        <p:tgtEl>
                                          <p:spTgt spid="6"/>
                                        </p:tgtEl>
                                        <p:attrNameLst>
                                          <p:attrName>ppt_x</p:attrName>
                                          <p:attrName>ppt_y</p:attrName>
                                        </p:attrNameLst>
                                      </p:cBhvr>
                                      <p:rCtr x="-39" y="0"/>
                                    </p:animMotion>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500" fill="hold"/>
                                        <p:tgtEl>
                                          <p:spTgt spid="23"/>
                                        </p:tgtEl>
                                        <p:attrNameLst>
                                          <p:attrName>fillcolor</p:attrName>
                                        </p:attrNameLst>
                                      </p:cBhvr>
                                      <p:to>
                                        <a:srgbClr val="FF6600"/>
                                      </p:to>
                                    </p:animClr>
                                    <p:set>
                                      <p:cBhvr>
                                        <p:cTn id="51" dur="500" fill="hold"/>
                                        <p:tgtEl>
                                          <p:spTgt spid="23"/>
                                        </p:tgtEl>
                                        <p:attrNameLst>
                                          <p:attrName>fill.type</p:attrName>
                                        </p:attrNameLst>
                                      </p:cBhvr>
                                      <p:to>
                                        <p:strVal val="solid"/>
                                      </p:to>
                                    </p:set>
                                    <p:set>
                                      <p:cBhvr>
                                        <p:cTn id="52" dur="500" fill="hold"/>
                                        <p:tgtEl>
                                          <p:spTgt spid="23"/>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35" presetClass="path" presetSubtype="0" accel="50000" decel="50000" fill="hold" nodeType="clickEffect">
                                  <p:stCondLst>
                                    <p:cond delay="0"/>
                                  </p:stCondLst>
                                  <p:childTnLst>
                                    <p:animMotion origin="layout" path="M -3.61111E-6 0.00046 L -0.03923 0.00046 " pathEditMode="relative" rAng="0" ptsTypes="AA">
                                      <p:cBhvr>
                                        <p:cTn id="56" dur="500" fill="hold"/>
                                        <p:tgtEl>
                                          <p:spTgt spid="7"/>
                                        </p:tgtEl>
                                        <p:attrNameLst>
                                          <p:attrName>ppt_x</p:attrName>
                                          <p:attrName>ppt_y</p:attrName>
                                        </p:attrNameLst>
                                      </p:cBhvr>
                                      <p:rCtr x="-20" y="0"/>
                                    </p:animMotion>
                                  </p:childTnLst>
                                </p:cTn>
                              </p:par>
                            </p:childTnLst>
                          </p:cTn>
                        </p:par>
                      </p:childTnLst>
                    </p:cTn>
                  </p:par>
                  <p:par>
                    <p:cTn id="57" fill="hold">
                      <p:stCondLst>
                        <p:cond delay="indefinite"/>
                      </p:stCondLst>
                      <p:childTnLst>
                        <p:par>
                          <p:cTn id="58" fill="hold">
                            <p:stCondLst>
                              <p:cond delay="0"/>
                            </p:stCondLst>
                            <p:childTnLst>
                              <p:par>
                                <p:cTn id="59" presetID="0" presetClass="path" presetSubtype="0" accel="50000" decel="50000" fill="hold" nodeType="clickEffect">
                                  <p:stCondLst>
                                    <p:cond delay="0"/>
                                  </p:stCondLst>
                                  <p:childTnLst>
                                    <p:animMotion origin="layout" path="M -0.03923 0.00046 L 0.03959 0.00046 " pathEditMode="relative" rAng="0" ptsTypes="AA">
                                      <p:cBhvr>
                                        <p:cTn id="60" dur="500" fill="hold"/>
                                        <p:tgtEl>
                                          <p:spTgt spid="7"/>
                                        </p:tgtEl>
                                        <p:attrNameLst>
                                          <p:attrName>ppt_x</p:attrName>
                                          <p:attrName>ppt_y</p:attrName>
                                        </p:attrNameLst>
                                      </p:cBhvr>
                                      <p:rCtr x="39" y="0"/>
                                    </p:animMotion>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0" nodeType="clickEffect">
                                  <p:stCondLst>
                                    <p:cond delay="0"/>
                                  </p:stCondLst>
                                  <p:childTnLst>
                                    <p:set>
                                      <p:cBhvr>
                                        <p:cTn id="64" dur="1" fill="hold">
                                          <p:stCondLst>
                                            <p:cond delay="0"/>
                                          </p:stCondLst>
                                        </p:cTn>
                                        <p:tgtEl>
                                          <p:spTgt spid="14"/>
                                        </p:tgtEl>
                                        <p:attrNameLst>
                                          <p:attrName>style.visibility</p:attrName>
                                        </p:attrNameLst>
                                      </p:cBhvr>
                                      <p:to>
                                        <p:strVal val="hidden"/>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mph" presetSubtype="2" fill="hold" nodeType="clickEffect">
                                  <p:stCondLst>
                                    <p:cond delay="0"/>
                                  </p:stCondLst>
                                  <p:childTnLst>
                                    <p:animClr clrSpc="rgb" dir="cw">
                                      <p:cBhvr>
                                        <p:cTn id="70" dur="500" fill="hold"/>
                                        <p:tgtEl>
                                          <p:spTgt spid="24"/>
                                        </p:tgtEl>
                                        <p:attrNameLst>
                                          <p:attrName>fillcolor</p:attrName>
                                        </p:attrNameLst>
                                      </p:cBhvr>
                                      <p:to>
                                        <a:srgbClr val="FF6600"/>
                                      </p:to>
                                    </p:animClr>
                                    <p:set>
                                      <p:cBhvr>
                                        <p:cTn id="71" dur="500" fill="hold"/>
                                        <p:tgtEl>
                                          <p:spTgt spid="24"/>
                                        </p:tgtEl>
                                        <p:attrNameLst>
                                          <p:attrName>fill.type</p:attrName>
                                        </p:attrNameLst>
                                      </p:cBhvr>
                                      <p:to>
                                        <p:strVal val="solid"/>
                                      </p:to>
                                    </p:set>
                                    <p:set>
                                      <p:cBhvr>
                                        <p:cTn id="72" dur="500" fill="hold"/>
                                        <p:tgtEl>
                                          <p:spTgt spid="24"/>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nodeType="clickEffect">
                                  <p:stCondLst>
                                    <p:cond delay="0"/>
                                  </p:stCondLst>
                                  <p:childTnLst>
                                    <p:animMotion origin="layout" path="M -3.61111E-6 0.00046 L -0.07847 0.00046 " pathEditMode="relative" rAng="0" ptsTypes="AA">
                                      <p:cBhvr>
                                        <p:cTn id="76" dur="500" fill="hold"/>
                                        <p:tgtEl>
                                          <p:spTgt spid="5"/>
                                        </p:tgtEl>
                                        <p:attrNameLst>
                                          <p:attrName>ppt_x</p:attrName>
                                          <p:attrName>ppt_y</p:attrName>
                                        </p:attrNameLst>
                                      </p:cBhvr>
                                      <p:rCtr x="-39"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847 0.00092 L 0.1974 0.00092 " pathEditMode="relative" rAng="0" ptsTypes="AA">
                                      <p:cBhvr>
                                        <p:cTn id="80" dur="500" fill="hold"/>
                                        <p:tgtEl>
                                          <p:spTgt spid="5"/>
                                        </p:tgtEl>
                                        <p:attrNameLst>
                                          <p:attrName>ppt_x</p:attrName>
                                          <p:attrName>ppt_y</p:attrName>
                                        </p:attrNameLst>
                                      </p:cBhvr>
                                      <p:rCtr x="138" y="0"/>
                                    </p:animMotion>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mph" presetSubtype="2" fill="hold" nodeType="clickEffect">
                                  <p:stCondLst>
                                    <p:cond delay="0"/>
                                  </p:stCondLst>
                                  <p:childTnLst>
                                    <p:animClr clrSpc="rgb" dir="cw">
                                      <p:cBhvr>
                                        <p:cTn id="90" dur="500" fill="hold"/>
                                        <p:tgtEl>
                                          <p:spTgt spid="25"/>
                                        </p:tgtEl>
                                        <p:attrNameLst>
                                          <p:attrName>fillcolor</p:attrName>
                                        </p:attrNameLst>
                                      </p:cBhvr>
                                      <p:to>
                                        <a:srgbClr val="FF6600"/>
                                      </p:to>
                                    </p:animClr>
                                    <p:set>
                                      <p:cBhvr>
                                        <p:cTn id="91" dur="500" fill="hold"/>
                                        <p:tgtEl>
                                          <p:spTgt spid="25"/>
                                        </p:tgtEl>
                                        <p:attrNameLst>
                                          <p:attrName>fill.type</p:attrName>
                                        </p:attrNameLst>
                                      </p:cBhvr>
                                      <p:to>
                                        <p:strVal val="solid"/>
                                      </p:to>
                                    </p:set>
                                    <p:set>
                                      <p:cBhvr>
                                        <p:cTn id="92" dur="500" fill="hold"/>
                                        <p:tgtEl>
                                          <p:spTgt spid="25"/>
                                        </p:tgtEl>
                                        <p:attrNameLst>
                                          <p:attrName>fill.on</p:attrName>
                                        </p:attrNameLst>
                                      </p:cBhvr>
                                      <p:to>
                                        <p:strVal val="true"/>
                                      </p:to>
                                    </p:set>
                                  </p:childTnLst>
                                </p:cTn>
                              </p:par>
                            </p:childTnLst>
                          </p:cTn>
                        </p:par>
                      </p:childTnLst>
                    </p:cTn>
                  </p:par>
                  <p:par>
                    <p:cTn id="93" fill="hold">
                      <p:stCondLst>
                        <p:cond delay="indefinite"/>
                      </p:stCondLst>
                      <p:childTnLst>
                        <p:par>
                          <p:cTn id="94" fill="hold">
                            <p:stCondLst>
                              <p:cond delay="0"/>
                            </p:stCondLst>
                            <p:childTnLst>
                              <p:par>
                                <p:cTn id="95" presetID="35" presetClass="path" presetSubtype="0" accel="50000" decel="50000" fill="hold" nodeType="clickEffect">
                                  <p:stCondLst>
                                    <p:cond delay="0"/>
                                  </p:stCondLst>
                                  <p:childTnLst>
                                    <p:animMotion origin="layout" path="M -3.61111E-6 0.00047 L -0.03923 0.00047 " pathEditMode="relative" rAng="0" ptsTypes="AA">
                                      <p:cBhvr>
                                        <p:cTn id="96" dur="500" fill="hold"/>
                                        <p:tgtEl>
                                          <p:spTgt spid="8"/>
                                        </p:tgtEl>
                                        <p:attrNameLst>
                                          <p:attrName>ppt_x</p:attrName>
                                          <p:attrName>ppt_y</p:attrName>
                                        </p:attrNameLst>
                                      </p:cBhvr>
                                      <p:rCtr x="-20" y="0"/>
                                    </p:animMotion>
                                  </p:childTnLst>
                                </p:cTn>
                              </p:par>
                            </p:childTnLst>
                          </p:cTn>
                        </p:par>
                      </p:childTnLst>
                    </p:cTn>
                  </p:par>
                  <p:par>
                    <p:cTn id="97" fill="hold">
                      <p:stCondLst>
                        <p:cond delay="indefinite"/>
                      </p:stCondLst>
                      <p:childTnLst>
                        <p:par>
                          <p:cTn id="98" fill="hold">
                            <p:stCondLst>
                              <p:cond delay="0"/>
                            </p:stCondLst>
                            <p:childTnLst>
                              <p:par>
                                <p:cTn id="99" presetID="63" presetClass="path" presetSubtype="0" accel="50000" decel="50000" fill="hold" nodeType="clickEffect">
                                  <p:stCondLst>
                                    <p:cond delay="0"/>
                                  </p:stCondLst>
                                  <p:childTnLst>
                                    <p:animMotion origin="layout" path="M -0.03924 0.00047 L 0.27621 0.00047 " pathEditMode="relative" rAng="0" ptsTypes="AA">
                                      <p:cBhvr>
                                        <p:cTn id="100" dur="500" fill="hold"/>
                                        <p:tgtEl>
                                          <p:spTgt spid="8"/>
                                        </p:tgtEl>
                                        <p:attrNameLst>
                                          <p:attrName>ppt_x</p:attrName>
                                          <p:attrName>ppt_y</p:attrName>
                                        </p:attrNameLst>
                                      </p:cBhvr>
                                      <p:rCtr x="158" y="0"/>
                                    </p:animMotion>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0" nodeType="clickEffect">
                                  <p:stCondLst>
                                    <p:cond delay="0"/>
                                  </p:stCondLst>
                                  <p:childTnLst>
                                    <p:set>
                                      <p:cBhvr>
                                        <p:cTn id="104" dur="1" fill="hold">
                                          <p:stCondLst>
                                            <p:cond delay="0"/>
                                          </p:stCondLst>
                                        </p:cTn>
                                        <p:tgtEl>
                                          <p:spTgt spid="15"/>
                                        </p:tgtEl>
                                        <p:attrNameLst>
                                          <p:attrName>style.visibility</p:attrName>
                                        </p:attrNameLst>
                                      </p:cBhvr>
                                      <p:to>
                                        <p:strVal val="hidden"/>
                                      </p:to>
                                    </p:set>
                                  </p:childTnLst>
                                </p:cTn>
                              </p:par>
                              <p:par>
                                <p:cTn id="105" presetID="1" presetClass="entr" presetSubtype="0" fill="hold" grpId="0" nodeType="withEffect">
                                  <p:stCondLst>
                                    <p:cond delay="0"/>
                                  </p:stCondLst>
                                  <p:childTnLst>
                                    <p:set>
                                      <p:cBhvr>
                                        <p:cTn id="10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0" grpId="0"/>
      <p:bldP spid="13" grpId="0"/>
      <p:bldP spid="14" grpId="0"/>
      <p:bldP spid="15" grpId="0"/>
      <p:bldP spid="22" grpId="0" animBg="1"/>
      <p:bldP spid="23" grpId="0" animBg="1"/>
      <p:bldP spid="24" grpId="0" animBg="1"/>
      <p:bldP spid="25" grpId="0" animBg="1"/>
      <p:bldP spid="12" grpId="0"/>
      <p:bldP spid="17" grpId="0"/>
      <p:bldP spid="18" grpId="0"/>
      <p:bldP spid="2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表格 10"/>
          <p:cNvGraphicFramePr>
            <a:graphicFrameLocks noGrp="1"/>
          </p:cNvGraphicFramePr>
          <p:nvPr/>
        </p:nvGraphicFramePr>
        <p:xfrm>
          <a:off x="404992" y="3057840"/>
          <a:ext cx="1142672" cy="1728000"/>
        </p:xfrm>
        <a:graphic>
          <a:graphicData uri="http://schemas.openxmlformats.org/drawingml/2006/table">
            <a:tbl>
              <a:tblPr firstRow="1" bandRow="1">
                <a:tableStyleId>{5940675A-B579-460E-94D1-54222C63F5DA}</a:tableStyleId>
              </a:tblPr>
              <a:tblGrid>
                <a:gridCol w="1142672"/>
              </a:tblGrid>
              <a:tr h="432000">
                <a:tc>
                  <a:txBody>
                    <a:bodyPr/>
                    <a:lstStyle/>
                    <a:p>
                      <a:r>
                        <a:rPr lang="en-US" altLang="zh-TW" sz="1800" dirty="0" smtClean="0"/>
                        <a:t>RT[0] = 5</a:t>
                      </a:r>
                      <a:endParaRPr lang="zh-TW" altLang="en-US" sz="1800" dirty="0"/>
                    </a:p>
                  </a:txBody>
                  <a:tcPr marL="36000" marR="36000" anchor="ct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RT[1] = -2</a:t>
                      </a:r>
                      <a:endParaRPr lang="zh-TW" altLang="en-US" sz="1800" dirty="0" smtClean="0"/>
                    </a:p>
                  </a:txBody>
                  <a:tcPr marL="36000" marR="36000" anchor="ctr"/>
                </a:tc>
              </a:tr>
              <a:tr h="432000">
                <a:tc>
                  <a:txBody>
                    <a:bodyPr/>
                    <a:lstStyle/>
                    <a:p>
                      <a:r>
                        <a:rPr lang="en-US" altLang="zh-TW" sz="1800" dirty="0" smtClean="0"/>
                        <a:t>RT[2] = 1</a:t>
                      </a:r>
                      <a:endParaRPr lang="zh-TW" altLang="en-US" sz="1800" dirty="0"/>
                    </a:p>
                  </a:txBody>
                  <a:tcPr marL="36000" marR="36000" anchor="ctr"/>
                </a:tc>
              </a:tr>
              <a:tr h="432000">
                <a:tc>
                  <a:txBody>
                    <a:bodyPr/>
                    <a:lstStyle/>
                    <a:p>
                      <a:r>
                        <a:rPr lang="en-US" altLang="zh-TW" sz="1800" dirty="0" smtClean="0"/>
                        <a:t>RT[3] = 6</a:t>
                      </a:r>
                      <a:endParaRPr lang="zh-TW" altLang="en-US" sz="1800" dirty="0"/>
                    </a:p>
                  </a:txBody>
                  <a:tcPr marL="36000" marR="36000" anchor="ctr"/>
                </a:tc>
              </a:tr>
            </a:tbl>
          </a:graphicData>
        </a:graphic>
      </p:graphicFrame>
      <p:sp>
        <p:nvSpPr>
          <p:cNvPr id="2" name="標題 1"/>
          <p:cNvSpPr>
            <a:spLocks noGrp="1"/>
          </p:cNvSpPr>
          <p:nvPr>
            <p:ph type="title"/>
          </p:nvPr>
        </p:nvSpPr>
        <p:spPr/>
        <p:txBody>
          <a:bodyPr>
            <a:normAutofit/>
          </a:bodyPr>
          <a:lstStyle/>
          <a:p>
            <a:r>
              <a:rPr lang="en-US" altLang="zh-TW" dirty="0" smtClean="0"/>
              <a:t>Step 3 of Creating PHF</a:t>
            </a:r>
            <a:endParaRPr lang="zh-TW" altLang="en-US" dirty="0"/>
          </a:p>
        </p:txBody>
      </p:sp>
      <p:sp>
        <p:nvSpPr>
          <p:cNvPr id="3" name="內容版面配置區 2"/>
          <p:cNvSpPr>
            <a:spLocks noGrp="1"/>
          </p:cNvSpPr>
          <p:nvPr>
            <p:ph idx="1"/>
          </p:nvPr>
        </p:nvSpPr>
        <p:spPr/>
        <p:txBody>
          <a:bodyPr>
            <a:normAutofit/>
          </a:bodyPr>
          <a:lstStyle/>
          <a:p>
            <a:pPr lvl="0"/>
            <a:r>
              <a:rPr lang="en-US" altLang="zh-TW" sz="2800" dirty="0" smtClean="0"/>
              <a:t>Collapse the two-dimensional table to a linear table HK.</a:t>
            </a:r>
          </a:p>
        </p:txBody>
      </p:sp>
      <p:graphicFrame>
        <p:nvGraphicFramePr>
          <p:cNvPr id="5" name="表格 4"/>
          <p:cNvGraphicFramePr>
            <a:graphicFrameLocks noGrp="1"/>
          </p:cNvGraphicFramePr>
          <p:nvPr/>
        </p:nvGraphicFramePr>
        <p:xfrm>
          <a:off x="3563270" y="3058919"/>
          <a:ext cx="288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r>
                        <a:rPr lang="en-US" altLang="zh-TW" b="0" dirty="0" smtClean="0">
                          <a:solidFill>
                            <a:schemeClr val="tx1"/>
                          </a:solidFill>
                          <a:latin typeface="+mn-lt"/>
                        </a:rPr>
                        <a:t>2</a:t>
                      </a: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r>
                        <a:rPr lang="en-US" altLang="zh-TW" b="0" dirty="0" smtClean="0">
                          <a:solidFill>
                            <a:schemeClr val="tx1"/>
                          </a:solidFill>
                          <a:latin typeface="+mn-lt"/>
                        </a:rPr>
                        <a:t>4</a:t>
                      </a: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r>
            </a:tbl>
          </a:graphicData>
        </a:graphic>
      </p:graphicFrame>
      <p:graphicFrame>
        <p:nvGraphicFramePr>
          <p:cNvPr id="6" name="表格 5"/>
          <p:cNvGraphicFramePr>
            <a:graphicFrameLocks noGrp="1"/>
          </p:cNvGraphicFramePr>
          <p:nvPr/>
        </p:nvGraphicFramePr>
        <p:xfrm>
          <a:off x="1762314" y="3490919"/>
          <a:ext cx="216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tblGrid>
              <a:tr h="432000">
                <a:tc>
                  <a:txBody>
                    <a:bodyPr/>
                    <a:lstStyle/>
                    <a:p>
                      <a:pPr algn="ctr"/>
                      <a:r>
                        <a:rPr lang="en-US" altLang="zh-TW" b="0" dirty="0" smtClean="0">
                          <a:solidFill>
                            <a:schemeClr val="tx1"/>
                          </a:solidFill>
                          <a:latin typeface="+mn-lt"/>
                        </a:rPr>
                        <a:t>10</a:t>
                      </a:r>
                      <a:endParaRPr lang="zh-TW" altLang="en-US" b="0" dirty="0">
                        <a:solidFill>
                          <a:schemeClr val="tx1"/>
                        </a:solidFill>
                        <a:latin typeface="+mn-lt"/>
                      </a:endParaRPr>
                    </a:p>
                  </a:txBody>
                  <a:tcPr marL="0" marR="0" marT="46800" anchor="ctr"/>
                </a:tc>
                <a:tc>
                  <a:txBody>
                    <a:bodyPr/>
                    <a:lstStyle/>
                    <a:p>
                      <a:pPr algn="ctr"/>
                      <a:r>
                        <a:rPr lang="en-US" altLang="zh-TW" b="0" dirty="0" smtClean="0">
                          <a:solidFill>
                            <a:schemeClr val="tx1"/>
                          </a:solidFill>
                          <a:latin typeface="+mn-lt"/>
                        </a:rPr>
                        <a:t>11</a:t>
                      </a:r>
                      <a:endParaRPr lang="zh-TW" altLang="en-US" b="0" dirty="0">
                        <a:solidFill>
                          <a:schemeClr val="tx1"/>
                        </a:solidFill>
                        <a:latin typeface="+mn-lt"/>
                      </a:endParaRPr>
                    </a:p>
                  </a:txBody>
                  <a:tcPr marL="0" marR="0" marT="46800" anchor="ctr"/>
                </a:tc>
                <a:tc>
                  <a:txBody>
                    <a:bodyPr/>
                    <a:lstStyle/>
                    <a:p>
                      <a:pPr algn="ctr"/>
                      <a:endParaRPr lang="zh-TW" altLang="en-US" b="0" dirty="0">
                        <a:solidFill>
                          <a:schemeClr val="tx1"/>
                        </a:solidFill>
                        <a:latin typeface="+mn-lt"/>
                      </a:endParaRPr>
                    </a:p>
                  </a:txBody>
                  <a:tcPr marL="0" marR="0" marT="46800" anchor="ctr"/>
                </a:tc>
                <a:tc>
                  <a:txBody>
                    <a:bodyPr/>
                    <a:lstStyle/>
                    <a:p>
                      <a:pPr algn="ctr"/>
                      <a:r>
                        <a:rPr lang="en-US" altLang="zh-TW" b="0" dirty="0" smtClean="0">
                          <a:solidFill>
                            <a:schemeClr val="tx1"/>
                          </a:solidFill>
                          <a:latin typeface="+mn-lt"/>
                        </a:rPr>
                        <a:t>13</a:t>
                      </a:r>
                      <a:endParaRPr lang="zh-TW" altLang="en-US" b="0" dirty="0">
                        <a:solidFill>
                          <a:schemeClr val="tx1"/>
                        </a:solidFill>
                        <a:latin typeface="+mn-lt"/>
                      </a:endParaRPr>
                    </a:p>
                  </a:txBody>
                  <a:tcPr marL="0" marR="0" marT="46800" anchor="ctr"/>
                </a:tc>
                <a:tc>
                  <a:txBody>
                    <a:bodyPr/>
                    <a:lstStyle/>
                    <a:p>
                      <a:pPr algn="ctr"/>
                      <a:r>
                        <a:rPr lang="en-US" altLang="zh-TW" b="0" dirty="0" smtClean="0">
                          <a:solidFill>
                            <a:schemeClr val="tx1"/>
                          </a:solidFill>
                          <a:latin typeface="+mn-lt"/>
                        </a:rPr>
                        <a:t>14</a:t>
                      </a:r>
                      <a:endParaRPr lang="zh-TW" altLang="en-US" b="0" dirty="0">
                        <a:solidFill>
                          <a:schemeClr val="tx1"/>
                        </a:solidFill>
                        <a:latin typeface="+mn-lt"/>
                      </a:endParaRPr>
                    </a:p>
                  </a:txBody>
                  <a:tcPr marL="0" marR="0" marT="46800" anchor="ctr"/>
                </a:tc>
                <a:tc>
                  <a:txBody>
                    <a:bodyPr/>
                    <a:lstStyle/>
                    <a:p>
                      <a:pPr algn="ctr"/>
                      <a:endParaRPr lang="zh-TW" altLang="en-US" b="0" dirty="0">
                        <a:solidFill>
                          <a:schemeClr val="tx1"/>
                        </a:solidFill>
                        <a:latin typeface="+mn-lt"/>
                      </a:endParaRPr>
                    </a:p>
                  </a:txBody>
                  <a:tcPr marL="0" marR="0" marT="46800" anchor="ctr"/>
                </a:tc>
              </a:tr>
            </a:tbl>
          </a:graphicData>
        </a:graphic>
      </p:graphicFrame>
      <p:graphicFrame>
        <p:nvGraphicFramePr>
          <p:cNvPr id="7" name="表格 6"/>
          <p:cNvGraphicFramePr>
            <a:graphicFrameLocks noGrp="1"/>
          </p:cNvGraphicFramePr>
          <p:nvPr/>
        </p:nvGraphicFramePr>
        <p:xfrm>
          <a:off x="2120628" y="3924803"/>
          <a:ext cx="288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b="0" dirty="0">
                        <a:solidFill>
                          <a:schemeClr val="tx1"/>
                        </a:solidFill>
                        <a:latin typeface="+mn-lt"/>
                      </a:endParaRPr>
                    </a:p>
                  </a:txBody>
                  <a:tcPr marL="0" marR="0" anchor="ctr"/>
                </a:tc>
                <a:tc>
                  <a:txBody>
                    <a:bodyPr/>
                    <a:lstStyle/>
                    <a:p>
                      <a:pPr algn="ctr"/>
                      <a:r>
                        <a:rPr lang="en-US" altLang="zh-TW" b="0" dirty="0" smtClean="0">
                          <a:solidFill>
                            <a:schemeClr val="tx1"/>
                          </a:solidFill>
                          <a:latin typeface="+mn-lt"/>
                        </a:rPr>
                        <a:t>17</a:t>
                      </a: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r>
                        <a:rPr lang="en-US" altLang="zh-TW" b="0" dirty="0" smtClean="0">
                          <a:solidFill>
                            <a:schemeClr val="tx1"/>
                          </a:solidFill>
                          <a:latin typeface="+mn-lt"/>
                        </a:rPr>
                        <a:t>20</a:t>
                      </a:r>
                      <a:endParaRPr lang="zh-TW" altLang="en-US" b="0" dirty="0">
                        <a:solidFill>
                          <a:schemeClr val="tx1"/>
                        </a:solidFill>
                        <a:latin typeface="+mn-lt"/>
                      </a:endParaRPr>
                    </a:p>
                  </a:txBody>
                  <a:tcPr marL="0" marR="0" anchor="ctr"/>
                </a:tc>
                <a:tc>
                  <a:txBody>
                    <a:bodyPr/>
                    <a:lstStyle/>
                    <a:p>
                      <a:pPr algn="ctr"/>
                      <a:r>
                        <a:rPr lang="en-US" altLang="zh-TW" b="0" dirty="0" smtClean="0">
                          <a:solidFill>
                            <a:schemeClr val="tx1"/>
                          </a:solidFill>
                          <a:latin typeface="+mn-lt"/>
                        </a:rPr>
                        <a:t>21</a:t>
                      </a: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r>
            </a:tbl>
          </a:graphicData>
        </a:graphic>
      </p:graphicFrame>
      <p:graphicFrame>
        <p:nvGraphicFramePr>
          <p:cNvPr id="8" name="表格 7"/>
          <p:cNvGraphicFramePr>
            <a:graphicFrameLocks noGrp="1"/>
          </p:cNvGraphicFramePr>
          <p:nvPr/>
        </p:nvGraphicFramePr>
        <p:xfrm>
          <a:off x="4281449" y="4355315"/>
          <a:ext cx="288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tblGrid>
              <a:tr h="432000">
                <a:tc>
                  <a:txBody>
                    <a:bodyPr/>
                    <a:lstStyle/>
                    <a:p>
                      <a:pPr algn="ctr"/>
                      <a:endParaRPr lang="zh-TW" altLang="en-US" b="0" dirty="0">
                        <a:solidFill>
                          <a:schemeClr val="tx1"/>
                        </a:solidFill>
                        <a:latin typeface="+mn-lt"/>
                      </a:endParaRPr>
                    </a:p>
                  </a:txBody>
                  <a:tcPr marL="0" marR="0" anchor="ctr"/>
                </a:tc>
                <a:tc>
                  <a:txBody>
                    <a:bodyPr/>
                    <a:lstStyle/>
                    <a:p>
                      <a:pPr algn="ctr"/>
                      <a:r>
                        <a:rPr lang="en-US" altLang="zh-TW" b="0" dirty="0" smtClean="0">
                          <a:solidFill>
                            <a:schemeClr val="tx1"/>
                          </a:solidFill>
                          <a:latin typeface="+mn-lt"/>
                        </a:rPr>
                        <a:t>25</a:t>
                      </a: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r>
                        <a:rPr lang="en-US" altLang="zh-TW" b="0" dirty="0" smtClean="0">
                          <a:solidFill>
                            <a:schemeClr val="tx1"/>
                          </a:solidFill>
                          <a:latin typeface="+mn-lt"/>
                        </a:rPr>
                        <a:t>27</a:t>
                      </a: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c>
                  <a:txBody>
                    <a:bodyPr/>
                    <a:lstStyle/>
                    <a:p>
                      <a:pPr algn="ctr"/>
                      <a:endParaRPr lang="zh-TW" altLang="en-US" b="0" dirty="0">
                        <a:solidFill>
                          <a:schemeClr val="tx1"/>
                        </a:solidFill>
                        <a:latin typeface="+mn-lt"/>
                      </a:endParaRPr>
                    </a:p>
                  </a:txBody>
                  <a:tcPr marL="0" marR="0" anchor="ctr"/>
                </a:tc>
              </a:tr>
            </a:tbl>
          </a:graphicData>
        </a:graphic>
      </p:graphicFrame>
      <p:graphicFrame>
        <p:nvGraphicFramePr>
          <p:cNvPr id="19" name="表格 18"/>
          <p:cNvGraphicFramePr>
            <a:graphicFrameLocks noGrp="1"/>
          </p:cNvGraphicFramePr>
          <p:nvPr/>
        </p:nvGraphicFramePr>
        <p:xfrm>
          <a:off x="1760098" y="5381640"/>
          <a:ext cx="396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gridCol w="360000"/>
                <a:gridCol w="360000"/>
                <a:gridCol w="360000"/>
              </a:tblGrid>
              <a:tr h="432000">
                <a:tc>
                  <a:txBody>
                    <a:bodyPr/>
                    <a:lstStyle/>
                    <a:p>
                      <a:pPr algn="ctr"/>
                      <a:r>
                        <a:rPr lang="en-US" altLang="zh-TW" dirty="0" smtClean="0">
                          <a:solidFill>
                            <a:schemeClr val="tx1"/>
                          </a:solidFill>
                        </a:rPr>
                        <a:t>10</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11</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17</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13</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14</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20</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21</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25</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4</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27</a:t>
                      </a:r>
                      <a:endParaRPr lang="zh-TW" altLang="en-US" dirty="0">
                        <a:solidFill>
                          <a:schemeClr val="tx1"/>
                        </a:solidFill>
                      </a:endParaRPr>
                    </a:p>
                  </a:txBody>
                  <a:tcPr marL="0" marR="0" anchor="ctr"/>
                </a:tc>
              </a:tr>
            </a:tbl>
          </a:graphicData>
        </a:graphic>
      </p:graphicFrame>
      <p:sp>
        <p:nvSpPr>
          <p:cNvPr id="21" name="文字方塊 20"/>
          <p:cNvSpPr txBox="1"/>
          <p:nvPr/>
        </p:nvSpPr>
        <p:spPr>
          <a:xfrm>
            <a:off x="852742" y="5415818"/>
            <a:ext cx="861752" cy="369332"/>
          </a:xfrm>
          <a:prstGeom prst="rect">
            <a:avLst/>
          </a:prstGeom>
          <a:noFill/>
        </p:spPr>
        <p:txBody>
          <a:bodyPr wrap="square" rtlCol="0" anchor="ctr" anchorCtr="0">
            <a:spAutoFit/>
          </a:bodyPr>
          <a:lstStyle/>
          <a:p>
            <a:pPr algn="l"/>
            <a:r>
              <a:rPr lang="en-US" altLang="zh-TW" dirty="0" smtClean="0"/>
              <a:t>HK :</a:t>
            </a:r>
            <a:endParaRPr lang="zh-TW"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up)">
                                      <p:cBhvr>
                                        <p:cTn id="7" dur="500"/>
                                        <p:tgtEl>
                                          <p:spTgt spid="19"/>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up)">
                                      <p:cBhvr>
                                        <p:cTn id="1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Computation of Hash Value</a:t>
            </a:r>
            <a:endParaRPr lang="zh-TW" altLang="en-US" dirty="0"/>
          </a:p>
        </p:txBody>
      </p:sp>
      <p:sp>
        <p:nvSpPr>
          <p:cNvPr id="3" name="內容版面配置區 2"/>
          <p:cNvSpPr>
            <a:spLocks noGrp="1"/>
          </p:cNvSpPr>
          <p:nvPr>
            <p:ph idx="1"/>
          </p:nvPr>
        </p:nvSpPr>
        <p:spPr>
          <a:xfrm>
            <a:off x="457200" y="1340768"/>
            <a:ext cx="8229600" cy="5517232"/>
          </a:xfrm>
        </p:spPr>
        <p:txBody>
          <a:bodyPr>
            <a:normAutofit/>
          </a:bodyPr>
          <a:lstStyle/>
          <a:p>
            <a:pPr>
              <a:spcBef>
                <a:spcPts val="0"/>
              </a:spcBef>
            </a:pPr>
            <a:r>
              <a:rPr lang="en-US" altLang="zh-TW" i="1" dirty="0" smtClean="0"/>
              <a:t>row</a:t>
            </a:r>
            <a:r>
              <a:rPr lang="en-US" altLang="zh-TW" dirty="0" smtClean="0"/>
              <a:t> = k / w ;</a:t>
            </a:r>
          </a:p>
          <a:p>
            <a:pPr>
              <a:spcBef>
                <a:spcPts val="0"/>
              </a:spcBef>
            </a:pPr>
            <a:r>
              <a:rPr lang="en-US" altLang="zh-TW" i="1" dirty="0" smtClean="0"/>
              <a:t>col</a:t>
            </a:r>
            <a:r>
              <a:rPr lang="en-US" altLang="zh-TW" dirty="0" smtClean="0"/>
              <a:t> = </a:t>
            </a:r>
            <a:r>
              <a:rPr lang="en-US" altLang="zh-TW" i="1" dirty="0" smtClean="0"/>
              <a:t>k</a:t>
            </a:r>
            <a:r>
              <a:rPr lang="en-US" altLang="zh-TW" dirty="0" smtClean="0"/>
              <a:t> mod </a:t>
            </a:r>
            <a:r>
              <a:rPr lang="en-US" altLang="zh-TW" i="1" dirty="0" smtClean="0"/>
              <a:t>w </a:t>
            </a:r>
            <a:r>
              <a:rPr lang="en-US" altLang="zh-TW" dirty="0" smtClean="0"/>
              <a:t>;</a:t>
            </a:r>
          </a:p>
          <a:p>
            <a:pPr>
              <a:spcBef>
                <a:spcPts val="0"/>
              </a:spcBef>
            </a:pPr>
            <a:r>
              <a:rPr lang="en-US" altLang="zh-TW" i="1" dirty="0" smtClean="0"/>
              <a:t>index</a:t>
            </a:r>
            <a:r>
              <a:rPr lang="en-US" altLang="zh-TW" dirty="0" smtClean="0"/>
              <a:t> = RT[</a:t>
            </a:r>
            <a:r>
              <a:rPr lang="en-US" altLang="zh-TW" i="1" dirty="0" smtClean="0"/>
              <a:t>row</a:t>
            </a:r>
            <a:r>
              <a:rPr lang="en-US" altLang="zh-TW" dirty="0" smtClean="0"/>
              <a:t>] + </a:t>
            </a:r>
            <a:r>
              <a:rPr lang="en-US" altLang="zh-TW" i="1" dirty="0" smtClean="0"/>
              <a:t>col </a:t>
            </a:r>
            <a:r>
              <a:rPr lang="en-US" altLang="zh-TW" dirty="0" smtClean="0"/>
              <a:t>;</a:t>
            </a:r>
          </a:p>
          <a:p>
            <a:pPr>
              <a:spcBef>
                <a:spcPts val="0"/>
              </a:spcBef>
            </a:pPr>
            <a:r>
              <a:rPr lang="en-US" altLang="zh-TW" dirty="0" smtClean="0"/>
              <a:t>If HK[</a:t>
            </a:r>
            <a:r>
              <a:rPr lang="en-US" altLang="zh-TW" i="1" dirty="0" smtClean="0"/>
              <a:t>index</a:t>
            </a:r>
            <a:r>
              <a:rPr lang="en-US" altLang="zh-TW" dirty="0" smtClean="0"/>
              <a:t>] == </a:t>
            </a:r>
            <a:r>
              <a:rPr lang="en-US" altLang="zh-TW" i="1" dirty="0" smtClean="0"/>
              <a:t>k</a:t>
            </a:r>
            <a:r>
              <a:rPr lang="en-US" altLang="zh-TW" dirty="0" smtClean="0"/>
              <a:t/>
            </a:r>
            <a:br>
              <a:rPr lang="en-US" altLang="zh-TW" dirty="0" smtClean="0"/>
            </a:br>
            <a:r>
              <a:rPr lang="en-US" altLang="zh-TW" dirty="0" smtClean="0"/>
              <a:t>    </a:t>
            </a:r>
            <a:r>
              <a:rPr lang="en-US" altLang="zh-TW" i="1" dirty="0" smtClean="0"/>
              <a:t>k</a:t>
            </a:r>
            <a:r>
              <a:rPr lang="en-US" altLang="zh-TW" dirty="0" smtClean="0"/>
              <a:t> is a valid key ;</a:t>
            </a:r>
            <a:br>
              <a:rPr lang="en-US" altLang="zh-TW" dirty="0" smtClean="0"/>
            </a:br>
            <a:r>
              <a:rPr lang="en-US" altLang="zh-TW" dirty="0" smtClean="0"/>
              <a:t> else</a:t>
            </a:r>
            <a:br>
              <a:rPr lang="en-US" altLang="zh-TW" dirty="0" smtClean="0"/>
            </a:br>
            <a:r>
              <a:rPr lang="en-US" altLang="zh-TW" dirty="0" smtClean="0"/>
              <a:t>    </a:t>
            </a:r>
            <a:r>
              <a:rPr lang="en-US" altLang="zh-TW" i="1" dirty="0" smtClean="0"/>
              <a:t>k</a:t>
            </a:r>
            <a:r>
              <a:rPr lang="en-US" altLang="zh-TW" dirty="0" smtClean="0"/>
              <a:t> is an invalid key ;</a:t>
            </a:r>
            <a:br>
              <a:rPr lang="en-US" altLang="zh-TW" dirty="0" smtClean="0"/>
            </a:br>
            <a:endParaRPr lang="en-US" altLang="zh-TW" dirty="0" smtClean="0"/>
          </a:p>
          <a:p>
            <a:pPr>
              <a:spcBef>
                <a:spcPts val="0"/>
              </a:spcBef>
            </a:pPr>
            <a:endParaRPr lang="en-US" altLang="zh-TW" dirty="0" smtClean="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24</a:t>
            </a:fld>
            <a:endParaRPr lang="zh-TW" altLang="en-US"/>
          </a:p>
        </p:txBody>
      </p:sp>
      <p:graphicFrame>
        <p:nvGraphicFramePr>
          <p:cNvPr id="6" name="表格 5"/>
          <p:cNvGraphicFramePr>
            <a:graphicFrameLocks noGrp="1"/>
          </p:cNvGraphicFramePr>
          <p:nvPr/>
        </p:nvGraphicFramePr>
        <p:xfrm>
          <a:off x="7715272" y="3772702"/>
          <a:ext cx="1249216" cy="1728000"/>
        </p:xfrm>
        <a:graphic>
          <a:graphicData uri="http://schemas.openxmlformats.org/drawingml/2006/table">
            <a:tbl>
              <a:tblPr firstRow="1" bandRow="1">
                <a:tableStyleId>{5940675A-B579-460E-94D1-54222C63F5DA}</a:tableStyleId>
              </a:tblPr>
              <a:tblGrid>
                <a:gridCol w="1249216"/>
              </a:tblGrid>
              <a:tr h="432000">
                <a:tc>
                  <a:txBody>
                    <a:bodyPr/>
                    <a:lstStyle/>
                    <a:p>
                      <a:r>
                        <a:rPr lang="en-US" altLang="zh-TW" sz="1800" dirty="0" smtClean="0"/>
                        <a:t>RT[0] = 5</a:t>
                      </a:r>
                      <a:endParaRPr lang="zh-TW" altLang="en-US" sz="1800" dirty="0"/>
                    </a:p>
                  </a:txBody>
                  <a:tcPr marL="36000" marR="36000" anchor="ct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RT[1] = -2</a:t>
                      </a:r>
                      <a:endParaRPr lang="zh-TW" altLang="en-US" sz="1800" dirty="0" smtClean="0"/>
                    </a:p>
                  </a:txBody>
                  <a:tcPr marL="36000" marR="36000" anchor="ctr"/>
                </a:tc>
              </a:tr>
              <a:tr h="432000">
                <a:tc>
                  <a:txBody>
                    <a:bodyPr/>
                    <a:lstStyle/>
                    <a:p>
                      <a:r>
                        <a:rPr lang="en-US" altLang="zh-TW" sz="1800" dirty="0" smtClean="0"/>
                        <a:t>RT[2] = 1</a:t>
                      </a:r>
                      <a:endParaRPr lang="zh-TW" altLang="en-US" sz="1800" dirty="0"/>
                    </a:p>
                  </a:txBody>
                  <a:tcPr marL="36000" marR="36000" anchor="ctr"/>
                </a:tc>
              </a:tr>
              <a:tr h="432000">
                <a:tc>
                  <a:txBody>
                    <a:bodyPr/>
                    <a:lstStyle/>
                    <a:p>
                      <a:r>
                        <a:rPr lang="en-US" altLang="zh-TW" sz="1800" dirty="0" smtClean="0"/>
                        <a:t>RT[3] = 6</a:t>
                      </a:r>
                      <a:endParaRPr lang="zh-TW" altLang="en-US" sz="1800" dirty="0"/>
                    </a:p>
                  </a:txBody>
                  <a:tcPr marL="36000" marR="36000" anchor="ctr"/>
                </a:tc>
              </a:tr>
            </a:tbl>
          </a:graphicData>
        </a:graphic>
      </p:graphicFrame>
      <p:sp>
        <p:nvSpPr>
          <p:cNvPr id="7" name="文字方塊 6"/>
          <p:cNvSpPr txBox="1"/>
          <p:nvPr/>
        </p:nvSpPr>
        <p:spPr>
          <a:xfrm>
            <a:off x="2182688" y="5182068"/>
            <a:ext cx="861752" cy="369332"/>
          </a:xfrm>
          <a:prstGeom prst="rect">
            <a:avLst/>
          </a:prstGeom>
          <a:noFill/>
        </p:spPr>
        <p:txBody>
          <a:bodyPr wrap="square" rtlCol="0" anchor="ctr" anchorCtr="0">
            <a:spAutoFit/>
          </a:bodyPr>
          <a:lstStyle/>
          <a:p>
            <a:pPr algn="l"/>
            <a:r>
              <a:rPr lang="en-US" altLang="zh-TW" dirty="0" smtClean="0"/>
              <a:t>index :</a:t>
            </a:r>
            <a:endParaRPr lang="zh-TW" altLang="en-US" dirty="0"/>
          </a:p>
        </p:txBody>
      </p:sp>
      <p:graphicFrame>
        <p:nvGraphicFramePr>
          <p:cNvPr id="8" name="表格 7"/>
          <p:cNvGraphicFramePr>
            <a:graphicFrameLocks noGrp="1"/>
          </p:cNvGraphicFramePr>
          <p:nvPr/>
        </p:nvGraphicFramePr>
        <p:xfrm>
          <a:off x="3039958" y="5663092"/>
          <a:ext cx="396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gridCol w="360000"/>
                <a:gridCol w="360000"/>
                <a:gridCol w="360000"/>
              </a:tblGrid>
              <a:tr h="432000">
                <a:tc>
                  <a:txBody>
                    <a:bodyPr/>
                    <a:lstStyle/>
                    <a:p>
                      <a:pPr algn="ctr"/>
                      <a:r>
                        <a:rPr lang="en-US" altLang="zh-TW" dirty="0" smtClean="0">
                          <a:solidFill>
                            <a:schemeClr val="tx1"/>
                          </a:solidFill>
                        </a:rPr>
                        <a:t>10</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11</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17</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13</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14</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20</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21</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25</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4</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27</a:t>
                      </a:r>
                      <a:endParaRPr lang="zh-TW" altLang="en-US" dirty="0">
                        <a:solidFill>
                          <a:schemeClr val="tx1"/>
                        </a:solidFill>
                      </a:endParaRPr>
                    </a:p>
                  </a:txBody>
                  <a:tcPr marL="0" marR="0" anchor="ctr"/>
                </a:tc>
              </a:tr>
            </a:tbl>
          </a:graphicData>
        </a:graphic>
      </p:graphicFrame>
      <p:graphicFrame>
        <p:nvGraphicFramePr>
          <p:cNvPr id="9" name="表格 8"/>
          <p:cNvGraphicFramePr>
            <a:graphicFrameLocks noGrp="1"/>
          </p:cNvGraphicFramePr>
          <p:nvPr/>
        </p:nvGraphicFramePr>
        <p:xfrm>
          <a:off x="3039872" y="5147856"/>
          <a:ext cx="3960000" cy="432000"/>
        </p:xfrm>
        <a:graphic>
          <a:graphicData uri="http://schemas.openxmlformats.org/drawingml/2006/table">
            <a:tbl>
              <a:tblPr firstRow="1" bandRow="1">
                <a:tableStyleId>{5940675A-B579-460E-94D1-54222C63F5DA}</a:tableStyleId>
              </a:tblPr>
              <a:tblGrid>
                <a:gridCol w="360000"/>
                <a:gridCol w="384838"/>
                <a:gridCol w="335162"/>
                <a:gridCol w="360000"/>
                <a:gridCol w="360000"/>
                <a:gridCol w="360000"/>
                <a:gridCol w="360000"/>
                <a:gridCol w="360000"/>
                <a:gridCol w="360000"/>
                <a:gridCol w="360000"/>
                <a:gridCol w="360000"/>
              </a:tblGrid>
              <a:tr h="432000">
                <a:tc>
                  <a:txBody>
                    <a:bodyPr/>
                    <a:lstStyle/>
                    <a:p>
                      <a:pPr algn="ctr"/>
                      <a:r>
                        <a:rPr lang="en-US" altLang="zh-TW" dirty="0" smtClean="0">
                          <a:solidFill>
                            <a:schemeClr val="tx1"/>
                          </a:solidFill>
                        </a:rPr>
                        <a:t>0</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1</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2</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3</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4</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5</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6</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7</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8</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9</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10</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文字方塊 9"/>
          <p:cNvSpPr txBox="1"/>
          <p:nvPr/>
        </p:nvSpPr>
        <p:spPr>
          <a:xfrm>
            <a:off x="2182688" y="5698956"/>
            <a:ext cx="861752" cy="369332"/>
          </a:xfrm>
          <a:prstGeom prst="rect">
            <a:avLst/>
          </a:prstGeom>
          <a:noFill/>
        </p:spPr>
        <p:txBody>
          <a:bodyPr wrap="square" rtlCol="0" anchor="ctr" anchorCtr="0">
            <a:spAutoFit/>
          </a:bodyPr>
          <a:lstStyle/>
          <a:p>
            <a:pPr algn="l"/>
            <a:r>
              <a:rPr lang="en-US" altLang="zh-TW" dirty="0" smtClean="0"/>
              <a:t>HK :</a:t>
            </a:r>
            <a:endParaRPr lang="zh-TW" altLang="en-US" dirty="0"/>
          </a:p>
        </p:txBody>
      </p:sp>
      <p:sp>
        <p:nvSpPr>
          <p:cNvPr id="14" name="文字方塊 13"/>
          <p:cNvSpPr txBox="1"/>
          <p:nvPr/>
        </p:nvSpPr>
        <p:spPr>
          <a:xfrm>
            <a:off x="4572000" y="1484784"/>
            <a:ext cx="4285497" cy="2677656"/>
          </a:xfrm>
          <a:prstGeom prst="rect">
            <a:avLst/>
          </a:prstGeom>
          <a:noFill/>
        </p:spPr>
        <p:txBody>
          <a:bodyPr wrap="square" rtlCol="0">
            <a:spAutoFit/>
          </a:bodyPr>
          <a:lstStyle/>
          <a:p>
            <a:r>
              <a:rPr lang="en-US" altLang="zh-TW" sz="2400" dirty="0" smtClean="0">
                <a:latin typeface="+mn-lt"/>
                <a:ea typeface="+mn-ea"/>
              </a:rPr>
              <a:t>For example:</a:t>
            </a:r>
          </a:p>
          <a:p>
            <a:r>
              <a:rPr lang="en-US" altLang="zh-TW" sz="2400" dirty="0" smtClean="0">
                <a:latin typeface="+mn-lt"/>
                <a:ea typeface="+mn-ea"/>
              </a:rPr>
              <a:t>Given </a:t>
            </a:r>
            <a:r>
              <a:rPr lang="en-US" altLang="zh-TW" sz="2400" i="1" dirty="0" smtClean="0">
                <a:latin typeface="+mn-lt"/>
                <a:ea typeface="+mn-ea"/>
              </a:rPr>
              <a:t>k</a:t>
            </a:r>
            <a:r>
              <a:rPr lang="en-US" altLang="zh-TW" sz="2400" dirty="0" smtClean="0">
                <a:latin typeface="+mn-lt"/>
                <a:ea typeface="+mn-ea"/>
              </a:rPr>
              <a:t> = </a:t>
            </a:r>
            <a:r>
              <a:rPr lang="en-US" altLang="zh-TW" sz="2400" dirty="0" smtClean="0">
                <a:solidFill>
                  <a:srgbClr val="C00000"/>
                </a:solidFill>
                <a:latin typeface="+mn-lt"/>
                <a:ea typeface="+mn-ea"/>
              </a:rPr>
              <a:t>14</a:t>
            </a:r>
          </a:p>
          <a:p>
            <a:r>
              <a:rPr kumimoji="0" lang="en-US" altLang="zh-TW" sz="2400" i="1" dirty="0" smtClean="0">
                <a:latin typeface="Calibri"/>
                <a:ea typeface="新細明體"/>
              </a:rPr>
              <a:t>row</a:t>
            </a:r>
            <a:r>
              <a:rPr kumimoji="0" lang="en-US" altLang="zh-TW" sz="2400" dirty="0" smtClean="0">
                <a:latin typeface="Calibri"/>
                <a:ea typeface="新細明體"/>
              </a:rPr>
              <a:t> = </a:t>
            </a:r>
            <a:r>
              <a:rPr lang="en-US" altLang="zh-TW" sz="2400" dirty="0" smtClean="0"/>
              <a:t>14 / 8</a:t>
            </a:r>
            <a:r>
              <a:rPr kumimoji="0" lang="en-US" altLang="zh-TW" sz="2400" dirty="0" smtClean="0">
                <a:latin typeface="Calibri"/>
                <a:ea typeface="新細明體"/>
              </a:rPr>
              <a:t> = 1</a:t>
            </a:r>
          </a:p>
          <a:p>
            <a:r>
              <a:rPr kumimoji="0" lang="en-US" altLang="zh-TW" sz="2400" i="1" dirty="0" err="1" smtClean="0">
                <a:latin typeface="Calibri"/>
                <a:ea typeface="新細明體"/>
              </a:rPr>
              <a:t>col</a:t>
            </a:r>
            <a:r>
              <a:rPr kumimoji="0" lang="en-US" altLang="zh-TW" sz="2400" dirty="0" smtClean="0">
                <a:latin typeface="Calibri"/>
                <a:ea typeface="新細明體"/>
              </a:rPr>
              <a:t> = 14 mod 8 = 6</a:t>
            </a:r>
          </a:p>
          <a:p>
            <a:r>
              <a:rPr kumimoji="0" lang="en-US" altLang="zh-TW" sz="2400" i="1" dirty="0" smtClean="0">
                <a:latin typeface="Calibri"/>
                <a:ea typeface="新細明體"/>
              </a:rPr>
              <a:t>index</a:t>
            </a:r>
            <a:r>
              <a:rPr kumimoji="0" lang="en-US" altLang="zh-TW" sz="2400" dirty="0" smtClean="0">
                <a:latin typeface="Calibri"/>
                <a:ea typeface="新細明體"/>
              </a:rPr>
              <a:t> = RT[1] + 6 = -2 + 6 = 4</a:t>
            </a:r>
          </a:p>
          <a:p>
            <a:r>
              <a:rPr kumimoji="0" lang="en-US" altLang="zh-TW" sz="2400" dirty="0" smtClean="0">
                <a:latin typeface="Calibri"/>
                <a:ea typeface="新細明體"/>
              </a:rPr>
              <a:t>HK[4] =</a:t>
            </a:r>
            <a:r>
              <a:rPr kumimoji="0" lang="en-US" altLang="zh-TW" sz="2400" dirty="0" smtClean="0">
                <a:solidFill>
                  <a:srgbClr val="C00000"/>
                </a:solidFill>
                <a:latin typeface="Calibri"/>
                <a:ea typeface="新細明體"/>
              </a:rPr>
              <a:t>14</a:t>
            </a:r>
            <a:r>
              <a:rPr kumimoji="0" lang="en-US" altLang="zh-TW" sz="2400" i="1" dirty="0" smtClean="0">
                <a:solidFill>
                  <a:srgbClr val="C00000"/>
                </a:solidFill>
                <a:latin typeface="Calibri"/>
                <a:ea typeface="新細明體"/>
              </a:rPr>
              <a:t> </a:t>
            </a:r>
          </a:p>
          <a:p>
            <a:r>
              <a:rPr kumimoji="0" lang="en-US" altLang="zh-TW" sz="2400" dirty="0" smtClean="0">
                <a:latin typeface="Calibri"/>
                <a:ea typeface="新細明體"/>
              </a:rPr>
              <a:t>14 is a valid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Computation of Hash Value</a:t>
            </a:r>
            <a:endParaRPr lang="zh-TW" altLang="en-US" dirty="0"/>
          </a:p>
        </p:txBody>
      </p:sp>
      <p:sp>
        <p:nvSpPr>
          <p:cNvPr id="3" name="內容版面配置區 2"/>
          <p:cNvSpPr>
            <a:spLocks noGrp="1"/>
          </p:cNvSpPr>
          <p:nvPr>
            <p:ph idx="1"/>
          </p:nvPr>
        </p:nvSpPr>
        <p:spPr>
          <a:xfrm>
            <a:off x="457200" y="1340768"/>
            <a:ext cx="8229600" cy="5517232"/>
          </a:xfrm>
        </p:spPr>
        <p:txBody>
          <a:bodyPr>
            <a:normAutofit/>
          </a:bodyPr>
          <a:lstStyle/>
          <a:p>
            <a:pPr>
              <a:spcBef>
                <a:spcPts val="0"/>
              </a:spcBef>
            </a:pPr>
            <a:r>
              <a:rPr lang="en-US" altLang="zh-TW" i="1" dirty="0" smtClean="0"/>
              <a:t>row</a:t>
            </a:r>
            <a:r>
              <a:rPr lang="en-US" altLang="zh-TW" dirty="0" smtClean="0"/>
              <a:t> = k / w ;</a:t>
            </a:r>
          </a:p>
          <a:p>
            <a:pPr>
              <a:spcBef>
                <a:spcPts val="0"/>
              </a:spcBef>
            </a:pPr>
            <a:r>
              <a:rPr lang="en-US" altLang="zh-TW" i="1" dirty="0" smtClean="0"/>
              <a:t>col</a:t>
            </a:r>
            <a:r>
              <a:rPr lang="en-US" altLang="zh-TW" dirty="0" smtClean="0"/>
              <a:t> = </a:t>
            </a:r>
            <a:r>
              <a:rPr lang="en-US" altLang="zh-TW" i="1" dirty="0" smtClean="0"/>
              <a:t>k</a:t>
            </a:r>
            <a:r>
              <a:rPr lang="en-US" altLang="zh-TW" dirty="0" smtClean="0"/>
              <a:t> mod </a:t>
            </a:r>
            <a:r>
              <a:rPr lang="en-US" altLang="zh-TW" i="1" dirty="0" smtClean="0"/>
              <a:t>w </a:t>
            </a:r>
            <a:r>
              <a:rPr lang="en-US" altLang="zh-TW" dirty="0" smtClean="0"/>
              <a:t>;</a:t>
            </a:r>
          </a:p>
          <a:p>
            <a:pPr>
              <a:spcBef>
                <a:spcPts val="0"/>
              </a:spcBef>
            </a:pPr>
            <a:r>
              <a:rPr lang="en-US" altLang="zh-TW" i="1" dirty="0" smtClean="0"/>
              <a:t>index</a:t>
            </a:r>
            <a:r>
              <a:rPr lang="en-US" altLang="zh-TW" dirty="0" smtClean="0"/>
              <a:t> = RT[</a:t>
            </a:r>
            <a:r>
              <a:rPr lang="en-US" altLang="zh-TW" i="1" dirty="0" smtClean="0"/>
              <a:t>row</a:t>
            </a:r>
            <a:r>
              <a:rPr lang="en-US" altLang="zh-TW" dirty="0" smtClean="0"/>
              <a:t>] + </a:t>
            </a:r>
            <a:r>
              <a:rPr lang="en-US" altLang="zh-TW" i="1" dirty="0" smtClean="0"/>
              <a:t>col </a:t>
            </a:r>
            <a:r>
              <a:rPr lang="en-US" altLang="zh-TW" dirty="0" smtClean="0"/>
              <a:t>;</a:t>
            </a:r>
          </a:p>
          <a:p>
            <a:pPr>
              <a:spcBef>
                <a:spcPts val="0"/>
              </a:spcBef>
            </a:pPr>
            <a:r>
              <a:rPr lang="en-US" altLang="zh-TW" dirty="0" smtClean="0"/>
              <a:t>If HK[</a:t>
            </a:r>
            <a:r>
              <a:rPr lang="en-US" altLang="zh-TW" i="1" dirty="0" smtClean="0"/>
              <a:t>index</a:t>
            </a:r>
            <a:r>
              <a:rPr lang="en-US" altLang="zh-TW" dirty="0" smtClean="0"/>
              <a:t>] == </a:t>
            </a:r>
            <a:r>
              <a:rPr lang="en-US" altLang="zh-TW" i="1" dirty="0" smtClean="0"/>
              <a:t>k</a:t>
            </a:r>
            <a:r>
              <a:rPr lang="en-US" altLang="zh-TW" dirty="0" smtClean="0"/>
              <a:t/>
            </a:r>
            <a:br>
              <a:rPr lang="en-US" altLang="zh-TW" dirty="0" smtClean="0"/>
            </a:br>
            <a:r>
              <a:rPr lang="en-US" altLang="zh-TW" dirty="0" smtClean="0"/>
              <a:t>    </a:t>
            </a:r>
            <a:r>
              <a:rPr lang="en-US" altLang="zh-TW" i="1" dirty="0" smtClean="0"/>
              <a:t>k</a:t>
            </a:r>
            <a:r>
              <a:rPr lang="en-US" altLang="zh-TW" dirty="0" smtClean="0"/>
              <a:t> is a valid key ;</a:t>
            </a:r>
            <a:br>
              <a:rPr lang="en-US" altLang="zh-TW" dirty="0" smtClean="0"/>
            </a:br>
            <a:r>
              <a:rPr lang="en-US" altLang="zh-TW" dirty="0" smtClean="0"/>
              <a:t> else</a:t>
            </a:r>
            <a:br>
              <a:rPr lang="en-US" altLang="zh-TW" dirty="0" smtClean="0"/>
            </a:br>
            <a:r>
              <a:rPr lang="en-US" altLang="zh-TW" dirty="0" smtClean="0"/>
              <a:t>    </a:t>
            </a:r>
            <a:r>
              <a:rPr lang="en-US" altLang="zh-TW" i="1" dirty="0" smtClean="0"/>
              <a:t>k</a:t>
            </a:r>
            <a:r>
              <a:rPr lang="en-US" altLang="zh-TW" dirty="0" smtClean="0"/>
              <a:t> is an invalid key ;</a:t>
            </a:r>
            <a:br>
              <a:rPr lang="en-US" altLang="zh-TW" dirty="0" smtClean="0"/>
            </a:br>
            <a:endParaRPr lang="en-US" altLang="zh-TW" dirty="0" smtClean="0"/>
          </a:p>
          <a:p>
            <a:pPr>
              <a:spcBef>
                <a:spcPts val="0"/>
              </a:spcBef>
            </a:pPr>
            <a:endParaRPr lang="en-US" altLang="zh-TW" dirty="0" smtClean="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25</a:t>
            </a:fld>
            <a:endParaRPr lang="zh-TW" altLang="en-US"/>
          </a:p>
        </p:txBody>
      </p:sp>
      <p:graphicFrame>
        <p:nvGraphicFramePr>
          <p:cNvPr id="6" name="表格 5"/>
          <p:cNvGraphicFramePr>
            <a:graphicFrameLocks noGrp="1"/>
          </p:cNvGraphicFramePr>
          <p:nvPr/>
        </p:nvGraphicFramePr>
        <p:xfrm>
          <a:off x="7715272" y="3772702"/>
          <a:ext cx="1249216" cy="1728000"/>
        </p:xfrm>
        <a:graphic>
          <a:graphicData uri="http://schemas.openxmlformats.org/drawingml/2006/table">
            <a:tbl>
              <a:tblPr firstRow="1" bandRow="1">
                <a:tableStyleId>{5940675A-B579-460E-94D1-54222C63F5DA}</a:tableStyleId>
              </a:tblPr>
              <a:tblGrid>
                <a:gridCol w="1249216"/>
              </a:tblGrid>
              <a:tr h="432000">
                <a:tc>
                  <a:txBody>
                    <a:bodyPr/>
                    <a:lstStyle/>
                    <a:p>
                      <a:r>
                        <a:rPr lang="en-US" altLang="zh-TW" sz="1800" dirty="0" smtClean="0"/>
                        <a:t>RT[0] = 5</a:t>
                      </a:r>
                      <a:endParaRPr lang="zh-TW" altLang="en-US" sz="1800" dirty="0"/>
                    </a:p>
                  </a:txBody>
                  <a:tcPr marL="36000" marR="36000" anchor="ctr"/>
                </a:tc>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RT[1] = -2</a:t>
                      </a:r>
                      <a:endParaRPr lang="zh-TW" altLang="en-US" sz="1800" dirty="0" smtClean="0"/>
                    </a:p>
                  </a:txBody>
                  <a:tcPr marL="36000" marR="36000" anchor="ctr"/>
                </a:tc>
              </a:tr>
              <a:tr h="432000">
                <a:tc>
                  <a:txBody>
                    <a:bodyPr/>
                    <a:lstStyle/>
                    <a:p>
                      <a:r>
                        <a:rPr lang="en-US" altLang="zh-TW" sz="1800" dirty="0" smtClean="0"/>
                        <a:t>RT[2] = 1</a:t>
                      </a:r>
                      <a:endParaRPr lang="zh-TW" altLang="en-US" sz="1800" dirty="0"/>
                    </a:p>
                  </a:txBody>
                  <a:tcPr marL="36000" marR="36000" anchor="ctr"/>
                </a:tc>
              </a:tr>
              <a:tr h="432000">
                <a:tc>
                  <a:txBody>
                    <a:bodyPr/>
                    <a:lstStyle/>
                    <a:p>
                      <a:r>
                        <a:rPr lang="en-US" altLang="zh-TW" sz="1800" dirty="0" smtClean="0"/>
                        <a:t>RT[3] = 6</a:t>
                      </a:r>
                      <a:endParaRPr lang="zh-TW" altLang="en-US" sz="1800" dirty="0"/>
                    </a:p>
                  </a:txBody>
                  <a:tcPr marL="36000" marR="36000" anchor="ctr"/>
                </a:tc>
              </a:tr>
            </a:tbl>
          </a:graphicData>
        </a:graphic>
      </p:graphicFrame>
      <p:sp>
        <p:nvSpPr>
          <p:cNvPr id="7" name="文字方塊 6"/>
          <p:cNvSpPr txBox="1"/>
          <p:nvPr/>
        </p:nvSpPr>
        <p:spPr>
          <a:xfrm>
            <a:off x="2182688" y="5182068"/>
            <a:ext cx="861752" cy="369332"/>
          </a:xfrm>
          <a:prstGeom prst="rect">
            <a:avLst/>
          </a:prstGeom>
          <a:noFill/>
        </p:spPr>
        <p:txBody>
          <a:bodyPr wrap="square" rtlCol="0" anchor="ctr" anchorCtr="0">
            <a:spAutoFit/>
          </a:bodyPr>
          <a:lstStyle/>
          <a:p>
            <a:pPr algn="l"/>
            <a:r>
              <a:rPr lang="en-US" altLang="zh-TW" dirty="0" smtClean="0"/>
              <a:t>index :</a:t>
            </a:r>
            <a:endParaRPr lang="zh-TW" altLang="en-US" dirty="0"/>
          </a:p>
        </p:txBody>
      </p:sp>
      <p:graphicFrame>
        <p:nvGraphicFramePr>
          <p:cNvPr id="8" name="表格 7"/>
          <p:cNvGraphicFramePr>
            <a:graphicFrameLocks noGrp="1"/>
          </p:cNvGraphicFramePr>
          <p:nvPr/>
        </p:nvGraphicFramePr>
        <p:xfrm>
          <a:off x="3039958" y="5663092"/>
          <a:ext cx="3960000" cy="432000"/>
        </p:xfrm>
        <a:graphic>
          <a:graphicData uri="http://schemas.openxmlformats.org/drawingml/2006/table">
            <a:tbl>
              <a:tblPr firstRow="1" bandRow="1">
                <a:tableStyleId>{5940675A-B579-460E-94D1-54222C63F5DA}</a:tableStyleId>
              </a:tblPr>
              <a:tblGrid>
                <a:gridCol w="360000"/>
                <a:gridCol w="360000"/>
                <a:gridCol w="360000"/>
                <a:gridCol w="360000"/>
                <a:gridCol w="360000"/>
                <a:gridCol w="360000"/>
                <a:gridCol w="360000"/>
                <a:gridCol w="360000"/>
                <a:gridCol w="360000"/>
                <a:gridCol w="360000"/>
                <a:gridCol w="360000"/>
              </a:tblGrid>
              <a:tr h="432000">
                <a:tc>
                  <a:txBody>
                    <a:bodyPr/>
                    <a:lstStyle/>
                    <a:p>
                      <a:pPr algn="ctr"/>
                      <a:r>
                        <a:rPr lang="en-US" altLang="zh-TW" dirty="0" smtClean="0">
                          <a:solidFill>
                            <a:schemeClr val="tx1"/>
                          </a:solidFill>
                        </a:rPr>
                        <a:t>10</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11</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17</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13</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14</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20</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21</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25</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4</a:t>
                      </a:r>
                      <a:endParaRPr lang="zh-TW" altLang="en-US" dirty="0">
                        <a:solidFill>
                          <a:schemeClr val="tx1"/>
                        </a:solidFill>
                      </a:endParaRPr>
                    </a:p>
                  </a:txBody>
                  <a:tcPr marL="0" marR="0" anchor="ctr"/>
                </a:tc>
                <a:tc>
                  <a:txBody>
                    <a:bodyPr/>
                    <a:lstStyle/>
                    <a:p>
                      <a:pPr algn="ctr"/>
                      <a:r>
                        <a:rPr lang="en-US" altLang="zh-TW" dirty="0" smtClean="0">
                          <a:solidFill>
                            <a:schemeClr val="tx1"/>
                          </a:solidFill>
                        </a:rPr>
                        <a:t>27</a:t>
                      </a:r>
                      <a:endParaRPr lang="zh-TW" altLang="en-US" dirty="0">
                        <a:solidFill>
                          <a:schemeClr val="tx1"/>
                        </a:solidFill>
                      </a:endParaRPr>
                    </a:p>
                  </a:txBody>
                  <a:tcPr marL="0" marR="0" anchor="ctr"/>
                </a:tc>
              </a:tr>
            </a:tbl>
          </a:graphicData>
        </a:graphic>
      </p:graphicFrame>
      <p:graphicFrame>
        <p:nvGraphicFramePr>
          <p:cNvPr id="9" name="表格 8"/>
          <p:cNvGraphicFramePr>
            <a:graphicFrameLocks noGrp="1"/>
          </p:cNvGraphicFramePr>
          <p:nvPr/>
        </p:nvGraphicFramePr>
        <p:xfrm>
          <a:off x="3039872" y="5147856"/>
          <a:ext cx="3960000" cy="432000"/>
        </p:xfrm>
        <a:graphic>
          <a:graphicData uri="http://schemas.openxmlformats.org/drawingml/2006/table">
            <a:tbl>
              <a:tblPr firstRow="1" bandRow="1">
                <a:tableStyleId>{5940675A-B579-460E-94D1-54222C63F5DA}</a:tableStyleId>
              </a:tblPr>
              <a:tblGrid>
                <a:gridCol w="360000"/>
                <a:gridCol w="384838"/>
                <a:gridCol w="335162"/>
                <a:gridCol w="360000"/>
                <a:gridCol w="360000"/>
                <a:gridCol w="360000"/>
                <a:gridCol w="360000"/>
                <a:gridCol w="360000"/>
                <a:gridCol w="360000"/>
                <a:gridCol w="360000"/>
                <a:gridCol w="360000"/>
              </a:tblGrid>
              <a:tr h="432000">
                <a:tc>
                  <a:txBody>
                    <a:bodyPr/>
                    <a:lstStyle/>
                    <a:p>
                      <a:pPr algn="ctr"/>
                      <a:r>
                        <a:rPr lang="en-US" altLang="zh-TW" dirty="0" smtClean="0">
                          <a:solidFill>
                            <a:schemeClr val="tx1"/>
                          </a:solidFill>
                        </a:rPr>
                        <a:t>0</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1</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2</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3</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4</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5</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6</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7</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8</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9</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smtClean="0">
                          <a:solidFill>
                            <a:schemeClr val="tx1"/>
                          </a:solidFill>
                        </a:rPr>
                        <a:t>10</a:t>
                      </a:r>
                      <a:endParaRPr lang="zh-TW" altLang="en-US" dirty="0">
                        <a:solidFill>
                          <a:schemeClr val="tx1"/>
                        </a:solidFill>
                      </a:endParaRPr>
                    </a:p>
                  </a:txBody>
                  <a:tcPr marL="0" marR="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文字方塊 9"/>
          <p:cNvSpPr txBox="1"/>
          <p:nvPr/>
        </p:nvSpPr>
        <p:spPr>
          <a:xfrm>
            <a:off x="2182688" y="5698956"/>
            <a:ext cx="861752" cy="369332"/>
          </a:xfrm>
          <a:prstGeom prst="rect">
            <a:avLst/>
          </a:prstGeom>
          <a:noFill/>
        </p:spPr>
        <p:txBody>
          <a:bodyPr wrap="square" rtlCol="0" anchor="ctr" anchorCtr="0">
            <a:spAutoFit/>
          </a:bodyPr>
          <a:lstStyle/>
          <a:p>
            <a:pPr algn="l"/>
            <a:r>
              <a:rPr lang="en-US" altLang="zh-TW" dirty="0" smtClean="0"/>
              <a:t>HK :</a:t>
            </a:r>
            <a:endParaRPr lang="zh-TW" altLang="en-US" dirty="0"/>
          </a:p>
        </p:txBody>
      </p:sp>
      <p:sp>
        <p:nvSpPr>
          <p:cNvPr id="14" name="文字方塊 13"/>
          <p:cNvSpPr txBox="1"/>
          <p:nvPr/>
        </p:nvSpPr>
        <p:spPr>
          <a:xfrm>
            <a:off x="4572000" y="1484784"/>
            <a:ext cx="4285497" cy="2677656"/>
          </a:xfrm>
          <a:prstGeom prst="rect">
            <a:avLst/>
          </a:prstGeom>
          <a:noFill/>
        </p:spPr>
        <p:txBody>
          <a:bodyPr wrap="square" rtlCol="0">
            <a:spAutoFit/>
          </a:bodyPr>
          <a:lstStyle/>
          <a:p>
            <a:r>
              <a:rPr lang="en-US" altLang="zh-TW" sz="2400" dirty="0" smtClean="0">
                <a:latin typeface="+mn-lt"/>
                <a:ea typeface="+mn-ea"/>
              </a:rPr>
              <a:t>For example:</a:t>
            </a:r>
          </a:p>
          <a:p>
            <a:r>
              <a:rPr lang="en-US" altLang="zh-TW" sz="2400" dirty="0" smtClean="0">
                <a:latin typeface="+mn-lt"/>
                <a:ea typeface="+mn-ea"/>
              </a:rPr>
              <a:t>Given </a:t>
            </a:r>
            <a:r>
              <a:rPr lang="en-US" altLang="zh-TW" sz="2400" i="1" dirty="0" smtClean="0">
                <a:latin typeface="+mn-lt"/>
                <a:ea typeface="+mn-ea"/>
              </a:rPr>
              <a:t>k</a:t>
            </a:r>
            <a:r>
              <a:rPr lang="en-US" altLang="zh-TW" sz="2400" dirty="0" smtClean="0">
                <a:latin typeface="+mn-lt"/>
                <a:ea typeface="+mn-ea"/>
              </a:rPr>
              <a:t> = </a:t>
            </a:r>
            <a:r>
              <a:rPr lang="en-US" altLang="zh-TW" sz="2400" dirty="0" smtClean="0">
                <a:solidFill>
                  <a:srgbClr val="C00000"/>
                </a:solidFill>
                <a:latin typeface="+mn-lt"/>
                <a:ea typeface="+mn-ea"/>
              </a:rPr>
              <a:t>19</a:t>
            </a:r>
          </a:p>
          <a:p>
            <a:r>
              <a:rPr kumimoji="0" lang="en-US" altLang="zh-TW" sz="2400" i="1" dirty="0" smtClean="0">
                <a:latin typeface="Calibri"/>
                <a:ea typeface="新細明體"/>
              </a:rPr>
              <a:t>row</a:t>
            </a:r>
            <a:r>
              <a:rPr kumimoji="0" lang="en-US" altLang="zh-TW" sz="2400" dirty="0" smtClean="0">
                <a:latin typeface="Calibri"/>
                <a:ea typeface="新細明體"/>
              </a:rPr>
              <a:t> = </a:t>
            </a:r>
            <a:r>
              <a:rPr lang="en-US" altLang="zh-TW" sz="2400" dirty="0" smtClean="0"/>
              <a:t>19 / 8</a:t>
            </a:r>
            <a:r>
              <a:rPr kumimoji="0" lang="en-US" altLang="zh-TW" sz="2400" dirty="0" smtClean="0">
                <a:latin typeface="Calibri"/>
                <a:ea typeface="新細明體"/>
              </a:rPr>
              <a:t> = 2</a:t>
            </a:r>
          </a:p>
          <a:p>
            <a:r>
              <a:rPr kumimoji="0" lang="en-US" altLang="zh-TW" sz="2400" i="1" dirty="0" err="1" smtClean="0">
                <a:latin typeface="Calibri"/>
                <a:ea typeface="新細明體"/>
              </a:rPr>
              <a:t>col</a:t>
            </a:r>
            <a:r>
              <a:rPr kumimoji="0" lang="en-US" altLang="zh-TW" sz="2400" dirty="0" smtClean="0">
                <a:latin typeface="Calibri"/>
                <a:ea typeface="新細明體"/>
              </a:rPr>
              <a:t> = 19 mod 8 = 3</a:t>
            </a:r>
          </a:p>
          <a:p>
            <a:r>
              <a:rPr kumimoji="0" lang="en-US" altLang="zh-TW" sz="2400" i="1" dirty="0" smtClean="0">
                <a:latin typeface="Calibri"/>
                <a:ea typeface="新細明體"/>
              </a:rPr>
              <a:t>index</a:t>
            </a:r>
            <a:r>
              <a:rPr kumimoji="0" lang="en-US" altLang="zh-TW" sz="2400" dirty="0" smtClean="0">
                <a:latin typeface="Calibri"/>
                <a:ea typeface="新細明體"/>
              </a:rPr>
              <a:t> = RT[2] + 3 = 1 + 3 = 4</a:t>
            </a:r>
          </a:p>
          <a:p>
            <a:r>
              <a:rPr kumimoji="0" lang="en-US" altLang="zh-TW" sz="2400" dirty="0" smtClean="0">
                <a:latin typeface="Calibri"/>
                <a:ea typeface="新細明體"/>
              </a:rPr>
              <a:t>HK[4] =</a:t>
            </a:r>
            <a:r>
              <a:rPr kumimoji="0" lang="en-US" altLang="zh-TW" sz="2400" dirty="0" smtClean="0">
                <a:solidFill>
                  <a:srgbClr val="C00000"/>
                </a:solidFill>
                <a:latin typeface="Calibri"/>
                <a:ea typeface="新細明體"/>
              </a:rPr>
              <a:t>14</a:t>
            </a:r>
            <a:r>
              <a:rPr kumimoji="0" lang="en-US" altLang="zh-TW" sz="2400" i="1" dirty="0" smtClean="0">
                <a:solidFill>
                  <a:srgbClr val="C00000"/>
                </a:solidFill>
                <a:latin typeface="Calibri"/>
                <a:ea typeface="新細明體"/>
              </a:rPr>
              <a:t> </a:t>
            </a:r>
          </a:p>
          <a:p>
            <a:r>
              <a:rPr kumimoji="0" lang="en-US" altLang="zh-TW" sz="2400" dirty="0" smtClean="0">
                <a:latin typeface="Calibri"/>
                <a:ea typeface="新細明體"/>
              </a:rPr>
              <a:t>19 is an invalid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Perfect Hashing Memory Architecture</a:t>
            </a:r>
            <a:endParaRPr lang="zh-TW" altLang="en-US" dirty="0"/>
          </a:p>
        </p:txBody>
      </p:sp>
      <p:sp>
        <p:nvSpPr>
          <p:cNvPr id="57" name="內容版面配置區 2"/>
          <p:cNvSpPr>
            <a:spLocks noGrp="1"/>
          </p:cNvSpPr>
          <p:nvPr>
            <p:ph idx="1"/>
          </p:nvPr>
        </p:nvSpPr>
        <p:spPr/>
        <p:txBody>
          <a:bodyPr/>
          <a:lstStyle/>
          <a:p>
            <a:pPr>
              <a:spcBef>
                <a:spcPts val="0"/>
              </a:spcBef>
            </a:pPr>
            <a:r>
              <a:rPr lang="en-US" altLang="zh-TW" sz="2400" dirty="0" smtClean="0"/>
              <a:t>Algorithm</a:t>
            </a:r>
          </a:p>
          <a:p>
            <a:pPr lvl="1">
              <a:spcBef>
                <a:spcPts val="0"/>
              </a:spcBef>
            </a:pPr>
            <a:r>
              <a:rPr lang="en-US" altLang="zh-TW" sz="2000" i="1" dirty="0" smtClean="0"/>
              <a:t>row</a:t>
            </a:r>
            <a:r>
              <a:rPr lang="en-US" altLang="zh-TW" sz="2000" dirty="0" smtClean="0"/>
              <a:t> = k / w ;</a:t>
            </a:r>
          </a:p>
          <a:p>
            <a:pPr lvl="1">
              <a:spcBef>
                <a:spcPts val="0"/>
              </a:spcBef>
            </a:pPr>
            <a:r>
              <a:rPr lang="en-US" altLang="zh-TW" sz="2000" i="1" dirty="0" smtClean="0"/>
              <a:t>col</a:t>
            </a:r>
            <a:r>
              <a:rPr lang="en-US" altLang="zh-TW" sz="2000" dirty="0" smtClean="0"/>
              <a:t> = </a:t>
            </a:r>
            <a:r>
              <a:rPr lang="en-US" altLang="zh-TW" sz="2000" i="1" dirty="0" smtClean="0"/>
              <a:t>k</a:t>
            </a:r>
            <a:r>
              <a:rPr lang="en-US" altLang="zh-TW" sz="2000" dirty="0" smtClean="0"/>
              <a:t> mod </a:t>
            </a:r>
            <a:r>
              <a:rPr lang="en-US" altLang="zh-TW" sz="2000" i="1" dirty="0" smtClean="0"/>
              <a:t>w </a:t>
            </a:r>
            <a:r>
              <a:rPr lang="en-US" altLang="zh-TW" sz="2000" dirty="0" smtClean="0"/>
              <a:t>;</a:t>
            </a:r>
          </a:p>
          <a:p>
            <a:pPr lvl="1">
              <a:spcBef>
                <a:spcPts val="0"/>
              </a:spcBef>
            </a:pPr>
            <a:r>
              <a:rPr lang="en-US" altLang="zh-TW" sz="2000" i="1" dirty="0" smtClean="0"/>
              <a:t>index</a:t>
            </a:r>
            <a:r>
              <a:rPr lang="en-US" altLang="zh-TW" sz="2000" dirty="0" smtClean="0"/>
              <a:t> = RT[</a:t>
            </a:r>
            <a:r>
              <a:rPr lang="en-US" altLang="zh-TW" sz="2000" i="1" dirty="0" smtClean="0"/>
              <a:t>row</a:t>
            </a:r>
            <a:r>
              <a:rPr lang="en-US" altLang="zh-TW" sz="2000" dirty="0" smtClean="0"/>
              <a:t>] + </a:t>
            </a:r>
            <a:r>
              <a:rPr lang="en-US" altLang="zh-TW" sz="2000" i="1" dirty="0" smtClean="0"/>
              <a:t>col </a:t>
            </a:r>
            <a:r>
              <a:rPr lang="en-US" altLang="zh-TW" sz="2000" dirty="0" smtClean="0"/>
              <a:t>;</a:t>
            </a:r>
          </a:p>
          <a:p>
            <a:pPr lvl="1">
              <a:spcBef>
                <a:spcPts val="0"/>
              </a:spcBef>
            </a:pPr>
            <a:r>
              <a:rPr lang="en-US" altLang="zh-TW" sz="2000" dirty="0" smtClean="0"/>
              <a:t>If HK[</a:t>
            </a:r>
            <a:r>
              <a:rPr lang="en-US" altLang="zh-TW" sz="2000" i="1" dirty="0" smtClean="0"/>
              <a:t>index</a:t>
            </a:r>
            <a:r>
              <a:rPr lang="en-US" altLang="zh-TW" sz="2000" dirty="0" smtClean="0"/>
              <a:t>] == </a:t>
            </a:r>
            <a:r>
              <a:rPr lang="en-US" altLang="zh-TW" sz="2000" i="1" dirty="0" smtClean="0"/>
              <a:t>k</a:t>
            </a:r>
            <a:r>
              <a:rPr lang="en-US" altLang="zh-TW" sz="2000" dirty="0" smtClean="0"/>
              <a:t/>
            </a:r>
            <a:br>
              <a:rPr lang="en-US" altLang="zh-TW" sz="2000" dirty="0" smtClean="0"/>
            </a:br>
            <a:r>
              <a:rPr lang="en-US" altLang="zh-TW" sz="2000" dirty="0" smtClean="0"/>
              <a:t>    </a:t>
            </a:r>
            <a:r>
              <a:rPr lang="en-US" altLang="zh-TW" sz="2000" i="1" dirty="0" smtClean="0"/>
              <a:t>k</a:t>
            </a:r>
            <a:r>
              <a:rPr lang="en-US" altLang="zh-TW" sz="2000" dirty="0" smtClean="0"/>
              <a:t> is a valid key ;</a:t>
            </a:r>
            <a:br>
              <a:rPr lang="en-US" altLang="zh-TW" sz="2000" dirty="0" smtClean="0"/>
            </a:br>
            <a:r>
              <a:rPr lang="en-US" altLang="zh-TW" sz="2000" dirty="0" smtClean="0"/>
              <a:t>else</a:t>
            </a:r>
            <a:br>
              <a:rPr lang="en-US" altLang="zh-TW" sz="2000" dirty="0" smtClean="0"/>
            </a:br>
            <a:r>
              <a:rPr lang="en-US" altLang="zh-TW" sz="2000" dirty="0" smtClean="0"/>
              <a:t>    </a:t>
            </a:r>
            <a:r>
              <a:rPr lang="en-US" altLang="zh-TW" sz="2000" i="1" dirty="0" smtClean="0"/>
              <a:t>k</a:t>
            </a:r>
            <a:r>
              <a:rPr lang="en-US" altLang="zh-TW" sz="2000" dirty="0" smtClean="0"/>
              <a:t> is an invalid key ;</a:t>
            </a:r>
          </a:p>
          <a:p>
            <a:pPr lvl="1">
              <a:spcBef>
                <a:spcPts val="0"/>
              </a:spcBef>
            </a:pPr>
            <a:r>
              <a:rPr lang="en-US" altLang="zh-TW" sz="2000" dirty="0" smtClean="0"/>
              <a:t>If </a:t>
            </a:r>
            <a:r>
              <a:rPr lang="en-US" altLang="zh-TW" sz="2000" i="1" dirty="0" smtClean="0"/>
              <a:t>k</a:t>
            </a:r>
            <a:r>
              <a:rPr lang="en-US" altLang="zh-TW" sz="2000" dirty="0" smtClean="0"/>
              <a:t> is a valid key</a:t>
            </a:r>
            <a:br>
              <a:rPr lang="en-US" altLang="zh-TW" sz="2000" dirty="0" smtClean="0"/>
            </a:br>
            <a:r>
              <a:rPr lang="en-US" altLang="zh-TW" sz="2000" dirty="0" smtClean="0"/>
              <a:t>    </a:t>
            </a:r>
            <a:r>
              <a:rPr lang="en-US" altLang="zh-TW" sz="2000" i="1" dirty="0" smtClean="0"/>
              <a:t>nextState</a:t>
            </a:r>
            <a:r>
              <a:rPr lang="en-US" altLang="zh-TW" sz="2000" dirty="0" smtClean="0"/>
              <a:t> = NS[</a:t>
            </a:r>
            <a:r>
              <a:rPr lang="en-US" altLang="zh-TW" sz="2000" i="1" dirty="0" smtClean="0"/>
              <a:t>index</a:t>
            </a:r>
            <a:r>
              <a:rPr lang="en-US" altLang="zh-TW" sz="2000" dirty="0" smtClean="0"/>
              <a:t>] ;</a:t>
            </a:r>
            <a:br>
              <a:rPr lang="en-US" altLang="zh-TW" sz="2000" dirty="0" smtClean="0"/>
            </a:br>
            <a:r>
              <a:rPr lang="en-US" altLang="zh-TW" sz="2000" dirty="0" smtClean="0"/>
              <a:t>else</a:t>
            </a:r>
            <a:br>
              <a:rPr lang="en-US" altLang="zh-TW" sz="2000" dirty="0" smtClean="0"/>
            </a:br>
            <a:r>
              <a:rPr lang="en-US" altLang="zh-TW" sz="2000" dirty="0" smtClean="0"/>
              <a:t>    </a:t>
            </a:r>
            <a:r>
              <a:rPr lang="en-US" altLang="zh-TW" sz="2000" i="1" dirty="0" smtClean="0"/>
              <a:t>nextState</a:t>
            </a:r>
            <a:r>
              <a:rPr lang="en-US" altLang="zh-TW" sz="2000" dirty="0" smtClean="0"/>
              <a:t> = trap state;</a:t>
            </a:r>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26</a:t>
            </a:fld>
            <a:endParaRPr lang="zh-TW" altLang="en-US"/>
          </a:p>
        </p:txBody>
      </p:sp>
      <p:graphicFrame>
        <p:nvGraphicFramePr>
          <p:cNvPr id="7" name="表格 6"/>
          <p:cNvGraphicFramePr>
            <a:graphicFrameLocks noGrp="1"/>
          </p:cNvGraphicFramePr>
          <p:nvPr/>
        </p:nvGraphicFramePr>
        <p:xfrm>
          <a:off x="7083458" y="3397799"/>
          <a:ext cx="1304966" cy="1751225"/>
        </p:xfrm>
        <a:graphic>
          <a:graphicData uri="http://schemas.openxmlformats.org/drawingml/2006/table">
            <a:tbl>
              <a:tblPr firstRow="1" bandRow="1">
                <a:tableStyleId>{5940675A-B579-460E-94D1-54222C63F5DA}</a:tableStyleId>
              </a:tblPr>
              <a:tblGrid>
                <a:gridCol w="652483"/>
                <a:gridCol w="652483"/>
              </a:tblGrid>
              <a:tr h="247225">
                <a:tc>
                  <a:txBody>
                    <a:bodyPr/>
                    <a:lstStyle/>
                    <a:p>
                      <a:pPr algn="ctr"/>
                      <a:r>
                        <a:rPr lang="en-US" altLang="zh-TW" sz="1000" dirty="0" smtClean="0">
                          <a:solidFill>
                            <a:schemeClr val="bg1"/>
                          </a:solidFill>
                        </a:rPr>
                        <a:t>key</a:t>
                      </a:r>
                      <a:endParaRPr lang="zh-TW" altLang="en-US" sz="1000" dirty="0">
                        <a:solidFill>
                          <a:schemeClr val="bg1"/>
                        </a:solidFill>
                      </a:endParaRPr>
                    </a:p>
                  </a:txBody>
                  <a:tcPr marL="0" marR="0" marT="0" marB="0" anchor="ctr">
                    <a:solidFill>
                      <a:schemeClr val="accent6">
                        <a:lumMod val="50000"/>
                      </a:schemeClr>
                    </a:solidFill>
                  </a:tcPr>
                </a:tc>
                <a:tc>
                  <a:txBody>
                    <a:bodyPr/>
                    <a:lstStyle/>
                    <a:p>
                      <a:pPr algn="ctr"/>
                      <a:r>
                        <a:rPr lang="en-US" altLang="zh-TW" sz="1000" baseline="0" dirty="0" smtClean="0">
                          <a:solidFill>
                            <a:schemeClr val="bg1"/>
                          </a:solidFill>
                        </a:rPr>
                        <a:t>Next state</a:t>
                      </a:r>
                      <a:endParaRPr lang="zh-TW" altLang="en-US" sz="1000" dirty="0">
                        <a:solidFill>
                          <a:schemeClr val="bg1"/>
                        </a:solidFill>
                      </a:endParaRPr>
                    </a:p>
                  </a:txBody>
                  <a:tcPr marL="0" marR="0" marT="0" marB="0" anchor="ctr">
                    <a:solidFill>
                      <a:srgbClr val="7030A0"/>
                    </a:solidFill>
                  </a:tcPr>
                </a:tc>
              </a:tr>
              <a:tr h="188000">
                <a:tc>
                  <a:txBody>
                    <a:bodyPr/>
                    <a:lstStyle/>
                    <a:p>
                      <a:pPr algn="ctr"/>
                      <a:endParaRPr lang="zh-TW" altLang="en-US" sz="1100" dirty="0">
                        <a:solidFill>
                          <a:srgbClr val="92D050"/>
                        </a:solidFill>
                      </a:endParaRPr>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r h="188000">
                <a:tc>
                  <a:txBody>
                    <a:bodyPr/>
                    <a:lstStyle/>
                    <a:p>
                      <a:pPr algn="ctr"/>
                      <a:endParaRPr lang="zh-TW" altLang="en-US" sz="1100" dirty="0"/>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r h="188000">
                <a:tc>
                  <a:txBody>
                    <a:bodyPr/>
                    <a:lstStyle/>
                    <a:p>
                      <a:pPr algn="ctr"/>
                      <a:endParaRPr lang="zh-TW" altLang="en-US" sz="1100" dirty="0"/>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r h="188000">
                <a:tc>
                  <a:txBody>
                    <a:bodyPr/>
                    <a:lstStyle/>
                    <a:p>
                      <a:pPr algn="ctr"/>
                      <a:endParaRPr lang="zh-TW" altLang="en-US" sz="1100" dirty="0"/>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r h="188000">
                <a:tc>
                  <a:txBody>
                    <a:bodyPr/>
                    <a:lstStyle/>
                    <a:p>
                      <a:pPr algn="ctr"/>
                      <a:endParaRPr lang="zh-TW" altLang="en-US" sz="1100" dirty="0"/>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r h="188000">
                <a:tc>
                  <a:txBody>
                    <a:bodyPr/>
                    <a:lstStyle/>
                    <a:p>
                      <a:pPr algn="ctr"/>
                      <a:endParaRPr lang="zh-TW" altLang="en-US" sz="1100" dirty="0"/>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r h="188000">
                <a:tc>
                  <a:txBody>
                    <a:bodyPr/>
                    <a:lstStyle/>
                    <a:p>
                      <a:pPr algn="ctr"/>
                      <a:endParaRPr lang="zh-TW" altLang="en-US" sz="1100" dirty="0"/>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r h="188000">
                <a:tc>
                  <a:txBody>
                    <a:bodyPr/>
                    <a:lstStyle/>
                    <a:p>
                      <a:pPr algn="ctr"/>
                      <a:endParaRPr lang="zh-TW" altLang="en-US" sz="1100" dirty="0"/>
                    </a:p>
                  </a:txBody>
                  <a:tcPr marL="0" marR="0" marT="0" marB="0" anchor="ctr">
                    <a:solidFill>
                      <a:schemeClr val="accent6">
                        <a:lumMod val="50000"/>
                      </a:schemeClr>
                    </a:solidFill>
                  </a:tcPr>
                </a:tc>
                <a:tc>
                  <a:txBody>
                    <a:bodyPr/>
                    <a:lstStyle/>
                    <a:p>
                      <a:pPr algn="ctr"/>
                      <a:endParaRPr lang="zh-TW" altLang="en-US" sz="1100" dirty="0"/>
                    </a:p>
                  </a:txBody>
                  <a:tcPr marL="0" marR="0" marT="0" marB="0" anchor="ctr">
                    <a:solidFill>
                      <a:srgbClr val="7030A0"/>
                    </a:solidFill>
                  </a:tcPr>
                </a:tc>
              </a:tr>
            </a:tbl>
          </a:graphicData>
        </a:graphic>
      </p:graphicFrame>
      <p:graphicFrame>
        <p:nvGraphicFramePr>
          <p:cNvPr id="24" name="表格 23"/>
          <p:cNvGraphicFramePr>
            <a:graphicFrameLocks noGrp="1"/>
          </p:cNvGraphicFramePr>
          <p:nvPr/>
        </p:nvGraphicFramePr>
        <p:xfrm>
          <a:off x="5905546" y="4572007"/>
          <a:ext cx="180000" cy="720000"/>
        </p:xfrm>
        <a:graphic>
          <a:graphicData uri="http://schemas.openxmlformats.org/drawingml/2006/table">
            <a:tbl>
              <a:tblPr firstRow="1" bandRow="1">
                <a:tableStyleId>{5940675A-B579-460E-94D1-54222C63F5DA}</a:tableStyleId>
              </a:tblPr>
              <a:tblGrid>
                <a:gridCol w="180000"/>
              </a:tblGrid>
              <a:tr h="180000">
                <a:tc>
                  <a:txBody>
                    <a:bodyPr/>
                    <a:lstStyle/>
                    <a:p>
                      <a:pPr algn="ctr"/>
                      <a:endParaRPr lang="zh-TW" altLang="en-US" sz="800" dirty="0"/>
                    </a:p>
                  </a:txBody>
                  <a:tcPr marL="0" marR="0" marT="0" marB="0" anchor="ctr">
                    <a:solidFill>
                      <a:schemeClr val="accent4">
                        <a:lumMod val="75000"/>
                      </a:schemeClr>
                    </a:solidFill>
                  </a:tcPr>
                </a:tc>
              </a:tr>
              <a:tr h="180000">
                <a:tc>
                  <a:txBody>
                    <a:bodyPr/>
                    <a:lstStyle/>
                    <a:p>
                      <a:pPr algn="ctr"/>
                      <a:endParaRPr lang="zh-TW" altLang="en-US" sz="800" dirty="0"/>
                    </a:p>
                  </a:txBody>
                  <a:tcPr marL="0" marR="0" marT="0" marB="0" anchor="ctr">
                    <a:solidFill>
                      <a:schemeClr val="accent4">
                        <a:lumMod val="75000"/>
                      </a:schemeClr>
                    </a:solidFill>
                  </a:tcPr>
                </a:tc>
              </a:tr>
              <a:tr h="180000">
                <a:tc>
                  <a:txBody>
                    <a:bodyPr/>
                    <a:lstStyle/>
                    <a:p>
                      <a:pPr algn="ctr"/>
                      <a:endParaRPr lang="zh-TW" altLang="en-US" sz="800" dirty="0"/>
                    </a:p>
                  </a:txBody>
                  <a:tcPr marL="0" marR="0" marT="0" marB="0" anchor="ctr">
                    <a:solidFill>
                      <a:schemeClr val="accent4">
                        <a:lumMod val="75000"/>
                      </a:schemeClr>
                    </a:solidFill>
                  </a:tcPr>
                </a:tc>
              </a:tr>
              <a:tr h="180000">
                <a:tc>
                  <a:txBody>
                    <a:bodyPr/>
                    <a:lstStyle/>
                    <a:p>
                      <a:pPr algn="ctr"/>
                      <a:endParaRPr lang="zh-TW" altLang="en-US" sz="800" dirty="0"/>
                    </a:p>
                  </a:txBody>
                  <a:tcPr marL="0" marR="0" marT="0" marB="0" anchor="ctr">
                    <a:solidFill>
                      <a:schemeClr val="accent4">
                        <a:lumMod val="75000"/>
                      </a:schemeClr>
                    </a:solidFill>
                  </a:tcPr>
                </a:tc>
              </a:tr>
            </a:tbl>
          </a:graphicData>
        </a:graphic>
      </p:graphicFrame>
      <p:sp>
        <p:nvSpPr>
          <p:cNvPr id="5" name="矩形 4"/>
          <p:cNvSpPr/>
          <p:nvPr/>
        </p:nvSpPr>
        <p:spPr bwMode="auto">
          <a:xfrm>
            <a:off x="4242152" y="3235685"/>
            <a:ext cx="720000" cy="265995"/>
          </a:xfrm>
          <a:prstGeom prst="rect">
            <a:avLst/>
          </a:prstGeom>
          <a:noFill/>
          <a:ln w="12700" cap="flat" cmpd="sng" algn="ctr">
            <a:solidFill>
              <a:schemeClr val="tx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i="0" u="none" strike="noStrike" cap="none" normalizeH="0" baseline="0" dirty="0" smtClean="0">
                <a:ln>
                  <a:noFill/>
                </a:ln>
                <a:solidFill>
                  <a:schemeClr val="tx1"/>
                </a:solidFill>
                <a:effectLst/>
                <a:latin typeface="Times New Roman" pitchFamily="18" charset="0"/>
                <a:cs typeface="Times New Roman" pitchFamily="18" charset="0"/>
              </a:rPr>
              <a:t>state</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6" name="矩形 5"/>
          <p:cNvSpPr/>
          <p:nvPr/>
        </p:nvSpPr>
        <p:spPr bwMode="auto">
          <a:xfrm>
            <a:off x="4960520" y="3235685"/>
            <a:ext cx="576000" cy="265995"/>
          </a:xfrm>
          <a:prstGeom prst="rect">
            <a:avLst/>
          </a:prstGeom>
          <a:noFill/>
          <a:ln w="12700" cap="flat" cmpd="sng" algn="ctr">
            <a:solidFill>
              <a:schemeClr val="tx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i="0" u="none" strike="noStrike" cap="none" normalizeH="0" baseline="0" dirty="0" smtClean="0">
                <a:ln>
                  <a:noFill/>
                </a:ln>
                <a:solidFill>
                  <a:schemeClr val="tx1"/>
                </a:solidFill>
                <a:effectLst/>
                <a:latin typeface="Times New Roman" pitchFamily="18" charset="0"/>
                <a:cs typeface="Times New Roman" pitchFamily="18" charset="0"/>
              </a:rPr>
              <a:t>char</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8" name="直線接點 7"/>
          <p:cNvCxnSpPr/>
          <p:nvPr/>
        </p:nvCxnSpPr>
        <p:spPr bwMode="auto">
          <a:xfrm rot="5400000">
            <a:off x="7694557" y="4251643"/>
            <a:ext cx="1675766" cy="0"/>
          </a:xfrm>
          <a:prstGeom prst="line">
            <a:avLst/>
          </a:prstGeom>
          <a:noFill/>
          <a:ln w="12700" cap="flat" cmpd="sng" algn="ctr">
            <a:solidFill>
              <a:schemeClr val="tx1"/>
            </a:solidFill>
            <a:prstDash val="solid"/>
            <a:round/>
            <a:headEnd type="none" w="med" len="med"/>
            <a:tailEnd type="none" w="med" len="med"/>
          </a:ln>
          <a:effectLst/>
        </p:spPr>
      </p:cxnSp>
      <p:cxnSp>
        <p:nvCxnSpPr>
          <p:cNvPr id="9" name="直線接點 8"/>
          <p:cNvCxnSpPr/>
          <p:nvPr/>
        </p:nvCxnSpPr>
        <p:spPr bwMode="auto">
          <a:xfrm>
            <a:off x="8421236" y="3423565"/>
            <a:ext cx="111204" cy="0"/>
          </a:xfrm>
          <a:prstGeom prst="line">
            <a:avLst/>
          </a:prstGeom>
          <a:noFill/>
          <a:ln w="12700" cap="flat" cmpd="sng" algn="ctr">
            <a:solidFill>
              <a:schemeClr val="tx1"/>
            </a:solidFill>
            <a:prstDash val="solid"/>
            <a:round/>
            <a:headEnd type="none" w="med" len="med"/>
            <a:tailEnd type="none" w="med" len="med"/>
          </a:ln>
          <a:effectLst/>
        </p:spPr>
      </p:cxnSp>
      <p:cxnSp>
        <p:nvCxnSpPr>
          <p:cNvPr id="10" name="直線接點 9"/>
          <p:cNvCxnSpPr/>
          <p:nvPr/>
        </p:nvCxnSpPr>
        <p:spPr bwMode="auto">
          <a:xfrm>
            <a:off x="8421236" y="5079185"/>
            <a:ext cx="111204" cy="0"/>
          </a:xfrm>
          <a:prstGeom prst="line">
            <a:avLst/>
          </a:prstGeom>
          <a:noFill/>
          <a:ln w="12700" cap="flat" cmpd="sng" algn="ctr">
            <a:solidFill>
              <a:schemeClr val="tx1"/>
            </a:solidFill>
            <a:prstDash val="solid"/>
            <a:round/>
            <a:headEnd type="none" w="med" len="med"/>
            <a:tailEnd type="none" w="med" len="med"/>
          </a:ln>
          <a:effectLst/>
        </p:spPr>
      </p:cxnSp>
      <p:sp>
        <p:nvSpPr>
          <p:cNvPr id="11" name="矩形 10"/>
          <p:cNvSpPr/>
          <p:nvPr/>
        </p:nvSpPr>
        <p:spPr bwMode="auto">
          <a:xfrm>
            <a:off x="8604448" y="4077072"/>
            <a:ext cx="472619" cy="425591"/>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HK Size</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4" name="矩形 13"/>
          <p:cNvSpPr/>
          <p:nvPr/>
        </p:nvSpPr>
        <p:spPr bwMode="auto">
          <a:xfrm>
            <a:off x="7197132" y="3153944"/>
            <a:ext cx="360000" cy="180000"/>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solidFill>
                  <a:schemeClr val="accent6">
                    <a:lumMod val="50000"/>
                  </a:schemeClr>
                </a:solidFill>
                <a:effectLst/>
                <a:latin typeface="Times New Roman" pitchFamily="18" charset="0"/>
                <a:cs typeface="Times New Roman" pitchFamily="18" charset="0"/>
              </a:rPr>
              <a:t>HK</a:t>
            </a:r>
            <a:endParaRPr kumimoji="1" lang="zh-TW" altLang="en-US" sz="1400" b="1" i="0" u="none" strike="noStrike" cap="none" normalizeH="0" baseline="0" dirty="0" smtClean="0">
              <a:ln>
                <a:noFill/>
              </a:ln>
              <a:solidFill>
                <a:schemeClr val="accent6">
                  <a:lumMod val="50000"/>
                </a:schemeClr>
              </a:solidFill>
              <a:effectLst/>
              <a:latin typeface="Times New Roman" pitchFamily="18" charset="0"/>
              <a:cs typeface="Times New Roman" pitchFamily="18" charset="0"/>
            </a:endParaRPr>
          </a:p>
        </p:txBody>
      </p:sp>
      <p:sp>
        <p:nvSpPr>
          <p:cNvPr id="17" name="梯形 16"/>
          <p:cNvSpPr/>
          <p:nvPr/>
        </p:nvSpPr>
        <p:spPr bwMode="auto">
          <a:xfrm rot="5400000" flipV="1">
            <a:off x="6226658" y="6267712"/>
            <a:ext cx="585188" cy="166807"/>
          </a:xfrm>
          <a:prstGeom prst="trapezoid">
            <a:avLst>
              <a:gd name="adj" fmla="val 65648"/>
            </a:avLst>
          </a:prstGeom>
          <a:noFill/>
          <a:ln w="12700" cap="flat" cmpd="sng" algn="ctr">
            <a:solidFill>
              <a:schemeClr val="tx1"/>
            </a:solidFill>
            <a:prstDash val="solid"/>
            <a:round/>
            <a:headEnd type="none" w="med" len="med"/>
            <a:tailEnd type="none" w="med" len="med"/>
          </a:ln>
          <a:effectLst/>
        </p:spPr>
        <p:txBody>
          <a:bodyPr vert="eaVert" wrap="square" lIns="36000" tIns="46800" rIns="3600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lang="en-US" altLang="zh-TW" sz="1400" dirty="0" smtClean="0">
              <a:latin typeface="+mn-lt"/>
            </a:endParaRPr>
          </a:p>
        </p:txBody>
      </p:sp>
      <p:cxnSp>
        <p:nvCxnSpPr>
          <p:cNvPr id="18" name="直線接點 17"/>
          <p:cNvCxnSpPr/>
          <p:nvPr/>
        </p:nvCxnSpPr>
        <p:spPr bwMode="auto">
          <a:xfrm>
            <a:off x="4623312" y="6352191"/>
            <a:ext cx="1814400" cy="0"/>
          </a:xfrm>
          <a:prstGeom prst="line">
            <a:avLst/>
          </a:prstGeom>
          <a:noFill/>
          <a:ln w="12700" cap="flat" cmpd="sng" algn="ctr">
            <a:solidFill>
              <a:schemeClr val="tx1"/>
            </a:solidFill>
            <a:prstDash val="solid"/>
            <a:round/>
            <a:headEnd type="none" w="med" len="med"/>
            <a:tailEnd type="none" w="med" len="med"/>
          </a:ln>
          <a:effectLst/>
        </p:spPr>
      </p:cxnSp>
      <p:cxnSp>
        <p:nvCxnSpPr>
          <p:cNvPr id="19" name="直線接點 18"/>
          <p:cNvCxnSpPr/>
          <p:nvPr/>
        </p:nvCxnSpPr>
        <p:spPr bwMode="auto">
          <a:xfrm>
            <a:off x="6528478" y="4250201"/>
            <a:ext cx="556022" cy="0"/>
          </a:xfrm>
          <a:prstGeom prst="line">
            <a:avLst/>
          </a:prstGeom>
          <a:noFill/>
          <a:ln w="12700" cap="flat" cmpd="sng" algn="ctr">
            <a:solidFill>
              <a:schemeClr val="tx1"/>
            </a:solidFill>
            <a:prstDash val="solid"/>
            <a:round/>
            <a:headEnd type="none" w="med" len="med"/>
            <a:tailEnd type="triangle" w="med" len="sm"/>
          </a:ln>
          <a:effectLst/>
        </p:spPr>
      </p:cxnSp>
      <p:sp>
        <p:nvSpPr>
          <p:cNvPr id="20" name="矩形 19"/>
          <p:cNvSpPr/>
          <p:nvPr/>
        </p:nvSpPr>
        <p:spPr bwMode="auto">
          <a:xfrm>
            <a:off x="6050282" y="5683467"/>
            <a:ext cx="936000" cy="265995"/>
          </a:xfrm>
          <a:prstGeom prst="rect">
            <a:avLst/>
          </a:prstGeom>
          <a:noFill/>
          <a:ln w="12700" cap="flat" cmpd="sng" algn="ctr">
            <a:solidFill>
              <a:schemeClr val="tx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algn="ctr">
              <a:spcBef>
                <a:spcPct val="50000"/>
              </a:spcBef>
            </a:pPr>
            <a:r>
              <a:rPr lang="en-US" altLang="zh-TW" sz="1400" dirty="0" smtClean="0">
                <a:latin typeface="Times New Roman" pitchFamily="18" charset="0"/>
                <a:cs typeface="Times New Roman" pitchFamily="18" charset="0"/>
              </a:rPr>
              <a:t>Comparator</a:t>
            </a:r>
          </a:p>
        </p:txBody>
      </p:sp>
      <p:cxnSp>
        <p:nvCxnSpPr>
          <p:cNvPr id="21" name="直線接點 20"/>
          <p:cNvCxnSpPr/>
          <p:nvPr/>
        </p:nvCxnSpPr>
        <p:spPr bwMode="auto">
          <a:xfrm>
            <a:off x="4956214" y="5816560"/>
            <a:ext cx="1094400" cy="0"/>
          </a:xfrm>
          <a:prstGeom prst="line">
            <a:avLst/>
          </a:prstGeom>
          <a:noFill/>
          <a:ln w="12700" cap="flat" cmpd="sng" algn="ctr">
            <a:solidFill>
              <a:schemeClr val="tx1"/>
            </a:solidFill>
            <a:prstDash val="solid"/>
            <a:round/>
            <a:headEnd type="none" w="med" len="med"/>
            <a:tailEnd type="triangle" w="med" len="sm"/>
          </a:ln>
          <a:effectLst/>
        </p:spPr>
      </p:cxnSp>
      <p:cxnSp>
        <p:nvCxnSpPr>
          <p:cNvPr id="23" name="直線接點 22"/>
          <p:cNvCxnSpPr/>
          <p:nvPr/>
        </p:nvCxnSpPr>
        <p:spPr bwMode="auto">
          <a:xfrm>
            <a:off x="6519879" y="5948477"/>
            <a:ext cx="0" cy="159597"/>
          </a:xfrm>
          <a:prstGeom prst="line">
            <a:avLst/>
          </a:prstGeom>
          <a:noFill/>
          <a:ln w="12700" cap="flat" cmpd="sng" algn="ctr">
            <a:solidFill>
              <a:schemeClr val="tx1"/>
            </a:solidFill>
            <a:prstDash val="solid"/>
            <a:round/>
            <a:headEnd type="none" w="med" len="med"/>
            <a:tailEnd type="triangle" w="med" len="sm"/>
          </a:ln>
          <a:effectLst/>
        </p:spPr>
      </p:cxnSp>
      <p:sp>
        <p:nvSpPr>
          <p:cNvPr id="25" name="矩形 24"/>
          <p:cNvSpPr/>
          <p:nvPr/>
        </p:nvSpPr>
        <p:spPr bwMode="auto">
          <a:xfrm>
            <a:off x="5830468" y="5352570"/>
            <a:ext cx="333613" cy="159597"/>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solidFill>
                  <a:srgbClr val="C00000"/>
                </a:solidFill>
                <a:effectLst/>
                <a:latin typeface="Times New Roman" pitchFamily="18" charset="0"/>
                <a:cs typeface="Times New Roman" pitchFamily="18" charset="0"/>
              </a:rPr>
              <a:t>RT</a:t>
            </a:r>
            <a:endParaRPr kumimoji="1" lang="zh-TW" altLang="en-US" sz="1400" b="1" i="0" u="none" strike="noStrike" cap="none" normalizeH="0" baseline="0" dirty="0" smtClean="0">
              <a:ln>
                <a:noFill/>
              </a:ln>
              <a:solidFill>
                <a:srgbClr val="C00000"/>
              </a:solidFill>
              <a:effectLst/>
              <a:latin typeface="Times New Roman" pitchFamily="18" charset="0"/>
              <a:cs typeface="Times New Roman" pitchFamily="18" charset="0"/>
            </a:endParaRPr>
          </a:p>
        </p:txBody>
      </p:sp>
      <p:cxnSp>
        <p:nvCxnSpPr>
          <p:cNvPr id="26" name="直線接點 25"/>
          <p:cNvCxnSpPr/>
          <p:nvPr/>
        </p:nvCxnSpPr>
        <p:spPr bwMode="auto">
          <a:xfrm>
            <a:off x="4955568" y="4192102"/>
            <a:ext cx="1292492" cy="0"/>
          </a:xfrm>
          <a:prstGeom prst="line">
            <a:avLst/>
          </a:prstGeom>
          <a:noFill/>
          <a:ln w="12700" cap="flat" cmpd="sng" algn="ctr">
            <a:solidFill>
              <a:schemeClr val="tx1"/>
            </a:solidFill>
            <a:prstDash val="solid"/>
            <a:round/>
            <a:headEnd type="none" w="med" len="med"/>
            <a:tailEnd type="triangle" w="med" len="sm"/>
          </a:ln>
          <a:effectLst/>
        </p:spPr>
      </p:cxnSp>
      <p:cxnSp>
        <p:nvCxnSpPr>
          <p:cNvPr id="27" name="直線接點 26"/>
          <p:cNvCxnSpPr/>
          <p:nvPr/>
        </p:nvCxnSpPr>
        <p:spPr bwMode="auto">
          <a:xfrm rot="5400000">
            <a:off x="4243001" y="4219351"/>
            <a:ext cx="1436371" cy="0"/>
          </a:xfrm>
          <a:prstGeom prst="line">
            <a:avLst/>
          </a:prstGeom>
          <a:noFill/>
          <a:ln w="12700" cap="flat" cmpd="sng" algn="ctr">
            <a:solidFill>
              <a:schemeClr val="tx1"/>
            </a:solidFill>
            <a:prstDash val="solid"/>
            <a:round/>
            <a:headEnd type="none" w="med" len="med"/>
            <a:tailEnd type="none" w="med" len="med"/>
          </a:ln>
          <a:effectLst/>
        </p:spPr>
      </p:cxnSp>
      <p:cxnSp>
        <p:nvCxnSpPr>
          <p:cNvPr id="28" name="直線接點 27"/>
          <p:cNvCxnSpPr/>
          <p:nvPr/>
        </p:nvCxnSpPr>
        <p:spPr bwMode="auto">
          <a:xfrm rot="5400000">
            <a:off x="5870185" y="4430430"/>
            <a:ext cx="265995" cy="0"/>
          </a:xfrm>
          <a:prstGeom prst="line">
            <a:avLst/>
          </a:prstGeom>
          <a:noFill/>
          <a:ln w="12700" cap="flat" cmpd="sng" algn="ctr">
            <a:solidFill>
              <a:schemeClr val="tx1"/>
            </a:solidFill>
            <a:prstDash val="solid"/>
            <a:round/>
            <a:headEnd type="none" w="med" len="med"/>
            <a:tailEnd type="none" w="med" len="med"/>
          </a:ln>
          <a:effectLst/>
        </p:spPr>
      </p:cxnSp>
      <p:cxnSp>
        <p:nvCxnSpPr>
          <p:cNvPr id="29" name="直線接點 28"/>
          <p:cNvCxnSpPr/>
          <p:nvPr/>
        </p:nvCxnSpPr>
        <p:spPr bwMode="auto">
          <a:xfrm>
            <a:off x="5997379" y="4302985"/>
            <a:ext cx="250210" cy="0"/>
          </a:xfrm>
          <a:prstGeom prst="line">
            <a:avLst/>
          </a:prstGeom>
          <a:noFill/>
          <a:ln w="12700" cap="flat" cmpd="sng" algn="ctr">
            <a:solidFill>
              <a:schemeClr val="tx1"/>
            </a:solidFill>
            <a:prstDash val="solid"/>
            <a:round/>
            <a:headEnd type="none" w="med" len="med"/>
            <a:tailEnd type="triangle" w="med" len="sm"/>
          </a:ln>
          <a:effectLst/>
        </p:spPr>
      </p:cxnSp>
      <p:cxnSp>
        <p:nvCxnSpPr>
          <p:cNvPr id="30" name="直線接點 29"/>
          <p:cNvCxnSpPr/>
          <p:nvPr/>
        </p:nvCxnSpPr>
        <p:spPr bwMode="auto">
          <a:xfrm>
            <a:off x="4955568" y="4938880"/>
            <a:ext cx="948590" cy="0"/>
          </a:xfrm>
          <a:prstGeom prst="line">
            <a:avLst/>
          </a:prstGeom>
          <a:noFill/>
          <a:ln w="12700" cap="flat" cmpd="sng" algn="ctr">
            <a:solidFill>
              <a:schemeClr val="tx1"/>
            </a:solidFill>
            <a:prstDash val="solid"/>
            <a:round/>
            <a:headEnd type="none" w="med" len="med"/>
            <a:tailEnd type="triangle" w="med" len="sm"/>
          </a:ln>
          <a:effectLst/>
        </p:spPr>
      </p:cxnSp>
      <p:sp>
        <p:nvSpPr>
          <p:cNvPr id="31" name="矩形 30"/>
          <p:cNvSpPr/>
          <p:nvPr/>
        </p:nvSpPr>
        <p:spPr bwMode="auto">
          <a:xfrm>
            <a:off x="6251941" y="4114061"/>
            <a:ext cx="278011" cy="265995"/>
          </a:xfrm>
          <a:prstGeom prst="rect">
            <a:avLst/>
          </a:prstGeom>
          <a:noFill/>
          <a:ln w="12700" cap="flat" cmpd="sng" algn="ctr">
            <a:solidFill>
              <a:schemeClr val="tx1"/>
            </a:solid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i="0" u="none" strike="noStrike" cap="none" normalizeH="0" baseline="0" dirty="0" smtClean="0">
                <a:ln>
                  <a:noFill/>
                </a:ln>
                <a:solidFill>
                  <a:schemeClr val="tx1"/>
                </a:solidFill>
                <a:effectLst/>
                <a:latin typeface="Times New Roman" pitchFamily="18" charset="0"/>
                <a:cs typeface="Times New Roman" pitchFamily="18" charset="0"/>
              </a:rPr>
              <a:t>+</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2" name="矩形 31"/>
          <p:cNvSpPr/>
          <p:nvPr/>
        </p:nvSpPr>
        <p:spPr bwMode="auto">
          <a:xfrm>
            <a:off x="5449489" y="3948863"/>
            <a:ext cx="444818" cy="265995"/>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col</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3" name="矩形 32"/>
          <p:cNvSpPr/>
          <p:nvPr/>
        </p:nvSpPr>
        <p:spPr bwMode="auto">
          <a:xfrm>
            <a:off x="5449489" y="4699081"/>
            <a:ext cx="444818" cy="265995"/>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row</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34" name="矩形 33"/>
          <p:cNvSpPr/>
          <p:nvPr/>
        </p:nvSpPr>
        <p:spPr bwMode="auto">
          <a:xfrm>
            <a:off x="4909962" y="3529472"/>
            <a:ext cx="444818" cy="265995"/>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key</a:t>
            </a:r>
            <a:endParaRPr kumimoji="1" lang="zh-TW" altLang="en-US" sz="1400" i="0" u="none" strike="noStrike" cap="none" normalizeH="0" baseline="0" dirty="0" smtClean="0">
              <a:ln>
                <a:noFill/>
              </a:ln>
              <a:effectLst/>
              <a:latin typeface="Times New Roman" pitchFamily="18" charset="0"/>
              <a:cs typeface="Times New Roman" pitchFamily="18" charset="0"/>
            </a:endParaRPr>
          </a:p>
        </p:txBody>
      </p:sp>
      <p:cxnSp>
        <p:nvCxnSpPr>
          <p:cNvPr id="37" name="直線接點 36"/>
          <p:cNvCxnSpPr/>
          <p:nvPr/>
        </p:nvCxnSpPr>
        <p:spPr bwMode="auto">
          <a:xfrm>
            <a:off x="6602934" y="6519612"/>
            <a:ext cx="468000" cy="0"/>
          </a:xfrm>
          <a:prstGeom prst="line">
            <a:avLst/>
          </a:prstGeom>
          <a:noFill/>
          <a:ln w="12700" cap="flat" cmpd="sng" algn="ctr">
            <a:solidFill>
              <a:schemeClr val="tx1"/>
            </a:solidFill>
            <a:prstDash val="solid"/>
            <a:round/>
            <a:headEnd type="triangle" w="med" len="sm"/>
            <a:tailEnd type="none" w="med" len="sm"/>
          </a:ln>
          <a:effectLst/>
        </p:spPr>
      </p:cxnSp>
      <p:sp>
        <p:nvSpPr>
          <p:cNvPr id="38" name="矩形 37"/>
          <p:cNvSpPr/>
          <p:nvPr/>
        </p:nvSpPr>
        <p:spPr bwMode="auto">
          <a:xfrm>
            <a:off x="6556770" y="4008403"/>
            <a:ext cx="500420" cy="265995"/>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index</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cxnSp>
        <p:nvCxnSpPr>
          <p:cNvPr id="42" name="直線接點 41"/>
          <p:cNvCxnSpPr/>
          <p:nvPr/>
        </p:nvCxnSpPr>
        <p:spPr bwMode="auto">
          <a:xfrm>
            <a:off x="4626056" y="3506511"/>
            <a:ext cx="0" cy="2846143"/>
          </a:xfrm>
          <a:prstGeom prst="line">
            <a:avLst/>
          </a:prstGeom>
          <a:noFill/>
          <a:ln w="12700" cap="flat" cmpd="sng" algn="ctr">
            <a:solidFill>
              <a:schemeClr val="tx1"/>
            </a:solidFill>
            <a:prstDash val="solid"/>
            <a:round/>
            <a:headEnd type="triangle" w="med" len="sm"/>
            <a:tailEnd type="none" w="med" len="sm"/>
          </a:ln>
          <a:effectLst/>
        </p:spPr>
      </p:cxnSp>
      <p:sp>
        <p:nvSpPr>
          <p:cNvPr id="43" name="矩形 42"/>
          <p:cNvSpPr/>
          <p:nvPr/>
        </p:nvSpPr>
        <p:spPr bwMode="auto">
          <a:xfrm>
            <a:off x="5327623" y="6106237"/>
            <a:ext cx="834033" cy="265995"/>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nextState</a:t>
            </a: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4" name="矩形 43"/>
          <p:cNvSpPr/>
          <p:nvPr/>
        </p:nvSpPr>
        <p:spPr bwMode="auto">
          <a:xfrm>
            <a:off x="4845232" y="3981378"/>
            <a:ext cx="1734319" cy="1569368"/>
          </a:xfrm>
          <a:prstGeom prst="rect">
            <a:avLst/>
          </a:prstGeom>
          <a:noFill/>
          <a:ln w="12700" cap="flat" cmpd="sng" algn="ctr">
            <a:solidFill>
              <a:srgbClr val="002060"/>
            </a:solidFill>
            <a:prstDash val="lgDash"/>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1" lang="zh-TW" altLang="en-US" sz="140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5" name="矩形 44"/>
          <p:cNvSpPr/>
          <p:nvPr/>
        </p:nvSpPr>
        <p:spPr bwMode="auto">
          <a:xfrm>
            <a:off x="5571778" y="3751241"/>
            <a:ext cx="500420" cy="212796"/>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solidFill>
                  <a:srgbClr val="C00000"/>
                </a:solidFill>
                <a:effectLst/>
                <a:latin typeface="Times New Roman" pitchFamily="18" charset="0"/>
                <a:cs typeface="Times New Roman" pitchFamily="18" charset="0"/>
              </a:rPr>
              <a:t>PHF</a:t>
            </a:r>
            <a:endParaRPr kumimoji="1" lang="zh-TW" altLang="en-US" sz="1400" b="1" i="0" u="none" strike="noStrike" cap="none" normalizeH="0" baseline="0" dirty="0" smtClean="0">
              <a:ln>
                <a:noFill/>
              </a:ln>
              <a:solidFill>
                <a:srgbClr val="C00000"/>
              </a:solidFill>
              <a:effectLst/>
              <a:latin typeface="Times New Roman" pitchFamily="18" charset="0"/>
              <a:cs typeface="Times New Roman" pitchFamily="18" charset="0"/>
            </a:endParaRPr>
          </a:p>
        </p:txBody>
      </p:sp>
      <p:cxnSp>
        <p:nvCxnSpPr>
          <p:cNvPr id="51" name="直線接點 50"/>
          <p:cNvCxnSpPr/>
          <p:nvPr/>
        </p:nvCxnSpPr>
        <p:spPr bwMode="auto">
          <a:xfrm rot="5400000">
            <a:off x="4521827" y="5377988"/>
            <a:ext cx="877782" cy="0"/>
          </a:xfrm>
          <a:prstGeom prst="line">
            <a:avLst/>
          </a:prstGeom>
          <a:noFill/>
          <a:ln w="12700" cap="flat" cmpd="sng" algn="ctr">
            <a:solidFill>
              <a:schemeClr val="tx1"/>
            </a:solidFill>
            <a:prstDash val="solid"/>
            <a:round/>
            <a:headEnd type="none" w="med" len="med"/>
            <a:tailEnd type="none" w="med" len="med"/>
          </a:ln>
          <a:effectLst/>
        </p:spPr>
      </p:cxnSp>
      <p:sp>
        <p:nvSpPr>
          <p:cNvPr id="59" name="矩形 58"/>
          <p:cNvSpPr/>
          <p:nvPr/>
        </p:nvSpPr>
        <p:spPr bwMode="auto">
          <a:xfrm>
            <a:off x="7884368" y="3140968"/>
            <a:ext cx="360000" cy="180000"/>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kumimoji="1" lang="en-US" altLang="zh-TW" sz="1400" b="1" i="0" u="none" strike="noStrike" cap="none" normalizeH="0" baseline="0" dirty="0" smtClean="0">
                <a:ln>
                  <a:noFill/>
                </a:ln>
                <a:solidFill>
                  <a:srgbClr val="7030A0"/>
                </a:solidFill>
                <a:effectLst/>
                <a:latin typeface="Times New Roman" pitchFamily="18" charset="0"/>
                <a:cs typeface="Times New Roman" pitchFamily="18" charset="0"/>
              </a:rPr>
              <a:t>NS</a:t>
            </a:r>
            <a:endParaRPr kumimoji="1" lang="zh-TW" altLang="en-US" sz="1400" b="1" i="0" u="none" strike="noStrike" cap="none" normalizeH="0" baseline="0" dirty="0" smtClean="0">
              <a:ln>
                <a:noFill/>
              </a:ln>
              <a:solidFill>
                <a:srgbClr val="7030A0"/>
              </a:solidFill>
              <a:effectLst/>
              <a:latin typeface="Times New Roman" pitchFamily="18" charset="0"/>
              <a:cs typeface="Times New Roman" pitchFamily="18" charset="0"/>
            </a:endParaRPr>
          </a:p>
        </p:txBody>
      </p:sp>
      <p:cxnSp>
        <p:nvCxnSpPr>
          <p:cNvPr id="53" name="直線接點 52"/>
          <p:cNvCxnSpPr/>
          <p:nvPr/>
        </p:nvCxnSpPr>
        <p:spPr bwMode="auto">
          <a:xfrm rot="5400000">
            <a:off x="4617845" y="3846765"/>
            <a:ext cx="691200" cy="0"/>
          </a:xfrm>
          <a:prstGeom prst="line">
            <a:avLst/>
          </a:prstGeom>
          <a:noFill/>
          <a:ln w="19050" cap="flat" cmpd="sng" algn="ctr">
            <a:solidFill>
              <a:srgbClr val="C00000"/>
            </a:solidFill>
            <a:prstDash val="solid"/>
            <a:round/>
            <a:headEnd type="none" w="med" len="med"/>
            <a:tailEnd type="none" w="med" len="med"/>
          </a:ln>
          <a:effectLst/>
        </p:spPr>
      </p:cxnSp>
      <p:cxnSp>
        <p:nvCxnSpPr>
          <p:cNvPr id="54" name="直線接點 53"/>
          <p:cNvCxnSpPr/>
          <p:nvPr/>
        </p:nvCxnSpPr>
        <p:spPr bwMode="auto">
          <a:xfrm>
            <a:off x="4958756" y="4942276"/>
            <a:ext cx="948590" cy="0"/>
          </a:xfrm>
          <a:prstGeom prst="line">
            <a:avLst/>
          </a:prstGeom>
          <a:noFill/>
          <a:ln w="19050" cap="flat" cmpd="sng" algn="ctr">
            <a:solidFill>
              <a:srgbClr val="C00000"/>
            </a:solidFill>
            <a:prstDash val="solid"/>
            <a:round/>
            <a:headEnd type="none" w="med" len="med"/>
            <a:tailEnd type="triangle" w="med" len="sm"/>
          </a:ln>
          <a:effectLst/>
        </p:spPr>
      </p:cxnSp>
      <p:grpSp>
        <p:nvGrpSpPr>
          <p:cNvPr id="3" name="群組 54"/>
          <p:cNvGrpSpPr/>
          <p:nvPr/>
        </p:nvGrpSpPr>
        <p:grpSpPr>
          <a:xfrm>
            <a:off x="5049699" y="4804127"/>
            <a:ext cx="444818" cy="271661"/>
            <a:chOff x="5049699" y="4804127"/>
            <a:chExt cx="444818" cy="271661"/>
          </a:xfrm>
        </p:grpSpPr>
        <p:sp>
          <p:nvSpPr>
            <p:cNvPr id="46" name="橢圓 45"/>
            <p:cNvSpPr/>
            <p:nvPr/>
          </p:nvSpPr>
          <p:spPr>
            <a:xfrm>
              <a:off x="5065905" y="4804127"/>
              <a:ext cx="389215" cy="2659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bIns="36000" rtlCol="0" anchor="ctr"/>
            <a:lstStyle/>
            <a:p>
              <a:pPr algn="ctr"/>
              <a:endParaRPr lang="zh-TW" altLang="en-US" sz="1400" dirty="0"/>
            </a:p>
          </p:txBody>
        </p:sp>
        <p:sp>
          <p:nvSpPr>
            <p:cNvPr id="49" name="矩形 48"/>
            <p:cNvSpPr/>
            <p:nvPr/>
          </p:nvSpPr>
          <p:spPr bwMode="auto">
            <a:xfrm>
              <a:off x="5049699" y="4809793"/>
              <a:ext cx="444818" cy="265995"/>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&gt;&gt;</a:t>
              </a:r>
              <a:endParaRPr kumimoji="1" lang="zh-TW" altLang="en-US" sz="1400" i="0" u="none" strike="noStrike" cap="none" normalizeH="0" baseline="0" dirty="0" smtClean="0">
                <a:ln>
                  <a:noFill/>
                </a:ln>
                <a:effectLst/>
                <a:latin typeface="Times New Roman" pitchFamily="18" charset="0"/>
                <a:cs typeface="Times New Roman" pitchFamily="18" charset="0"/>
              </a:endParaRPr>
            </a:p>
          </p:txBody>
        </p:sp>
      </p:grpSp>
      <p:cxnSp>
        <p:nvCxnSpPr>
          <p:cNvPr id="61" name="直線接點 60"/>
          <p:cNvCxnSpPr/>
          <p:nvPr/>
        </p:nvCxnSpPr>
        <p:spPr bwMode="auto">
          <a:xfrm rot="5400000">
            <a:off x="4589180" y="4565040"/>
            <a:ext cx="748800" cy="0"/>
          </a:xfrm>
          <a:prstGeom prst="line">
            <a:avLst/>
          </a:prstGeom>
          <a:noFill/>
          <a:ln w="19050" cap="flat" cmpd="sng" algn="ctr">
            <a:solidFill>
              <a:srgbClr val="C00000"/>
            </a:solidFill>
            <a:prstDash val="solid"/>
            <a:round/>
            <a:headEnd type="none" w="med" len="med"/>
            <a:tailEnd type="none" w="med" len="med"/>
          </a:ln>
          <a:effectLst/>
        </p:spPr>
      </p:cxnSp>
      <p:cxnSp>
        <p:nvCxnSpPr>
          <p:cNvPr id="62" name="直線接點 61"/>
          <p:cNvCxnSpPr/>
          <p:nvPr/>
        </p:nvCxnSpPr>
        <p:spPr bwMode="auto">
          <a:xfrm rot="5400000">
            <a:off x="4523771" y="5377669"/>
            <a:ext cx="877782" cy="0"/>
          </a:xfrm>
          <a:prstGeom prst="line">
            <a:avLst/>
          </a:prstGeom>
          <a:noFill/>
          <a:ln w="19050" cap="flat" cmpd="sng" algn="ctr">
            <a:solidFill>
              <a:srgbClr val="C00000"/>
            </a:solidFill>
            <a:prstDash val="solid"/>
            <a:round/>
            <a:headEnd type="none" w="med" len="med"/>
            <a:tailEnd type="none" w="med" len="med"/>
          </a:ln>
          <a:effectLst/>
        </p:spPr>
      </p:cxnSp>
      <p:cxnSp>
        <p:nvCxnSpPr>
          <p:cNvPr id="63" name="直線接點 62"/>
          <p:cNvCxnSpPr/>
          <p:nvPr/>
        </p:nvCxnSpPr>
        <p:spPr bwMode="auto">
          <a:xfrm>
            <a:off x="4956214" y="5816560"/>
            <a:ext cx="1094400" cy="0"/>
          </a:xfrm>
          <a:prstGeom prst="line">
            <a:avLst/>
          </a:prstGeom>
          <a:noFill/>
          <a:ln w="19050" cap="flat" cmpd="sng" algn="ctr">
            <a:solidFill>
              <a:srgbClr val="C00000"/>
            </a:solidFill>
            <a:prstDash val="solid"/>
            <a:round/>
            <a:headEnd type="none" w="med" len="med"/>
            <a:tailEnd type="triangle" w="med" len="sm"/>
          </a:ln>
          <a:effectLst/>
        </p:spPr>
      </p:cxnSp>
      <p:cxnSp>
        <p:nvCxnSpPr>
          <p:cNvPr id="64" name="直線接點 63"/>
          <p:cNvCxnSpPr/>
          <p:nvPr/>
        </p:nvCxnSpPr>
        <p:spPr bwMode="auto">
          <a:xfrm>
            <a:off x="4955568" y="4192102"/>
            <a:ext cx="1292492" cy="0"/>
          </a:xfrm>
          <a:prstGeom prst="line">
            <a:avLst/>
          </a:prstGeom>
          <a:noFill/>
          <a:ln w="19050" cap="flat" cmpd="sng" algn="ctr">
            <a:solidFill>
              <a:srgbClr val="C00000"/>
            </a:solidFill>
            <a:prstDash val="solid"/>
            <a:round/>
            <a:headEnd type="none" w="med" len="med"/>
            <a:tailEnd type="triangle" w="med" len="sm"/>
          </a:ln>
          <a:effectLst/>
        </p:spPr>
      </p:cxnSp>
      <p:grpSp>
        <p:nvGrpSpPr>
          <p:cNvPr id="12" name="群組 55"/>
          <p:cNvGrpSpPr/>
          <p:nvPr/>
        </p:nvGrpSpPr>
        <p:grpSpPr>
          <a:xfrm>
            <a:off x="5039166" y="4048476"/>
            <a:ext cx="444818" cy="277467"/>
            <a:chOff x="5039166" y="4048476"/>
            <a:chExt cx="444818" cy="277467"/>
          </a:xfrm>
        </p:grpSpPr>
        <p:sp>
          <p:nvSpPr>
            <p:cNvPr id="47" name="橢圓 46"/>
            <p:cNvSpPr/>
            <p:nvPr/>
          </p:nvSpPr>
          <p:spPr>
            <a:xfrm>
              <a:off x="5065905" y="4059948"/>
              <a:ext cx="389215" cy="265995"/>
            </a:xfrm>
            <a:prstGeom prst="ellipse">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36000" bIns="36000" rtlCol="0" anchor="ctr"/>
            <a:lstStyle/>
            <a:p>
              <a:pPr algn="ctr"/>
              <a:endParaRPr lang="zh-TW" altLang="en-US" sz="1400" dirty="0"/>
            </a:p>
          </p:txBody>
        </p:sp>
        <p:sp>
          <p:nvSpPr>
            <p:cNvPr id="48" name="矩形 47"/>
            <p:cNvSpPr/>
            <p:nvPr/>
          </p:nvSpPr>
          <p:spPr bwMode="auto">
            <a:xfrm>
              <a:off x="5039166" y="4048476"/>
              <a:ext cx="444818" cy="265995"/>
            </a:xfrm>
            <a:prstGeom prst="rect">
              <a:avLst/>
            </a:prstGeom>
            <a:noFill/>
            <a:ln w="12700" cap="flat" cmpd="sng" algn="ctr">
              <a:noFill/>
              <a:prstDash val="solid"/>
              <a:round/>
              <a:headEnd type="none" w="med" len="med"/>
              <a:tailEnd type="none" w="med" len="med"/>
            </a:ln>
            <a:effectLst/>
          </p:spPr>
          <p:txBody>
            <a:bodyPr vert="horz" wrap="square" lIns="36000" tIns="0" rIns="36000" bIns="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r>
                <a:rPr lang="en-US" altLang="zh-TW" sz="1400" dirty="0" smtClean="0">
                  <a:latin typeface="Times New Roman" pitchFamily="18" charset="0"/>
                  <a:cs typeface="Times New Roman" pitchFamily="18" charset="0"/>
                </a:rPr>
                <a:t>mod</a:t>
              </a:r>
              <a:endParaRPr kumimoji="1" lang="zh-TW" altLang="en-US" sz="1400" i="0" u="none" strike="noStrike" cap="none" normalizeH="0" baseline="0" dirty="0" smtClean="0">
                <a:ln>
                  <a:noFill/>
                </a:ln>
                <a:effectLst/>
                <a:latin typeface="Times New Roman" pitchFamily="18" charset="0"/>
                <a:cs typeface="Times New Roman" pitchFamily="18" charset="0"/>
              </a:endParaRPr>
            </a:p>
          </p:txBody>
        </p:sp>
      </p:grpSp>
      <p:cxnSp>
        <p:nvCxnSpPr>
          <p:cNvPr id="65" name="直線接點 64"/>
          <p:cNvCxnSpPr/>
          <p:nvPr/>
        </p:nvCxnSpPr>
        <p:spPr bwMode="auto">
          <a:xfrm rot="5400000">
            <a:off x="5870185" y="4430430"/>
            <a:ext cx="265995" cy="0"/>
          </a:xfrm>
          <a:prstGeom prst="line">
            <a:avLst/>
          </a:prstGeom>
          <a:noFill/>
          <a:ln w="19050" cap="flat" cmpd="sng" algn="ctr">
            <a:solidFill>
              <a:srgbClr val="C00000"/>
            </a:solidFill>
            <a:prstDash val="solid"/>
            <a:round/>
            <a:headEnd type="none" w="med" len="med"/>
            <a:tailEnd type="none" w="med" len="med"/>
          </a:ln>
          <a:effectLst/>
        </p:spPr>
      </p:cxnSp>
      <p:cxnSp>
        <p:nvCxnSpPr>
          <p:cNvPr id="66" name="直線接點 65"/>
          <p:cNvCxnSpPr/>
          <p:nvPr/>
        </p:nvCxnSpPr>
        <p:spPr bwMode="auto">
          <a:xfrm>
            <a:off x="5997379" y="4302985"/>
            <a:ext cx="250210" cy="0"/>
          </a:xfrm>
          <a:prstGeom prst="line">
            <a:avLst/>
          </a:prstGeom>
          <a:noFill/>
          <a:ln w="19050" cap="flat" cmpd="sng" algn="ctr">
            <a:solidFill>
              <a:srgbClr val="C00000"/>
            </a:solidFill>
            <a:prstDash val="solid"/>
            <a:round/>
            <a:headEnd type="none" w="med" len="med"/>
            <a:tailEnd type="triangle" w="med" len="sm"/>
          </a:ln>
          <a:effectLst/>
        </p:spPr>
      </p:cxnSp>
      <p:cxnSp>
        <p:nvCxnSpPr>
          <p:cNvPr id="67" name="直線接點 66"/>
          <p:cNvCxnSpPr/>
          <p:nvPr/>
        </p:nvCxnSpPr>
        <p:spPr bwMode="auto">
          <a:xfrm>
            <a:off x="6528478" y="4250201"/>
            <a:ext cx="556022" cy="0"/>
          </a:xfrm>
          <a:prstGeom prst="line">
            <a:avLst/>
          </a:prstGeom>
          <a:noFill/>
          <a:ln w="19050" cap="flat" cmpd="sng" algn="ctr">
            <a:solidFill>
              <a:srgbClr val="C00000"/>
            </a:solidFill>
            <a:prstDash val="solid"/>
            <a:round/>
            <a:headEnd type="none" w="med" len="med"/>
            <a:tailEnd type="triangle" w="med" len="sm"/>
          </a:ln>
          <a:effectLst/>
        </p:spPr>
      </p:cxnSp>
      <p:cxnSp>
        <p:nvCxnSpPr>
          <p:cNvPr id="68" name="直線接點 67"/>
          <p:cNvCxnSpPr/>
          <p:nvPr/>
        </p:nvCxnSpPr>
        <p:spPr bwMode="auto">
          <a:xfrm>
            <a:off x="7380312" y="5085184"/>
            <a:ext cx="0" cy="736805"/>
          </a:xfrm>
          <a:prstGeom prst="line">
            <a:avLst/>
          </a:prstGeom>
          <a:noFill/>
          <a:ln w="19050" cap="flat" cmpd="sng" algn="ctr">
            <a:solidFill>
              <a:srgbClr val="C00000"/>
            </a:solidFill>
            <a:prstDash val="solid"/>
            <a:round/>
            <a:headEnd type="none" w="med" len="med"/>
            <a:tailEnd type="none" w="med" len="sm"/>
          </a:ln>
          <a:effectLst/>
        </p:spPr>
      </p:cxnSp>
      <p:cxnSp>
        <p:nvCxnSpPr>
          <p:cNvPr id="69" name="直線接點 68"/>
          <p:cNvCxnSpPr/>
          <p:nvPr/>
        </p:nvCxnSpPr>
        <p:spPr bwMode="auto">
          <a:xfrm>
            <a:off x="8028384" y="5085184"/>
            <a:ext cx="0" cy="1098558"/>
          </a:xfrm>
          <a:prstGeom prst="line">
            <a:avLst/>
          </a:prstGeom>
          <a:noFill/>
          <a:ln w="19050" cap="flat" cmpd="sng" algn="ctr">
            <a:solidFill>
              <a:srgbClr val="C00000"/>
            </a:solidFill>
            <a:prstDash val="solid"/>
            <a:round/>
            <a:headEnd type="none" w="med" len="med"/>
            <a:tailEnd type="none" w="med" len="sm"/>
          </a:ln>
          <a:effectLst/>
        </p:spPr>
      </p:cxnSp>
      <p:cxnSp>
        <p:nvCxnSpPr>
          <p:cNvPr id="70" name="直線接點 69"/>
          <p:cNvCxnSpPr/>
          <p:nvPr/>
        </p:nvCxnSpPr>
        <p:spPr bwMode="auto">
          <a:xfrm flipV="1">
            <a:off x="6989639" y="5805264"/>
            <a:ext cx="390673" cy="11533"/>
          </a:xfrm>
          <a:prstGeom prst="line">
            <a:avLst/>
          </a:prstGeom>
          <a:noFill/>
          <a:ln w="19050" cap="flat" cmpd="sng" algn="ctr">
            <a:solidFill>
              <a:srgbClr val="C00000"/>
            </a:solidFill>
            <a:prstDash val="solid"/>
            <a:round/>
            <a:headEnd type="triangle" w="med" len="sm"/>
            <a:tailEnd type="none" w="med" len="sm"/>
          </a:ln>
          <a:effectLst/>
        </p:spPr>
      </p:cxnSp>
      <p:cxnSp>
        <p:nvCxnSpPr>
          <p:cNvPr id="71" name="直線接點 70"/>
          <p:cNvCxnSpPr/>
          <p:nvPr/>
        </p:nvCxnSpPr>
        <p:spPr bwMode="auto">
          <a:xfrm flipV="1">
            <a:off x="6588224" y="6165304"/>
            <a:ext cx="1440160" cy="17580"/>
          </a:xfrm>
          <a:prstGeom prst="line">
            <a:avLst/>
          </a:prstGeom>
          <a:noFill/>
          <a:ln w="19050" cap="flat" cmpd="sng" algn="ctr">
            <a:solidFill>
              <a:srgbClr val="C00000"/>
            </a:solidFill>
            <a:prstDash val="solid"/>
            <a:round/>
            <a:headEnd type="triangle" w="med" len="sm"/>
            <a:tailEnd type="none" w="med" len="sm"/>
          </a:ln>
          <a:effectLst/>
        </p:spPr>
      </p:cxnSp>
      <p:cxnSp>
        <p:nvCxnSpPr>
          <p:cNvPr id="73" name="直線接點 72"/>
          <p:cNvCxnSpPr/>
          <p:nvPr/>
        </p:nvCxnSpPr>
        <p:spPr bwMode="auto">
          <a:xfrm>
            <a:off x="6602934" y="6519612"/>
            <a:ext cx="468000" cy="0"/>
          </a:xfrm>
          <a:prstGeom prst="line">
            <a:avLst/>
          </a:prstGeom>
          <a:noFill/>
          <a:ln w="19050" cap="flat" cmpd="sng" algn="ctr">
            <a:solidFill>
              <a:srgbClr val="C00000"/>
            </a:solidFill>
            <a:prstDash val="solid"/>
            <a:round/>
            <a:headEnd type="triangle" w="med" len="sm"/>
            <a:tailEnd type="none" w="med" len="sm"/>
          </a:ln>
          <a:effectLst/>
        </p:spPr>
      </p:cxnSp>
      <p:sp>
        <p:nvSpPr>
          <p:cNvPr id="81" name="文字方塊 80"/>
          <p:cNvSpPr txBox="1"/>
          <p:nvPr/>
        </p:nvSpPr>
        <p:spPr>
          <a:xfrm>
            <a:off x="7091196" y="6343974"/>
            <a:ext cx="1149060" cy="307777"/>
          </a:xfrm>
          <a:prstGeom prst="rect">
            <a:avLst/>
          </a:prstGeom>
          <a:noFill/>
        </p:spPr>
        <p:txBody>
          <a:bodyPr wrap="square" lIns="36000" rIns="36000" rtlCol="0">
            <a:spAutoFit/>
          </a:bodyPr>
          <a:lstStyle/>
          <a:p>
            <a:r>
              <a:rPr lang="en-US" altLang="zh-TW" sz="1400" dirty="0" smtClean="0">
                <a:latin typeface="Times New Roman" pitchFamily="18" charset="0"/>
                <a:cs typeface="Times New Roman" pitchFamily="18" charset="0"/>
              </a:rPr>
              <a:t>trap state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Experimental Environment</a:t>
            </a:r>
            <a:endParaRPr lang="zh-TW" altLang="en-US" dirty="0"/>
          </a:p>
        </p:txBody>
      </p:sp>
      <p:sp>
        <p:nvSpPr>
          <p:cNvPr id="3" name="內容版面配置區 2"/>
          <p:cNvSpPr>
            <a:spLocks noGrp="1"/>
          </p:cNvSpPr>
          <p:nvPr>
            <p:ph idx="1"/>
          </p:nvPr>
        </p:nvSpPr>
        <p:spPr/>
        <p:txBody>
          <a:bodyPr/>
          <a:lstStyle/>
          <a:p>
            <a:pPr>
              <a:lnSpc>
                <a:spcPct val="90000"/>
              </a:lnSpc>
              <a:spcBef>
                <a:spcPts val="600"/>
              </a:spcBef>
              <a:spcAft>
                <a:spcPts val="0"/>
              </a:spcAft>
            </a:pPr>
            <a:r>
              <a:rPr lang="en-US" altLang="zh-TW" dirty="0" smtClean="0"/>
              <a:t>Intel </a:t>
            </a:r>
            <a:r>
              <a:rPr lang="en-US" altLang="zh-TW" dirty="0" err="1" smtClean="0"/>
              <a:t>Core</a:t>
            </a:r>
            <a:r>
              <a:rPr lang="en-US" altLang="zh-TW" baseline="30000" dirty="0" err="1" smtClean="0"/>
              <a:t>TM</a:t>
            </a:r>
            <a:r>
              <a:rPr lang="en-US" altLang="zh-TW" dirty="0" smtClean="0"/>
              <a:t> i7-950 </a:t>
            </a:r>
          </a:p>
          <a:p>
            <a:pPr lvl="1">
              <a:lnSpc>
                <a:spcPct val="90000"/>
              </a:lnSpc>
              <a:spcBef>
                <a:spcPts val="600"/>
              </a:spcBef>
            </a:pPr>
            <a:r>
              <a:rPr lang="en-US" altLang="zh-TW" dirty="0" smtClean="0"/>
              <a:t>Quad cores</a:t>
            </a:r>
          </a:p>
          <a:p>
            <a:pPr lvl="1">
              <a:lnSpc>
                <a:spcPct val="90000"/>
              </a:lnSpc>
              <a:spcBef>
                <a:spcPts val="600"/>
              </a:spcBef>
            </a:pPr>
            <a:r>
              <a:rPr lang="en-US" altLang="zh-TW" dirty="0" smtClean="0"/>
              <a:t>12GB DDR3 memory</a:t>
            </a:r>
          </a:p>
          <a:p>
            <a:pPr lvl="1">
              <a:lnSpc>
                <a:spcPct val="90000"/>
              </a:lnSpc>
              <a:spcBef>
                <a:spcPts val="600"/>
              </a:spcBef>
            </a:pPr>
            <a:endParaRPr lang="en-US" altLang="zh-TW" dirty="0" smtClean="0"/>
          </a:p>
          <a:p>
            <a:pPr>
              <a:lnSpc>
                <a:spcPct val="90000"/>
              </a:lnSpc>
              <a:spcBef>
                <a:spcPts val="600"/>
              </a:spcBef>
              <a:spcAft>
                <a:spcPts val="0"/>
              </a:spcAft>
            </a:pPr>
            <a:r>
              <a:rPr lang="en-US" altLang="zh-TW" dirty="0" err="1" smtClean="0"/>
              <a:t>Nvidia</a:t>
            </a:r>
            <a:r>
              <a:rPr lang="en-US" altLang="zh-TW" baseline="30000" dirty="0" smtClean="0"/>
              <a:t>®</a:t>
            </a:r>
            <a:r>
              <a:rPr lang="en-US" altLang="zh-TW" dirty="0" smtClean="0"/>
              <a:t> </a:t>
            </a:r>
            <a:r>
              <a:rPr lang="en-US" altLang="zh-TW" dirty="0" err="1" smtClean="0"/>
              <a:t>GeForce</a:t>
            </a:r>
            <a:r>
              <a:rPr lang="en-US" altLang="zh-TW" baseline="30000" dirty="0" smtClean="0"/>
              <a:t>®</a:t>
            </a:r>
            <a:r>
              <a:rPr lang="en-US" altLang="zh-TW" dirty="0" smtClean="0"/>
              <a:t> GTX580</a:t>
            </a:r>
          </a:p>
          <a:p>
            <a:pPr lvl="1">
              <a:lnSpc>
                <a:spcPct val="90000"/>
              </a:lnSpc>
              <a:spcBef>
                <a:spcPts val="600"/>
              </a:spcBef>
              <a:spcAft>
                <a:spcPts val="0"/>
              </a:spcAft>
            </a:pPr>
            <a:r>
              <a:rPr lang="en-US" altLang="zh-TW" dirty="0" smtClean="0"/>
              <a:t>512 cores </a:t>
            </a:r>
          </a:p>
          <a:p>
            <a:pPr lvl="1">
              <a:lnSpc>
                <a:spcPct val="90000"/>
              </a:lnSpc>
              <a:spcBef>
                <a:spcPts val="600"/>
              </a:spcBef>
              <a:spcAft>
                <a:spcPts val="0"/>
              </a:spcAft>
            </a:pPr>
            <a:r>
              <a:rPr lang="en-US" altLang="zh-TW" dirty="0" smtClean="0"/>
              <a:t>1536MB GDDR5 memory</a:t>
            </a:r>
          </a:p>
          <a:p>
            <a:pPr>
              <a:lnSpc>
                <a:spcPct val="90000"/>
              </a:lnSpc>
              <a:spcBef>
                <a:spcPts val="600"/>
              </a:spcBef>
              <a:spcAft>
                <a:spcPts val="0"/>
              </a:spcAft>
            </a:pPr>
            <a:endParaRPr lang="en-US" altLang="zh-TW" dirty="0" smtClean="0"/>
          </a:p>
          <a:p>
            <a:pPr>
              <a:lnSpc>
                <a:spcPct val="90000"/>
              </a:lnSpc>
              <a:spcBef>
                <a:spcPts val="600"/>
              </a:spcBef>
              <a:spcAft>
                <a:spcPts val="0"/>
              </a:spcAft>
            </a:pPr>
            <a:r>
              <a:rPr lang="en-US" altLang="zh-TW" dirty="0" smtClean="0"/>
              <a:t>Patterns: String pattern extracted from Snort V2.8, containing 126,776 states, 10,076 final states (patterns)</a:t>
            </a:r>
          </a:p>
          <a:p>
            <a:pPr>
              <a:lnSpc>
                <a:spcPct val="90000"/>
              </a:lnSpc>
              <a:spcBef>
                <a:spcPts val="600"/>
              </a:spcBef>
              <a:spcAft>
                <a:spcPts val="0"/>
              </a:spcAft>
            </a:pPr>
            <a:endParaRPr lang="en-US" altLang="zh-TW" dirty="0" smtClean="0"/>
          </a:p>
          <a:p>
            <a:pPr>
              <a:lnSpc>
                <a:spcPct val="90000"/>
              </a:lnSpc>
              <a:spcBef>
                <a:spcPts val="600"/>
              </a:spcBef>
              <a:spcAft>
                <a:spcPts val="0"/>
              </a:spcAft>
            </a:pPr>
            <a:r>
              <a:rPr lang="en-US" altLang="zh-TW" dirty="0" smtClean="0"/>
              <a:t>Input: 256MB packets extracted from DEFCON</a:t>
            </a:r>
            <a:endParaRPr lang="zh-TW" altLang="en-US" dirty="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27</a:t>
            </a:fld>
            <a:endParaRPr lang="zh-TW"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39552" y="476672"/>
            <a:ext cx="8157592" cy="648072"/>
          </a:xfrm>
        </p:spPr>
        <p:txBody>
          <a:bodyPr/>
          <a:lstStyle/>
          <a:p>
            <a:r>
              <a:rPr lang="en-US" altLang="zh-TW" dirty="0" smtClean="0"/>
              <a:t>Experimental Results</a:t>
            </a:r>
            <a:endParaRPr lang="zh-TW" altLang="en-US" dirty="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28</a:t>
            </a:fld>
            <a:endParaRPr lang="zh-TW" altLang="en-US"/>
          </a:p>
        </p:txBody>
      </p:sp>
      <p:graphicFrame>
        <p:nvGraphicFramePr>
          <p:cNvPr id="8" name="內容版面配置區 4"/>
          <p:cNvGraphicFramePr>
            <a:graphicFrameLocks noGrp="1"/>
          </p:cNvGraphicFramePr>
          <p:nvPr>
            <p:ph idx="1"/>
          </p:nvPr>
        </p:nvGraphicFramePr>
        <p:xfrm>
          <a:off x="827584" y="1214438"/>
          <a:ext cx="7345124" cy="4060800"/>
        </p:xfrm>
        <a:graphic>
          <a:graphicData uri="http://schemas.openxmlformats.org/drawingml/2006/table">
            <a:tbl>
              <a:tblPr firstRow="1" bandRow="1">
                <a:tableStyleId>{5940675A-B579-460E-94D1-54222C63F5DA}</a:tableStyleId>
              </a:tblPr>
              <a:tblGrid>
                <a:gridCol w="1512000"/>
                <a:gridCol w="1116000"/>
                <a:gridCol w="1116000"/>
                <a:gridCol w="1116000"/>
                <a:gridCol w="1116000"/>
                <a:gridCol w="1369124"/>
              </a:tblGrid>
              <a:tr h="648000">
                <a:tc>
                  <a:txBody>
                    <a:bodyPr/>
                    <a:lstStyle/>
                    <a:p>
                      <a:pPr algn="ctr">
                        <a:spcAft>
                          <a:spcPts val="0"/>
                        </a:spcAft>
                      </a:pPr>
                      <a:endParaRPr lang="en-US"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 of Rules </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a:latin typeface="Times New Roman"/>
                          <a:ea typeface="新細明體"/>
                        </a:rPr>
                        <a:t># of char</a:t>
                      </a:r>
                      <a:endParaRPr lang="zh-TW" sz="2000" kern="10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Memory (Bytes)</a:t>
                      </a:r>
                      <a:endParaRPr lang="zh-TW" sz="2000" kern="100" dirty="0">
                        <a:latin typeface="Times New Roman"/>
                        <a:ea typeface="新細明體"/>
                      </a:endParaRPr>
                    </a:p>
                  </a:txBody>
                  <a:tcPr marL="17780" marR="17780" marT="0" marB="0" anchor="ctr"/>
                </a:tc>
                <a:tc>
                  <a:txBody>
                    <a:bodyPr/>
                    <a:lstStyle/>
                    <a:p>
                      <a:pPr algn="ctr">
                        <a:spcAft>
                          <a:spcPts val="0"/>
                        </a:spcAft>
                      </a:pPr>
                      <a:endParaRPr lang="en-US" sz="2000" kern="100" dirty="0">
                        <a:latin typeface="Cambria Math"/>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Throughput</a:t>
                      </a:r>
                      <a:br>
                        <a:rPr lang="en-US" sz="2000" kern="100" dirty="0">
                          <a:latin typeface="Times New Roman"/>
                          <a:ea typeface="新細明體"/>
                        </a:rPr>
                      </a:br>
                      <a:r>
                        <a:rPr lang="en-US" sz="2000" kern="100" dirty="0">
                          <a:latin typeface="Times New Roman"/>
                          <a:ea typeface="新細明體"/>
                        </a:rPr>
                        <a:t>(</a:t>
                      </a:r>
                      <a:r>
                        <a:rPr lang="en-US" sz="2000" kern="100" dirty="0" err="1">
                          <a:latin typeface="Times New Roman"/>
                          <a:ea typeface="新細明體"/>
                        </a:rPr>
                        <a:t>Gbps</a:t>
                      </a:r>
                      <a:r>
                        <a:rPr lang="en-US" sz="2000" kern="100" dirty="0">
                          <a:latin typeface="Times New Roman"/>
                          <a:ea typeface="新細明體"/>
                        </a:rPr>
                        <a:t>)</a:t>
                      </a:r>
                      <a:endParaRPr lang="zh-TW" sz="2000" kern="100" dirty="0">
                        <a:latin typeface="Times New Roman"/>
                        <a:ea typeface="新細明體"/>
                      </a:endParaRPr>
                    </a:p>
                  </a:txBody>
                  <a:tcPr marL="17780" marR="17780" marT="0" marB="0" anchor="ctr"/>
                </a:tc>
              </a:tr>
              <a:tr h="396000">
                <a:tc rowSpan="2">
                  <a:txBody>
                    <a:bodyPr/>
                    <a:lstStyle/>
                    <a:p>
                      <a:pPr algn="ctr">
                        <a:spcAft>
                          <a:spcPts val="0"/>
                        </a:spcAft>
                      </a:pPr>
                      <a:r>
                        <a:rPr lang="en-US" sz="2000" b="1" kern="100" dirty="0" smtClean="0">
                          <a:solidFill>
                            <a:srgbClr val="FF0000"/>
                          </a:solidFill>
                          <a:latin typeface="Times New Roman"/>
                          <a:ea typeface="新細明體"/>
                        </a:rPr>
                        <a:t>PHM</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a:solidFill>
                            <a:srgbClr val="FF0000"/>
                          </a:solidFill>
                          <a:latin typeface="Times New Roman"/>
                          <a:ea typeface="新細明體"/>
                        </a:rPr>
                        <a:t>10K</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a:solidFill>
                            <a:srgbClr val="FF0000"/>
                          </a:solidFill>
                          <a:latin typeface="Times New Roman"/>
                          <a:ea typeface="新細明體"/>
                        </a:rPr>
                        <a:t>187K</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a:solidFill>
                            <a:srgbClr val="FF0000"/>
                          </a:solidFill>
                          <a:latin typeface="Times New Roman"/>
                          <a:ea typeface="新細明體"/>
                        </a:rPr>
                        <a:t>620KB</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a:solidFill>
                            <a:srgbClr val="FF0000"/>
                          </a:solidFill>
                          <a:latin typeface="Times New Roman"/>
                          <a:ea typeface="新細明體"/>
                        </a:rPr>
                        <a:t>3.39B</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smtClean="0">
                          <a:solidFill>
                            <a:srgbClr val="FF0000"/>
                          </a:solidFill>
                          <a:latin typeface="Times New Roman"/>
                          <a:ea typeface="新細明體"/>
                        </a:rPr>
                        <a:t>100.76</a:t>
                      </a:r>
                      <a:endParaRPr lang="zh-TW" sz="2000" kern="100" dirty="0">
                        <a:solidFill>
                          <a:srgbClr val="FF0000"/>
                        </a:solidFill>
                        <a:latin typeface="Times New Roman"/>
                        <a:ea typeface="新細明體"/>
                      </a:endParaRPr>
                    </a:p>
                  </a:txBody>
                  <a:tcPr marL="17780" marR="17780" marT="0" marB="0" anchor="ctr"/>
                </a:tc>
              </a:tr>
              <a:tr h="396000">
                <a:tc vMerge="1">
                  <a:txBody>
                    <a:bodyPr/>
                    <a:lstStyle/>
                    <a:p>
                      <a:endParaRPr lang="zh-TW" altLang="en-US"/>
                    </a:p>
                  </a:txBody>
                  <a:tcPr/>
                </a:tc>
                <a:tc>
                  <a:txBody>
                    <a:bodyPr/>
                    <a:lstStyle/>
                    <a:p>
                      <a:pPr algn="ctr">
                        <a:spcAft>
                          <a:spcPts val="0"/>
                        </a:spcAft>
                      </a:pPr>
                      <a:r>
                        <a:rPr lang="en-US" sz="2000" b="1" kern="100" dirty="0">
                          <a:solidFill>
                            <a:srgbClr val="FF0000"/>
                          </a:solidFill>
                          <a:latin typeface="Times New Roman"/>
                          <a:ea typeface="新細明體"/>
                        </a:rPr>
                        <a:t>2K</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a:solidFill>
                            <a:srgbClr val="FF0000"/>
                          </a:solidFill>
                          <a:latin typeface="Times New Roman"/>
                          <a:ea typeface="新細明體"/>
                        </a:rPr>
                        <a:t>41K</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a:solidFill>
                            <a:srgbClr val="FF0000"/>
                          </a:solidFill>
                          <a:latin typeface="Times New Roman"/>
                          <a:ea typeface="新細明體"/>
                        </a:rPr>
                        <a:t>137KB</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a:solidFill>
                            <a:srgbClr val="FF0000"/>
                          </a:solidFill>
                          <a:latin typeface="Times New Roman"/>
                          <a:ea typeface="新細明體"/>
                        </a:rPr>
                        <a:t>3.34B</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b="1" kern="100" dirty="0" smtClean="0">
                          <a:solidFill>
                            <a:srgbClr val="FF0000"/>
                          </a:solidFill>
                          <a:latin typeface="Times New Roman"/>
                          <a:ea typeface="新細明體"/>
                        </a:rPr>
                        <a:t>135.93</a:t>
                      </a:r>
                      <a:endParaRPr lang="zh-TW" sz="2000" kern="100" dirty="0">
                        <a:solidFill>
                          <a:srgbClr val="FF0000"/>
                        </a:solidFill>
                        <a:latin typeface="Times New Roman"/>
                        <a:ea typeface="新細明體"/>
                      </a:endParaRPr>
                    </a:p>
                  </a:txBody>
                  <a:tcPr marL="17780" marR="17780" marT="0" marB="0" anchor="ctr"/>
                </a:tc>
              </a:tr>
              <a:tr h="396000">
                <a:tc>
                  <a:txBody>
                    <a:bodyPr/>
                    <a:lstStyle/>
                    <a:p>
                      <a:pPr algn="ctr">
                        <a:spcAft>
                          <a:spcPts val="0"/>
                        </a:spcAft>
                      </a:pPr>
                      <a:r>
                        <a:rPr lang="en-US" sz="2000" kern="100" dirty="0" smtClean="0">
                          <a:solidFill>
                            <a:srgbClr val="FF0000"/>
                          </a:solidFill>
                          <a:latin typeface="Times New Roman"/>
                          <a:ea typeface="新細明體"/>
                        </a:rPr>
                        <a:t>PFAC</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kern="100" dirty="0">
                          <a:solidFill>
                            <a:srgbClr val="FF0000"/>
                          </a:solidFill>
                          <a:latin typeface="Times New Roman"/>
                          <a:ea typeface="新細明體"/>
                        </a:rPr>
                        <a:t>2K</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kern="100" dirty="0">
                          <a:solidFill>
                            <a:srgbClr val="FF0000"/>
                          </a:solidFill>
                          <a:latin typeface="Times New Roman"/>
                          <a:ea typeface="新細明體"/>
                        </a:rPr>
                        <a:t>41K</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kern="100" dirty="0" smtClean="0">
                          <a:solidFill>
                            <a:srgbClr val="FF0000"/>
                          </a:solidFill>
                          <a:latin typeface="Times New Roman"/>
                          <a:ea typeface="新細明體"/>
                        </a:rPr>
                        <a:t>27.1MB</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kern="100" dirty="0">
                          <a:solidFill>
                            <a:srgbClr val="FF0000"/>
                          </a:solidFill>
                          <a:latin typeface="Times New Roman"/>
                          <a:ea typeface="新細明體"/>
                        </a:rPr>
                        <a:t>677B</a:t>
                      </a:r>
                      <a:endParaRPr lang="zh-TW" sz="2000" kern="100" dirty="0">
                        <a:solidFill>
                          <a:srgbClr val="FF0000"/>
                        </a:solidFill>
                        <a:latin typeface="Times New Roman"/>
                        <a:ea typeface="新細明體"/>
                      </a:endParaRPr>
                    </a:p>
                  </a:txBody>
                  <a:tcPr marL="17780" marR="17780" marT="0" marB="0" anchor="ctr"/>
                </a:tc>
                <a:tc>
                  <a:txBody>
                    <a:bodyPr/>
                    <a:lstStyle/>
                    <a:p>
                      <a:pPr algn="ctr">
                        <a:spcAft>
                          <a:spcPts val="0"/>
                        </a:spcAft>
                      </a:pPr>
                      <a:r>
                        <a:rPr lang="en-US" sz="2000" kern="100" dirty="0" smtClean="0">
                          <a:solidFill>
                            <a:srgbClr val="FF0000"/>
                          </a:solidFill>
                          <a:latin typeface="Times New Roman"/>
                          <a:ea typeface="新細明體"/>
                        </a:rPr>
                        <a:t>146.63</a:t>
                      </a:r>
                      <a:endParaRPr lang="zh-TW" sz="2000" kern="100" dirty="0">
                        <a:solidFill>
                          <a:srgbClr val="FF0000"/>
                        </a:solidFill>
                        <a:latin typeface="Times New Roman"/>
                        <a:ea typeface="新細明體"/>
                      </a:endParaRPr>
                    </a:p>
                  </a:txBody>
                  <a:tcPr marL="17780" marR="17780" marT="0" marB="0" anchor="ctr"/>
                </a:tc>
              </a:tr>
              <a:tr h="396000">
                <a:tc>
                  <a:txBody>
                    <a:bodyPr/>
                    <a:lstStyle/>
                    <a:p>
                      <a:pPr algn="ctr">
                        <a:spcAft>
                          <a:spcPts val="0"/>
                        </a:spcAft>
                      </a:pPr>
                      <a:r>
                        <a:rPr lang="en-US" sz="2000" kern="100" dirty="0" smtClean="0">
                          <a:latin typeface="Times New Roman"/>
                          <a:ea typeface="新細明體"/>
                        </a:rPr>
                        <a:t>B-FSM</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a:latin typeface="Times New Roman"/>
                          <a:ea typeface="新細明體"/>
                        </a:rPr>
                        <a:t>39.5K</a:t>
                      </a:r>
                      <a:endParaRPr lang="zh-TW" sz="2000" kern="10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25.2K</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188KB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7.4B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a:latin typeface="Times New Roman"/>
                          <a:ea typeface="新細明體"/>
                        </a:rPr>
                        <a:t>2</a:t>
                      </a:r>
                      <a:endParaRPr lang="zh-TW" sz="2000" kern="100">
                        <a:latin typeface="Times New Roman"/>
                        <a:ea typeface="新細明體"/>
                      </a:endParaRPr>
                    </a:p>
                  </a:txBody>
                  <a:tcPr marL="17780" marR="17780" marT="0" marB="0" anchor="ctr"/>
                </a:tc>
              </a:tr>
              <a:tr h="396000">
                <a:tc>
                  <a:txBody>
                    <a:bodyPr/>
                    <a:lstStyle/>
                    <a:p>
                      <a:pPr algn="ctr">
                        <a:spcAft>
                          <a:spcPts val="0"/>
                        </a:spcAft>
                      </a:pPr>
                      <a:r>
                        <a:rPr lang="en-US" sz="2000" kern="100" dirty="0" smtClean="0">
                          <a:latin typeface="Times New Roman"/>
                          <a:ea typeface="新細明體"/>
                        </a:rPr>
                        <a:t>CDFA</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1,785</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29.0K</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129KB~</a:t>
                      </a:r>
                      <a:br>
                        <a:rPr lang="en-US" sz="2000" kern="100" dirty="0">
                          <a:latin typeface="Times New Roman"/>
                          <a:ea typeface="新細明體"/>
                        </a:rPr>
                      </a:br>
                      <a:r>
                        <a:rPr lang="en-US" sz="2000" kern="100" dirty="0">
                          <a:latin typeface="Times New Roman"/>
                          <a:ea typeface="新細明體"/>
                        </a:rPr>
                        <a:t>256KB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4.45B~</a:t>
                      </a:r>
                      <a:br>
                        <a:rPr lang="en-US" sz="2000" kern="100" dirty="0">
                          <a:latin typeface="Times New Roman"/>
                          <a:ea typeface="新細明體"/>
                        </a:rPr>
                      </a:br>
                      <a:r>
                        <a:rPr lang="en-US" sz="2000" kern="100" dirty="0">
                          <a:latin typeface="Times New Roman"/>
                          <a:ea typeface="新細明體"/>
                        </a:rPr>
                        <a:t>8.2B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11.7</a:t>
                      </a:r>
                      <a:endParaRPr lang="zh-TW" sz="2000" kern="100" dirty="0">
                        <a:latin typeface="Times New Roman"/>
                        <a:ea typeface="新細明體"/>
                      </a:endParaRPr>
                    </a:p>
                  </a:txBody>
                  <a:tcPr marL="17780" marR="17780" marT="0" marB="0" anchor="ctr"/>
                </a:tc>
              </a:tr>
              <a:tr h="396000">
                <a:tc>
                  <a:txBody>
                    <a:bodyPr/>
                    <a:lstStyle/>
                    <a:p>
                      <a:pPr algn="ctr">
                        <a:spcAft>
                          <a:spcPts val="0"/>
                        </a:spcAft>
                      </a:pPr>
                      <a:r>
                        <a:rPr lang="en-US" sz="2000" kern="100" dirty="0">
                          <a:latin typeface="Times New Roman"/>
                          <a:ea typeface="新細明體"/>
                        </a:rPr>
                        <a:t>Bitmap</a:t>
                      </a:r>
                      <a:endParaRPr lang="zh-TW" sz="2000" kern="100" dirty="0">
                        <a:latin typeface="Times New Roman"/>
                        <a:ea typeface="新細明體"/>
                      </a:endParaRPr>
                    </a:p>
                    <a:p>
                      <a:pPr algn="ctr">
                        <a:spcAft>
                          <a:spcPts val="0"/>
                        </a:spcAft>
                      </a:pPr>
                      <a:r>
                        <a:rPr lang="en-US" sz="2000" kern="100" dirty="0" smtClean="0">
                          <a:latin typeface="Times New Roman"/>
                          <a:ea typeface="新細明體"/>
                        </a:rPr>
                        <a:t>Compression</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a:latin typeface="Times New Roman"/>
                          <a:ea typeface="新細明體"/>
                        </a:rPr>
                        <a:t>1.5K</a:t>
                      </a:r>
                      <a:endParaRPr lang="zh-TW" sz="2000" kern="100">
                        <a:latin typeface="Times New Roman"/>
                        <a:ea typeface="新細明體"/>
                      </a:endParaRPr>
                    </a:p>
                  </a:txBody>
                  <a:tcPr marL="17780" marR="17780" marT="0" marB="0" anchor="ctr"/>
                </a:tc>
                <a:tc>
                  <a:txBody>
                    <a:bodyPr/>
                    <a:lstStyle/>
                    <a:p>
                      <a:pPr algn="ctr">
                        <a:spcAft>
                          <a:spcPts val="0"/>
                        </a:spcAft>
                      </a:pPr>
                      <a:r>
                        <a:rPr lang="en-US" sz="2000" kern="100">
                          <a:latin typeface="Times New Roman"/>
                          <a:ea typeface="新細明體"/>
                        </a:rPr>
                        <a:t>18.2K</a:t>
                      </a:r>
                      <a:endParaRPr lang="zh-TW" sz="2000" kern="10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2.8MB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154B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7.6</a:t>
                      </a:r>
                      <a:endParaRPr lang="zh-TW" sz="2000" kern="100" dirty="0">
                        <a:latin typeface="Times New Roman"/>
                        <a:ea typeface="新細明體"/>
                      </a:endParaRPr>
                    </a:p>
                  </a:txBody>
                  <a:tcPr marL="17780" marR="17780" marT="0" marB="0" anchor="ctr"/>
                </a:tc>
              </a:tr>
              <a:tr h="396000">
                <a:tc>
                  <a:txBody>
                    <a:bodyPr/>
                    <a:lstStyle/>
                    <a:p>
                      <a:pPr algn="ctr">
                        <a:spcAft>
                          <a:spcPts val="0"/>
                        </a:spcAft>
                      </a:pPr>
                      <a:r>
                        <a:rPr lang="en-US" sz="2000" kern="100" dirty="0">
                          <a:latin typeface="Times New Roman"/>
                          <a:ea typeface="新細明體"/>
                        </a:rPr>
                        <a:t>Path </a:t>
                      </a:r>
                      <a:r>
                        <a:rPr lang="en-US" sz="2000" kern="100" dirty="0" smtClean="0">
                          <a:latin typeface="Times New Roman"/>
                          <a:ea typeface="新細明體"/>
                        </a:rPr>
                        <a:t>Compression</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a:latin typeface="Times New Roman"/>
                          <a:ea typeface="新細明體"/>
                        </a:rPr>
                        <a:t>1.5K</a:t>
                      </a:r>
                      <a:endParaRPr lang="zh-TW" sz="2000" kern="100">
                        <a:latin typeface="Times New Roman"/>
                        <a:ea typeface="新細明體"/>
                      </a:endParaRPr>
                    </a:p>
                  </a:txBody>
                  <a:tcPr marL="17780" marR="17780" marT="0" marB="0" anchor="ctr"/>
                </a:tc>
                <a:tc>
                  <a:txBody>
                    <a:bodyPr/>
                    <a:lstStyle/>
                    <a:p>
                      <a:pPr algn="ctr">
                        <a:spcAft>
                          <a:spcPts val="0"/>
                        </a:spcAft>
                      </a:pPr>
                      <a:r>
                        <a:rPr lang="en-US" sz="2000" kern="100">
                          <a:latin typeface="Times New Roman"/>
                          <a:ea typeface="新細明體"/>
                        </a:rPr>
                        <a:t>18.2K</a:t>
                      </a:r>
                      <a:endParaRPr lang="zh-TW" sz="2000" kern="10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1.1MB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60B</a:t>
                      </a:r>
                      <a:endParaRPr lang="zh-TW" sz="2000" kern="100" dirty="0">
                        <a:latin typeface="Times New Roman"/>
                        <a:ea typeface="新細明體"/>
                      </a:endParaRPr>
                    </a:p>
                  </a:txBody>
                  <a:tcPr marL="17780" marR="17780" marT="0" marB="0" anchor="ctr"/>
                </a:tc>
                <a:tc>
                  <a:txBody>
                    <a:bodyPr/>
                    <a:lstStyle/>
                    <a:p>
                      <a:pPr algn="ctr">
                        <a:spcAft>
                          <a:spcPts val="0"/>
                        </a:spcAft>
                      </a:pPr>
                      <a:r>
                        <a:rPr lang="en-US" sz="2000" kern="100" dirty="0">
                          <a:latin typeface="Times New Roman"/>
                          <a:ea typeface="新細明體"/>
                        </a:rPr>
                        <a:t>7.6</a:t>
                      </a:r>
                      <a:endParaRPr lang="zh-TW" sz="2000" kern="100" dirty="0">
                        <a:latin typeface="Times New Roman"/>
                        <a:ea typeface="新細明體"/>
                      </a:endParaRPr>
                    </a:p>
                  </a:txBody>
                  <a:tcPr marL="17780" marR="17780" marT="0" marB="0" anchor="ctr"/>
                </a:tc>
              </a:tr>
            </a:tbl>
          </a:graphicData>
        </a:graphic>
      </p:graphicFrame>
      <p:sp>
        <p:nvSpPr>
          <p:cNvPr id="9" name="文字方塊 8"/>
          <p:cNvSpPr txBox="1"/>
          <p:nvPr/>
        </p:nvSpPr>
        <p:spPr>
          <a:xfrm>
            <a:off x="827584" y="5517232"/>
            <a:ext cx="6066232" cy="400110"/>
          </a:xfrm>
          <a:prstGeom prst="rect">
            <a:avLst/>
          </a:prstGeom>
          <a:noFill/>
        </p:spPr>
        <p:txBody>
          <a:bodyPr wrap="square" rtlCol="0">
            <a:spAutoFit/>
          </a:bodyPr>
          <a:lstStyle/>
          <a:p>
            <a:r>
              <a:rPr lang="en-US" altLang="zh-TW" sz="2000" dirty="0" smtClean="0">
                <a:latin typeface="+mn-lt"/>
              </a:rPr>
              <a:t>*PHM : Perfect Hashing Memory Architecture</a:t>
            </a:r>
          </a:p>
        </p:txBody>
      </p:sp>
      <p:graphicFrame>
        <p:nvGraphicFramePr>
          <p:cNvPr id="7" name="物件 6"/>
          <p:cNvGraphicFramePr>
            <a:graphicFrameLocks noChangeAspect="1"/>
          </p:cNvGraphicFramePr>
          <p:nvPr/>
        </p:nvGraphicFramePr>
        <p:xfrm>
          <a:off x="5940152" y="1124744"/>
          <a:ext cx="648072" cy="717508"/>
        </p:xfrm>
        <a:graphic>
          <a:graphicData uri="http://schemas.openxmlformats.org/presentationml/2006/ole">
            <mc:AlternateContent xmlns:mc="http://schemas.openxmlformats.org/markup-compatibility/2006">
              <mc:Choice xmlns:v="urn:schemas-microsoft-com:vml" Requires="v">
                <p:oleObj spid="_x0000_s413700" name="方程式" r:id="rId4" imgW="355320" imgH="393480" progId="Equation.3">
                  <p:embed/>
                </p:oleObj>
              </mc:Choice>
              <mc:Fallback>
                <p:oleObj name="方程式" r:id="rId4" imgW="355320" imgH="393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152" y="1124744"/>
                        <a:ext cx="648072" cy="7175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Conclusions</a:t>
            </a:r>
            <a:endParaRPr lang="zh-TW" altLang="en-US" dirty="0"/>
          </a:p>
        </p:txBody>
      </p:sp>
      <p:sp>
        <p:nvSpPr>
          <p:cNvPr id="3" name="內容版面配置區 2"/>
          <p:cNvSpPr>
            <a:spLocks noGrp="1"/>
          </p:cNvSpPr>
          <p:nvPr>
            <p:ph idx="1"/>
          </p:nvPr>
        </p:nvSpPr>
        <p:spPr/>
        <p:txBody>
          <a:bodyPr>
            <a:normAutofit/>
          </a:bodyPr>
          <a:lstStyle/>
          <a:p>
            <a:pPr algn="just">
              <a:spcBef>
                <a:spcPts val="0"/>
              </a:spcBef>
              <a:spcAft>
                <a:spcPts val="0"/>
              </a:spcAft>
            </a:pPr>
            <a:r>
              <a:rPr lang="en-US" altLang="zh-TW" sz="2800" dirty="0" smtClean="0"/>
              <a:t>The PFAC algorithm is adaptive to be implemented on GPUs and </a:t>
            </a:r>
            <a:r>
              <a:rPr lang="en-US" altLang="zh-TW" sz="2800" dirty="0" err="1" smtClean="0"/>
              <a:t>multicore</a:t>
            </a:r>
            <a:r>
              <a:rPr lang="en-US" altLang="zh-TW" sz="2800" dirty="0" smtClean="0"/>
              <a:t> CPUs.</a:t>
            </a:r>
          </a:p>
          <a:p>
            <a:pPr algn="just">
              <a:spcBef>
                <a:spcPts val="0"/>
              </a:spcBef>
              <a:spcAft>
                <a:spcPts val="0"/>
              </a:spcAft>
            </a:pPr>
            <a:endParaRPr lang="en-US" altLang="zh-TW" sz="2800" dirty="0" smtClean="0"/>
          </a:p>
          <a:p>
            <a:pPr algn="just">
              <a:spcBef>
                <a:spcPts val="0"/>
              </a:spcBef>
              <a:spcAft>
                <a:spcPts val="0"/>
              </a:spcAft>
            </a:pPr>
            <a:r>
              <a:rPr lang="en-US" altLang="zh-TW" sz="2800" dirty="0" smtClean="0"/>
              <a:t>The perfect hash algorithm significantly reduces the memory for storing state transition table with little penalty on performance.</a:t>
            </a:r>
          </a:p>
          <a:p>
            <a:pPr algn="just">
              <a:spcBef>
                <a:spcPts val="0"/>
              </a:spcBef>
              <a:spcAft>
                <a:spcPts val="0"/>
              </a:spcAft>
            </a:pPr>
            <a:endParaRPr lang="en-US" altLang="zh-TW" sz="2800" dirty="0" smtClean="0"/>
          </a:p>
          <a:p>
            <a:pPr algn="just">
              <a:spcBef>
                <a:spcPts val="0"/>
              </a:spcBef>
              <a:spcAft>
                <a:spcPts val="0"/>
              </a:spcAft>
            </a:pPr>
            <a:endParaRPr lang="zh-TW" altLang="zh-TW" sz="2800" dirty="0" smtClean="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29</a:t>
            </a:fld>
            <a:endParaRPr lang="zh-TW"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String Matching</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String matching engine plays an important role in many applications, such as network intrusion detection systems, spam filters, and bioinformatics.</a:t>
            </a:r>
          </a:p>
          <a:p>
            <a:endParaRPr lang="zh-TW" altLang="en-US" sz="2800" dirty="0" smtClean="0"/>
          </a:p>
          <a:p>
            <a:r>
              <a:rPr lang="en-US" altLang="zh-TW" sz="2800" dirty="0" smtClean="0"/>
              <a:t>String matching is used to find a place where one or several strings (also called patterns) are found within a larger string or text.</a:t>
            </a:r>
          </a:p>
          <a:p>
            <a:endParaRPr lang="en-US" altLang="zh-TW" sz="2800" dirty="0" smtClean="0"/>
          </a:p>
          <a:p>
            <a:endParaRPr lang="en-US" altLang="zh-TW" sz="2800" dirty="0" smtClean="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3</a:t>
            </a:fld>
            <a:endParaRPr lang="zh-TW" altLang="en-US" dirty="0"/>
          </a:p>
        </p:txBody>
      </p:sp>
      <p:sp>
        <p:nvSpPr>
          <p:cNvPr id="5" name="Text Box 4"/>
          <p:cNvSpPr txBox="1">
            <a:spLocks noChangeArrowheads="1"/>
          </p:cNvSpPr>
          <p:nvPr/>
        </p:nvSpPr>
        <p:spPr bwMode="auto">
          <a:xfrm>
            <a:off x="971600" y="4725145"/>
            <a:ext cx="2952328" cy="1694952"/>
          </a:xfrm>
          <a:prstGeom prst="rect">
            <a:avLst/>
          </a:prstGeom>
          <a:noFill/>
          <a:ln w="12700" algn="ctr">
            <a:noFill/>
            <a:miter lim="800000"/>
            <a:headEnd/>
            <a:tailEnd type="none" w="lg" len="lg"/>
          </a:ln>
        </p:spPr>
        <p:txBody>
          <a:bodyPr wrap="square" lIns="90000" tIns="46800" rIns="90000" bIns="46800">
            <a:spAutoFit/>
          </a:bodyPr>
          <a:lstStyle/>
          <a:p>
            <a:pPr marL="342900" indent="-342900" algn="l"/>
            <a:r>
              <a:rPr lang="en-US" altLang="zh-TW" sz="2600" b="1" dirty="0" smtClean="0"/>
              <a:t>Patterns</a:t>
            </a:r>
          </a:p>
          <a:p>
            <a:pPr marL="342900" indent="-342900" algn="l"/>
            <a:r>
              <a:rPr lang="en-US" altLang="zh-TW" sz="2600" dirty="0" smtClean="0"/>
              <a:t>“TACT”</a:t>
            </a:r>
          </a:p>
          <a:p>
            <a:pPr marL="342900" indent="-342900"/>
            <a:r>
              <a:rPr lang="en-US" altLang="zh-TW" sz="2600" dirty="0" smtClean="0"/>
              <a:t>“CTO”</a:t>
            </a:r>
          </a:p>
          <a:p>
            <a:pPr marL="342900" indent="-342900" algn="l"/>
            <a:r>
              <a:rPr lang="en-US" altLang="zh-TW" sz="2600" dirty="0" smtClean="0"/>
              <a:t>“TOE”</a:t>
            </a:r>
            <a:endParaRPr lang="en-US" altLang="zh-TW" sz="2600" dirty="0"/>
          </a:p>
        </p:txBody>
      </p:sp>
      <p:sp>
        <p:nvSpPr>
          <p:cNvPr id="6" name="Text Box 4"/>
          <p:cNvSpPr txBox="1">
            <a:spLocks noChangeArrowheads="1"/>
          </p:cNvSpPr>
          <p:nvPr/>
        </p:nvSpPr>
        <p:spPr bwMode="auto">
          <a:xfrm>
            <a:off x="4283968" y="4725145"/>
            <a:ext cx="4032448" cy="894733"/>
          </a:xfrm>
          <a:prstGeom prst="rect">
            <a:avLst/>
          </a:prstGeom>
          <a:noFill/>
          <a:ln w="12700" algn="ctr">
            <a:noFill/>
            <a:miter lim="800000"/>
            <a:headEnd/>
            <a:tailEnd/>
          </a:ln>
        </p:spPr>
        <p:txBody>
          <a:bodyPr wrap="square" lIns="90000" tIns="46800" rIns="90000" bIns="46800">
            <a:spAutoFit/>
          </a:bodyPr>
          <a:lstStyle/>
          <a:p>
            <a:pPr algn="l">
              <a:spcBef>
                <a:spcPts val="0"/>
              </a:spcBef>
            </a:pPr>
            <a:r>
              <a:rPr lang="en-US" altLang="zh-TW" sz="2600" b="1" dirty="0" smtClean="0"/>
              <a:t>Input string</a:t>
            </a:r>
            <a:endParaRPr lang="en-US" altLang="zh-TW" sz="2600" b="1" dirty="0"/>
          </a:p>
          <a:p>
            <a:pPr>
              <a:spcBef>
                <a:spcPts val="0"/>
              </a:spcBef>
            </a:pPr>
            <a:r>
              <a:rPr lang="en-US" altLang="zh-TW" sz="2600" dirty="0" smtClean="0"/>
              <a:t>T A C T O E</a:t>
            </a:r>
            <a:endParaRPr lang="en-US" altLang="zh-TW" sz="2600" dirty="0"/>
          </a:p>
        </p:txBody>
      </p:sp>
      <p:sp>
        <p:nvSpPr>
          <p:cNvPr id="9" name="向上箭號 8"/>
          <p:cNvSpPr/>
          <p:nvPr/>
        </p:nvSpPr>
        <p:spPr>
          <a:xfrm>
            <a:off x="4385004" y="5589240"/>
            <a:ext cx="144016" cy="216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Text Box 4"/>
          <p:cNvSpPr txBox="1">
            <a:spLocks noChangeArrowheads="1"/>
          </p:cNvSpPr>
          <p:nvPr/>
        </p:nvSpPr>
        <p:spPr bwMode="auto">
          <a:xfrm>
            <a:off x="4283968" y="5733256"/>
            <a:ext cx="1944216" cy="494624"/>
          </a:xfrm>
          <a:prstGeom prst="rect">
            <a:avLst/>
          </a:prstGeom>
          <a:noFill/>
          <a:ln w="12700" algn="ctr">
            <a:noFill/>
            <a:miter lim="800000"/>
            <a:headEnd/>
            <a:tailEnd/>
          </a:ln>
        </p:spPr>
        <p:txBody>
          <a:bodyPr wrap="square" lIns="90000" tIns="46800" rIns="90000" bIns="46800">
            <a:spAutoFit/>
          </a:bodyPr>
          <a:lstStyle/>
          <a:p>
            <a:pPr>
              <a:spcBef>
                <a:spcPct val="50000"/>
              </a:spcBef>
            </a:pPr>
            <a:r>
              <a:rPr lang="en-US" altLang="zh-TW" sz="2600" b="1" dirty="0" smtClean="0">
                <a:solidFill>
                  <a:srgbClr val="FF0000"/>
                </a:solidFill>
              </a:rPr>
              <a:t>T A C T </a:t>
            </a:r>
            <a:endParaRPr lang="en-US" altLang="zh-TW" sz="2600" b="1" dirty="0">
              <a:solidFill>
                <a:srgbClr val="FF0000"/>
              </a:solidFill>
            </a:endParaRPr>
          </a:p>
        </p:txBody>
      </p:sp>
      <p:sp>
        <p:nvSpPr>
          <p:cNvPr id="11" name="向上箭號 10"/>
          <p:cNvSpPr/>
          <p:nvPr/>
        </p:nvSpPr>
        <p:spPr>
          <a:xfrm>
            <a:off x="4961068" y="5589240"/>
            <a:ext cx="144016" cy="216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Text Box 4"/>
          <p:cNvSpPr txBox="1">
            <a:spLocks noChangeArrowheads="1"/>
          </p:cNvSpPr>
          <p:nvPr/>
        </p:nvSpPr>
        <p:spPr bwMode="auto">
          <a:xfrm>
            <a:off x="4860032" y="6030720"/>
            <a:ext cx="1944216" cy="494624"/>
          </a:xfrm>
          <a:prstGeom prst="rect">
            <a:avLst/>
          </a:prstGeom>
          <a:noFill/>
          <a:ln w="12700" algn="ctr">
            <a:noFill/>
            <a:miter lim="800000"/>
            <a:headEnd/>
            <a:tailEnd/>
          </a:ln>
        </p:spPr>
        <p:txBody>
          <a:bodyPr wrap="square" lIns="90000" tIns="46800" rIns="90000" bIns="46800">
            <a:spAutoFit/>
          </a:bodyPr>
          <a:lstStyle/>
          <a:p>
            <a:pPr>
              <a:spcBef>
                <a:spcPct val="50000"/>
              </a:spcBef>
            </a:pPr>
            <a:r>
              <a:rPr lang="en-US" altLang="zh-TW" sz="2600" b="1" dirty="0" smtClean="0">
                <a:solidFill>
                  <a:srgbClr val="C00000"/>
                </a:solidFill>
              </a:rPr>
              <a:t>C T O </a:t>
            </a:r>
            <a:endParaRPr lang="en-US" altLang="zh-TW" sz="2600" b="1" dirty="0">
              <a:solidFill>
                <a:srgbClr val="C00000"/>
              </a:solidFill>
            </a:endParaRPr>
          </a:p>
        </p:txBody>
      </p:sp>
      <p:sp>
        <p:nvSpPr>
          <p:cNvPr id="13" name="向上箭號 12"/>
          <p:cNvSpPr/>
          <p:nvPr/>
        </p:nvSpPr>
        <p:spPr>
          <a:xfrm>
            <a:off x="5249100" y="5589240"/>
            <a:ext cx="144016" cy="216024"/>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Text Box 4"/>
          <p:cNvSpPr txBox="1">
            <a:spLocks noChangeArrowheads="1"/>
          </p:cNvSpPr>
          <p:nvPr/>
        </p:nvSpPr>
        <p:spPr bwMode="auto">
          <a:xfrm>
            <a:off x="5177092" y="6309320"/>
            <a:ext cx="1944216" cy="494624"/>
          </a:xfrm>
          <a:prstGeom prst="rect">
            <a:avLst/>
          </a:prstGeom>
          <a:noFill/>
          <a:ln w="12700" algn="ctr">
            <a:noFill/>
            <a:miter lim="800000"/>
            <a:headEnd/>
            <a:tailEnd/>
          </a:ln>
        </p:spPr>
        <p:txBody>
          <a:bodyPr wrap="square" lIns="90000" tIns="46800" rIns="90000" bIns="46800">
            <a:spAutoFit/>
          </a:bodyPr>
          <a:lstStyle/>
          <a:p>
            <a:pPr>
              <a:spcBef>
                <a:spcPct val="50000"/>
              </a:spcBef>
            </a:pPr>
            <a:r>
              <a:rPr lang="en-US" altLang="zh-TW" sz="2600" b="1" dirty="0" smtClean="0">
                <a:solidFill>
                  <a:srgbClr val="003300"/>
                </a:solidFill>
              </a:rPr>
              <a:t>T O E </a:t>
            </a:r>
            <a:endParaRPr lang="en-US" altLang="zh-TW" sz="2600" b="1" dirty="0">
              <a:solidFill>
                <a:srgbClr val="00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ox(i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4" presetClass="entr" presetSubtype="16"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ox(in)">
                                      <p:cBhvr>
                                        <p:cTn id="15" dur="500"/>
                                        <p:tgtEl>
                                          <p:spTgt spid="12"/>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ox(i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box(in)">
                                      <p:cBhvr>
                                        <p:cTn id="23" dur="500"/>
                                        <p:tgtEl>
                                          <p:spTgt spid="1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ox(in)">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P spid="12" grpId="0"/>
      <p:bldP spid="13" grpId="0" animBg="1"/>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2492896"/>
            <a:ext cx="8229600" cy="1143000"/>
          </a:xfrm>
        </p:spPr>
        <p:txBody>
          <a:bodyPr>
            <a:normAutofit fontScale="90000"/>
          </a:bodyPr>
          <a:lstStyle/>
          <a:p>
            <a:pPr algn="ctr"/>
            <a:r>
              <a:rPr lang="en-US" altLang="zh-TW" b="1" dirty="0"/>
              <a:t>M-DFA (Multithreaded DFA): An Algorithm for Reduction of State Transitions and Acceleration of REGEXP Matching</a:t>
            </a:r>
            <a:endParaRPr lang="zh-TW" altLang="en-US" b="1" dirty="0"/>
          </a:p>
        </p:txBody>
      </p:sp>
      <p:graphicFrame>
        <p:nvGraphicFramePr>
          <p:cNvPr id="4" name="表格 3"/>
          <p:cNvGraphicFramePr>
            <a:graphicFrameLocks noGrp="1"/>
          </p:cNvGraphicFramePr>
          <p:nvPr/>
        </p:nvGraphicFramePr>
        <p:xfrm>
          <a:off x="323528" y="4149080"/>
          <a:ext cx="8496944" cy="1615440"/>
        </p:xfrm>
        <a:graphic>
          <a:graphicData uri="http://schemas.openxmlformats.org/drawingml/2006/table">
            <a:tbl>
              <a:tblPr firstRow="1" bandRow="1">
                <a:tableStyleId>{5C22544A-7EE6-4342-B048-85BDC9FD1C3A}</a:tableStyleId>
              </a:tblPr>
              <a:tblGrid>
                <a:gridCol w="4248472"/>
                <a:gridCol w="4248472"/>
              </a:tblGrid>
              <a:tr h="370840">
                <a:tc>
                  <a:txBody>
                    <a:bodyPr/>
                    <a:lstStyle/>
                    <a:p>
                      <a:pPr algn="ctr"/>
                      <a:r>
                        <a:rPr lang="en-US" altLang="zh-TW" sz="2000" b="1" kern="1200" dirty="0" smtClean="0">
                          <a:solidFill>
                            <a:schemeClr val="tx1"/>
                          </a:solidFill>
                          <a:latin typeface="Century Gothic" pitchFamily="34" charset="0"/>
                          <a:ea typeface="+mn-ea"/>
                          <a:cs typeface="Times New Roman" pitchFamily="18" charset="0"/>
                        </a:rPr>
                        <a:t>Cheng-Hung Lin</a:t>
                      </a:r>
                      <a:br>
                        <a:rPr lang="en-US" altLang="zh-TW" sz="2000" b="1" kern="1200" dirty="0" smtClean="0">
                          <a:solidFill>
                            <a:schemeClr val="tx1"/>
                          </a:solidFill>
                          <a:latin typeface="Century Gothic" pitchFamily="34" charset="0"/>
                          <a:ea typeface="+mn-ea"/>
                          <a:cs typeface="Times New Roman" pitchFamily="18" charset="0"/>
                        </a:rPr>
                      </a:br>
                      <a:r>
                        <a:rPr lang="en-US" altLang="zh-TW" sz="2000" b="1" kern="1200" dirty="0" smtClean="0">
                          <a:solidFill>
                            <a:schemeClr val="tx1"/>
                          </a:solidFill>
                          <a:latin typeface="Century Gothic" pitchFamily="34" charset="0"/>
                          <a:ea typeface="+mn-ea"/>
                          <a:cs typeface="Times New Roman" pitchFamily="18" charset="0"/>
                        </a:rPr>
                        <a:t>National Taiwan Normal University</a:t>
                      </a:r>
                      <a:br>
                        <a:rPr lang="en-US" altLang="zh-TW" sz="2000" b="1" kern="1200" dirty="0" smtClean="0">
                          <a:solidFill>
                            <a:schemeClr val="tx1"/>
                          </a:solidFill>
                          <a:latin typeface="Century Gothic" pitchFamily="34" charset="0"/>
                          <a:ea typeface="+mn-ea"/>
                          <a:cs typeface="Times New Roman" pitchFamily="18" charset="0"/>
                        </a:rPr>
                      </a:br>
                      <a:r>
                        <a:rPr lang="en-US" altLang="zh-TW" sz="2000" b="1" kern="1200" dirty="0" smtClean="0">
                          <a:solidFill>
                            <a:schemeClr val="tx1"/>
                          </a:solidFill>
                          <a:latin typeface="Century Gothic" pitchFamily="34" charset="0"/>
                          <a:ea typeface="+mn-ea"/>
                          <a:cs typeface="Times New Roman" pitchFamily="18" charset="0"/>
                        </a:rPr>
                        <a:t>Taipei, Taiwan</a:t>
                      </a:r>
                      <a:br>
                        <a:rPr lang="en-US" altLang="zh-TW" sz="2000" b="1" kern="1200" dirty="0" smtClean="0">
                          <a:solidFill>
                            <a:schemeClr val="tx1"/>
                          </a:solidFill>
                          <a:latin typeface="Century Gothic" pitchFamily="34" charset="0"/>
                          <a:ea typeface="+mn-ea"/>
                          <a:cs typeface="Times New Roman" pitchFamily="18" charset="0"/>
                        </a:rPr>
                      </a:br>
                      <a:r>
                        <a:rPr lang="en-US" altLang="zh-TW" sz="2000" b="1" kern="1200" dirty="0" smtClean="0">
                          <a:solidFill>
                            <a:schemeClr val="tx1"/>
                          </a:solidFill>
                          <a:latin typeface="Century Gothic" pitchFamily="34" charset="0"/>
                          <a:ea typeface="+mn-ea"/>
                          <a:cs typeface="Times New Roman" pitchFamily="18" charset="0"/>
                        </a:rPr>
                        <a:t>brucelin@ntnu.edu.tw</a:t>
                      </a:r>
                      <a:endParaRPr lang="zh-TW" altLang="en-US" sz="2000" b="1" dirty="0">
                        <a:solidFill>
                          <a:schemeClr val="tx1"/>
                        </a:solidFill>
                        <a:latin typeface="Century Gothic" pitchFamily="34" charset="0"/>
                        <a:cs typeface="Times New Roman" pitchFamily="18" charset="0"/>
                      </a:endParaRPr>
                    </a:p>
                  </a:txBody>
                  <a:tcPr>
                    <a:noFill/>
                  </a:tcPr>
                </a:tc>
                <a:tc>
                  <a:txBody>
                    <a:bodyPr/>
                    <a:lstStyle/>
                    <a:p>
                      <a:pPr algn="ctr"/>
                      <a:r>
                        <a:rPr lang="en-US" altLang="zh-TW" sz="2000" b="1" kern="1200" dirty="0" err="1" smtClean="0">
                          <a:solidFill>
                            <a:schemeClr val="tx1"/>
                          </a:solidFill>
                          <a:latin typeface="Century Gothic" pitchFamily="34" charset="0"/>
                          <a:ea typeface="+mn-ea"/>
                          <a:cs typeface="Times New Roman" pitchFamily="18" charset="0"/>
                        </a:rPr>
                        <a:t>Jyh-Charn</a:t>
                      </a:r>
                      <a:r>
                        <a:rPr lang="en-US" altLang="zh-TW" sz="2000" b="1" kern="1200" dirty="0" smtClean="0">
                          <a:solidFill>
                            <a:schemeClr val="tx1"/>
                          </a:solidFill>
                          <a:latin typeface="Century Gothic" pitchFamily="34" charset="0"/>
                          <a:ea typeface="+mn-ea"/>
                          <a:cs typeface="Times New Roman" pitchFamily="18" charset="0"/>
                        </a:rPr>
                        <a:t> Liu</a:t>
                      </a:r>
                      <a:br>
                        <a:rPr lang="en-US" altLang="zh-TW" sz="2000" b="1" kern="1200" dirty="0" smtClean="0">
                          <a:solidFill>
                            <a:schemeClr val="tx1"/>
                          </a:solidFill>
                          <a:latin typeface="Century Gothic" pitchFamily="34" charset="0"/>
                          <a:ea typeface="+mn-ea"/>
                          <a:cs typeface="Times New Roman" pitchFamily="18" charset="0"/>
                        </a:rPr>
                      </a:br>
                      <a:r>
                        <a:rPr lang="en-US" altLang="zh-TW" sz="2000" b="1" kern="1200" dirty="0" smtClean="0">
                          <a:solidFill>
                            <a:schemeClr val="tx1"/>
                          </a:solidFill>
                          <a:latin typeface="Century Gothic" pitchFamily="34" charset="0"/>
                          <a:ea typeface="+mn-ea"/>
                          <a:cs typeface="Times New Roman" pitchFamily="18" charset="0"/>
                        </a:rPr>
                        <a:t>Dept. of Computer Science &amp; Engineering</a:t>
                      </a:r>
                      <a:br>
                        <a:rPr lang="en-US" altLang="zh-TW" sz="2000" b="1" kern="1200" dirty="0" smtClean="0">
                          <a:solidFill>
                            <a:schemeClr val="tx1"/>
                          </a:solidFill>
                          <a:latin typeface="Century Gothic" pitchFamily="34" charset="0"/>
                          <a:ea typeface="+mn-ea"/>
                          <a:cs typeface="Times New Roman" pitchFamily="18" charset="0"/>
                        </a:rPr>
                      </a:br>
                      <a:r>
                        <a:rPr lang="en-US" altLang="zh-TW" sz="2000" b="1" kern="1200" dirty="0" smtClean="0">
                          <a:solidFill>
                            <a:schemeClr val="tx1"/>
                          </a:solidFill>
                          <a:latin typeface="Century Gothic" pitchFamily="34" charset="0"/>
                          <a:ea typeface="+mn-ea"/>
                          <a:cs typeface="Times New Roman" pitchFamily="18" charset="0"/>
                        </a:rPr>
                        <a:t>Texas A&amp;M University</a:t>
                      </a:r>
                      <a:br>
                        <a:rPr lang="en-US" altLang="zh-TW" sz="2000" b="1" kern="1200" dirty="0" smtClean="0">
                          <a:solidFill>
                            <a:schemeClr val="tx1"/>
                          </a:solidFill>
                          <a:latin typeface="Century Gothic" pitchFamily="34" charset="0"/>
                          <a:ea typeface="+mn-ea"/>
                          <a:cs typeface="Times New Roman" pitchFamily="18" charset="0"/>
                        </a:rPr>
                      </a:br>
                      <a:r>
                        <a:rPr lang="en-US" altLang="zh-TW" sz="2000" b="1" kern="1200" dirty="0" smtClean="0">
                          <a:solidFill>
                            <a:schemeClr val="tx1"/>
                          </a:solidFill>
                          <a:latin typeface="Century Gothic" pitchFamily="34" charset="0"/>
                          <a:ea typeface="+mn-ea"/>
                          <a:cs typeface="Times New Roman" pitchFamily="18" charset="0"/>
                        </a:rPr>
                        <a:t>liu@cse.tamu.edu</a:t>
                      </a:r>
                      <a:endParaRPr lang="zh-TW" altLang="en-US" sz="2000" b="1" kern="1200" dirty="0" smtClean="0">
                        <a:solidFill>
                          <a:schemeClr val="tx1"/>
                        </a:solidFill>
                        <a:latin typeface="Century Gothic" pitchFamily="34" charset="0"/>
                        <a:ea typeface="+mn-ea"/>
                        <a:cs typeface="Times New Roman" pitchFamily="18" charset="0"/>
                      </a:endParaRPr>
                    </a:p>
                  </a:txBody>
                  <a:tcPr>
                    <a:noFill/>
                  </a:tcPr>
                </a:tc>
              </a:tr>
            </a:tbl>
          </a:graphicData>
        </a:graphic>
      </p:graphicFrame>
      <p:sp>
        <p:nvSpPr>
          <p:cNvPr id="6" name="投影片編號版面配置區 5"/>
          <p:cNvSpPr>
            <a:spLocks noGrp="1"/>
          </p:cNvSpPr>
          <p:nvPr>
            <p:ph type="sldNum" sz="quarter" idx="12"/>
          </p:nvPr>
        </p:nvSpPr>
        <p:spPr/>
        <p:txBody>
          <a:bodyPr/>
          <a:lstStyle/>
          <a:p>
            <a:fld id="{8520A171-7FF5-4451-9D8C-33567C8F20D1}" type="slidenum">
              <a:rPr lang="zh-TW" altLang="en-US" smtClean="0"/>
              <a:pPr/>
              <a:t>30</a:t>
            </a:fld>
            <a:endParaRPr lang="zh-TW"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Regular Expression Matching</a:t>
            </a:r>
            <a:endParaRPr lang="zh-TW" altLang="en-US" dirty="0"/>
          </a:p>
        </p:txBody>
      </p:sp>
      <p:sp>
        <p:nvSpPr>
          <p:cNvPr id="3" name="內容版面配置區 2"/>
          <p:cNvSpPr>
            <a:spLocks noGrp="1"/>
          </p:cNvSpPr>
          <p:nvPr>
            <p:ph idx="1"/>
          </p:nvPr>
        </p:nvSpPr>
        <p:spPr>
          <a:xfrm>
            <a:off x="457200" y="1556792"/>
            <a:ext cx="8229600" cy="5301208"/>
          </a:xfrm>
        </p:spPr>
        <p:txBody>
          <a:bodyPr>
            <a:normAutofit lnSpcReduction="10000"/>
          </a:bodyPr>
          <a:lstStyle/>
          <a:p>
            <a:r>
              <a:rPr lang="en-US" altLang="zh-TW" dirty="0" smtClean="0"/>
              <a:t>Regular Expression (REGEXP) matching is typically implemented as a </a:t>
            </a:r>
            <a:r>
              <a:rPr lang="en-US" altLang="zh-TW" b="1" dirty="0" smtClean="0"/>
              <a:t>nondeterministic finite automaton </a:t>
            </a:r>
            <a:r>
              <a:rPr lang="en-US" altLang="zh-TW" dirty="0" smtClean="0"/>
              <a:t>(</a:t>
            </a:r>
            <a:r>
              <a:rPr lang="en-US" altLang="zh-TW" b="1" dirty="0" smtClean="0"/>
              <a:t>NFA</a:t>
            </a:r>
            <a:r>
              <a:rPr lang="en-US" altLang="zh-TW" dirty="0" smtClean="0"/>
              <a:t>) or its equivalent </a:t>
            </a:r>
            <a:r>
              <a:rPr lang="en-US" altLang="zh-TW" b="1" dirty="0" smtClean="0"/>
              <a:t>deterministic finite automata</a:t>
            </a:r>
            <a:r>
              <a:rPr lang="en-US" altLang="zh-TW" dirty="0" smtClean="0"/>
              <a:t> (</a:t>
            </a:r>
            <a:r>
              <a:rPr lang="en-US" altLang="zh-TW" b="1" dirty="0" smtClean="0"/>
              <a:t>DFA</a:t>
            </a:r>
            <a:r>
              <a:rPr lang="en-US" altLang="zh-TW" dirty="0" smtClean="0"/>
              <a:t>).</a:t>
            </a:r>
          </a:p>
          <a:p>
            <a:endParaRPr lang="en-US" altLang="zh-TW" dirty="0" smtClean="0"/>
          </a:p>
          <a:p>
            <a:r>
              <a:rPr lang="en-US" altLang="zh-TW" dirty="0" smtClean="0"/>
              <a:t>NFA has smaller sizes in terms of memory space, but it may take multiple cycles to match an input symbol when multiple states become </a:t>
            </a:r>
            <a:r>
              <a:rPr lang="en-US" altLang="zh-TW" i="1" dirty="0" smtClean="0"/>
              <a:t>active </a:t>
            </a:r>
            <a:r>
              <a:rPr lang="en-US" altLang="zh-TW" dirty="0" smtClean="0"/>
              <a:t>concurrently</a:t>
            </a:r>
            <a:r>
              <a:rPr lang="en-US" altLang="zh-TW" i="1" dirty="0" smtClean="0"/>
              <a:t>.</a:t>
            </a:r>
          </a:p>
          <a:p>
            <a:endParaRPr lang="en-US" altLang="zh-TW" dirty="0" smtClean="0"/>
          </a:p>
          <a:p>
            <a:r>
              <a:rPr lang="en-US" altLang="zh-TW" dirty="0" smtClean="0"/>
              <a:t>An NFA can be mapped to its DFA equivalence by mapping concurrent active states in NFA to one single active state in the DFA. </a:t>
            </a:r>
          </a:p>
          <a:p>
            <a:pPr lvl="1"/>
            <a:r>
              <a:rPr lang="en-US" altLang="zh-TW" dirty="0" smtClean="0"/>
              <a:t>State explosion arises during integration of multiple </a:t>
            </a:r>
            <a:r>
              <a:rPr lang="en-US" altLang="zh-TW" dirty="0" err="1" smtClean="0"/>
              <a:t>regexps</a:t>
            </a:r>
            <a:r>
              <a:rPr lang="en-US" altLang="zh-TW" dirty="0" smtClean="0"/>
              <a:t> into a DFA</a:t>
            </a:r>
            <a:endParaRPr lang="zh-TW" altLang="en-US" dirty="0"/>
          </a:p>
        </p:txBody>
      </p:sp>
      <p:sp>
        <p:nvSpPr>
          <p:cNvPr id="4" name="投影片編號版面配置區 3"/>
          <p:cNvSpPr>
            <a:spLocks noGrp="1"/>
          </p:cNvSpPr>
          <p:nvPr>
            <p:ph type="sldNum" sz="quarter" idx="12"/>
          </p:nvPr>
        </p:nvSpPr>
        <p:spPr/>
        <p:txBody>
          <a:bodyPr/>
          <a:lstStyle/>
          <a:p>
            <a:fld id="{8520A171-7FF5-4451-9D8C-33567C8F20D1}" type="slidenum">
              <a:rPr lang="zh-TW" altLang="en-US" smtClean="0"/>
              <a:pPr/>
              <a:t>31</a:t>
            </a:fld>
            <a:endParaRPr lang="zh-TW"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332656"/>
            <a:ext cx="8229600" cy="780696"/>
          </a:xfrm>
        </p:spPr>
        <p:txBody>
          <a:bodyPr>
            <a:normAutofit/>
          </a:bodyPr>
          <a:lstStyle/>
          <a:p>
            <a:r>
              <a:rPr lang="en-US" altLang="zh-TW" dirty="0" smtClean="0"/>
              <a:t>NFA and DFA</a:t>
            </a:r>
            <a:endParaRPr lang="zh-TW" altLang="en-US" dirty="0"/>
          </a:p>
        </p:txBody>
      </p:sp>
      <p:sp>
        <p:nvSpPr>
          <p:cNvPr id="3" name="內容版面配置區 2"/>
          <p:cNvSpPr>
            <a:spLocks noGrp="1"/>
          </p:cNvSpPr>
          <p:nvPr>
            <p:ph idx="1"/>
          </p:nvPr>
        </p:nvSpPr>
        <p:spPr>
          <a:xfrm>
            <a:off x="457200" y="1052736"/>
            <a:ext cx="8229600" cy="5271864"/>
          </a:xfrm>
        </p:spPr>
        <p:txBody>
          <a:bodyPr/>
          <a:lstStyle/>
          <a:p>
            <a:r>
              <a:rPr lang="en-US" altLang="zh-TW" b="1" dirty="0" smtClean="0"/>
              <a:t>NFA of “[</a:t>
            </a:r>
            <a:r>
              <a:rPr lang="en-US" altLang="zh-TW" b="1" i="1" dirty="0" err="1" smtClean="0"/>
              <a:t>abc</a:t>
            </a:r>
            <a:r>
              <a:rPr lang="en-US" altLang="zh-TW" b="1" dirty="0" smtClean="0"/>
              <a:t>]</a:t>
            </a:r>
            <a:r>
              <a:rPr lang="en-US" altLang="zh-TW" b="1" i="1" dirty="0" smtClean="0"/>
              <a:t>x</a:t>
            </a:r>
            <a:r>
              <a:rPr lang="en-US" altLang="zh-TW" b="1" dirty="0" smtClean="0"/>
              <a:t>” and “</a:t>
            </a:r>
            <a:r>
              <a:rPr lang="en-US" altLang="zh-TW" b="1" i="1" dirty="0" smtClean="0"/>
              <a:t>c</a:t>
            </a:r>
            <a:r>
              <a:rPr lang="en-US" altLang="zh-TW" b="1" dirty="0" smtClean="0"/>
              <a:t>[</a:t>
            </a:r>
            <a:r>
              <a:rPr lang="en-US" altLang="zh-TW" b="1" i="1" dirty="0" err="1" smtClean="0"/>
              <a:t>xy</a:t>
            </a:r>
            <a:r>
              <a:rPr lang="en-US" altLang="zh-TW" b="1" dirty="0" smtClean="0"/>
              <a:t>]”</a:t>
            </a:r>
          </a:p>
          <a:p>
            <a:endParaRPr lang="en-US" altLang="zh-TW" b="1" dirty="0" smtClean="0"/>
          </a:p>
          <a:p>
            <a:endParaRPr lang="en-US" altLang="zh-TW" b="1" dirty="0" smtClean="0"/>
          </a:p>
          <a:p>
            <a:endParaRPr lang="en-US" altLang="zh-TW" b="1" dirty="0" smtClean="0"/>
          </a:p>
          <a:p>
            <a:r>
              <a:rPr lang="en-US" altLang="zh-TW" b="1" dirty="0" smtClean="0"/>
              <a:t>DFA </a:t>
            </a:r>
            <a:endParaRPr lang="zh-TW" altLang="en-US" dirty="0"/>
          </a:p>
        </p:txBody>
      </p:sp>
      <p:sp>
        <p:nvSpPr>
          <p:cNvPr id="4" name="投影片編號版面配置區 3"/>
          <p:cNvSpPr>
            <a:spLocks noGrp="1"/>
          </p:cNvSpPr>
          <p:nvPr>
            <p:ph type="sldNum" sz="quarter" idx="12"/>
          </p:nvPr>
        </p:nvSpPr>
        <p:spPr>
          <a:xfrm>
            <a:off x="5060172" y="6452824"/>
            <a:ext cx="762000" cy="365125"/>
          </a:xfrm>
        </p:spPr>
        <p:txBody>
          <a:bodyPr/>
          <a:lstStyle/>
          <a:p>
            <a:fld id="{8520A171-7FF5-4451-9D8C-33567C8F20D1}" type="slidenum">
              <a:rPr lang="zh-TW" altLang="en-US" smtClean="0"/>
              <a:pPr/>
              <a:t>32</a:t>
            </a:fld>
            <a:endParaRPr lang="zh-TW" altLang="en-US"/>
          </a:p>
        </p:txBody>
      </p:sp>
      <p:grpSp>
        <p:nvGrpSpPr>
          <p:cNvPr id="5" name="群組 23"/>
          <p:cNvGrpSpPr/>
          <p:nvPr/>
        </p:nvGrpSpPr>
        <p:grpSpPr>
          <a:xfrm>
            <a:off x="1259632" y="1628800"/>
            <a:ext cx="3096344" cy="1242516"/>
            <a:chOff x="2339752" y="2204864"/>
            <a:chExt cx="4434259" cy="1602556"/>
          </a:xfrm>
        </p:grpSpPr>
        <p:cxnSp>
          <p:nvCxnSpPr>
            <p:cNvPr id="1026" name="AutoShape 2"/>
            <p:cNvCxnSpPr>
              <a:cxnSpLocks noChangeShapeType="1"/>
            </p:cNvCxnSpPr>
            <p:nvPr/>
          </p:nvCxnSpPr>
          <p:spPr bwMode="auto">
            <a:xfrm>
              <a:off x="3664555" y="2692375"/>
              <a:ext cx="1215315" cy="0"/>
            </a:xfrm>
            <a:prstGeom prst="straightConnector1">
              <a:avLst/>
            </a:prstGeom>
            <a:noFill/>
            <a:ln w="9525">
              <a:solidFill>
                <a:srgbClr val="000000"/>
              </a:solidFill>
              <a:round/>
              <a:headEnd/>
              <a:tailEnd type="triangle" w="sm" len="sm"/>
            </a:ln>
          </p:spPr>
        </p:cxnSp>
        <p:cxnSp>
          <p:nvCxnSpPr>
            <p:cNvPr id="1027" name="AutoShape 3"/>
            <p:cNvCxnSpPr>
              <a:cxnSpLocks noChangeShapeType="1"/>
            </p:cNvCxnSpPr>
            <p:nvPr/>
          </p:nvCxnSpPr>
          <p:spPr bwMode="auto">
            <a:xfrm>
              <a:off x="5493003" y="2692375"/>
              <a:ext cx="629554" cy="0"/>
            </a:xfrm>
            <a:prstGeom prst="straightConnector1">
              <a:avLst/>
            </a:prstGeom>
            <a:noFill/>
            <a:ln w="9525">
              <a:solidFill>
                <a:srgbClr val="000000"/>
              </a:solidFill>
              <a:round/>
              <a:headEnd/>
              <a:tailEnd type="triangle" w="sm" len="sm"/>
            </a:ln>
          </p:spPr>
        </p:cxnSp>
        <p:cxnSp>
          <p:nvCxnSpPr>
            <p:cNvPr id="1028" name="AutoShape 4"/>
            <p:cNvCxnSpPr>
              <a:cxnSpLocks noChangeShapeType="1"/>
            </p:cNvCxnSpPr>
            <p:nvPr/>
          </p:nvCxnSpPr>
          <p:spPr bwMode="auto">
            <a:xfrm flipV="1">
              <a:off x="5148114" y="3511484"/>
              <a:ext cx="1012765" cy="10569"/>
            </a:xfrm>
            <a:prstGeom prst="straightConnector1">
              <a:avLst/>
            </a:prstGeom>
            <a:noFill/>
            <a:ln w="9525">
              <a:solidFill>
                <a:srgbClr val="000000"/>
              </a:solidFill>
              <a:round/>
              <a:headEnd/>
              <a:tailEnd type="triangle" w="sm" len="sm"/>
            </a:ln>
          </p:spPr>
        </p:cxnSp>
        <p:cxnSp>
          <p:nvCxnSpPr>
            <p:cNvPr id="1029" name="AutoShape 5"/>
            <p:cNvCxnSpPr>
              <a:cxnSpLocks noChangeShapeType="1"/>
            </p:cNvCxnSpPr>
            <p:nvPr/>
          </p:nvCxnSpPr>
          <p:spPr bwMode="auto">
            <a:xfrm rot="16200000" flipH="1">
              <a:off x="3663759" y="2640264"/>
              <a:ext cx="565450" cy="1176993"/>
            </a:xfrm>
            <a:prstGeom prst="curvedConnector2">
              <a:avLst/>
            </a:prstGeom>
            <a:noFill/>
            <a:ln w="9525">
              <a:solidFill>
                <a:srgbClr val="000000"/>
              </a:solidFill>
              <a:round/>
              <a:headEnd/>
              <a:tailEnd type="triangle" w="sm" len="sm"/>
            </a:ln>
          </p:spPr>
        </p:cxnSp>
        <p:sp>
          <p:nvSpPr>
            <p:cNvPr id="1030" name="Oval 6"/>
            <p:cNvSpPr>
              <a:spLocks noChangeArrowheads="1"/>
            </p:cNvSpPr>
            <p:nvPr/>
          </p:nvSpPr>
          <p:spPr bwMode="auto">
            <a:xfrm>
              <a:off x="3051423" y="2354163"/>
              <a:ext cx="613132" cy="591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1</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031" name="Oval 7"/>
            <p:cNvSpPr>
              <a:spLocks noChangeArrowheads="1"/>
            </p:cNvSpPr>
            <p:nvPr/>
          </p:nvSpPr>
          <p:spPr bwMode="auto">
            <a:xfrm>
              <a:off x="4879871" y="2417578"/>
              <a:ext cx="613132" cy="591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2</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32" name="Oval 8"/>
            <p:cNvSpPr>
              <a:spLocks noChangeArrowheads="1"/>
            </p:cNvSpPr>
            <p:nvPr/>
          </p:nvSpPr>
          <p:spPr bwMode="auto">
            <a:xfrm>
              <a:off x="4534982" y="3215549"/>
              <a:ext cx="613132" cy="591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3</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33" name="Oval 9"/>
            <p:cNvSpPr>
              <a:spLocks noChangeArrowheads="1"/>
            </p:cNvSpPr>
            <p:nvPr/>
          </p:nvSpPr>
          <p:spPr bwMode="auto">
            <a:xfrm>
              <a:off x="6133505" y="2396439"/>
              <a:ext cx="613132" cy="591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4</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34" name="Oval 10"/>
            <p:cNvSpPr>
              <a:spLocks noChangeArrowheads="1"/>
            </p:cNvSpPr>
            <p:nvPr/>
          </p:nvSpPr>
          <p:spPr bwMode="auto">
            <a:xfrm>
              <a:off x="6160879" y="3215549"/>
              <a:ext cx="613132" cy="591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5</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35" name="Text Box 11"/>
            <p:cNvSpPr txBox="1">
              <a:spLocks noChangeArrowheads="1"/>
            </p:cNvSpPr>
            <p:nvPr/>
          </p:nvSpPr>
          <p:spPr bwMode="auto">
            <a:xfrm>
              <a:off x="3851920" y="2204864"/>
              <a:ext cx="793785" cy="3329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abc</a:t>
              </a: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036" name="Text Box 12"/>
            <p:cNvSpPr txBox="1">
              <a:spLocks noChangeArrowheads="1"/>
            </p:cNvSpPr>
            <p:nvPr/>
          </p:nvSpPr>
          <p:spPr bwMode="auto">
            <a:xfrm>
              <a:off x="3856157" y="2977742"/>
              <a:ext cx="421530" cy="470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37" name="Text Box 13"/>
            <p:cNvSpPr txBox="1">
              <a:spLocks noChangeArrowheads="1"/>
            </p:cNvSpPr>
            <p:nvPr/>
          </p:nvSpPr>
          <p:spPr bwMode="auto">
            <a:xfrm>
              <a:off x="5652120" y="2204864"/>
              <a:ext cx="421527" cy="37520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038" name="Text Box 14"/>
            <p:cNvSpPr txBox="1">
              <a:spLocks noChangeArrowheads="1"/>
            </p:cNvSpPr>
            <p:nvPr/>
          </p:nvSpPr>
          <p:spPr bwMode="auto">
            <a:xfrm>
              <a:off x="5292080" y="2996952"/>
              <a:ext cx="815683" cy="47032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xy</a:t>
              </a: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039" name="AutoShape 15"/>
            <p:cNvCxnSpPr>
              <a:cxnSpLocks noChangeShapeType="1"/>
            </p:cNvCxnSpPr>
            <p:nvPr/>
          </p:nvCxnSpPr>
          <p:spPr bwMode="auto">
            <a:xfrm rot="5400000" flipV="1">
              <a:off x="2916587" y="2650004"/>
              <a:ext cx="417479" cy="5476"/>
            </a:xfrm>
            <a:prstGeom prst="curvedConnector5">
              <a:avLst>
                <a:gd name="adj1" fmla="val -10057"/>
                <a:gd name="adj2" fmla="val -8154422"/>
                <a:gd name="adj3" fmla="val 100048"/>
              </a:avLst>
            </a:prstGeom>
            <a:noFill/>
            <a:ln w="9525">
              <a:solidFill>
                <a:srgbClr val="000000"/>
              </a:solidFill>
              <a:round/>
              <a:headEnd/>
              <a:tailEnd type="triangle" w="sm" len="sm"/>
            </a:ln>
          </p:spPr>
        </p:cxnSp>
        <p:sp>
          <p:nvSpPr>
            <p:cNvPr id="1040" name="Text Box 16"/>
            <p:cNvSpPr txBox="1">
              <a:spLocks noChangeArrowheads="1"/>
            </p:cNvSpPr>
            <p:nvPr/>
          </p:nvSpPr>
          <p:spPr bwMode="auto">
            <a:xfrm>
              <a:off x="2339752" y="2385870"/>
              <a:ext cx="317515" cy="47561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ε</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grpSp>
      <p:cxnSp>
        <p:nvCxnSpPr>
          <p:cNvPr id="1042" name="AutoShape 18"/>
          <p:cNvCxnSpPr>
            <a:cxnSpLocks noChangeShapeType="1"/>
          </p:cNvCxnSpPr>
          <p:nvPr/>
        </p:nvCxnSpPr>
        <p:spPr bwMode="auto">
          <a:xfrm>
            <a:off x="2316542" y="4142857"/>
            <a:ext cx="996082" cy="1705"/>
          </a:xfrm>
          <a:prstGeom prst="straightConnector1">
            <a:avLst/>
          </a:prstGeom>
          <a:noFill/>
          <a:ln w="9525">
            <a:solidFill>
              <a:srgbClr val="000000"/>
            </a:solidFill>
            <a:round/>
            <a:headEnd/>
            <a:tailEnd type="triangle" w="sm" len="sm"/>
          </a:ln>
        </p:spPr>
      </p:cxnSp>
      <p:cxnSp>
        <p:nvCxnSpPr>
          <p:cNvPr id="1043" name="AutoShape 19"/>
          <p:cNvCxnSpPr>
            <a:cxnSpLocks noChangeShapeType="1"/>
          </p:cNvCxnSpPr>
          <p:nvPr/>
        </p:nvCxnSpPr>
        <p:spPr bwMode="auto">
          <a:xfrm>
            <a:off x="3815152" y="4142857"/>
            <a:ext cx="516886" cy="1705"/>
          </a:xfrm>
          <a:prstGeom prst="straightConnector1">
            <a:avLst/>
          </a:prstGeom>
          <a:noFill/>
          <a:ln w="9525">
            <a:solidFill>
              <a:srgbClr val="000000"/>
            </a:solidFill>
            <a:round/>
            <a:headEnd/>
            <a:tailEnd type="triangle" w="sm" len="sm"/>
          </a:ln>
        </p:spPr>
      </p:cxnSp>
      <p:cxnSp>
        <p:nvCxnSpPr>
          <p:cNvPr id="1044" name="AutoShape 20"/>
          <p:cNvCxnSpPr>
            <a:cxnSpLocks noChangeShapeType="1"/>
          </p:cNvCxnSpPr>
          <p:nvPr/>
        </p:nvCxnSpPr>
        <p:spPr bwMode="auto">
          <a:xfrm flipV="1">
            <a:off x="3508251" y="5102730"/>
            <a:ext cx="830966" cy="8525"/>
          </a:xfrm>
          <a:prstGeom prst="straightConnector1">
            <a:avLst/>
          </a:prstGeom>
          <a:noFill/>
          <a:ln w="9525">
            <a:solidFill>
              <a:srgbClr val="000000"/>
            </a:solidFill>
            <a:round/>
            <a:headEnd/>
            <a:tailEnd type="triangle" w="sm" len="sm"/>
          </a:ln>
        </p:spPr>
      </p:cxnSp>
      <p:cxnSp>
        <p:nvCxnSpPr>
          <p:cNvPr id="1045" name="AutoShape 21"/>
          <p:cNvCxnSpPr>
            <a:cxnSpLocks noChangeShapeType="1"/>
          </p:cNvCxnSpPr>
          <p:nvPr/>
        </p:nvCxnSpPr>
        <p:spPr bwMode="auto">
          <a:xfrm rot="16200000" flipH="1">
            <a:off x="2170646" y="4276178"/>
            <a:ext cx="729708" cy="940445"/>
          </a:xfrm>
          <a:prstGeom prst="curvedConnector2">
            <a:avLst/>
          </a:prstGeom>
          <a:noFill/>
          <a:ln w="9525">
            <a:solidFill>
              <a:srgbClr val="000000"/>
            </a:solidFill>
            <a:round/>
            <a:headEnd/>
            <a:tailEnd type="triangle" w="sm" len="sm"/>
          </a:ln>
        </p:spPr>
      </p:cxnSp>
      <p:cxnSp>
        <p:nvCxnSpPr>
          <p:cNvPr id="1046" name="AutoShape 22"/>
          <p:cNvCxnSpPr>
            <a:cxnSpLocks noChangeShapeType="1"/>
          </p:cNvCxnSpPr>
          <p:nvPr/>
        </p:nvCxnSpPr>
        <p:spPr bwMode="auto">
          <a:xfrm rot="16200000" flipH="1">
            <a:off x="3294241" y="5310986"/>
            <a:ext cx="528527" cy="603034"/>
          </a:xfrm>
          <a:prstGeom prst="curvedConnector2">
            <a:avLst/>
          </a:prstGeom>
          <a:noFill/>
          <a:ln w="9525">
            <a:solidFill>
              <a:srgbClr val="000000"/>
            </a:solidFill>
            <a:round/>
            <a:headEnd/>
            <a:tailEnd type="triangle" w="sm" len="sm"/>
          </a:ln>
        </p:spPr>
      </p:cxnSp>
      <p:sp>
        <p:nvSpPr>
          <p:cNvPr id="1047" name="Oval 23"/>
          <p:cNvSpPr>
            <a:spLocks noChangeArrowheads="1"/>
          </p:cNvSpPr>
          <p:nvPr/>
        </p:nvSpPr>
        <p:spPr bwMode="auto">
          <a:xfrm>
            <a:off x="1814014" y="3871774"/>
            <a:ext cx="502528" cy="475674"/>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1</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48" name="Oval 24"/>
          <p:cNvSpPr>
            <a:spLocks noChangeArrowheads="1"/>
          </p:cNvSpPr>
          <p:nvPr/>
        </p:nvSpPr>
        <p:spPr bwMode="auto">
          <a:xfrm>
            <a:off x="3312624" y="3921217"/>
            <a:ext cx="502528" cy="475674"/>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2</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49" name="Oval 25"/>
          <p:cNvSpPr>
            <a:spLocks noChangeArrowheads="1"/>
          </p:cNvSpPr>
          <p:nvPr/>
        </p:nvSpPr>
        <p:spPr bwMode="auto">
          <a:xfrm>
            <a:off x="3005723" y="4864041"/>
            <a:ext cx="502528" cy="475674"/>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3</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50" name="Oval 26"/>
          <p:cNvSpPr>
            <a:spLocks noChangeArrowheads="1"/>
          </p:cNvSpPr>
          <p:nvPr/>
        </p:nvSpPr>
        <p:spPr bwMode="auto">
          <a:xfrm>
            <a:off x="4339217" y="3905873"/>
            <a:ext cx="502528" cy="475674"/>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4</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51" name="Oval 27"/>
          <p:cNvSpPr>
            <a:spLocks noChangeArrowheads="1"/>
          </p:cNvSpPr>
          <p:nvPr/>
        </p:nvSpPr>
        <p:spPr bwMode="auto">
          <a:xfrm>
            <a:off x="4339217" y="4864041"/>
            <a:ext cx="502528" cy="475674"/>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6</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52" name="Oval 28"/>
          <p:cNvSpPr>
            <a:spLocks noChangeArrowheads="1"/>
          </p:cNvSpPr>
          <p:nvPr/>
        </p:nvSpPr>
        <p:spPr bwMode="auto">
          <a:xfrm>
            <a:off x="3860021" y="5684109"/>
            <a:ext cx="502528" cy="475674"/>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5</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53" name="AutoShape 29"/>
          <p:cNvCxnSpPr>
            <a:cxnSpLocks noChangeShapeType="1"/>
            <a:stCxn id="1050" idx="0"/>
            <a:endCxn id="1048" idx="0"/>
          </p:cNvCxnSpPr>
          <p:nvPr/>
        </p:nvCxnSpPr>
        <p:spPr bwMode="auto">
          <a:xfrm rot="16200000" flipH="1" flipV="1">
            <a:off x="4069513" y="3400248"/>
            <a:ext cx="15344" cy="1026593"/>
          </a:xfrm>
          <a:prstGeom prst="curvedConnector3">
            <a:avLst>
              <a:gd name="adj1" fmla="val -1986445"/>
            </a:avLst>
          </a:prstGeom>
          <a:noFill/>
          <a:ln w="9525">
            <a:solidFill>
              <a:srgbClr val="000000"/>
            </a:solidFill>
            <a:round/>
            <a:headEnd/>
            <a:tailEnd type="triangle" w="sm" len="sm"/>
          </a:ln>
        </p:spPr>
      </p:cxnSp>
      <p:cxnSp>
        <p:nvCxnSpPr>
          <p:cNvPr id="1054" name="AutoShape 30"/>
          <p:cNvCxnSpPr>
            <a:cxnSpLocks noChangeShapeType="1"/>
            <a:stCxn id="1051" idx="6"/>
            <a:endCxn id="1048" idx="7"/>
          </p:cNvCxnSpPr>
          <p:nvPr/>
        </p:nvCxnSpPr>
        <p:spPr bwMode="auto">
          <a:xfrm flipH="1" flipV="1">
            <a:off x="3741558" y="3990878"/>
            <a:ext cx="1100187" cy="1111000"/>
          </a:xfrm>
          <a:prstGeom prst="curvedConnector4">
            <a:avLst>
              <a:gd name="adj1" fmla="val -20778"/>
              <a:gd name="adj2" fmla="val 126846"/>
            </a:avLst>
          </a:prstGeom>
          <a:noFill/>
          <a:ln w="9525">
            <a:solidFill>
              <a:srgbClr val="000000"/>
            </a:solidFill>
            <a:round/>
            <a:headEnd/>
            <a:tailEnd type="triangle" w="sm" len="sm"/>
          </a:ln>
        </p:spPr>
      </p:cxnSp>
      <p:sp>
        <p:nvSpPr>
          <p:cNvPr id="1055" name="Text Box 31"/>
          <p:cNvSpPr txBox="1">
            <a:spLocks noChangeArrowheads="1"/>
          </p:cNvSpPr>
          <p:nvPr/>
        </p:nvSpPr>
        <p:spPr bwMode="auto">
          <a:xfrm>
            <a:off x="2612674" y="3866660"/>
            <a:ext cx="651492" cy="26937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[ab]</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56" name="Text Box 32"/>
          <p:cNvSpPr txBox="1">
            <a:spLocks noChangeArrowheads="1"/>
          </p:cNvSpPr>
          <p:nvPr/>
        </p:nvSpPr>
        <p:spPr bwMode="auto">
          <a:xfrm>
            <a:off x="2449353" y="4671384"/>
            <a:ext cx="344591"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57" name="Text Box 33"/>
          <p:cNvSpPr txBox="1">
            <a:spLocks noChangeArrowheads="1"/>
          </p:cNvSpPr>
          <p:nvPr/>
        </p:nvSpPr>
        <p:spPr bwMode="auto">
          <a:xfrm>
            <a:off x="3976679" y="3873479"/>
            <a:ext cx="344591" cy="30518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58" name="Text Box 34"/>
          <p:cNvSpPr txBox="1">
            <a:spLocks noChangeArrowheads="1"/>
          </p:cNvSpPr>
          <p:nvPr/>
        </p:nvSpPr>
        <p:spPr bwMode="auto">
          <a:xfrm>
            <a:off x="3754131" y="4864041"/>
            <a:ext cx="344591"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59" name="Text Box 35"/>
          <p:cNvSpPr txBox="1">
            <a:spLocks noChangeArrowheads="1"/>
          </p:cNvSpPr>
          <p:nvPr/>
        </p:nvSpPr>
        <p:spPr bwMode="auto">
          <a:xfrm>
            <a:off x="3470561" y="5496568"/>
            <a:ext cx="344591"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60" name="AutoShape 36"/>
          <p:cNvCxnSpPr>
            <a:cxnSpLocks noChangeShapeType="1"/>
            <a:stCxn id="1050" idx="0"/>
            <a:endCxn id="1047" idx="0"/>
          </p:cNvCxnSpPr>
          <p:nvPr/>
        </p:nvCxnSpPr>
        <p:spPr bwMode="auto">
          <a:xfrm rot="16200000" flipV="1">
            <a:off x="3310831" y="2626222"/>
            <a:ext cx="34099" cy="2525203"/>
          </a:xfrm>
          <a:prstGeom prst="curvedConnector3">
            <a:avLst>
              <a:gd name="adj1" fmla="val 2893338"/>
            </a:avLst>
          </a:prstGeom>
          <a:noFill/>
          <a:ln w="9525">
            <a:solidFill>
              <a:srgbClr val="000000"/>
            </a:solidFill>
            <a:round/>
            <a:headEnd/>
            <a:tailEnd type="triangle" w="sm" len="sm"/>
          </a:ln>
        </p:spPr>
      </p:cxnSp>
      <p:cxnSp>
        <p:nvCxnSpPr>
          <p:cNvPr id="1061" name="AutoShape 37"/>
          <p:cNvCxnSpPr>
            <a:cxnSpLocks noChangeShapeType="1"/>
            <a:stCxn id="1050" idx="4"/>
            <a:endCxn id="1049" idx="7"/>
          </p:cNvCxnSpPr>
          <p:nvPr/>
        </p:nvCxnSpPr>
        <p:spPr bwMode="auto">
          <a:xfrm rot="5400000">
            <a:off x="3736492" y="4079712"/>
            <a:ext cx="552155" cy="1155824"/>
          </a:xfrm>
          <a:prstGeom prst="curvedConnector3">
            <a:avLst>
              <a:gd name="adj1" fmla="val 50000"/>
            </a:avLst>
          </a:prstGeom>
          <a:noFill/>
          <a:ln w="9525">
            <a:solidFill>
              <a:srgbClr val="000000"/>
            </a:solidFill>
            <a:round/>
            <a:headEnd/>
            <a:tailEnd type="triangle" w="sm" len="sm"/>
          </a:ln>
        </p:spPr>
      </p:cxnSp>
      <p:sp>
        <p:nvSpPr>
          <p:cNvPr id="1062" name="Text Box 38"/>
          <p:cNvSpPr txBox="1">
            <a:spLocks noChangeArrowheads="1"/>
          </p:cNvSpPr>
          <p:nvPr/>
        </p:nvSpPr>
        <p:spPr bwMode="auto">
          <a:xfrm>
            <a:off x="3989242" y="4359383"/>
            <a:ext cx="247675" cy="2983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63" name="Text Box 39"/>
          <p:cNvSpPr txBox="1">
            <a:spLocks noChangeArrowheads="1"/>
          </p:cNvSpPr>
          <p:nvPr/>
        </p:nvSpPr>
        <p:spPr bwMode="auto">
          <a:xfrm>
            <a:off x="4016163" y="3643314"/>
            <a:ext cx="506118" cy="23016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064" name="AutoShape 40"/>
          <p:cNvCxnSpPr>
            <a:cxnSpLocks noChangeShapeType="1"/>
            <a:stCxn id="1049" idx="1"/>
            <a:endCxn id="1048" idx="3"/>
          </p:cNvCxnSpPr>
          <p:nvPr/>
        </p:nvCxnSpPr>
        <p:spPr bwMode="auto">
          <a:xfrm rot="16200000">
            <a:off x="2930179" y="4476163"/>
            <a:ext cx="606953" cy="306901"/>
          </a:xfrm>
          <a:prstGeom prst="curvedConnector3">
            <a:avLst>
              <a:gd name="adj1" fmla="val 50000"/>
            </a:avLst>
          </a:prstGeom>
          <a:noFill/>
          <a:ln w="9525">
            <a:solidFill>
              <a:srgbClr val="000000"/>
            </a:solidFill>
            <a:round/>
            <a:headEnd/>
            <a:tailEnd type="triangle" w="sm" len="sm"/>
          </a:ln>
        </p:spPr>
      </p:cxnSp>
      <p:sp>
        <p:nvSpPr>
          <p:cNvPr id="1065" name="Text Box 41"/>
          <p:cNvSpPr txBox="1">
            <a:spLocks noChangeArrowheads="1"/>
          </p:cNvSpPr>
          <p:nvPr/>
        </p:nvSpPr>
        <p:spPr bwMode="auto">
          <a:xfrm>
            <a:off x="2793943" y="4347448"/>
            <a:ext cx="561755" cy="3955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[ab]</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66" name="AutoShape 42"/>
          <p:cNvCxnSpPr>
            <a:cxnSpLocks noChangeShapeType="1"/>
            <a:stCxn id="1048" idx="4"/>
            <a:endCxn id="1049" idx="0"/>
          </p:cNvCxnSpPr>
          <p:nvPr/>
        </p:nvCxnSpPr>
        <p:spPr bwMode="auto">
          <a:xfrm rot="5400000">
            <a:off x="3177760" y="4476163"/>
            <a:ext cx="467149" cy="306901"/>
          </a:xfrm>
          <a:prstGeom prst="curvedConnector3">
            <a:avLst>
              <a:gd name="adj1" fmla="val 49634"/>
            </a:avLst>
          </a:prstGeom>
          <a:noFill/>
          <a:ln w="9525">
            <a:solidFill>
              <a:srgbClr val="000000"/>
            </a:solidFill>
            <a:round/>
            <a:headEnd/>
            <a:tailEnd type="triangle" w="sm" len="sm"/>
          </a:ln>
        </p:spPr>
      </p:cxnSp>
      <p:sp>
        <p:nvSpPr>
          <p:cNvPr id="1067" name="Text Box 43"/>
          <p:cNvSpPr txBox="1">
            <a:spLocks noChangeArrowheads="1"/>
          </p:cNvSpPr>
          <p:nvPr/>
        </p:nvSpPr>
        <p:spPr bwMode="auto">
          <a:xfrm>
            <a:off x="3596193" y="4371317"/>
            <a:ext cx="247675" cy="3955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68" name="AutoShape 44"/>
          <p:cNvCxnSpPr>
            <a:cxnSpLocks noChangeShapeType="1"/>
            <a:stCxn id="1052" idx="6"/>
            <a:endCxn id="1048" idx="0"/>
          </p:cNvCxnSpPr>
          <p:nvPr/>
        </p:nvCxnSpPr>
        <p:spPr bwMode="auto">
          <a:xfrm flipH="1" flipV="1">
            <a:off x="3563888" y="3921217"/>
            <a:ext cx="798661" cy="2000729"/>
          </a:xfrm>
          <a:prstGeom prst="curvedConnector4">
            <a:avLst>
              <a:gd name="adj1" fmla="val -171738"/>
              <a:gd name="adj2" fmla="val 131421"/>
            </a:avLst>
          </a:prstGeom>
          <a:noFill/>
          <a:ln w="9525">
            <a:solidFill>
              <a:srgbClr val="000000"/>
            </a:solidFill>
            <a:round/>
            <a:headEnd/>
            <a:tailEnd type="triangle" w="sm" len="sm"/>
          </a:ln>
        </p:spPr>
      </p:cxnSp>
      <p:sp>
        <p:nvSpPr>
          <p:cNvPr id="1069" name="Text Box 45"/>
          <p:cNvSpPr txBox="1">
            <a:spLocks noChangeArrowheads="1"/>
          </p:cNvSpPr>
          <p:nvPr/>
        </p:nvSpPr>
        <p:spPr bwMode="auto">
          <a:xfrm>
            <a:off x="4515684" y="5829730"/>
            <a:ext cx="554576" cy="3955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070" name="Text Box 46"/>
          <p:cNvSpPr txBox="1">
            <a:spLocks noChangeArrowheads="1"/>
          </p:cNvSpPr>
          <p:nvPr/>
        </p:nvSpPr>
        <p:spPr bwMode="auto">
          <a:xfrm>
            <a:off x="5091748" y="4389570"/>
            <a:ext cx="554576" cy="39554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071" name="AutoShape 47"/>
          <p:cNvCxnSpPr>
            <a:cxnSpLocks noChangeShapeType="1"/>
            <a:stCxn id="1052" idx="3"/>
            <a:endCxn id="1049" idx="4"/>
          </p:cNvCxnSpPr>
          <p:nvPr/>
        </p:nvCxnSpPr>
        <p:spPr bwMode="auto">
          <a:xfrm rot="5400000" flipH="1">
            <a:off x="3220097" y="5376605"/>
            <a:ext cx="750407" cy="676628"/>
          </a:xfrm>
          <a:prstGeom prst="curvedConnector3">
            <a:avLst>
              <a:gd name="adj1" fmla="val -39747"/>
            </a:avLst>
          </a:prstGeom>
          <a:noFill/>
          <a:ln w="9525">
            <a:solidFill>
              <a:srgbClr val="000000"/>
            </a:solidFill>
            <a:round/>
            <a:headEnd/>
            <a:tailEnd type="triangle" w="sm" len="sm"/>
          </a:ln>
        </p:spPr>
      </p:cxnSp>
      <p:sp>
        <p:nvSpPr>
          <p:cNvPr id="1072" name="Text Box 48"/>
          <p:cNvSpPr txBox="1">
            <a:spLocks noChangeArrowheads="1"/>
          </p:cNvSpPr>
          <p:nvPr/>
        </p:nvSpPr>
        <p:spPr bwMode="auto">
          <a:xfrm>
            <a:off x="3526199" y="5984176"/>
            <a:ext cx="267417"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73" name="AutoShape 49"/>
          <p:cNvCxnSpPr>
            <a:cxnSpLocks noChangeShapeType="1"/>
          </p:cNvCxnSpPr>
          <p:nvPr/>
        </p:nvCxnSpPr>
        <p:spPr bwMode="auto">
          <a:xfrm rot="5400000" flipV="1">
            <a:off x="1707997" y="4108714"/>
            <a:ext cx="335870" cy="1795"/>
          </a:xfrm>
          <a:prstGeom prst="curvedConnector5">
            <a:avLst>
              <a:gd name="adj1" fmla="val -5654"/>
              <a:gd name="adj2" fmla="val -15893598"/>
              <a:gd name="adj3" fmla="val 107085"/>
            </a:avLst>
          </a:prstGeom>
          <a:noFill/>
          <a:ln w="9525">
            <a:solidFill>
              <a:srgbClr val="000000"/>
            </a:solidFill>
            <a:round/>
            <a:headEnd/>
            <a:tailEnd type="triangle" w="sm" len="sm"/>
          </a:ln>
        </p:spPr>
      </p:cxnSp>
      <p:sp>
        <p:nvSpPr>
          <p:cNvPr id="1074" name="Text Box 50"/>
          <p:cNvSpPr txBox="1">
            <a:spLocks noChangeArrowheads="1"/>
          </p:cNvSpPr>
          <p:nvPr/>
        </p:nvSpPr>
        <p:spPr bwMode="auto">
          <a:xfrm>
            <a:off x="771268" y="3909283"/>
            <a:ext cx="856092"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[^abc]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75" name="AutoShape 51"/>
          <p:cNvCxnSpPr>
            <a:cxnSpLocks noChangeShapeType="1"/>
            <a:stCxn id="1051" idx="3"/>
            <a:endCxn id="1049" idx="5"/>
          </p:cNvCxnSpPr>
          <p:nvPr/>
        </p:nvCxnSpPr>
        <p:spPr bwMode="auto">
          <a:xfrm rot="5400000">
            <a:off x="3923734" y="4780977"/>
            <a:ext cx="12700" cy="978154"/>
          </a:xfrm>
          <a:prstGeom prst="curvedConnector3">
            <a:avLst>
              <a:gd name="adj1" fmla="val 2348512"/>
            </a:avLst>
          </a:prstGeom>
          <a:noFill/>
          <a:ln w="9525">
            <a:solidFill>
              <a:srgbClr val="000000"/>
            </a:solidFill>
            <a:round/>
            <a:headEnd/>
            <a:tailEnd type="triangle" w="sm" len="sm"/>
          </a:ln>
        </p:spPr>
      </p:cxnSp>
      <p:sp>
        <p:nvSpPr>
          <p:cNvPr id="1076" name="Text Box 52"/>
          <p:cNvSpPr txBox="1">
            <a:spLocks noChangeArrowheads="1"/>
          </p:cNvSpPr>
          <p:nvPr/>
        </p:nvSpPr>
        <p:spPr bwMode="auto">
          <a:xfrm>
            <a:off x="3921042" y="5198206"/>
            <a:ext cx="344591"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77" name="AutoShape 53"/>
          <p:cNvCxnSpPr>
            <a:cxnSpLocks noChangeShapeType="1"/>
          </p:cNvCxnSpPr>
          <p:nvPr/>
        </p:nvCxnSpPr>
        <p:spPr bwMode="auto">
          <a:xfrm rot="10800000" flipH="1" flipV="1">
            <a:off x="3005723" y="5114664"/>
            <a:ext cx="73584" cy="167083"/>
          </a:xfrm>
          <a:prstGeom prst="curvedConnector4">
            <a:avLst>
              <a:gd name="adj1" fmla="val -341468"/>
              <a:gd name="adj2" fmla="val 194894"/>
            </a:avLst>
          </a:prstGeom>
          <a:noFill/>
          <a:ln w="9525">
            <a:solidFill>
              <a:srgbClr val="000000"/>
            </a:solidFill>
            <a:round/>
            <a:headEnd/>
            <a:tailEnd type="triangle" w="sm" len="sm"/>
          </a:ln>
        </p:spPr>
      </p:cxnSp>
      <p:sp>
        <p:nvSpPr>
          <p:cNvPr id="1078" name="Text Box 54"/>
          <p:cNvSpPr txBox="1">
            <a:spLocks noChangeArrowheads="1"/>
          </p:cNvSpPr>
          <p:nvPr/>
        </p:nvSpPr>
        <p:spPr bwMode="auto">
          <a:xfrm>
            <a:off x="2600111" y="5198206"/>
            <a:ext cx="344591"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79" name="AutoShape 55"/>
          <p:cNvCxnSpPr>
            <a:cxnSpLocks noChangeShapeType="1"/>
          </p:cNvCxnSpPr>
          <p:nvPr/>
        </p:nvCxnSpPr>
        <p:spPr bwMode="auto">
          <a:xfrm rot="16200000" flipH="1" flipV="1">
            <a:off x="3427534" y="3867328"/>
            <a:ext cx="69902" cy="177680"/>
          </a:xfrm>
          <a:prstGeom prst="curvedConnector3">
            <a:avLst>
              <a:gd name="adj1" fmla="val -373171"/>
            </a:avLst>
          </a:prstGeom>
          <a:noFill/>
          <a:ln w="9525">
            <a:solidFill>
              <a:srgbClr val="000000"/>
            </a:solidFill>
            <a:round/>
            <a:headEnd/>
            <a:tailEnd type="triangle" w="sm" len="sm"/>
          </a:ln>
        </p:spPr>
      </p:cxnSp>
      <p:sp>
        <p:nvSpPr>
          <p:cNvPr id="1080" name="Text Box 56"/>
          <p:cNvSpPr txBox="1">
            <a:spLocks noChangeArrowheads="1"/>
          </p:cNvSpPr>
          <p:nvPr/>
        </p:nvSpPr>
        <p:spPr bwMode="auto">
          <a:xfrm>
            <a:off x="3237245" y="3418264"/>
            <a:ext cx="516886"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[ab]</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081" name="Text Box 57"/>
          <p:cNvSpPr txBox="1">
            <a:spLocks noChangeArrowheads="1"/>
          </p:cNvSpPr>
          <p:nvPr/>
        </p:nvSpPr>
        <p:spPr bwMode="auto">
          <a:xfrm>
            <a:off x="2937523" y="2949410"/>
            <a:ext cx="856092"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[^abc]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82" name="AutoShape 58"/>
          <p:cNvCxnSpPr>
            <a:cxnSpLocks noChangeShapeType="1"/>
            <a:stCxn id="1052" idx="4"/>
            <a:endCxn id="1047" idx="4"/>
          </p:cNvCxnSpPr>
          <p:nvPr/>
        </p:nvCxnSpPr>
        <p:spPr bwMode="auto">
          <a:xfrm rot="5400000" flipH="1">
            <a:off x="2182114" y="4230613"/>
            <a:ext cx="1812335" cy="2046007"/>
          </a:xfrm>
          <a:prstGeom prst="curvedConnector3">
            <a:avLst>
              <a:gd name="adj1" fmla="val -20497"/>
            </a:avLst>
          </a:prstGeom>
          <a:noFill/>
          <a:ln w="9525">
            <a:solidFill>
              <a:srgbClr val="000000"/>
            </a:solidFill>
            <a:round/>
            <a:headEnd/>
            <a:tailEnd type="triangle" w="sm" len="sm"/>
          </a:ln>
        </p:spPr>
      </p:cxnSp>
      <p:sp>
        <p:nvSpPr>
          <p:cNvPr id="1083" name="Text Box 59"/>
          <p:cNvSpPr txBox="1">
            <a:spLocks noChangeArrowheads="1"/>
          </p:cNvSpPr>
          <p:nvPr/>
        </p:nvSpPr>
        <p:spPr bwMode="auto">
          <a:xfrm>
            <a:off x="4102311" y="6241620"/>
            <a:ext cx="856092"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[^abc]</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cxnSp>
        <p:nvCxnSpPr>
          <p:cNvPr id="1084" name="AutoShape 60"/>
          <p:cNvCxnSpPr>
            <a:cxnSpLocks noChangeShapeType="1"/>
            <a:stCxn id="1051" idx="4"/>
            <a:endCxn id="1047" idx="4"/>
          </p:cNvCxnSpPr>
          <p:nvPr/>
        </p:nvCxnSpPr>
        <p:spPr bwMode="auto">
          <a:xfrm rot="5400000" flipH="1">
            <a:off x="2831746" y="3580981"/>
            <a:ext cx="992267" cy="2525203"/>
          </a:xfrm>
          <a:prstGeom prst="curvedConnector3">
            <a:avLst>
              <a:gd name="adj1" fmla="val -137269"/>
            </a:avLst>
          </a:prstGeom>
          <a:noFill/>
          <a:ln w="9525">
            <a:solidFill>
              <a:srgbClr val="000000"/>
            </a:solidFill>
            <a:round/>
            <a:headEnd/>
            <a:tailEnd type="triangle" w="sm" len="sm"/>
          </a:ln>
        </p:spPr>
      </p:cxnSp>
      <p:sp>
        <p:nvSpPr>
          <p:cNvPr id="1085" name="Text Box 61"/>
          <p:cNvSpPr txBox="1">
            <a:spLocks noChangeArrowheads="1"/>
          </p:cNvSpPr>
          <p:nvPr/>
        </p:nvSpPr>
        <p:spPr bwMode="auto">
          <a:xfrm>
            <a:off x="3147532" y="6477802"/>
            <a:ext cx="856092" cy="3801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abc</a:t>
            </a: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086" name="AutoShape 62"/>
          <p:cNvCxnSpPr>
            <a:cxnSpLocks noChangeShapeType="1"/>
            <a:stCxn id="1049" idx="4"/>
            <a:endCxn id="1047" idx="3"/>
          </p:cNvCxnSpPr>
          <p:nvPr/>
        </p:nvCxnSpPr>
        <p:spPr bwMode="auto">
          <a:xfrm rot="16200000" flipV="1">
            <a:off x="2041209" y="4123936"/>
            <a:ext cx="1062168" cy="1369389"/>
          </a:xfrm>
          <a:prstGeom prst="curvedConnector3">
            <a:avLst>
              <a:gd name="adj1" fmla="val -57625"/>
            </a:avLst>
          </a:prstGeom>
          <a:noFill/>
          <a:ln w="9525">
            <a:solidFill>
              <a:srgbClr val="000000"/>
            </a:solidFill>
            <a:round/>
            <a:headEnd/>
            <a:tailEnd type="triangle" w="sm" len="sm"/>
          </a:ln>
        </p:spPr>
      </p:cxnSp>
      <p:sp>
        <p:nvSpPr>
          <p:cNvPr id="1087" name="Text Box 63"/>
          <p:cNvSpPr txBox="1">
            <a:spLocks noChangeArrowheads="1"/>
          </p:cNvSpPr>
          <p:nvPr/>
        </p:nvSpPr>
        <p:spPr bwMode="auto">
          <a:xfrm>
            <a:off x="2211428" y="5522142"/>
            <a:ext cx="1056327" cy="329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abcxy</a:t>
            </a:r>
            <a:r>
              <a:rPr kumimoji="1" lang="en-US" altLang="zh-TW" sz="2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088" name="AutoShape 64"/>
          <p:cNvCxnSpPr>
            <a:cxnSpLocks noChangeShapeType="1"/>
          </p:cNvCxnSpPr>
          <p:nvPr/>
        </p:nvCxnSpPr>
        <p:spPr bwMode="auto">
          <a:xfrm rot="5400000" flipH="1">
            <a:off x="2789862" y="3382838"/>
            <a:ext cx="49443" cy="1143251"/>
          </a:xfrm>
          <a:prstGeom prst="curvedConnector3">
            <a:avLst>
              <a:gd name="adj1" fmla="val 644824"/>
            </a:avLst>
          </a:prstGeom>
          <a:noFill/>
          <a:ln w="9525">
            <a:solidFill>
              <a:srgbClr val="000000"/>
            </a:solidFill>
            <a:round/>
            <a:headEnd/>
            <a:tailEnd type="triangle" w="sm" len="sm"/>
          </a:ln>
        </p:spPr>
      </p:cxnSp>
      <p:sp>
        <p:nvSpPr>
          <p:cNvPr id="1089" name="Text Box 65"/>
          <p:cNvSpPr txBox="1">
            <a:spLocks noChangeArrowheads="1"/>
          </p:cNvSpPr>
          <p:nvPr/>
        </p:nvSpPr>
        <p:spPr bwMode="auto">
          <a:xfrm>
            <a:off x="2442174" y="3418264"/>
            <a:ext cx="927882" cy="3290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[^abcx]</a:t>
            </a:r>
            <a:endParaRPr kumimoji="1" lang="zh-TW" altLang="zh-TW" sz="2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graphicFrame>
        <p:nvGraphicFramePr>
          <p:cNvPr id="102" name="表格 101"/>
          <p:cNvGraphicFramePr>
            <a:graphicFrameLocks noGrp="1"/>
          </p:cNvGraphicFramePr>
          <p:nvPr/>
        </p:nvGraphicFramePr>
        <p:xfrm>
          <a:off x="5652120" y="1683648"/>
          <a:ext cx="3168352" cy="1097280"/>
        </p:xfrm>
        <a:graphic>
          <a:graphicData uri="http://schemas.openxmlformats.org/drawingml/2006/table">
            <a:tbl>
              <a:tblPr firstRow="1" bandRow="1">
                <a:tableStyleId>{5C22544A-7EE6-4342-B048-85BDC9FD1C3A}</a:tableStyleId>
              </a:tblPr>
              <a:tblGrid>
                <a:gridCol w="915302"/>
                <a:gridCol w="2253050"/>
              </a:tblGrid>
              <a:tr h="322835">
                <a:tc>
                  <a:txBody>
                    <a:bodyPr/>
                    <a:lstStyle/>
                    <a:p>
                      <a:pPr algn="ctr"/>
                      <a:r>
                        <a:rPr lang="en-US" altLang="zh-TW" dirty="0" smtClean="0"/>
                        <a:t>state</a:t>
                      </a:r>
                      <a:endParaRPr lang="zh-TW" altLang="en-US" dirty="0"/>
                    </a:p>
                  </a:txBody>
                  <a:tcPr/>
                </a:tc>
                <a:tc>
                  <a:txBody>
                    <a:bodyPr/>
                    <a:lstStyle/>
                    <a:p>
                      <a:pPr algn="ctr"/>
                      <a:r>
                        <a:rPr lang="en-US" altLang="zh-TW" dirty="0" smtClean="0"/>
                        <a:t>Match Patterns </a:t>
                      </a:r>
                      <a:endParaRPr lang="zh-TW" altLang="en-US" dirty="0"/>
                    </a:p>
                  </a:txBody>
                  <a:tcPr/>
                </a:tc>
              </a:tr>
              <a:tr h="322835">
                <a:tc>
                  <a:txBody>
                    <a:bodyPr/>
                    <a:lstStyle/>
                    <a:p>
                      <a:pPr algn="ctr"/>
                      <a:r>
                        <a:rPr lang="en-US" altLang="zh-TW" dirty="0" smtClean="0"/>
                        <a:t>4</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abc</a:t>
                      </a: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x</a:t>
                      </a:r>
                      <a:r>
                        <a:rPr kumimoji="0" lang="en-US" altLang="zh-TW" sz="1800" b="1" kern="1200" dirty="0" smtClean="0">
                          <a:solidFill>
                            <a:schemeClr val="dk1"/>
                          </a:solidFill>
                          <a:latin typeface="+mn-lt"/>
                          <a:ea typeface="+mn-ea"/>
                          <a:cs typeface="+mn-cs"/>
                        </a:rPr>
                        <a:t>” </a:t>
                      </a:r>
                      <a:endParaRPr lang="zh-TW" altLang="en-US" dirty="0"/>
                    </a:p>
                  </a:txBody>
                  <a:tcPr/>
                </a:tc>
              </a:tr>
              <a:tr h="322835">
                <a:tc>
                  <a:txBody>
                    <a:bodyPr/>
                    <a:lstStyle/>
                    <a:p>
                      <a:pPr algn="ctr"/>
                      <a:r>
                        <a:rPr lang="en-US" altLang="zh-TW" dirty="0" smtClean="0"/>
                        <a:t>5</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c</a:t>
                      </a: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xy</a:t>
                      </a:r>
                      <a:r>
                        <a:rPr kumimoji="0" lang="en-US" altLang="zh-TW" sz="1800" b="1" kern="1200" dirty="0" smtClean="0">
                          <a:solidFill>
                            <a:schemeClr val="dk1"/>
                          </a:solidFill>
                          <a:latin typeface="+mn-lt"/>
                          <a:ea typeface="+mn-ea"/>
                          <a:cs typeface="+mn-cs"/>
                        </a:rPr>
                        <a:t>]”</a:t>
                      </a:r>
                      <a:endParaRPr lang="zh-TW" altLang="en-US" dirty="0"/>
                    </a:p>
                  </a:txBody>
                  <a:tcPr/>
                </a:tc>
              </a:tr>
            </a:tbl>
          </a:graphicData>
        </a:graphic>
      </p:graphicFrame>
      <p:graphicFrame>
        <p:nvGraphicFramePr>
          <p:cNvPr id="103" name="表格 102"/>
          <p:cNvGraphicFramePr>
            <a:graphicFrameLocks noGrp="1"/>
          </p:cNvGraphicFramePr>
          <p:nvPr/>
        </p:nvGraphicFramePr>
        <p:xfrm>
          <a:off x="5724128" y="5013176"/>
          <a:ext cx="3240360" cy="1483360"/>
        </p:xfrm>
        <a:graphic>
          <a:graphicData uri="http://schemas.openxmlformats.org/drawingml/2006/table">
            <a:tbl>
              <a:tblPr firstRow="1" bandRow="1">
                <a:tableStyleId>{5C22544A-7EE6-4342-B048-85BDC9FD1C3A}</a:tableStyleId>
              </a:tblPr>
              <a:tblGrid>
                <a:gridCol w="936104"/>
                <a:gridCol w="2304256"/>
              </a:tblGrid>
              <a:tr h="370840">
                <a:tc>
                  <a:txBody>
                    <a:bodyPr/>
                    <a:lstStyle/>
                    <a:p>
                      <a:pPr algn="ctr"/>
                      <a:r>
                        <a:rPr lang="en-US" altLang="zh-TW" dirty="0" smtClean="0"/>
                        <a:t>state</a:t>
                      </a:r>
                      <a:endParaRPr lang="zh-TW" altLang="en-US" dirty="0"/>
                    </a:p>
                  </a:txBody>
                  <a:tcPr/>
                </a:tc>
                <a:tc>
                  <a:txBody>
                    <a:bodyPr/>
                    <a:lstStyle/>
                    <a:p>
                      <a:pPr algn="ctr"/>
                      <a:r>
                        <a:rPr lang="en-US" altLang="zh-TW" dirty="0" smtClean="0"/>
                        <a:t>Match Patterns </a:t>
                      </a:r>
                      <a:endParaRPr lang="zh-TW" altLang="en-US" dirty="0"/>
                    </a:p>
                  </a:txBody>
                  <a:tcPr/>
                </a:tc>
              </a:tr>
              <a:tr h="370840">
                <a:tc>
                  <a:txBody>
                    <a:bodyPr/>
                    <a:lstStyle/>
                    <a:p>
                      <a:pPr algn="ctr"/>
                      <a:r>
                        <a:rPr lang="en-US" altLang="zh-TW" dirty="0" smtClean="0"/>
                        <a:t>4</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abc</a:t>
                      </a: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x</a:t>
                      </a:r>
                      <a:r>
                        <a:rPr kumimoji="0" lang="en-US" altLang="zh-TW" sz="1800" b="1" kern="1200" dirty="0" smtClean="0">
                          <a:solidFill>
                            <a:schemeClr val="dk1"/>
                          </a:solidFill>
                          <a:latin typeface="+mn-lt"/>
                          <a:ea typeface="+mn-ea"/>
                          <a:cs typeface="+mn-cs"/>
                        </a:rPr>
                        <a:t>” </a:t>
                      </a:r>
                      <a:endParaRPr lang="zh-TW" altLang="en-US" dirty="0"/>
                    </a:p>
                  </a:txBody>
                  <a:tcPr/>
                </a:tc>
              </a:tr>
              <a:tr h="370840">
                <a:tc>
                  <a:txBody>
                    <a:bodyPr/>
                    <a:lstStyle/>
                    <a:p>
                      <a:pPr algn="ctr"/>
                      <a:r>
                        <a:rPr lang="en-US" altLang="zh-TW" dirty="0" smtClean="0"/>
                        <a:t>5</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c</a:t>
                      </a: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xy</a:t>
                      </a:r>
                      <a:r>
                        <a:rPr kumimoji="0" lang="en-US" altLang="zh-TW" sz="1800" b="1" kern="1200" dirty="0" smtClean="0">
                          <a:solidFill>
                            <a:schemeClr val="dk1"/>
                          </a:solidFill>
                          <a:latin typeface="+mn-lt"/>
                          <a:ea typeface="+mn-ea"/>
                          <a:cs typeface="+mn-cs"/>
                        </a:rPr>
                        <a:t>]”</a:t>
                      </a:r>
                      <a:endParaRPr lang="zh-TW" altLang="en-US" dirty="0"/>
                    </a:p>
                  </a:txBody>
                  <a:tcPr/>
                </a:tc>
              </a:tr>
              <a:tr h="370840">
                <a:tc>
                  <a:txBody>
                    <a:bodyPr/>
                    <a:lstStyle/>
                    <a:p>
                      <a:pPr algn="ctr"/>
                      <a:r>
                        <a:rPr lang="en-US" altLang="zh-TW" dirty="0" smtClean="0"/>
                        <a:t>6</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abc</a:t>
                      </a: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x</a:t>
                      </a:r>
                      <a:r>
                        <a:rPr kumimoji="0" lang="en-US" altLang="zh-TW" sz="1800" b="1" kern="1200" dirty="0" smtClean="0">
                          <a:solidFill>
                            <a:schemeClr val="dk1"/>
                          </a:solidFill>
                          <a:latin typeface="+mn-lt"/>
                          <a:ea typeface="+mn-ea"/>
                          <a:cs typeface="+mn-cs"/>
                        </a:rPr>
                        <a:t>” and “</a:t>
                      </a:r>
                      <a:r>
                        <a:rPr kumimoji="0" lang="en-US" altLang="zh-TW" sz="1800" b="1" i="1" kern="1200" dirty="0" smtClean="0">
                          <a:solidFill>
                            <a:schemeClr val="dk1"/>
                          </a:solidFill>
                          <a:latin typeface="+mn-lt"/>
                          <a:ea typeface="+mn-ea"/>
                          <a:cs typeface="+mn-cs"/>
                        </a:rPr>
                        <a:t>c</a:t>
                      </a: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xy</a:t>
                      </a:r>
                      <a:r>
                        <a:rPr kumimoji="0" lang="en-US" altLang="zh-TW" sz="1800" b="1" kern="1200" dirty="0" smtClean="0">
                          <a:solidFill>
                            <a:schemeClr val="dk1"/>
                          </a:solidFill>
                          <a:latin typeface="+mn-lt"/>
                          <a:ea typeface="+mn-ea"/>
                          <a:cs typeface="+mn-cs"/>
                        </a:rPr>
                        <a:t>]”</a:t>
                      </a:r>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M-DFA (multithreaded DFA)</a:t>
            </a:r>
            <a:endParaRPr lang="zh-TW" altLang="en-US" dirty="0"/>
          </a:p>
        </p:txBody>
      </p:sp>
      <p:sp>
        <p:nvSpPr>
          <p:cNvPr id="3" name="內容版面配置區 2"/>
          <p:cNvSpPr>
            <a:spLocks noGrp="1"/>
          </p:cNvSpPr>
          <p:nvPr>
            <p:ph idx="1"/>
          </p:nvPr>
        </p:nvSpPr>
        <p:spPr/>
        <p:txBody>
          <a:bodyPr>
            <a:normAutofit/>
          </a:bodyPr>
          <a:lstStyle/>
          <a:p>
            <a:r>
              <a:rPr lang="en-US" altLang="zh-TW" sz="2600" dirty="0" smtClean="0"/>
              <a:t>Multi-thread based regular expression (</a:t>
            </a:r>
            <a:r>
              <a:rPr lang="en-US" altLang="zh-TW" sz="2600" dirty="0" err="1" smtClean="0"/>
              <a:t>regexp</a:t>
            </a:r>
            <a:r>
              <a:rPr lang="en-US" altLang="zh-TW" sz="2600" dirty="0" smtClean="0"/>
              <a:t>) matching algorithm for parallel computer architectures such as multi-core processors and graphic processing units (GPU)</a:t>
            </a:r>
          </a:p>
          <a:p>
            <a:pPr lvl="1"/>
            <a:r>
              <a:rPr lang="en-US" altLang="zh-TW" sz="2600" dirty="0" smtClean="0"/>
              <a:t>Each input symbol is treated as the first symbol of a possibly matched substring to the </a:t>
            </a:r>
            <a:r>
              <a:rPr lang="en-US" altLang="zh-TW" sz="2600" dirty="0" err="1" smtClean="0"/>
              <a:t>regexp</a:t>
            </a:r>
            <a:endParaRPr lang="en-US" altLang="zh-TW" sz="2600" dirty="0" smtClean="0"/>
          </a:p>
          <a:p>
            <a:pPr lvl="1"/>
            <a:r>
              <a:rPr lang="en-US" altLang="zh-TW" sz="2600" dirty="0" smtClean="0"/>
              <a:t>A DFA free of backtracking transitions is assigned to a thread, which terminates either when it reaches the final state or any mismatch occurs, </a:t>
            </a:r>
          </a:p>
          <a:p>
            <a:pPr lvl="1"/>
            <a:r>
              <a:rPr lang="en-US" altLang="zh-TW" sz="2600" dirty="0" smtClean="0"/>
              <a:t>Multiple threads concurrently read in each input symbol for their independent matching.</a:t>
            </a:r>
            <a:endParaRPr lang="zh-TW" altLang="en-US" sz="2600" dirty="0"/>
          </a:p>
        </p:txBody>
      </p:sp>
      <p:sp>
        <p:nvSpPr>
          <p:cNvPr id="4" name="投影片編號版面配置區 3"/>
          <p:cNvSpPr>
            <a:spLocks noGrp="1"/>
          </p:cNvSpPr>
          <p:nvPr>
            <p:ph type="sldNum" sz="quarter" idx="12"/>
          </p:nvPr>
        </p:nvSpPr>
        <p:spPr/>
        <p:txBody>
          <a:bodyPr/>
          <a:lstStyle/>
          <a:p>
            <a:fld id="{8520A171-7FF5-4451-9D8C-33567C8F20D1}" type="slidenum">
              <a:rPr lang="zh-TW" altLang="en-US" smtClean="0"/>
              <a:pPr/>
              <a:t>33</a:t>
            </a:fld>
            <a:endParaRPr lang="zh-TW" alt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Multi-threaded M-DFA</a:t>
            </a:r>
            <a:r>
              <a:rPr lang="en-US" altLang="zh-TW" baseline="-25000" dirty="0" smtClean="0"/>
              <a:t> </a:t>
            </a:r>
            <a:r>
              <a:rPr lang="en-US" altLang="zh-TW" dirty="0" smtClean="0"/>
              <a:t>Model</a:t>
            </a:r>
            <a:endParaRPr lang="zh-TW" altLang="en-US" dirty="0"/>
          </a:p>
        </p:txBody>
      </p:sp>
      <p:sp>
        <p:nvSpPr>
          <p:cNvPr id="3" name="內容版面配置區 2"/>
          <p:cNvSpPr>
            <a:spLocks noGrp="1"/>
          </p:cNvSpPr>
          <p:nvPr>
            <p:ph idx="1"/>
          </p:nvPr>
        </p:nvSpPr>
        <p:spPr/>
        <p:txBody>
          <a:bodyPr/>
          <a:lstStyle/>
          <a:p>
            <a:r>
              <a:rPr lang="en-US" altLang="zh-TW" dirty="0" smtClean="0"/>
              <a:t>DFA</a:t>
            </a:r>
            <a:r>
              <a:rPr lang="en-US" altLang="zh-TW" baseline="-25000" dirty="0" smtClean="0"/>
              <a:t>LF</a:t>
            </a:r>
          </a:p>
          <a:p>
            <a:endParaRPr lang="en-US" altLang="zh-TW" dirty="0" smtClean="0"/>
          </a:p>
          <a:p>
            <a:endParaRPr lang="en-US" altLang="zh-TW" dirty="0" smtClean="0"/>
          </a:p>
          <a:p>
            <a:endParaRPr lang="en-US" altLang="zh-TW" sz="1400" b="1" dirty="0" smtClean="0"/>
          </a:p>
          <a:p>
            <a:endParaRPr lang="en-US" altLang="zh-TW" dirty="0" smtClean="0"/>
          </a:p>
          <a:p>
            <a:r>
              <a:rPr lang="en-US" altLang="zh-TW" dirty="0" smtClean="0"/>
              <a:t>Multi-threaded execution of multiple DFA</a:t>
            </a:r>
            <a:r>
              <a:rPr lang="en-US" altLang="zh-TW" baseline="-25000" dirty="0" smtClean="0"/>
              <a:t>LF</a:t>
            </a:r>
            <a:endParaRPr lang="zh-TW" altLang="en-US" dirty="0"/>
          </a:p>
        </p:txBody>
      </p:sp>
      <p:sp>
        <p:nvSpPr>
          <p:cNvPr id="4" name="投影片編號版面配置區 3"/>
          <p:cNvSpPr>
            <a:spLocks noGrp="1"/>
          </p:cNvSpPr>
          <p:nvPr>
            <p:ph type="sldNum" sz="quarter" idx="12"/>
          </p:nvPr>
        </p:nvSpPr>
        <p:spPr/>
        <p:txBody>
          <a:bodyPr/>
          <a:lstStyle/>
          <a:p>
            <a:fld id="{8520A171-7FF5-4451-9D8C-33567C8F20D1}" type="slidenum">
              <a:rPr lang="zh-TW" altLang="en-US" smtClean="0"/>
              <a:pPr/>
              <a:t>34</a:t>
            </a:fld>
            <a:endParaRPr lang="zh-TW" altLang="en-US"/>
          </a:p>
        </p:txBody>
      </p:sp>
      <p:cxnSp>
        <p:nvCxnSpPr>
          <p:cNvPr id="2051" name="AutoShape 3"/>
          <p:cNvCxnSpPr>
            <a:cxnSpLocks noChangeShapeType="1"/>
          </p:cNvCxnSpPr>
          <p:nvPr/>
        </p:nvCxnSpPr>
        <p:spPr bwMode="auto">
          <a:xfrm>
            <a:off x="2724572" y="1896647"/>
            <a:ext cx="762768" cy="1300"/>
          </a:xfrm>
          <a:prstGeom prst="straightConnector1">
            <a:avLst/>
          </a:prstGeom>
          <a:noFill/>
          <a:ln w="9525">
            <a:solidFill>
              <a:srgbClr val="000000"/>
            </a:solidFill>
            <a:round/>
            <a:headEnd/>
            <a:tailEnd type="triangle" w="sm" len="sm"/>
          </a:ln>
        </p:spPr>
      </p:cxnSp>
      <p:cxnSp>
        <p:nvCxnSpPr>
          <p:cNvPr id="2052" name="AutoShape 4"/>
          <p:cNvCxnSpPr>
            <a:cxnSpLocks noChangeShapeType="1"/>
          </p:cNvCxnSpPr>
          <p:nvPr/>
        </p:nvCxnSpPr>
        <p:spPr bwMode="auto">
          <a:xfrm>
            <a:off x="3872161" y="1896647"/>
            <a:ext cx="395815" cy="1300"/>
          </a:xfrm>
          <a:prstGeom prst="straightConnector1">
            <a:avLst/>
          </a:prstGeom>
          <a:noFill/>
          <a:ln w="9525">
            <a:solidFill>
              <a:srgbClr val="000000"/>
            </a:solidFill>
            <a:round/>
            <a:headEnd/>
            <a:tailEnd type="triangle" w="sm" len="sm"/>
          </a:ln>
        </p:spPr>
      </p:cxnSp>
      <p:cxnSp>
        <p:nvCxnSpPr>
          <p:cNvPr id="2053" name="AutoShape 5"/>
          <p:cNvCxnSpPr>
            <a:cxnSpLocks noChangeShapeType="1"/>
            <a:stCxn id="2058" idx="6"/>
          </p:cNvCxnSpPr>
          <p:nvPr/>
        </p:nvCxnSpPr>
        <p:spPr bwMode="auto">
          <a:xfrm>
            <a:off x="3516660" y="2436893"/>
            <a:ext cx="795294" cy="651"/>
          </a:xfrm>
          <a:prstGeom prst="straightConnector1">
            <a:avLst/>
          </a:prstGeom>
          <a:noFill/>
          <a:ln w="9525">
            <a:solidFill>
              <a:srgbClr val="000000"/>
            </a:solidFill>
            <a:round/>
            <a:headEnd/>
            <a:tailEnd type="triangle" w="sm" len="sm"/>
          </a:ln>
        </p:spPr>
      </p:cxnSp>
      <p:cxnSp>
        <p:nvCxnSpPr>
          <p:cNvPr id="2054" name="AutoShape 6"/>
          <p:cNvCxnSpPr>
            <a:cxnSpLocks noChangeShapeType="1"/>
            <a:stCxn id="2056" idx="4"/>
            <a:endCxn id="2058" idx="2"/>
          </p:cNvCxnSpPr>
          <p:nvPr/>
        </p:nvCxnSpPr>
        <p:spPr bwMode="auto">
          <a:xfrm rot="16200000" flipH="1">
            <a:off x="2639892" y="1944945"/>
            <a:ext cx="384218" cy="599678"/>
          </a:xfrm>
          <a:prstGeom prst="curvedConnector2">
            <a:avLst/>
          </a:prstGeom>
          <a:noFill/>
          <a:ln w="9525">
            <a:solidFill>
              <a:srgbClr val="000000"/>
            </a:solidFill>
            <a:round/>
            <a:headEnd/>
            <a:tailEnd type="triangle" w="sm" len="sm"/>
          </a:ln>
        </p:spPr>
      </p:cxnSp>
      <p:cxnSp>
        <p:nvCxnSpPr>
          <p:cNvPr id="2055" name="AutoShape 7"/>
          <p:cNvCxnSpPr>
            <a:cxnSpLocks noChangeShapeType="1"/>
            <a:stCxn id="2058" idx="4"/>
            <a:endCxn id="2061" idx="2"/>
          </p:cNvCxnSpPr>
          <p:nvPr/>
        </p:nvCxnSpPr>
        <p:spPr bwMode="auto">
          <a:xfrm rot="16200000" flipH="1">
            <a:off x="3381426" y="2561099"/>
            <a:ext cx="341311" cy="455662"/>
          </a:xfrm>
          <a:prstGeom prst="curvedConnector2">
            <a:avLst/>
          </a:prstGeom>
          <a:noFill/>
          <a:ln w="9525">
            <a:solidFill>
              <a:srgbClr val="000000"/>
            </a:solidFill>
            <a:round/>
            <a:headEnd/>
            <a:tailEnd type="triangle" w="sm" len="sm"/>
          </a:ln>
        </p:spPr>
      </p:cxnSp>
      <p:sp>
        <p:nvSpPr>
          <p:cNvPr id="2056" name="Oval 8"/>
          <p:cNvSpPr>
            <a:spLocks noChangeArrowheads="1"/>
          </p:cNvSpPr>
          <p:nvPr/>
        </p:nvSpPr>
        <p:spPr bwMode="auto">
          <a:xfrm>
            <a:off x="2339752" y="1689911"/>
            <a:ext cx="384820" cy="362764"/>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1</a:t>
            </a:r>
            <a:endParaRPr kumimoji="1" lang="zh-TW" altLang="zh-TW" sz="20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057" name="Oval 9"/>
          <p:cNvSpPr>
            <a:spLocks noChangeArrowheads="1"/>
          </p:cNvSpPr>
          <p:nvPr/>
        </p:nvSpPr>
        <p:spPr bwMode="auto">
          <a:xfrm>
            <a:off x="3487340" y="1727618"/>
            <a:ext cx="384820" cy="362764"/>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2</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058" name="Oval 10"/>
          <p:cNvSpPr>
            <a:spLocks noChangeArrowheads="1"/>
          </p:cNvSpPr>
          <p:nvPr/>
        </p:nvSpPr>
        <p:spPr bwMode="auto">
          <a:xfrm>
            <a:off x="3131840" y="2255511"/>
            <a:ext cx="384820" cy="362764"/>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3</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059" name="Oval 11"/>
          <p:cNvSpPr>
            <a:spLocks noChangeArrowheads="1"/>
          </p:cNvSpPr>
          <p:nvPr/>
        </p:nvSpPr>
        <p:spPr bwMode="auto">
          <a:xfrm>
            <a:off x="4273473" y="1715915"/>
            <a:ext cx="384820" cy="362764"/>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4</a:t>
            </a:r>
            <a:endParaRPr kumimoji="1" lang="zh-TW" altLang="zh-TW" sz="20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060" name="Oval 12"/>
          <p:cNvSpPr>
            <a:spLocks noChangeArrowheads="1"/>
          </p:cNvSpPr>
          <p:nvPr/>
        </p:nvSpPr>
        <p:spPr bwMode="auto">
          <a:xfrm>
            <a:off x="4067944" y="2255511"/>
            <a:ext cx="384820" cy="362764"/>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6</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061" name="Oval 13"/>
          <p:cNvSpPr>
            <a:spLocks noChangeArrowheads="1"/>
          </p:cNvSpPr>
          <p:nvPr/>
        </p:nvSpPr>
        <p:spPr bwMode="auto">
          <a:xfrm>
            <a:off x="3779912" y="2778204"/>
            <a:ext cx="384820" cy="362764"/>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5</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062" name="Text Box 14"/>
          <p:cNvSpPr txBox="1">
            <a:spLocks noChangeArrowheads="1"/>
          </p:cNvSpPr>
          <p:nvPr/>
        </p:nvSpPr>
        <p:spPr bwMode="auto">
          <a:xfrm>
            <a:off x="2843808" y="1556792"/>
            <a:ext cx="498892" cy="267847"/>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20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063" name="Text Box 15"/>
          <p:cNvSpPr txBox="1">
            <a:spLocks noChangeArrowheads="1"/>
          </p:cNvSpPr>
          <p:nvPr/>
        </p:nvSpPr>
        <p:spPr bwMode="auto">
          <a:xfrm>
            <a:off x="2864757" y="2069578"/>
            <a:ext cx="263877" cy="289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20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064" name="Text Box 16"/>
          <p:cNvSpPr txBox="1">
            <a:spLocks noChangeArrowheads="1"/>
          </p:cNvSpPr>
          <p:nvPr/>
        </p:nvSpPr>
        <p:spPr bwMode="auto">
          <a:xfrm>
            <a:off x="3923928" y="1628800"/>
            <a:ext cx="263877" cy="23274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065" name="Text Box 17"/>
          <p:cNvSpPr txBox="1">
            <a:spLocks noChangeArrowheads="1"/>
          </p:cNvSpPr>
          <p:nvPr/>
        </p:nvSpPr>
        <p:spPr bwMode="auto">
          <a:xfrm>
            <a:off x="3707904" y="2132856"/>
            <a:ext cx="263877" cy="289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066" name="Text Box 18"/>
          <p:cNvSpPr txBox="1">
            <a:spLocks noChangeArrowheads="1"/>
          </p:cNvSpPr>
          <p:nvPr/>
        </p:nvSpPr>
        <p:spPr bwMode="auto">
          <a:xfrm>
            <a:off x="3491880" y="2564904"/>
            <a:ext cx="263877" cy="28995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20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20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92" name="Text Box 2561"/>
          <p:cNvSpPr txBox="1">
            <a:spLocks noChangeArrowheads="1"/>
          </p:cNvSpPr>
          <p:nvPr/>
        </p:nvSpPr>
        <p:spPr bwMode="auto">
          <a:xfrm>
            <a:off x="2699792" y="5212982"/>
            <a:ext cx="5976665" cy="63035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0" marR="0" lvl="1" indent="0" algn="l" defTabSz="914400" rtl="0" eaLnBrk="1" fontAlgn="base" latinLnBrk="0" hangingPunct="1">
              <a:lnSpc>
                <a:spcPct val="64000"/>
              </a:lnSpc>
              <a:spcBef>
                <a:spcPct val="0"/>
              </a:spcBef>
              <a:spcAft>
                <a:spcPct val="0"/>
              </a:spcAft>
              <a:buClrTx/>
              <a:buSzTx/>
              <a:buFontTx/>
              <a:buNone/>
              <a:tabLst/>
            </a:pPr>
            <a:r>
              <a:rPr kumimoji="1" lang="en-US" altLang="zh-TW" sz="2800" b="1"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	  b</a:t>
            </a:r>
            <a:r>
              <a:rPr kumimoji="1" lang="en-US" altLang="zh-TW" sz="2800" b="1" i="0" u="none" strike="noStrike" cap="none" normalizeH="0" dirty="0" smtClean="0">
                <a:ln>
                  <a:noFill/>
                </a:ln>
                <a:solidFill>
                  <a:schemeClr val="tx1"/>
                </a:solidFill>
                <a:effectLst/>
                <a:latin typeface="Calibri" pitchFamily="34" charset="0"/>
                <a:ea typeface="新細明體" pitchFamily="18" charset="-120"/>
                <a:cs typeface="新細明體" pitchFamily="18" charset="-120"/>
              </a:rPr>
              <a:t>      </a:t>
            </a:r>
            <a:r>
              <a:rPr kumimoji="1" lang="en-US" altLang="zh-TW" sz="2800" b="1"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       c      x      </a:t>
            </a:r>
            <a:r>
              <a:rPr kumimoji="1" lang="en-US" altLang="zh-TW" sz="2800" b="1"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x</a:t>
            </a:r>
            <a:r>
              <a:rPr kumimoji="1" lang="en-US" altLang="zh-TW" sz="2800" b="1"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      a     c     y  </a:t>
            </a:r>
            <a:endParaRPr kumimoji="1" lang="zh-TW" altLang="zh-TW" sz="28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37" name="AutoShape 3"/>
          <p:cNvCxnSpPr>
            <a:cxnSpLocks noChangeShapeType="1"/>
          </p:cNvCxnSpPr>
          <p:nvPr/>
        </p:nvCxnSpPr>
        <p:spPr bwMode="auto">
          <a:xfrm>
            <a:off x="2922293" y="4175581"/>
            <a:ext cx="392941" cy="709"/>
          </a:xfrm>
          <a:prstGeom prst="straightConnector1">
            <a:avLst/>
          </a:prstGeom>
          <a:noFill/>
          <a:ln w="9525">
            <a:solidFill>
              <a:srgbClr val="000000"/>
            </a:solidFill>
            <a:round/>
            <a:headEnd/>
            <a:tailEnd type="triangle" w="sm" len="sm"/>
          </a:ln>
        </p:spPr>
      </p:cxnSp>
      <p:cxnSp>
        <p:nvCxnSpPr>
          <p:cNvPr id="138" name="AutoShape 4"/>
          <p:cNvCxnSpPr>
            <a:cxnSpLocks noChangeShapeType="1"/>
          </p:cNvCxnSpPr>
          <p:nvPr/>
        </p:nvCxnSpPr>
        <p:spPr bwMode="auto">
          <a:xfrm>
            <a:off x="3513475" y="4175581"/>
            <a:ext cx="203905" cy="709"/>
          </a:xfrm>
          <a:prstGeom prst="straightConnector1">
            <a:avLst/>
          </a:prstGeom>
          <a:noFill/>
          <a:ln w="9525">
            <a:solidFill>
              <a:srgbClr val="000000"/>
            </a:solidFill>
            <a:round/>
            <a:headEnd/>
            <a:tailEnd type="triangle" w="sm" len="sm"/>
          </a:ln>
        </p:spPr>
      </p:cxnSp>
      <p:cxnSp>
        <p:nvCxnSpPr>
          <p:cNvPr id="139" name="AutoShape 5"/>
          <p:cNvCxnSpPr>
            <a:cxnSpLocks noChangeShapeType="1"/>
            <a:stCxn id="144" idx="6"/>
          </p:cNvCxnSpPr>
          <p:nvPr/>
        </p:nvCxnSpPr>
        <p:spPr bwMode="auto">
          <a:xfrm>
            <a:off x="3354341" y="4470261"/>
            <a:ext cx="385694" cy="355"/>
          </a:xfrm>
          <a:prstGeom prst="straightConnector1">
            <a:avLst/>
          </a:prstGeom>
          <a:noFill/>
          <a:ln w="9525">
            <a:solidFill>
              <a:srgbClr val="000000"/>
            </a:solidFill>
            <a:round/>
            <a:headEnd/>
            <a:tailEnd type="triangle" w="sm" len="sm"/>
          </a:ln>
        </p:spPr>
      </p:cxnSp>
      <p:cxnSp>
        <p:nvCxnSpPr>
          <p:cNvPr id="140" name="AutoShape 6"/>
          <p:cNvCxnSpPr>
            <a:cxnSpLocks noChangeShapeType="1"/>
            <a:stCxn id="142" idx="4"/>
            <a:endCxn id="144" idx="2"/>
          </p:cNvCxnSpPr>
          <p:nvPr/>
        </p:nvCxnSpPr>
        <p:spPr bwMode="auto">
          <a:xfrm rot="16200000" flipH="1">
            <a:off x="2884849" y="4199010"/>
            <a:ext cx="209574" cy="332927"/>
          </a:xfrm>
          <a:prstGeom prst="curvedConnector2">
            <a:avLst/>
          </a:prstGeom>
          <a:noFill/>
          <a:ln w="9525">
            <a:solidFill>
              <a:srgbClr val="000000"/>
            </a:solidFill>
            <a:round/>
            <a:headEnd/>
            <a:tailEnd type="triangle" w="sm" len="sm"/>
          </a:ln>
        </p:spPr>
      </p:cxnSp>
      <p:cxnSp>
        <p:nvCxnSpPr>
          <p:cNvPr id="141" name="AutoShape 7"/>
          <p:cNvCxnSpPr>
            <a:cxnSpLocks noChangeShapeType="1"/>
            <a:stCxn id="144" idx="4"/>
            <a:endCxn id="147" idx="2"/>
          </p:cNvCxnSpPr>
          <p:nvPr/>
        </p:nvCxnSpPr>
        <p:spPr bwMode="auto">
          <a:xfrm rot="16200000" flipH="1">
            <a:off x="3292595" y="4531821"/>
            <a:ext cx="186171" cy="260919"/>
          </a:xfrm>
          <a:prstGeom prst="curvedConnector2">
            <a:avLst/>
          </a:prstGeom>
          <a:noFill/>
          <a:ln w="9525">
            <a:solidFill>
              <a:srgbClr val="000000"/>
            </a:solidFill>
            <a:round/>
            <a:headEnd/>
            <a:tailEnd type="triangle" w="sm" len="sm"/>
          </a:ln>
        </p:spPr>
      </p:cxnSp>
      <p:sp>
        <p:nvSpPr>
          <p:cNvPr id="142" name="Oval 8"/>
          <p:cNvSpPr>
            <a:spLocks noChangeArrowheads="1"/>
          </p:cNvSpPr>
          <p:nvPr/>
        </p:nvSpPr>
        <p:spPr bwMode="auto">
          <a:xfrm>
            <a:off x="2724052" y="4062816"/>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43" name="Oval 9"/>
          <p:cNvSpPr>
            <a:spLocks noChangeArrowheads="1"/>
          </p:cNvSpPr>
          <p:nvPr/>
        </p:nvSpPr>
        <p:spPr bwMode="auto">
          <a:xfrm>
            <a:off x="3315234" y="4083384"/>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44" name="Oval 10"/>
          <p:cNvSpPr>
            <a:spLocks noChangeArrowheads="1"/>
          </p:cNvSpPr>
          <p:nvPr/>
        </p:nvSpPr>
        <p:spPr bwMode="auto">
          <a:xfrm>
            <a:off x="3156100" y="4371325"/>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45" name="Oval 11"/>
          <p:cNvSpPr>
            <a:spLocks noChangeArrowheads="1"/>
          </p:cNvSpPr>
          <p:nvPr/>
        </p:nvSpPr>
        <p:spPr bwMode="auto">
          <a:xfrm>
            <a:off x="3720211" y="4077000"/>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46" name="Oval 12"/>
          <p:cNvSpPr>
            <a:spLocks noChangeArrowheads="1"/>
          </p:cNvSpPr>
          <p:nvPr/>
        </p:nvSpPr>
        <p:spPr bwMode="auto">
          <a:xfrm>
            <a:off x="3660156" y="4371325"/>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47" name="Oval 13"/>
          <p:cNvSpPr>
            <a:spLocks noChangeArrowheads="1"/>
          </p:cNvSpPr>
          <p:nvPr/>
        </p:nvSpPr>
        <p:spPr bwMode="auto">
          <a:xfrm>
            <a:off x="3516140" y="4656431"/>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48" name="Text Box 14"/>
          <p:cNvSpPr txBox="1">
            <a:spLocks noChangeArrowheads="1"/>
          </p:cNvSpPr>
          <p:nvPr/>
        </p:nvSpPr>
        <p:spPr bwMode="auto">
          <a:xfrm>
            <a:off x="2983717" y="3975348"/>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49" name="Text Box 15"/>
          <p:cNvSpPr txBox="1">
            <a:spLocks noChangeArrowheads="1"/>
          </p:cNvSpPr>
          <p:nvPr/>
        </p:nvSpPr>
        <p:spPr bwMode="auto">
          <a:xfrm>
            <a:off x="2994509" y="4269907"/>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50" name="Text Box 16"/>
          <p:cNvSpPr txBox="1">
            <a:spLocks noChangeArrowheads="1"/>
          </p:cNvSpPr>
          <p:nvPr/>
        </p:nvSpPr>
        <p:spPr bwMode="auto">
          <a:xfrm>
            <a:off x="3540143" y="3990206"/>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51" name="Text Box 17"/>
          <p:cNvSpPr txBox="1">
            <a:spLocks noChangeArrowheads="1"/>
          </p:cNvSpPr>
          <p:nvPr/>
        </p:nvSpPr>
        <p:spPr bwMode="auto">
          <a:xfrm>
            <a:off x="3509226" y="427823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52" name="Text Box 18"/>
          <p:cNvSpPr txBox="1">
            <a:spLocks noChangeArrowheads="1"/>
          </p:cNvSpPr>
          <p:nvPr/>
        </p:nvSpPr>
        <p:spPr bwMode="auto">
          <a:xfrm>
            <a:off x="3338216" y="4494262"/>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56" name="AutoShape 3"/>
          <p:cNvCxnSpPr>
            <a:cxnSpLocks noChangeShapeType="1"/>
          </p:cNvCxnSpPr>
          <p:nvPr/>
        </p:nvCxnSpPr>
        <p:spPr bwMode="auto">
          <a:xfrm>
            <a:off x="4194177" y="4175581"/>
            <a:ext cx="392941" cy="709"/>
          </a:xfrm>
          <a:prstGeom prst="straightConnector1">
            <a:avLst/>
          </a:prstGeom>
          <a:noFill/>
          <a:ln w="9525">
            <a:solidFill>
              <a:srgbClr val="000000"/>
            </a:solidFill>
            <a:round/>
            <a:headEnd/>
            <a:tailEnd type="triangle" w="sm" len="sm"/>
          </a:ln>
        </p:spPr>
      </p:cxnSp>
      <p:cxnSp>
        <p:nvCxnSpPr>
          <p:cNvPr id="157" name="AutoShape 4"/>
          <p:cNvCxnSpPr>
            <a:cxnSpLocks noChangeShapeType="1"/>
          </p:cNvCxnSpPr>
          <p:nvPr/>
        </p:nvCxnSpPr>
        <p:spPr bwMode="auto">
          <a:xfrm>
            <a:off x="4785359" y="4175581"/>
            <a:ext cx="203905" cy="709"/>
          </a:xfrm>
          <a:prstGeom prst="straightConnector1">
            <a:avLst/>
          </a:prstGeom>
          <a:noFill/>
          <a:ln w="9525">
            <a:solidFill>
              <a:srgbClr val="000000"/>
            </a:solidFill>
            <a:round/>
            <a:headEnd/>
            <a:tailEnd type="triangle" w="sm" len="sm"/>
          </a:ln>
        </p:spPr>
      </p:cxnSp>
      <p:cxnSp>
        <p:nvCxnSpPr>
          <p:cNvPr id="158" name="AutoShape 5"/>
          <p:cNvCxnSpPr>
            <a:cxnSpLocks noChangeShapeType="1"/>
            <a:stCxn id="163" idx="6"/>
          </p:cNvCxnSpPr>
          <p:nvPr/>
        </p:nvCxnSpPr>
        <p:spPr bwMode="auto">
          <a:xfrm>
            <a:off x="4626225" y="4470261"/>
            <a:ext cx="385694" cy="355"/>
          </a:xfrm>
          <a:prstGeom prst="straightConnector1">
            <a:avLst/>
          </a:prstGeom>
          <a:noFill/>
          <a:ln w="9525">
            <a:solidFill>
              <a:srgbClr val="000000"/>
            </a:solidFill>
            <a:round/>
            <a:headEnd/>
            <a:tailEnd type="triangle" w="sm" len="sm"/>
          </a:ln>
        </p:spPr>
      </p:cxnSp>
      <p:cxnSp>
        <p:nvCxnSpPr>
          <p:cNvPr id="159" name="AutoShape 6"/>
          <p:cNvCxnSpPr>
            <a:cxnSpLocks noChangeShapeType="1"/>
            <a:stCxn id="161" idx="4"/>
            <a:endCxn id="163" idx="2"/>
          </p:cNvCxnSpPr>
          <p:nvPr/>
        </p:nvCxnSpPr>
        <p:spPr bwMode="auto">
          <a:xfrm rot="16200000" flipH="1">
            <a:off x="4156733" y="4199010"/>
            <a:ext cx="209574" cy="332927"/>
          </a:xfrm>
          <a:prstGeom prst="curvedConnector2">
            <a:avLst/>
          </a:prstGeom>
          <a:noFill/>
          <a:ln w="9525">
            <a:solidFill>
              <a:srgbClr val="000000"/>
            </a:solidFill>
            <a:round/>
            <a:headEnd/>
            <a:tailEnd type="triangle" w="sm" len="sm"/>
          </a:ln>
        </p:spPr>
      </p:cxnSp>
      <p:cxnSp>
        <p:nvCxnSpPr>
          <p:cNvPr id="160" name="AutoShape 7"/>
          <p:cNvCxnSpPr>
            <a:cxnSpLocks noChangeShapeType="1"/>
            <a:stCxn id="163" idx="4"/>
            <a:endCxn id="166" idx="2"/>
          </p:cNvCxnSpPr>
          <p:nvPr/>
        </p:nvCxnSpPr>
        <p:spPr bwMode="auto">
          <a:xfrm rot="16200000" flipH="1">
            <a:off x="4564479" y="4531821"/>
            <a:ext cx="186171" cy="260919"/>
          </a:xfrm>
          <a:prstGeom prst="curvedConnector2">
            <a:avLst/>
          </a:prstGeom>
          <a:noFill/>
          <a:ln w="9525">
            <a:solidFill>
              <a:srgbClr val="000000"/>
            </a:solidFill>
            <a:round/>
            <a:headEnd/>
            <a:tailEnd type="triangle" w="sm" len="sm"/>
          </a:ln>
        </p:spPr>
      </p:cxnSp>
      <p:sp>
        <p:nvSpPr>
          <p:cNvPr id="161" name="Oval 8"/>
          <p:cNvSpPr>
            <a:spLocks noChangeArrowheads="1"/>
          </p:cNvSpPr>
          <p:nvPr/>
        </p:nvSpPr>
        <p:spPr bwMode="auto">
          <a:xfrm>
            <a:off x="3995936" y="4062816"/>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62" name="Oval 9"/>
          <p:cNvSpPr>
            <a:spLocks noChangeArrowheads="1"/>
          </p:cNvSpPr>
          <p:nvPr/>
        </p:nvSpPr>
        <p:spPr bwMode="auto">
          <a:xfrm>
            <a:off x="4587118" y="4083384"/>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63" name="Oval 10"/>
          <p:cNvSpPr>
            <a:spLocks noChangeArrowheads="1"/>
          </p:cNvSpPr>
          <p:nvPr/>
        </p:nvSpPr>
        <p:spPr bwMode="auto">
          <a:xfrm>
            <a:off x="4427984" y="4371325"/>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64" name="Oval 11"/>
          <p:cNvSpPr>
            <a:spLocks noChangeArrowheads="1"/>
          </p:cNvSpPr>
          <p:nvPr/>
        </p:nvSpPr>
        <p:spPr bwMode="auto">
          <a:xfrm>
            <a:off x="4992095" y="4077000"/>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65" name="Oval 12"/>
          <p:cNvSpPr>
            <a:spLocks noChangeArrowheads="1"/>
          </p:cNvSpPr>
          <p:nvPr/>
        </p:nvSpPr>
        <p:spPr bwMode="auto">
          <a:xfrm>
            <a:off x="4932040" y="4371325"/>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66" name="Oval 13"/>
          <p:cNvSpPr>
            <a:spLocks noChangeArrowheads="1"/>
          </p:cNvSpPr>
          <p:nvPr/>
        </p:nvSpPr>
        <p:spPr bwMode="auto">
          <a:xfrm>
            <a:off x="4788024" y="4656431"/>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67" name="Text Box 14"/>
          <p:cNvSpPr txBox="1">
            <a:spLocks noChangeArrowheads="1"/>
          </p:cNvSpPr>
          <p:nvPr/>
        </p:nvSpPr>
        <p:spPr bwMode="auto">
          <a:xfrm>
            <a:off x="4255601" y="3975348"/>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68" name="Text Box 15"/>
          <p:cNvSpPr txBox="1">
            <a:spLocks noChangeArrowheads="1"/>
          </p:cNvSpPr>
          <p:nvPr/>
        </p:nvSpPr>
        <p:spPr bwMode="auto">
          <a:xfrm>
            <a:off x="4266393" y="4269907"/>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169" name="Text Box 16"/>
          <p:cNvSpPr txBox="1">
            <a:spLocks noChangeArrowheads="1"/>
          </p:cNvSpPr>
          <p:nvPr/>
        </p:nvSpPr>
        <p:spPr bwMode="auto">
          <a:xfrm>
            <a:off x="4812027" y="3990206"/>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70" name="Text Box 17"/>
          <p:cNvSpPr txBox="1">
            <a:spLocks noChangeArrowheads="1"/>
          </p:cNvSpPr>
          <p:nvPr/>
        </p:nvSpPr>
        <p:spPr bwMode="auto">
          <a:xfrm>
            <a:off x="4781110" y="427823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71" name="Text Box 18"/>
          <p:cNvSpPr txBox="1">
            <a:spLocks noChangeArrowheads="1"/>
          </p:cNvSpPr>
          <p:nvPr/>
        </p:nvSpPr>
        <p:spPr bwMode="auto">
          <a:xfrm>
            <a:off x="4610100" y="4494262"/>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74" name="AutoShape 3"/>
          <p:cNvCxnSpPr>
            <a:cxnSpLocks noChangeShapeType="1"/>
          </p:cNvCxnSpPr>
          <p:nvPr/>
        </p:nvCxnSpPr>
        <p:spPr bwMode="auto">
          <a:xfrm>
            <a:off x="5448049" y="4175581"/>
            <a:ext cx="392941" cy="709"/>
          </a:xfrm>
          <a:prstGeom prst="straightConnector1">
            <a:avLst/>
          </a:prstGeom>
          <a:noFill/>
          <a:ln w="9525">
            <a:solidFill>
              <a:srgbClr val="000000"/>
            </a:solidFill>
            <a:round/>
            <a:headEnd/>
            <a:tailEnd type="triangle" w="sm" len="sm"/>
          </a:ln>
        </p:spPr>
      </p:cxnSp>
      <p:cxnSp>
        <p:nvCxnSpPr>
          <p:cNvPr id="175" name="AutoShape 4"/>
          <p:cNvCxnSpPr>
            <a:cxnSpLocks noChangeShapeType="1"/>
          </p:cNvCxnSpPr>
          <p:nvPr/>
        </p:nvCxnSpPr>
        <p:spPr bwMode="auto">
          <a:xfrm>
            <a:off x="6039231" y="4175581"/>
            <a:ext cx="203905" cy="709"/>
          </a:xfrm>
          <a:prstGeom prst="straightConnector1">
            <a:avLst/>
          </a:prstGeom>
          <a:noFill/>
          <a:ln w="9525">
            <a:solidFill>
              <a:srgbClr val="000000"/>
            </a:solidFill>
            <a:round/>
            <a:headEnd/>
            <a:tailEnd type="triangle" w="sm" len="sm"/>
          </a:ln>
        </p:spPr>
      </p:cxnSp>
      <p:cxnSp>
        <p:nvCxnSpPr>
          <p:cNvPr id="176" name="AutoShape 5"/>
          <p:cNvCxnSpPr>
            <a:cxnSpLocks noChangeShapeType="1"/>
            <a:stCxn id="181" idx="6"/>
          </p:cNvCxnSpPr>
          <p:nvPr/>
        </p:nvCxnSpPr>
        <p:spPr bwMode="auto">
          <a:xfrm>
            <a:off x="5880097" y="4470261"/>
            <a:ext cx="385694" cy="355"/>
          </a:xfrm>
          <a:prstGeom prst="straightConnector1">
            <a:avLst/>
          </a:prstGeom>
          <a:noFill/>
          <a:ln w="9525">
            <a:solidFill>
              <a:srgbClr val="000000"/>
            </a:solidFill>
            <a:round/>
            <a:headEnd/>
            <a:tailEnd type="triangle" w="sm" len="sm"/>
          </a:ln>
        </p:spPr>
      </p:cxnSp>
      <p:cxnSp>
        <p:nvCxnSpPr>
          <p:cNvPr id="177" name="AutoShape 6"/>
          <p:cNvCxnSpPr>
            <a:cxnSpLocks noChangeShapeType="1"/>
            <a:stCxn id="179" idx="4"/>
            <a:endCxn id="181" idx="2"/>
          </p:cNvCxnSpPr>
          <p:nvPr/>
        </p:nvCxnSpPr>
        <p:spPr bwMode="auto">
          <a:xfrm rot="16200000" flipH="1">
            <a:off x="5410605" y="4199010"/>
            <a:ext cx="209574" cy="332927"/>
          </a:xfrm>
          <a:prstGeom prst="curvedConnector2">
            <a:avLst/>
          </a:prstGeom>
          <a:noFill/>
          <a:ln w="9525">
            <a:solidFill>
              <a:srgbClr val="000000"/>
            </a:solidFill>
            <a:round/>
            <a:headEnd/>
            <a:tailEnd type="triangle" w="sm" len="sm"/>
          </a:ln>
        </p:spPr>
      </p:cxnSp>
      <p:cxnSp>
        <p:nvCxnSpPr>
          <p:cNvPr id="178" name="AutoShape 7"/>
          <p:cNvCxnSpPr>
            <a:cxnSpLocks noChangeShapeType="1"/>
            <a:stCxn id="181" idx="4"/>
            <a:endCxn id="184" idx="2"/>
          </p:cNvCxnSpPr>
          <p:nvPr/>
        </p:nvCxnSpPr>
        <p:spPr bwMode="auto">
          <a:xfrm rot="16200000" flipH="1">
            <a:off x="5818351" y="4531821"/>
            <a:ext cx="186171" cy="260919"/>
          </a:xfrm>
          <a:prstGeom prst="curvedConnector2">
            <a:avLst/>
          </a:prstGeom>
          <a:noFill/>
          <a:ln w="9525">
            <a:solidFill>
              <a:srgbClr val="000000"/>
            </a:solidFill>
            <a:round/>
            <a:headEnd/>
            <a:tailEnd type="triangle" w="sm" len="sm"/>
          </a:ln>
        </p:spPr>
      </p:cxnSp>
      <p:sp>
        <p:nvSpPr>
          <p:cNvPr id="179" name="Oval 8"/>
          <p:cNvSpPr>
            <a:spLocks noChangeArrowheads="1"/>
          </p:cNvSpPr>
          <p:nvPr/>
        </p:nvSpPr>
        <p:spPr bwMode="auto">
          <a:xfrm>
            <a:off x="5249808" y="4062816"/>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0" name="Oval 9"/>
          <p:cNvSpPr>
            <a:spLocks noChangeArrowheads="1"/>
          </p:cNvSpPr>
          <p:nvPr/>
        </p:nvSpPr>
        <p:spPr bwMode="auto">
          <a:xfrm>
            <a:off x="5840990" y="4083384"/>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1" name="Oval 10"/>
          <p:cNvSpPr>
            <a:spLocks noChangeArrowheads="1"/>
          </p:cNvSpPr>
          <p:nvPr/>
        </p:nvSpPr>
        <p:spPr bwMode="auto">
          <a:xfrm>
            <a:off x="5681856" y="4371325"/>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2" name="Oval 11"/>
          <p:cNvSpPr>
            <a:spLocks noChangeArrowheads="1"/>
          </p:cNvSpPr>
          <p:nvPr/>
        </p:nvSpPr>
        <p:spPr bwMode="auto">
          <a:xfrm>
            <a:off x="6245967" y="4077000"/>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3" name="Oval 12"/>
          <p:cNvSpPr>
            <a:spLocks noChangeArrowheads="1"/>
          </p:cNvSpPr>
          <p:nvPr/>
        </p:nvSpPr>
        <p:spPr bwMode="auto">
          <a:xfrm>
            <a:off x="6185912" y="4371325"/>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4" name="Oval 13"/>
          <p:cNvSpPr>
            <a:spLocks noChangeArrowheads="1"/>
          </p:cNvSpPr>
          <p:nvPr/>
        </p:nvSpPr>
        <p:spPr bwMode="auto">
          <a:xfrm>
            <a:off x="6041896" y="4656431"/>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5" name="Text Box 14"/>
          <p:cNvSpPr txBox="1">
            <a:spLocks noChangeArrowheads="1"/>
          </p:cNvSpPr>
          <p:nvPr/>
        </p:nvSpPr>
        <p:spPr bwMode="auto">
          <a:xfrm>
            <a:off x="5509473" y="3975348"/>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6" name="Text Box 15"/>
          <p:cNvSpPr txBox="1">
            <a:spLocks noChangeArrowheads="1"/>
          </p:cNvSpPr>
          <p:nvPr/>
        </p:nvSpPr>
        <p:spPr bwMode="auto">
          <a:xfrm>
            <a:off x="5520265" y="4269907"/>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7" name="Text Box 16"/>
          <p:cNvSpPr txBox="1">
            <a:spLocks noChangeArrowheads="1"/>
          </p:cNvSpPr>
          <p:nvPr/>
        </p:nvSpPr>
        <p:spPr bwMode="auto">
          <a:xfrm>
            <a:off x="6065899" y="3990206"/>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8" name="Text Box 17"/>
          <p:cNvSpPr txBox="1">
            <a:spLocks noChangeArrowheads="1"/>
          </p:cNvSpPr>
          <p:nvPr/>
        </p:nvSpPr>
        <p:spPr bwMode="auto">
          <a:xfrm>
            <a:off x="6034982" y="427823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189" name="Text Box 18"/>
          <p:cNvSpPr txBox="1">
            <a:spLocks noChangeArrowheads="1"/>
          </p:cNvSpPr>
          <p:nvPr/>
        </p:nvSpPr>
        <p:spPr bwMode="auto">
          <a:xfrm>
            <a:off x="5863972" y="4494262"/>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191" name="AutoShape 3"/>
          <p:cNvCxnSpPr>
            <a:cxnSpLocks noChangeShapeType="1"/>
          </p:cNvCxnSpPr>
          <p:nvPr/>
        </p:nvCxnSpPr>
        <p:spPr bwMode="auto">
          <a:xfrm>
            <a:off x="6744193" y="4175581"/>
            <a:ext cx="392941" cy="709"/>
          </a:xfrm>
          <a:prstGeom prst="straightConnector1">
            <a:avLst/>
          </a:prstGeom>
          <a:noFill/>
          <a:ln w="9525">
            <a:solidFill>
              <a:srgbClr val="000000"/>
            </a:solidFill>
            <a:round/>
            <a:headEnd/>
            <a:tailEnd type="triangle" w="sm" len="sm"/>
          </a:ln>
        </p:spPr>
      </p:cxnSp>
      <p:cxnSp>
        <p:nvCxnSpPr>
          <p:cNvPr id="194" name="AutoShape 4"/>
          <p:cNvCxnSpPr>
            <a:cxnSpLocks noChangeShapeType="1"/>
          </p:cNvCxnSpPr>
          <p:nvPr/>
        </p:nvCxnSpPr>
        <p:spPr bwMode="auto">
          <a:xfrm>
            <a:off x="7335375" y="4175581"/>
            <a:ext cx="203905" cy="709"/>
          </a:xfrm>
          <a:prstGeom prst="straightConnector1">
            <a:avLst/>
          </a:prstGeom>
          <a:noFill/>
          <a:ln w="9525">
            <a:solidFill>
              <a:srgbClr val="000000"/>
            </a:solidFill>
            <a:round/>
            <a:headEnd/>
            <a:tailEnd type="triangle" w="sm" len="sm"/>
          </a:ln>
        </p:spPr>
      </p:cxnSp>
      <p:cxnSp>
        <p:nvCxnSpPr>
          <p:cNvPr id="203" name="AutoShape 5"/>
          <p:cNvCxnSpPr>
            <a:cxnSpLocks noChangeShapeType="1"/>
            <a:stCxn id="213" idx="6"/>
          </p:cNvCxnSpPr>
          <p:nvPr/>
        </p:nvCxnSpPr>
        <p:spPr bwMode="auto">
          <a:xfrm>
            <a:off x="7176241" y="4470261"/>
            <a:ext cx="385694" cy="355"/>
          </a:xfrm>
          <a:prstGeom prst="straightConnector1">
            <a:avLst/>
          </a:prstGeom>
          <a:noFill/>
          <a:ln w="9525">
            <a:solidFill>
              <a:srgbClr val="000000"/>
            </a:solidFill>
            <a:round/>
            <a:headEnd/>
            <a:tailEnd type="triangle" w="sm" len="sm"/>
          </a:ln>
        </p:spPr>
      </p:cxnSp>
      <p:cxnSp>
        <p:nvCxnSpPr>
          <p:cNvPr id="204" name="AutoShape 6"/>
          <p:cNvCxnSpPr>
            <a:cxnSpLocks noChangeShapeType="1"/>
            <a:stCxn id="209" idx="4"/>
            <a:endCxn id="213" idx="2"/>
          </p:cNvCxnSpPr>
          <p:nvPr/>
        </p:nvCxnSpPr>
        <p:spPr bwMode="auto">
          <a:xfrm rot="16200000" flipH="1">
            <a:off x="6706749" y="4199010"/>
            <a:ext cx="209574" cy="332927"/>
          </a:xfrm>
          <a:prstGeom prst="curvedConnector2">
            <a:avLst/>
          </a:prstGeom>
          <a:noFill/>
          <a:ln w="9525">
            <a:solidFill>
              <a:srgbClr val="000000"/>
            </a:solidFill>
            <a:round/>
            <a:headEnd/>
            <a:tailEnd type="triangle" w="sm" len="sm"/>
          </a:ln>
        </p:spPr>
      </p:cxnSp>
      <p:cxnSp>
        <p:nvCxnSpPr>
          <p:cNvPr id="205" name="AutoShape 7"/>
          <p:cNvCxnSpPr>
            <a:cxnSpLocks noChangeShapeType="1"/>
            <a:stCxn id="213" idx="4"/>
            <a:endCxn id="217" idx="2"/>
          </p:cNvCxnSpPr>
          <p:nvPr/>
        </p:nvCxnSpPr>
        <p:spPr bwMode="auto">
          <a:xfrm rot="16200000" flipH="1">
            <a:off x="7114495" y="4531821"/>
            <a:ext cx="186171" cy="260919"/>
          </a:xfrm>
          <a:prstGeom prst="curvedConnector2">
            <a:avLst/>
          </a:prstGeom>
          <a:noFill/>
          <a:ln w="9525">
            <a:solidFill>
              <a:srgbClr val="000000"/>
            </a:solidFill>
            <a:round/>
            <a:headEnd/>
            <a:tailEnd type="triangle" w="sm" len="sm"/>
          </a:ln>
        </p:spPr>
      </p:cxnSp>
      <p:sp>
        <p:nvSpPr>
          <p:cNvPr id="209" name="Oval 8"/>
          <p:cNvSpPr>
            <a:spLocks noChangeArrowheads="1"/>
          </p:cNvSpPr>
          <p:nvPr/>
        </p:nvSpPr>
        <p:spPr bwMode="auto">
          <a:xfrm>
            <a:off x="6545952" y="4062816"/>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12" name="Oval 9"/>
          <p:cNvSpPr>
            <a:spLocks noChangeArrowheads="1"/>
          </p:cNvSpPr>
          <p:nvPr/>
        </p:nvSpPr>
        <p:spPr bwMode="auto">
          <a:xfrm>
            <a:off x="7137134" y="4083384"/>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13" name="Oval 10"/>
          <p:cNvSpPr>
            <a:spLocks noChangeArrowheads="1"/>
          </p:cNvSpPr>
          <p:nvPr/>
        </p:nvSpPr>
        <p:spPr bwMode="auto">
          <a:xfrm>
            <a:off x="6978000" y="4371325"/>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14" name="Oval 11"/>
          <p:cNvSpPr>
            <a:spLocks noChangeArrowheads="1"/>
          </p:cNvSpPr>
          <p:nvPr/>
        </p:nvSpPr>
        <p:spPr bwMode="auto">
          <a:xfrm>
            <a:off x="7542111" y="4077000"/>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16" name="Oval 12"/>
          <p:cNvSpPr>
            <a:spLocks noChangeArrowheads="1"/>
          </p:cNvSpPr>
          <p:nvPr/>
        </p:nvSpPr>
        <p:spPr bwMode="auto">
          <a:xfrm>
            <a:off x="7482056" y="4371325"/>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17" name="Oval 13"/>
          <p:cNvSpPr>
            <a:spLocks noChangeArrowheads="1"/>
          </p:cNvSpPr>
          <p:nvPr/>
        </p:nvSpPr>
        <p:spPr bwMode="auto">
          <a:xfrm>
            <a:off x="7338040" y="4656431"/>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18" name="Text Box 14"/>
          <p:cNvSpPr txBox="1">
            <a:spLocks noChangeArrowheads="1"/>
          </p:cNvSpPr>
          <p:nvPr/>
        </p:nvSpPr>
        <p:spPr bwMode="auto">
          <a:xfrm>
            <a:off x="6805617" y="3975348"/>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19" name="Text Box 15"/>
          <p:cNvSpPr txBox="1">
            <a:spLocks noChangeArrowheads="1"/>
          </p:cNvSpPr>
          <p:nvPr/>
        </p:nvSpPr>
        <p:spPr bwMode="auto">
          <a:xfrm>
            <a:off x="6816409" y="4269907"/>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21" name="Text Box 16"/>
          <p:cNvSpPr txBox="1">
            <a:spLocks noChangeArrowheads="1"/>
          </p:cNvSpPr>
          <p:nvPr/>
        </p:nvSpPr>
        <p:spPr bwMode="auto">
          <a:xfrm>
            <a:off x="7362043" y="3990206"/>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22" name="Text Box 17"/>
          <p:cNvSpPr txBox="1">
            <a:spLocks noChangeArrowheads="1"/>
          </p:cNvSpPr>
          <p:nvPr/>
        </p:nvSpPr>
        <p:spPr bwMode="auto">
          <a:xfrm>
            <a:off x="7331126" y="427823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23" name="Text Box 18"/>
          <p:cNvSpPr txBox="1">
            <a:spLocks noChangeArrowheads="1"/>
          </p:cNvSpPr>
          <p:nvPr/>
        </p:nvSpPr>
        <p:spPr bwMode="auto">
          <a:xfrm>
            <a:off x="7160116" y="4494262"/>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225" name="AutoShape 3"/>
          <p:cNvCxnSpPr>
            <a:cxnSpLocks noChangeShapeType="1"/>
          </p:cNvCxnSpPr>
          <p:nvPr/>
        </p:nvCxnSpPr>
        <p:spPr bwMode="auto">
          <a:xfrm>
            <a:off x="3546105" y="6062647"/>
            <a:ext cx="392941" cy="709"/>
          </a:xfrm>
          <a:prstGeom prst="straightConnector1">
            <a:avLst/>
          </a:prstGeom>
          <a:noFill/>
          <a:ln w="9525">
            <a:solidFill>
              <a:srgbClr val="000000"/>
            </a:solidFill>
            <a:round/>
            <a:headEnd/>
            <a:tailEnd type="triangle" w="sm" len="sm"/>
          </a:ln>
        </p:spPr>
      </p:cxnSp>
      <p:cxnSp>
        <p:nvCxnSpPr>
          <p:cNvPr id="226" name="AutoShape 4"/>
          <p:cNvCxnSpPr>
            <a:cxnSpLocks noChangeShapeType="1"/>
          </p:cNvCxnSpPr>
          <p:nvPr/>
        </p:nvCxnSpPr>
        <p:spPr bwMode="auto">
          <a:xfrm>
            <a:off x="4137287" y="6062647"/>
            <a:ext cx="203905" cy="709"/>
          </a:xfrm>
          <a:prstGeom prst="straightConnector1">
            <a:avLst/>
          </a:prstGeom>
          <a:noFill/>
          <a:ln w="9525">
            <a:solidFill>
              <a:srgbClr val="000000"/>
            </a:solidFill>
            <a:round/>
            <a:headEnd/>
            <a:tailEnd type="triangle" w="sm" len="sm"/>
          </a:ln>
        </p:spPr>
      </p:cxnSp>
      <p:cxnSp>
        <p:nvCxnSpPr>
          <p:cNvPr id="227" name="AutoShape 5"/>
          <p:cNvCxnSpPr>
            <a:cxnSpLocks noChangeShapeType="1"/>
            <a:stCxn id="232" idx="6"/>
          </p:cNvCxnSpPr>
          <p:nvPr/>
        </p:nvCxnSpPr>
        <p:spPr bwMode="auto">
          <a:xfrm>
            <a:off x="3978153" y="6357327"/>
            <a:ext cx="385694" cy="355"/>
          </a:xfrm>
          <a:prstGeom prst="straightConnector1">
            <a:avLst/>
          </a:prstGeom>
          <a:noFill/>
          <a:ln w="9525">
            <a:solidFill>
              <a:srgbClr val="000000"/>
            </a:solidFill>
            <a:round/>
            <a:headEnd/>
            <a:tailEnd type="triangle" w="sm" len="sm"/>
          </a:ln>
        </p:spPr>
      </p:cxnSp>
      <p:cxnSp>
        <p:nvCxnSpPr>
          <p:cNvPr id="228" name="AutoShape 6"/>
          <p:cNvCxnSpPr>
            <a:cxnSpLocks noChangeShapeType="1"/>
            <a:stCxn id="230" idx="4"/>
            <a:endCxn id="232" idx="2"/>
          </p:cNvCxnSpPr>
          <p:nvPr/>
        </p:nvCxnSpPr>
        <p:spPr bwMode="auto">
          <a:xfrm rot="16200000" flipH="1">
            <a:off x="3508661" y="6086076"/>
            <a:ext cx="209574" cy="332927"/>
          </a:xfrm>
          <a:prstGeom prst="curvedConnector2">
            <a:avLst/>
          </a:prstGeom>
          <a:noFill/>
          <a:ln w="9525">
            <a:solidFill>
              <a:srgbClr val="000000"/>
            </a:solidFill>
            <a:round/>
            <a:headEnd/>
            <a:tailEnd type="triangle" w="sm" len="sm"/>
          </a:ln>
        </p:spPr>
      </p:cxnSp>
      <p:cxnSp>
        <p:nvCxnSpPr>
          <p:cNvPr id="229" name="AutoShape 7"/>
          <p:cNvCxnSpPr>
            <a:cxnSpLocks noChangeShapeType="1"/>
            <a:stCxn id="232" idx="4"/>
            <a:endCxn id="235" idx="2"/>
          </p:cNvCxnSpPr>
          <p:nvPr/>
        </p:nvCxnSpPr>
        <p:spPr bwMode="auto">
          <a:xfrm rot="16200000" flipH="1">
            <a:off x="3916407" y="6418887"/>
            <a:ext cx="186171" cy="260919"/>
          </a:xfrm>
          <a:prstGeom prst="curvedConnector2">
            <a:avLst/>
          </a:prstGeom>
          <a:noFill/>
          <a:ln w="9525">
            <a:solidFill>
              <a:srgbClr val="000000"/>
            </a:solidFill>
            <a:round/>
            <a:headEnd/>
            <a:tailEnd type="triangle" w="sm" len="sm"/>
          </a:ln>
        </p:spPr>
      </p:cxnSp>
      <p:sp>
        <p:nvSpPr>
          <p:cNvPr id="230" name="Oval 8"/>
          <p:cNvSpPr>
            <a:spLocks noChangeArrowheads="1"/>
          </p:cNvSpPr>
          <p:nvPr/>
        </p:nvSpPr>
        <p:spPr bwMode="auto">
          <a:xfrm>
            <a:off x="3347864" y="5949882"/>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1" name="Oval 9"/>
          <p:cNvSpPr>
            <a:spLocks noChangeArrowheads="1"/>
          </p:cNvSpPr>
          <p:nvPr/>
        </p:nvSpPr>
        <p:spPr bwMode="auto">
          <a:xfrm>
            <a:off x="3939046" y="5970450"/>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2" name="Oval 10"/>
          <p:cNvSpPr>
            <a:spLocks noChangeArrowheads="1"/>
          </p:cNvSpPr>
          <p:nvPr/>
        </p:nvSpPr>
        <p:spPr bwMode="auto">
          <a:xfrm>
            <a:off x="3779912" y="6258391"/>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3" name="Oval 11"/>
          <p:cNvSpPr>
            <a:spLocks noChangeArrowheads="1"/>
          </p:cNvSpPr>
          <p:nvPr/>
        </p:nvSpPr>
        <p:spPr bwMode="auto">
          <a:xfrm>
            <a:off x="4344023" y="5964066"/>
            <a:ext cx="198241" cy="197871"/>
          </a:xfrm>
          <a:prstGeom prst="ellipse">
            <a:avLst/>
          </a:prstGeom>
          <a:solidFill>
            <a:srgbClr val="FF0000"/>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4" name="Oval 12"/>
          <p:cNvSpPr>
            <a:spLocks noChangeArrowheads="1"/>
          </p:cNvSpPr>
          <p:nvPr/>
        </p:nvSpPr>
        <p:spPr bwMode="auto">
          <a:xfrm>
            <a:off x="4283968" y="6258391"/>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5" name="Oval 13"/>
          <p:cNvSpPr>
            <a:spLocks noChangeArrowheads="1"/>
          </p:cNvSpPr>
          <p:nvPr/>
        </p:nvSpPr>
        <p:spPr bwMode="auto">
          <a:xfrm>
            <a:off x="4139952" y="6543497"/>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6" name="Text Box 14"/>
          <p:cNvSpPr txBox="1">
            <a:spLocks noChangeArrowheads="1"/>
          </p:cNvSpPr>
          <p:nvPr/>
        </p:nvSpPr>
        <p:spPr bwMode="auto">
          <a:xfrm>
            <a:off x="3607529" y="5862414"/>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7" name="Text Box 15"/>
          <p:cNvSpPr txBox="1">
            <a:spLocks noChangeArrowheads="1"/>
          </p:cNvSpPr>
          <p:nvPr/>
        </p:nvSpPr>
        <p:spPr bwMode="auto">
          <a:xfrm>
            <a:off x="3618321" y="6156973"/>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38" name="Text Box 16"/>
          <p:cNvSpPr txBox="1">
            <a:spLocks noChangeArrowheads="1"/>
          </p:cNvSpPr>
          <p:nvPr/>
        </p:nvSpPr>
        <p:spPr bwMode="auto">
          <a:xfrm>
            <a:off x="4163955" y="5877272"/>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39" name="Text Box 17"/>
          <p:cNvSpPr txBox="1">
            <a:spLocks noChangeArrowheads="1"/>
          </p:cNvSpPr>
          <p:nvPr/>
        </p:nvSpPr>
        <p:spPr bwMode="auto">
          <a:xfrm>
            <a:off x="4133038" y="6165304"/>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40" name="Text Box 18"/>
          <p:cNvSpPr txBox="1">
            <a:spLocks noChangeArrowheads="1"/>
          </p:cNvSpPr>
          <p:nvPr/>
        </p:nvSpPr>
        <p:spPr bwMode="auto">
          <a:xfrm>
            <a:off x="3962028" y="638132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242" name="AutoShape 3"/>
          <p:cNvCxnSpPr>
            <a:cxnSpLocks noChangeShapeType="1"/>
          </p:cNvCxnSpPr>
          <p:nvPr/>
        </p:nvCxnSpPr>
        <p:spPr bwMode="auto">
          <a:xfrm>
            <a:off x="4842249" y="6062647"/>
            <a:ext cx="392941" cy="709"/>
          </a:xfrm>
          <a:prstGeom prst="straightConnector1">
            <a:avLst/>
          </a:prstGeom>
          <a:noFill/>
          <a:ln w="9525">
            <a:solidFill>
              <a:srgbClr val="000000"/>
            </a:solidFill>
            <a:round/>
            <a:headEnd/>
            <a:tailEnd type="triangle" w="sm" len="sm"/>
          </a:ln>
        </p:spPr>
      </p:cxnSp>
      <p:cxnSp>
        <p:nvCxnSpPr>
          <p:cNvPr id="243" name="AutoShape 4"/>
          <p:cNvCxnSpPr>
            <a:cxnSpLocks noChangeShapeType="1"/>
          </p:cNvCxnSpPr>
          <p:nvPr/>
        </p:nvCxnSpPr>
        <p:spPr bwMode="auto">
          <a:xfrm>
            <a:off x="5433431" y="6062647"/>
            <a:ext cx="203905" cy="709"/>
          </a:xfrm>
          <a:prstGeom prst="straightConnector1">
            <a:avLst/>
          </a:prstGeom>
          <a:noFill/>
          <a:ln w="9525">
            <a:solidFill>
              <a:srgbClr val="000000"/>
            </a:solidFill>
            <a:round/>
            <a:headEnd/>
            <a:tailEnd type="triangle" w="sm" len="sm"/>
          </a:ln>
        </p:spPr>
      </p:cxnSp>
      <p:cxnSp>
        <p:nvCxnSpPr>
          <p:cNvPr id="244" name="AutoShape 5"/>
          <p:cNvCxnSpPr>
            <a:cxnSpLocks noChangeShapeType="1"/>
            <a:stCxn id="249" idx="6"/>
          </p:cNvCxnSpPr>
          <p:nvPr/>
        </p:nvCxnSpPr>
        <p:spPr bwMode="auto">
          <a:xfrm>
            <a:off x="5274297" y="6357327"/>
            <a:ext cx="385694" cy="355"/>
          </a:xfrm>
          <a:prstGeom prst="straightConnector1">
            <a:avLst/>
          </a:prstGeom>
          <a:noFill/>
          <a:ln w="9525">
            <a:solidFill>
              <a:srgbClr val="000000"/>
            </a:solidFill>
            <a:round/>
            <a:headEnd/>
            <a:tailEnd type="triangle" w="sm" len="sm"/>
          </a:ln>
        </p:spPr>
      </p:cxnSp>
      <p:cxnSp>
        <p:nvCxnSpPr>
          <p:cNvPr id="245" name="AutoShape 6"/>
          <p:cNvCxnSpPr>
            <a:cxnSpLocks noChangeShapeType="1"/>
            <a:stCxn id="247" idx="4"/>
            <a:endCxn id="249" idx="2"/>
          </p:cNvCxnSpPr>
          <p:nvPr/>
        </p:nvCxnSpPr>
        <p:spPr bwMode="auto">
          <a:xfrm rot="16200000" flipH="1">
            <a:off x="4804805" y="6086076"/>
            <a:ext cx="209574" cy="332927"/>
          </a:xfrm>
          <a:prstGeom prst="curvedConnector2">
            <a:avLst/>
          </a:prstGeom>
          <a:noFill/>
          <a:ln w="9525">
            <a:solidFill>
              <a:srgbClr val="000000"/>
            </a:solidFill>
            <a:round/>
            <a:headEnd/>
            <a:tailEnd type="triangle" w="sm" len="sm"/>
          </a:ln>
        </p:spPr>
      </p:cxnSp>
      <p:cxnSp>
        <p:nvCxnSpPr>
          <p:cNvPr id="246" name="AutoShape 7"/>
          <p:cNvCxnSpPr>
            <a:cxnSpLocks noChangeShapeType="1"/>
            <a:stCxn id="249" idx="4"/>
            <a:endCxn id="252" idx="2"/>
          </p:cNvCxnSpPr>
          <p:nvPr/>
        </p:nvCxnSpPr>
        <p:spPr bwMode="auto">
          <a:xfrm rot="16200000" flipH="1">
            <a:off x="5212551" y="6418887"/>
            <a:ext cx="186171" cy="260919"/>
          </a:xfrm>
          <a:prstGeom prst="curvedConnector2">
            <a:avLst/>
          </a:prstGeom>
          <a:noFill/>
          <a:ln w="9525">
            <a:solidFill>
              <a:srgbClr val="000000"/>
            </a:solidFill>
            <a:round/>
            <a:headEnd/>
            <a:tailEnd type="triangle" w="sm" len="sm"/>
          </a:ln>
        </p:spPr>
      </p:cxnSp>
      <p:sp>
        <p:nvSpPr>
          <p:cNvPr id="247" name="Oval 8"/>
          <p:cNvSpPr>
            <a:spLocks noChangeArrowheads="1"/>
          </p:cNvSpPr>
          <p:nvPr/>
        </p:nvSpPr>
        <p:spPr bwMode="auto">
          <a:xfrm>
            <a:off x="4644008" y="5949882"/>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48" name="Oval 9"/>
          <p:cNvSpPr>
            <a:spLocks noChangeArrowheads="1"/>
          </p:cNvSpPr>
          <p:nvPr/>
        </p:nvSpPr>
        <p:spPr bwMode="auto">
          <a:xfrm>
            <a:off x="5235190" y="5970450"/>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49" name="Oval 10"/>
          <p:cNvSpPr>
            <a:spLocks noChangeArrowheads="1"/>
          </p:cNvSpPr>
          <p:nvPr/>
        </p:nvSpPr>
        <p:spPr bwMode="auto">
          <a:xfrm>
            <a:off x="5076056" y="6258391"/>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0" name="Oval 11"/>
          <p:cNvSpPr>
            <a:spLocks noChangeArrowheads="1"/>
          </p:cNvSpPr>
          <p:nvPr/>
        </p:nvSpPr>
        <p:spPr bwMode="auto">
          <a:xfrm>
            <a:off x="5640167" y="5964066"/>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1" name="Oval 12"/>
          <p:cNvSpPr>
            <a:spLocks noChangeArrowheads="1"/>
          </p:cNvSpPr>
          <p:nvPr/>
        </p:nvSpPr>
        <p:spPr bwMode="auto">
          <a:xfrm>
            <a:off x="5580112" y="6258391"/>
            <a:ext cx="198241" cy="197871"/>
          </a:xfrm>
          <a:prstGeom prst="ellipse">
            <a:avLst/>
          </a:prstGeom>
          <a:solidFill>
            <a:srgbClr val="FF0000"/>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2" name="Oval 13"/>
          <p:cNvSpPr>
            <a:spLocks noChangeArrowheads="1"/>
          </p:cNvSpPr>
          <p:nvPr/>
        </p:nvSpPr>
        <p:spPr bwMode="auto">
          <a:xfrm>
            <a:off x="5436096" y="6543497"/>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3" name="Text Box 14"/>
          <p:cNvSpPr txBox="1">
            <a:spLocks noChangeArrowheads="1"/>
          </p:cNvSpPr>
          <p:nvPr/>
        </p:nvSpPr>
        <p:spPr bwMode="auto">
          <a:xfrm>
            <a:off x="4903673" y="5862414"/>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4" name="Text Box 15"/>
          <p:cNvSpPr txBox="1">
            <a:spLocks noChangeArrowheads="1"/>
          </p:cNvSpPr>
          <p:nvPr/>
        </p:nvSpPr>
        <p:spPr bwMode="auto">
          <a:xfrm>
            <a:off x="4914465" y="6156973"/>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55" name="Text Box 16"/>
          <p:cNvSpPr txBox="1">
            <a:spLocks noChangeArrowheads="1"/>
          </p:cNvSpPr>
          <p:nvPr/>
        </p:nvSpPr>
        <p:spPr bwMode="auto">
          <a:xfrm>
            <a:off x="5460099" y="5877272"/>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6" name="Text Box 17"/>
          <p:cNvSpPr txBox="1">
            <a:spLocks noChangeArrowheads="1"/>
          </p:cNvSpPr>
          <p:nvPr/>
        </p:nvSpPr>
        <p:spPr bwMode="auto">
          <a:xfrm>
            <a:off x="5429182" y="6165304"/>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57" name="Text Box 18"/>
          <p:cNvSpPr txBox="1">
            <a:spLocks noChangeArrowheads="1"/>
          </p:cNvSpPr>
          <p:nvPr/>
        </p:nvSpPr>
        <p:spPr bwMode="auto">
          <a:xfrm>
            <a:off x="5258172" y="638132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259" name="AutoShape 3"/>
          <p:cNvCxnSpPr>
            <a:cxnSpLocks noChangeShapeType="1"/>
          </p:cNvCxnSpPr>
          <p:nvPr/>
        </p:nvCxnSpPr>
        <p:spPr bwMode="auto">
          <a:xfrm>
            <a:off x="6138393" y="6062647"/>
            <a:ext cx="392941" cy="709"/>
          </a:xfrm>
          <a:prstGeom prst="straightConnector1">
            <a:avLst/>
          </a:prstGeom>
          <a:noFill/>
          <a:ln w="9525">
            <a:solidFill>
              <a:srgbClr val="000000"/>
            </a:solidFill>
            <a:round/>
            <a:headEnd/>
            <a:tailEnd type="triangle" w="sm" len="sm"/>
          </a:ln>
        </p:spPr>
      </p:cxnSp>
      <p:cxnSp>
        <p:nvCxnSpPr>
          <p:cNvPr id="260" name="AutoShape 4"/>
          <p:cNvCxnSpPr>
            <a:cxnSpLocks noChangeShapeType="1"/>
          </p:cNvCxnSpPr>
          <p:nvPr/>
        </p:nvCxnSpPr>
        <p:spPr bwMode="auto">
          <a:xfrm>
            <a:off x="6729575" y="6062647"/>
            <a:ext cx="203905" cy="709"/>
          </a:xfrm>
          <a:prstGeom prst="straightConnector1">
            <a:avLst/>
          </a:prstGeom>
          <a:noFill/>
          <a:ln w="9525">
            <a:solidFill>
              <a:srgbClr val="000000"/>
            </a:solidFill>
            <a:round/>
            <a:headEnd/>
            <a:tailEnd type="triangle" w="sm" len="sm"/>
          </a:ln>
        </p:spPr>
      </p:cxnSp>
      <p:cxnSp>
        <p:nvCxnSpPr>
          <p:cNvPr id="261" name="AutoShape 5"/>
          <p:cNvCxnSpPr>
            <a:cxnSpLocks noChangeShapeType="1"/>
            <a:stCxn id="266" idx="6"/>
          </p:cNvCxnSpPr>
          <p:nvPr/>
        </p:nvCxnSpPr>
        <p:spPr bwMode="auto">
          <a:xfrm>
            <a:off x="6570441" y="6357327"/>
            <a:ext cx="385694" cy="355"/>
          </a:xfrm>
          <a:prstGeom prst="straightConnector1">
            <a:avLst/>
          </a:prstGeom>
          <a:noFill/>
          <a:ln w="9525">
            <a:solidFill>
              <a:srgbClr val="000000"/>
            </a:solidFill>
            <a:round/>
            <a:headEnd/>
            <a:tailEnd type="triangle" w="sm" len="sm"/>
          </a:ln>
        </p:spPr>
      </p:cxnSp>
      <p:cxnSp>
        <p:nvCxnSpPr>
          <p:cNvPr id="262" name="AutoShape 6"/>
          <p:cNvCxnSpPr>
            <a:cxnSpLocks noChangeShapeType="1"/>
            <a:stCxn id="264" idx="4"/>
            <a:endCxn id="266" idx="2"/>
          </p:cNvCxnSpPr>
          <p:nvPr/>
        </p:nvCxnSpPr>
        <p:spPr bwMode="auto">
          <a:xfrm rot="16200000" flipH="1">
            <a:off x="6100949" y="6086076"/>
            <a:ext cx="209574" cy="332927"/>
          </a:xfrm>
          <a:prstGeom prst="curvedConnector2">
            <a:avLst/>
          </a:prstGeom>
          <a:noFill/>
          <a:ln w="9525">
            <a:solidFill>
              <a:srgbClr val="000000"/>
            </a:solidFill>
            <a:round/>
            <a:headEnd/>
            <a:tailEnd type="triangle" w="sm" len="sm"/>
          </a:ln>
        </p:spPr>
      </p:cxnSp>
      <p:cxnSp>
        <p:nvCxnSpPr>
          <p:cNvPr id="263" name="AutoShape 7"/>
          <p:cNvCxnSpPr>
            <a:cxnSpLocks noChangeShapeType="1"/>
            <a:stCxn id="266" idx="4"/>
            <a:endCxn id="269" idx="2"/>
          </p:cNvCxnSpPr>
          <p:nvPr/>
        </p:nvCxnSpPr>
        <p:spPr bwMode="auto">
          <a:xfrm rot="16200000" flipH="1">
            <a:off x="6508695" y="6418887"/>
            <a:ext cx="186171" cy="260919"/>
          </a:xfrm>
          <a:prstGeom prst="curvedConnector2">
            <a:avLst/>
          </a:prstGeom>
          <a:noFill/>
          <a:ln w="9525">
            <a:solidFill>
              <a:srgbClr val="000000"/>
            </a:solidFill>
            <a:round/>
            <a:headEnd/>
            <a:tailEnd type="triangle" w="sm" len="sm"/>
          </a:ln>
        </p:spPr>
      </p:cxnSp>
      <p:sp>
        <p:nvSpPr>
          <p:cNvPr id="264" name="Oval 8"/>
          <p:cNvSpPr>
            <a:spLocks noChangeArrowheads="1"/>
          </p:cNvSpPr>
          <p:nvPr/>
        </p:nvSpPr>
        <p:spPr bwMode="auto">
          <a:xfrm>
            <a:off x="5940152" y="5949882"/>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65" name="Oval 9"/>
          <p:cNvSpPr>
            <a:spLocks noChangeArrowheads="1"/>
          </p:cNvSpPr>
          <p:nvPr/>
        </p:nvSpPr>
        <p:spPr bwMode="auto">
          <a:xfrm>
            <a:off x="6531334" y="5970450"/>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66" name="Oval 10"/>
          <p:cNvSpPr>
            <a:spLocks noChangeArrowheads="1"/>
          </p:cNvSpPr>
          <p:nvPr/>
        </p:nvSpPr>
        <p:spPr bwMode="auto">
          <a:xfrm>
            <a:off x="6372200" y="6258391"/>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67" name="Oval 11"/>
          <p:cNvSpPr>
            <a:spLocks noChangeArrowheads="1"/>
          </p:cNvSpPr>
          <p:nvPr/>
        </p:nvSpPr>
        <p:spPr bwMode="auto">
          <a:xfrm>
            <a:off x="6936311" y="5964066"/>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68" name="Oval 12"/>
          <p:cNvSpPr>
            <a:spLocks noChangeArrowheads="1"/>
          </p:cNvSpPr>
          <p:nvPr/>
        </p:nvSpPr>
        <p:spPr bwMode="auto">
          <a:xfrm>
            <a:off x="6876256" y="6258391"/>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69" name="Oval 13"/>
          <p:cNvSpPr>
            <a:spLocks noChangeArrowheads="1"/>
          </p:cNvSpPr>
          <p:nvPr/>
        </p:nvSpPr>
        <p:spPr bwMode="auto">
          <a:xfrm>
            <a:off x="6732240" y="6543497"/>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70" name="Text Box 14"/>
          <p:cNvSpPr txBox="1">
            <a:spLocks noChangeArrowheads="1"/>
          </p:cNvSpPr>
          <p:nvPr/>
        </p:nvSpPr>
        <p:spPr bwMode="auto">
          <a:xfrm>
            <a:off x="6199817" y="5862414"/>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71" name="Text Box 15"/>
          <p:cNvSpPr txBox="1">
            <a:spLocks noChangeArrowheads="1"/>
          </p:cNvSpPr>
          <p:nvPr/>
        </p:nvSpPr>
        <p:spPr bwMode="auto">
          <a:xfrm>
            <a:off x="6210609" y="6156973"/>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72" name="Text Box 16"/>
          <p:cNvSpPr txBox="1">
            <a:spLocks noChangeArrowheads="1"/>
          </p:cNvSpPr>
          <p:nvPr/>
        </p:nvSpPr>
        <p:spPr bwMode="auto">
          <a:xfrm>
            <a:off x="6756243" y="5877272"/>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73" name="Text Box 17"/>
          <p:cNvSpPr txBox="1">
            <a:spLocks noChangeArrowheads="1"/>
          </p:cNvSpPr>
          <p:nvPr/>
        </p:nvSpPr>
        <p:spPr bwMode="auto">
          <a:xfrm>
            <a:off x="6725326" y="6165304"/>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74" name="Text Box 18"/>
          <p:cNvSpPr txBox="1">
            <a:spLocks noChangeArrowheads="1"/>
          </p:cNvSpPr>
          <p:nvPr/>
        </p:nvSpPr>
        <p:spPr bwMode="auto">
          <a:xfrm>
            <a:off x="6554316" y="638132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276" name="AutoShape 3"/>
          <p:cNvCxnSpPr>
            <a:cxnSpLocks noChangeShapeType="1"/>
          </p:cNvCxnSpPr>
          <p:nvPr/>
        </p:nvCxnSpPr>
        <p:spPr bwMode="auto">
          <a:xfrm>
            <a:off x="7434537" y="6062647"/>
            <a:ext cx="392941" cy="709"/>
          </a:xfrm>
          <a:prstGeom prst="straightConnector1">
            <a:avLst/>
          </a:prstGeom>
          <a:noFill/>
          <a:ln w="9525">
            <a:solidFill>
              <a:srgbClr val="000000"/>
            </a:solidFill>
            <a:round/>
            <a:headEnd/>
            <a:tailEnd type="triangle" w="sm" len="sm"/>
          </a:ln>
        </p:spPr>
      </p:cxnSp>
      <p:cxnSp>
        <p:nvCxnSpPr>
          <p:cNvPr id="277" name="AutoShape 4"/>
          <p:cNvCxnSpPr>
            <a:cxnSpLocks noChangeShapeType="1"/>
          </p:cNvCxnSpPr>
          <p:nvPr/>
        </p:nvCxnSpPr>
        <p:spPr bwMode="auto">
          <a:xfrm>
            <a:off x="8025719" y="6062647"/>
            <a:ext cx="203905" cy="709"/>
          </a:xfrm>
          <a:prstGeom prst="straightConnector1">
            <a:avLst/>
          </a:prstGeom>
          <a:noFill/>
          <a:ln w="9525">
            <a:solidFill>
              <a:srgbClr val="000000"/>
            </a:solidFill>
            <a:round/>
            <a:headEnd/>
            <a:tailEnd type="triangle" w="sm" len="sm"/>
          </a:ln>
        </p:spPr>
      </p:cxnSp>
      <p:cxnSp>
        <p:nvCxnSpPr>
          <p:cNvPr id="278" name="AutoShape 5"/>
          <p:cNvCxnSpPr>
            <a:cxnSpLocks noChangeShapeType="1"/>
            <a:stCxn id="283" idx="6"/>
          </p:cNvCxnSpPr>
          <p:nvPr/>
        </p:nvCxnSpPr>
        <p:spPr bwMode="auto">
          <a:xfrm>
            <a:off x="7866585" y="6357327"/>
            <a:ext cx="385694" cy="355"/>
          </a:xfrm>
          <a:prstGeom prst="straightConnector1">
            <a:avLst/>
          </a:prstGeom>
          <a:noFill/>
          <a:ln w="9525">
            <a:solidFill>
              <a:srgbClr val="000000"/>
            </a:solidFill>
            <a:round/>
            <a:headEnd/>
            <a:tailEnd type="triangle" w="sm" len="sm"/>
          </a:ln>
        </p:spPr>
      </p:cxnSp>
      <p:cxnSp>
        <p:nvCxnSpPr>
          <p:cNvPr id="279" name="AutoShape 6"/>
          <p:cNvCxnSpPr>
            <a:cxnSpLocks noChangeShapeType="1"/>
            <a:stCxn id="281" idx="4"/>
            <a:endCxn id="283" idx="2"/>
          </p:cNvCxnSpPr>
          <p:nvPr/>
        </p:nvCxnSpPr>
        <p:spPr bwMode="auto">
          <a:xfrm rot="16200000" flipH="1">
            <a:off x="7397093" y="6086076"/>
            <a:ext cx="209574" cy="332927"/>
          </a:xfrm>
          <a:prstGeom prst="curvedConnector2">
            <a:avLst/>
          </a:prstGeom>
          <a:noFill/>
          <a:ln w="9525">
            <a:solidFill>
              <a:srgbClr val="000000"/>
            </a:solidFill>
            <a:round/>
            <a:headEnd/>
            <a:tailEnd type="triangle" w="sm" len="sm"/>
          </a:ln>
        </p:spPr>
      </p:cxnSp>
      <p:cxnSp>
        <p:nvCxnSpPr>
          <p:cNvPr id="280" name="AutoShape 7"/>
          <p:cNvCxnSpPr>
            <a:cxnSpLocks noChangeShapeType="1"/>
            <a:stCxn id="283" idx="4"/>
            <a:endCxn id="286" idx="2"/>
          </p:cNvCxnSpPr>
          <p:nvPr/>
        </p:nvCxnSpPr>
        <p:spPr bwMode="auto">
          <a:xfrm rot="16200000" flipH="1">
            <a:off x="7804839" y="6418887"/>
            <a:ext cx="186171" cy="260919"/>
          </a:xfrm>
          <a:prstGeom prst="curvedConnector2">
            <a:avLst/>
          </a:prstGeom>
          <a:noFill/>
          <a:ln w="9525">
            <a:solidFill>
              <a:srgbClr val="000000"/>
            </a:solidFill>
            <a:round/>
            <a:headEnd/>
            <a:tailEnd type="triangle" w="sm" len="sm"/>
          </a:ln>
        </p:spPr>
      </p:cxnSp>
      <p:sp>
        <p:nvSpPr>
          <p:cNvPr id="281" name="Oval 8"/>
          <p:cNvSpPr>
            <a:spLocks noChangeArrowheads="1"/>
          </p:cNvSpPr>
          <p:nvPr/>
        </p:nvSpPr>
        <p:spPr bwMode="auto">
          <a:xfrm>
            <a:off x="7236296" y="5949882"/>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82" name="Oval 9"/>
          <p:cNvSpPr>
            <a:spLocks noChangeArrowheads="1"/>
          </p:cNvSpPr>
          <p:nvPr/>
        </p:nvSpPr>
        <p:spPr bwMode="auto">
          <a:xfrm>
            <a:off x="7827478" y="5970450"/>
            <a:ext cx="198241" cy="197871"/>
          </a:xfrm>
          <a:prstGeom prst="ellipse">
            <a:avLst/>
          </a:prstGeom>
          <a:solidFill>
            <a:srgbClr val="FFFFFF"/>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83" name="Oval 10"/>
          <p:cNvSpPr>
            <a:spLocks noChangeArrowheads="1"/>
          </p:cNvSpPr>
          <p:nvPr/>
        </p:nvSpPr>
        <p:spPr bwMode="auto">
          <a:xfrm>
            <a:off x="7668344" y="6258391"/>
            <a:ext cx="198241" cy="197871"/>
          </a:xfrm>
          <a:prstGeom prst="ellipse">
            <a:avLst/>
          </a:prstGeom>
          <a:solidFill>
            <a:srgbClr val="FF0000"/>
          </a:solidFill>
          <a:ln w="9525">
            <a:solidFill>
              <a:srgbClr val="000000"/>
            </a:solidFill>
            <a:round/>
            <a:headEnd/>
            <a:tailEnd/>
          </a:ln>
        </p:spPr>
        <p:txBody>
          <a:bodyPr vert="horz" wrap="square" lIns="36000" tIns="1800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84" name="Oval 11"/>
          <p:cNvSpPr>
            <a:spLocks noChangeArrowheads="1"/>
          </p:cNvSpPr>
          <p:nvPr/>
        </p:nvSpPr>
        <p:spPr bwMode="auto">
          <a:xfrm>
            <a:off x="8232455" y="5964066"/>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85" name="Oval 12"/>
          <p:cNvSpPr>
            <a:spLocks noChangeArrowheads="1"/>
          </p:cNvSpPr>
          <p:nvPr/>
        </p:nvSpPr>
        <p:spPr bwMode="auto">
          <a:xfrm>
            <a:off x="8172400" y="6258391"/>
            <a:ext cx="198241" cy="197871"/>
          </a:xfrm>
          <a:prstGeom prst="ellipse">
            <a:avLst/>
          </a:prstGeom>
          <a:solidFill>
            <a:srgbClr val="FFFFFF"/>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86" name="Oval 13"/>
          <p:cNvSpPr>
            <a:spLocks noChangeArrowheads="1"/>
          </p:cNvSpPr>
          <p:nvPr/>
        </p:nvSpPr>
        <p:spPr bwMode="auto">
          <a:xfrm>
            <a:off x="8028384" y="6543497"/>
            <a:ext cx="198241" cy="197871"/>
          </a:xfrm>
          <a:prstGeom prst="ellipse">
            <a:avLst/>
          </a:prstGeom>
          <a:solidFill>
            <a:srgbClr val="FF0000"/>
          </a:solidFill>
          <a:ln w="38100" cmpd="dbl">
            <a:solidFill>
              <a:srgbClr val="000000"/>
            </a:solidFill>
            <a:round/>
            <a:headEnd/>
            <a:tailEnd/>
          </a:ln>
        </p:spPr>
        <p:txBody>
          <a:bodyPr vert="horz" wrap="square" lIns="2520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87" name="Text Box 14"/>
          <p:cNvSpPr txBox="1">
            <a:spLocks noChangeArrowheads="1"/>
          </p:cNvSpPr>
          <p:nvPr/>
        </p:nvSpPr>
        <p:spPr bwMode="auto">
          <a:xfrm>
            <a:off x="7495961" y="5862414"/>
            <a:ext cx="257005" cy="14609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r>
              <a:rPr kumimoji="1" lang="en-US" altLang="zh-TW" sz="1400" b="0" i="0" u="none" strike="noStrike" cap="none" normalizeH="0" baseline="0" dirty="0" err="1" smtClean="0">
                <a:ln>
                  <a:noFill/>
                </a:ln>
                <a:solidFill>
                  <a:schemeClr val="tx1"/>
                </a:solidFill>
                <a:effectLst/>
                <a:latin typeface="Calibri" pitchFamily="34" charset="0"/>
                <a:ea typeface="新細明體" pitchFamily="18" charset="-120"/>
                <a:cs typeface="新細明體" pitchFamily="18" charset="-120"/>
              </a:rPr>
              <a:t>ab</a:t>
            </a: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88" name="Text Box 15"/>
          <p:cNvSpPr txBox="1">
            <a:spLocks noChangeArrowheads="1"/>
          </p:cNvSpPr>
          <p:nvPr/>
        </p:nvSpPr>
        <p:spPr bwMode="auto">
          <a:xfrm>
            <a:off x="7506753" y="6156973"/>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smtClean="0">
                <a:ln>
                  <a:noFill/>
                </a:ln>
                <a:solidFill>
                  <a:schemeClr val="tx1"/>
                </a:solidFill>
                <a:effectLst/>
                <a:latin typeface="Calibri" pitchFamily="34" charset="0"/>
                <a:ea typeface="新細明體" pitchFamily="18" charset="-120"/>
                <a:cs typeface="新細明體" pitchFamily="18" charset="-120"/>
              </a:rPr>
              <a:t>c</a:t>
            </a:r>
            <a:endParaRPr kumimoji="1" lang="zh-TW" altLang="zh-TW" sz="1400" b="0" i="0" u="none" strike="noStrike" cap="none" normalizeH="0" baseline="0" smtClean="0">
              <a:ln>
                <a:noFill/>
              </a:ln>
              <a:solidFill>
                <a:schemeClr val="tx1"/>
              </a:solidFill>
              <a:effectLst/>
              <a:latin typeface="Arial" pitchFamily="34" charset="0"/>
              <a:ea typeface="新細明體" pitchFamily="18" charset="-120"/>
              <a:cs typeface="新細明體" pitchFamily="18" charset="-120"/>
            </a:endParaRPr>
          </a:p>
        </p:txBody>
      </p:sp>
      <p:sp>
        <p:nvSpPr>
          <p:cNvPr id="289" name="Text Box 16"/>
          <p:cNvSpPr txBox="1">
            <a:spLocks noChangeArrowheads="1"/>
          </p:cNvSpPr>
          <p:nvPr/>
        </p:nvSpPr>
        <p:spPr bwMode="auto">
          <a:xfrm>
            <a:off x="8052387" y="5877272"/>
            <a:ext cx="135937" cy="12695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90" name="Text Box 17"/>
          <p:cNvSpPr txBox="1">
            <a:spLocks noChangeArrowheads="1"/>
          </p:cNvSpPr>
          <p:nvPr/>
        </p:nvSpPr>
        <p:spPr bwMode="auto">
          <a:xfrm>
            <a:off x="8021470" y="6165304"/>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x</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sp>
        <p:nvSpPr>
          <p:cNvPr id="291" name="Text Box 18"/>
          <p:cNvSpPr txBox="1">
            <a:spLocks noChangeArrowheads="1"/>
          </p:cNvSpPr>
          <p:nvPr/>
        </p:nvSpPr>
        <p:spPr bwMode="auto">
          <a:xfrm>
            <a:off x="7850460" y="6381328"/>
            <a:ext cx="135937" cy="15815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TW" sz="1400" b="0" i="0" u="none" strike="noStrike" cap="none" normalizeH="0" baseline="0" dirty="0" smtClean="0">
                <a:ln>
                  <a:noFill/>
                </a:ln>
                <a:solidFill>
                  <a:schemeClr val="tx1"/>
                </a:solidFill>
                <a:effectLst/>
                <a:latin typeface="Calibri" pitchFamily="34" charset="0"/>
                <a:ea typeface="新細明體" pitchFamily="18" charset="-120"/>
                <a:cs typeface="新細明體" pitchFamily="18" charset="-120"/>
              </a:rPr>
              <a:t>y</a:t>
            </a:r>
            <a:endParaRPr kumimoji="1" lang="zh-TW" altLang="zh-TW" sz="1400" b="0" i="0" u="none" strike="noStrike" cap="none" normalizeH="0" baseline="0" dirty="0" smtClean="0">
              <a:ln>
                <a:noFill/>
              </a:ln>
              <a:solidFill>
                <a:schemeClr val="tx1"/>
              </a:solidFill>
              <a:effectLst/>
              <a:latin typeface="Arial" pitchFamily="34" charset="0"/>
              <a:ea typeface="新細明體" pitchFamily="18" charset="-120"/>
              <a:cs typeface="新細明體" pitchFamily="18" charset="-120"/>
            </a:endParaRPr>
          </a:p>
        </p:txBody>
      </p:sp>
      <p:cxnSp>
        <p:nvCxnSpPr>
          <p:cNvPr id="296" name="直線單箭頭接點 295"/>
          <p:cNvCxnSpPr/>
          <p:nvPr/>
        </p:nvCxnSpPr>
        <p:spPr>
          <a:xfrm>
            <a:off x="7308304" y="4941168"/>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97" name="直線單箭頭接點 296"/>
          <p:cNvCxnSpPr/>
          <p:nvPr/>
        </p:nvCxnSpPr>
        <p:spPr>
          <a:xfrm flipV="1">
            <a:off x="3923928" y="558924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8" name="直線單箭頭接點 307"/>
          <p:cNvCxnSpPr/>
          <p:nvPr/>
        </p:nvCxnSpPr>
        <p:spPr>
          <a:xfrm>
            <a:off x="6012160" y="4941168"/>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09" name="直線單箭頭接點 308"/>
          <p:cNvCxnSpPr/>
          <p:nvPr/>
        </p:nvCxnSpPr>
        <p:spPr>
          <a:xfrm>
            <a:off x="4644008" y="4941168"/>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0" name="直線單箭頭接點 309"/>
          <p:cNvCxnSpPr/>
          <p:nvPr/>
        </p:nvCxnSpPr>
        <p:spPr>
          <a:xfrm>
            <a:off x="3347864" y="4941168"/>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2" name="直線單箭頭接點 311"/>
          <p:cNvCxnSpPr/>
          <p:nvPr/>
        </p:nvCxnSpPr>
        <p:spPr>
          <a:xfrm flipV="1">
            <a:off x="5364088" y="558924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3" name="直線單箭頭接點 312"/>
          <p:cNvCxnSpPr/>
          <p:nvPr/>
        </p:nvCxnSpPr>
        <p:spPr>
          <a:xfrm flipV="1">
            <a:off x="6660232" y="558924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314" name="直線單箭頭接點 313"/>
          <p:cNvCxnSpPr/>
          <p:nvPr/>
        </p:nvCxnSpPr>
        <p:spPr>
          <a:xfrm flipV="1">
            <a:off x="7884368" y="5589240"/>
            <a:ext cx="0" cy="288032"/>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graphicFrame>
        <p:nvGraphicFramePr>
          <p:cNvPr id="315" name="表格 314"/>
          <p:cNvGraphicFramePr>
            <a:graphicFrameLocks noGrp="1"/>
          </p:cNvGraphicFramePr>
          <p:nvPr/>
        </p:nvGraphicFramePr>
        <p:xfrm>
          <a:off x="5364088" y="1628800"/>
          <a:ext cx="3240360" cy="1483360"/>
        </p:xfrm>
        <a:graphic>
          <a:graphicData uri="http://schemas.openxmlformats.org/drawingml/2006/table">
            <a:tbl>
              <a:tblPr firstRow="1" bandRow="1">
                <a:tableStyleId>{5C22544A-7EE6-4342-B048-85BDC9FD1C3A}</a:tableStyleId>
              </a:tblPr>
              <a:tblGrid>
                <a:gridCol w="936104"/>
                <a:gridCol w="2304256"/>
              </a:tblGrid>
              <a:tr h="370840">
                <a:tc>
                  <a:txBody>
                    <a:bodyPr/>
                    <a:lstStyle/>
                    <a:p>
                      <a:pPr algn="ctr"/>
                      <a:r>
                        <a:rPr lang="en-US" altLang="zh-TW" dirty="0" smtClean="0"/>
                        <a:t>state</a:t>
                      </a:r>
                      <a:endParaRPr lang="zh-TW" altLang="en-US" dirty="0"/>
                    </a:p>
                  </a:txBody>
                  <a:tcPr/>
                </a:tc>
                <a:tc>
                  <a:txBody>
                    <a:bodyPr/>
                    <a:lstStyle/>
                    <a:p>
                      <a:pPr algn="ctr"/>
                      <a:r>
                        <a:rPr lang="en-US" altLang="zh-TW" dirty="0" smtClean="0"/>
                        <a:t>Match Patterns </a:t>
                      </a:r>
                      <a:endParaRPr lang="zh-TW" altLang="en-US" dirty="0"/>
                    </a:p>
                  </a:txBody>
                  <a:tcPr/>
                </a:tc>
              </a:tr>
              <a:tr h="370840">
                <a:tc>
                  <a:txBody>
                    <a:bodyPr/>
                    <a:lstStyle/>
                    <a:p>
                      <a:pPr algn="ctr"/>
                      <a:r>
                        <a:rPr lang="en-US" altLang="zh-TW" dirty="0" smtClean="0"/>
                        <a:t>4</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abc</a:t>
                      </a: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x</a:t>
                      </a:r>
                      <a:r>
                        <a:rPr kumimoji="0" lang="en-US" altLang="zh-TW" sz="1800" b="1" kern="1200" dirty="0" smtClean="0">
                          <a:solidFill>
                            <a:schemeClr val="dk1"/>
                          </a:solidFill>
                          <a:latin typeface="+mn-lt"/>
                          <a:ea typeface="+mn-ea"/>
                          <a:cs typeface="+mn-cs"/>
                        </a:rPr>
                        <a:t>” </a:t>
                      </a:r>
                      <a:endParaRPr lang="zh-TW" altLang="en-US" dirty="0"/>
                    </a:p>
                  </a:txBody>
                  <a:tcPr/>
                </a:tc>
              </a:tr>
              <a:tr h="370840">
                <a:tc>
                  <a:txBody>
                    <a:bodyPr/>
                    <a:lstStyle/>
                    <a:p>
                      <a:pPr algn="ctr"/>
                      <a:r>
                        <a:rPr lang="en-US" altLang="zh-TW" dirty="0" smtClean="0"/>
                        <a:t>5</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c</a:t>
                      </a: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xy</a:t>
                      </a:r>
                      <a:r>
                        <a:rPr kumimoji="0" lang="en-US" altLang="zh-TW" sz="1800" b="1" kern="1200" dirty="0" smtClean="0">
                          <a:solidFill>
                            <a:schemeClr val="dk1"/>
                          </a:solidFill>
                          <a:latin typeface="+mn-lt"/>
                          <a:ea typeface="+mn-ea"/>
                          <a:cs typeface="+mn-cs"/>
                        </a:rPr>
                        <a:t>]”</a:t>
                      </a:r>
                      <a:endParaRPr lang="zh-TW" altLang="en-US" dirty="0"/>
                    </a:p>
                  </a:txBody>
                  <a:tcPr/>
                </a:tc>
              </a:tr>
              <a:tr h="370840">
                <a:tc>
                  <a:txBody>
                    <a:bodyPr/>
                    <a:lstStyle/>
                    <a:p>
                      <a:pPr algn="ctr"/>
                      <a:r>
                        <a:rPr lang="en-US" altLang="zh-TW" dirty="0" smtClean="0"/>
                        <a:t>6</a:t>
                      </a:r>
                      <a:endParaRPr lang="zh-TW" altLang="en-US" dirty="0"/>
                    </a:p>
                  </a:txBody>
                  <a:tcPr/>
                </a:tc>
                <a:tc>
                  <a:txBody>
                    <a:bodyPr/>
                    <a:lstStyle/>
                    <a:p>
                      <a:pPr algn="ct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abc</a:t>
                      </a:r>
                      <a:r>
                        <a:rPr kumimoji="0" lang="en-US" altLang="zh-TW" sz="1800" b="1" kern="1200" dirty="0" smtClean="0">
                          <a:solidFill>
                            <a:schemeClr val="dk1"/>
                          </a:solidFill>
                          <a:latin typeface="+mn-lt"/>
                          <a:ea typeface="+mn-ea"/>
                          <a:cs typeface="+mn-cs"/>
                        </a:rPr>
                        <a:t>]</a:t>
                      </a:r>
                      <a:r>
                        <a:rPr kumimoji="0" lang="en-US" altLang="zh-TW" sz="1800" b="1" i="1" kern="1200" dirty="0" smtClean="0">
                          <a:solidFill>
                            <a:schemeClr val="dk1"/>
                          </a:solidFill>
                          <a:latin typeface="+mn-lt"/>
                          <a:ea typeface="+mn-ea"/>
                          <a:cs typeface="+mn-cs"/>
                        </a:rPr>
                        <a:t>x</a:t>
                      </a:r>
                      <a:r>
                        <a:rPr kumimoji="0" lang="en-US" altLang="zh-TW" sz="1800" b="1" kern="1200" dirty="0" smtClean="0">
                          <a:solidFill>
                            <a:schemeClr val="dk1"/>
                          </a:solidFill>
                          <a:latin typeface="+mn-lt"/>
                          <a:ea typeface="+mn-ea"/>
                          <a:cs typeface="+mn-cs"/>
                        </a:rPr>
                        <a:t>” and “</a:t>
                      </a:r>
                      <a:r>
                        <a:rPr kumimoji="0" lang="en-US" altLang="zh-TW" sz="1800" b="1" i="1" kern="1200" dirty="0" smtClean="0">
                          <a:solidFill>
                            <a:schemeClr val="dk1"/>
                          </a:solidFill>
                          <a:latin typeface="+mn-lt"/>
                          <a:ea typeface="+mn-ea"/>
                          <a:cs typeface="+mn-cs"/>
                        </a:rPr>
                        <a:t>c</a:t>
                      </a:r>
                      <a:r>
                        <a:rPr kumimoji="0" lang="en-US" altLang="zh-TW" sz="1800" b="1" kern="1200" dirty="0" smtClean="0">
                          <a:solidFill>
                            <a:schemeClr val="dk1"/>
                          </a:solidFill>
                          <a:latin typeface="+mn-lt"/>
                          <a:ea typeface="+mn-ea"/>
                          <a:cs typeface="+mn-cs"/>
                        </a:rPr>
                        <a:t>[</a:t>
                      </a:r>
                      <a:r>
                        <a:rPr kumimoji="0" lang="en-US" altLang="zh-TW" sz="1800" b="1" i="1" kern="1200" dirty="0" err="1" smtClean="0">
                          <a:solidFill>
                            <a:schemeClr val="dk1"/>
                          </a:solidFill>
                          <a:latin typeface="+mn-lt"/>
                          <a:ea typeface="+mn-ea"/>
                          <a:cs typeface="+mn-cs"/>
                        </a:rPr>
                        <a:t>xy</a:t>
                      </a:r>
                      <a:r>
                        <a:rPr kumimoji="0" lang="en-US" altLang="zh-TW" sz="1800" b="1" kern="1200" dirty="0" smtClean="0">
                          <a:solidFill>
                            <a:schemeClr val="dk1"/>
                          </a:solidFill>
                          <a:latin typeface="+mn-lt"/>
                          <a:ea typeface="+mn-ea"/>
                          <a:cs typeface="+mn-cs"/>
                        </a:rPr>
                        <a:t>]”</a:t>
                      </a:r>
                      <a:endParaRPr lang="zh-TW" altLang="en-US" dirty="0"/>
                    </a:p>
                  </a:txBody>
                  <a:tcPr/>
                </a:tc>
              </a:tr>
            </a:tbl>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Construction of DFA</a:t>
            </a:r>
            <a:r>
              <a:rPr lang="en-US" altLang="zh-TW" baseline="-25000" dirty="0" smtClean="0"/>
              <a:t>LF</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Three steps: </a:t>
            </a:r>
          </a:p>
          <a:p>
            <a:pPr marL="850392" lvl="1" indent="-457200">
              <a:buFont typeface="+mj-lt"/>
              <a:buAutoNum type="arabicPeriod"/>
            </a:pPr>
            <a:r>
              <a:rPr lang="en-US" altLang="zh-TW" sz="2800" dirty="0" smtClean="0"/>
              <a:t>Convert </a:t>
            </a:r>
            <a:r>
              <a:rPr lang="en-US" altLang="zh-TW" sz="2800" dirty="0" err="1" smtClean="0"/>
              <a:t>regexps</a:t>
            </a:r>
            <a:r>
              <a:rPr lang="en-US" altLang="zh-TW" sz="2800" dirty="0" smtClean="0"/>
              <a:t> into an NFA by Thompson’s algorithm</a:t>
            </a:r>
          </a:p>
          <a:p>
            <a:pPr marL="850392" lvl="1" indent="-457200">
              <a:buFont typeface="+mj-lt"/>
              <a:buAutoNum type="arabicPeriod"/>
            </a:pPr>
            <a:endParaRPr lang="en-US" altLang="zh-TW" sz="2800" dirty="0" smtClean="0"/>
          </a:p>
          <a:p>
            <a:pPr marL="850392" lvl="1" indent="-457200">
              <a:buFont typeface="+mj-lt"/>
              <a:buAutoNum type="arabicPeriod"/>
            </a:pPr>
            <a:r>
              <a:rPr lang="en-US" altLang="zh-TW" sz="2800" dirty="0" smtClean="0"/>
              <a:t>Convert the NFA into an equivalent DFA by Rabin-Scott </a:t>
            </a:r>
            <a:r>
              <a:rPr lang="en-US" altLang="zh-TW" sz="2800" dirty="0" err="1" smtClean="0"/>
              <a:t>powerset</a:t>
            </a:r>
            <a:r>
              <a:rPr lang="en-US" altLang="zh-TW" sz="2800" dirty="0" smtClean="0"/>
              <a:t> construction algorithm</a:t>
            </a:r>
          </a:p>
          <a:p>
            <a:pPr marL="850392" lvl="1" indent="-457200">
              <a:buFont typeface="+mj-lt"/>
              <a:buAutoNum type="arabicPeriod"/>
            </a:pPr>
            <a:endParaRPr lang="en-US" altLang="zh-TW" sz="2800" dirty="0" smtClean="0"/>
          </a:p>
          <a:p>
            <a:pPr marL="850392" lvl="1" indent="-457200">
              <a:buFont typeface="+mj-lt"/>
              <a:buAutoNum type="arabicPeriod"/>
            </a:pPr>
            <a:r>
              <a:rPr lang="en-US" altLang="zh-TW" sz="2800" dirty="0" smtClean="0"/>
              <a:t>Remove all backtracking transitions of the DFA </a:t>
            </a:r>
            <a:endParaRPr lang="zh-TW" altLang="en-US" sz="2800" dirty="0"/>
          </a:p>
        </p:txBody>
      </p:sp>
      <p:sp>
        <p:nvSpPr>
          <p:cNvPr id="4" name="投影片編號版面配置區 3"/>
          <p:cNvSpPr>
            <a:spLocks noGrp="1"/>
          </p:cNvSpPr>
          <p:nvPr>
            <p:ph type="sldNum" sz="quarter" idx="12"/>
          </p:nvPr>
        </p:nvSpPr>
        <p:spPr/>
        <p:txBody>
          <a:bodyPr/>
          <a:lstStyle/>
          <a:p>
            <a:fld id="{8520A171-7FF5-4451-9D8C-33567C8F20D1}" type="slidenum">
              <a:rPr lang="zh-TW" altLang="en-US" smtClean="0"/>
              <a:pPr/>
              <a:t>35</a:t>
            </a:fld>
            <a:endParaRPr lang="zh-TW"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Advantages of M-DFA</a:t>
            </a:r>
            <a:endParaRPr lang="zh-TW" altLang="en-US" dirty="0"/>
          </a:p>
        </p:txBody>
      </p:sp>
      <p:sp>
        <p:nvSpPr>
          <p:cNvPr id="3" name="內容版面配置區 2"/>
          <p:cNvSpPr>
            <a:spLocks noGrp="1"/>
          </p:cNvSpPr>
          <p:nvPr>
            <p:ph idx="1"/>
          </p:nvPr>
        </p:nvSpPr>
        <p:spPr/>
        <p:txBody>
          <a:bodyPr>
            <a:normAutofit/>
          </a:bodyPr>
          <a:lstStyle/>
          <a:p>
            <a:r>
              <a:rPr lang="en-US" altLang="zh-TW" sz="2800" dirty="0" smtClean="0"/>
              <a:t>M-DFA resembles the behavior of an NFA at the string matching level, yet each thread is a DFA.</a:t>
            </a:r>
          </a:p>
          <a:p>
            <a:endParaRPr lang="en-US" altLang="zh-TW" sz="2800" dirty="0" smtClean="0"/>
          </a:p>
          <a:p>
            <a:r>
              <a:rPr lang="en-US" altLang="zh-TW" sz="2800" dirty="0" smtClean="0"/>
              <a:t>M-DFA is guaranteed to eliminate backtracking transitions.</a:t>
            </a:r>
          </a:p>
          <a:p>
            <a:pPr lvl="1"/>
            <a:r>
              <a:rPr lang="en-US" altLang="zh-TW" sz="2800" dirty="0" smtClean="0"/>
              <a:t>Significant memory reduction</a:t>
            </a:r>
            <a:endParaRPr lang="zh-TW" altLang="en-US" sz="2800" dirty="0"/>
          </a:p>
        </p:txBody>
      </p:sp>
      <p:sp>
        <p:nvSpPr>
          <p:cNvPr id="4" name="投影片編號版面配置區 3"/>
          <p:cNvSpPr>
            <a:spLocks noGrp="1"/>
          </p:cNvSpPr>
          <p:nvPr>
            <p:ph type="sldNum" sz="quarter" idx="12"/>
          </p:nvPr>
        </p:nvSpPr>
        <p:spPr/>
        <p:txBody>
          <a:bodyPr/>
          <a:lstStyle/>
          <a:p>
            <a:fld id="{8520A171-7FF5-4451-9D8C-33567C8F20D1}" type="slidenum">
              <a:rPr lang="zh-TW" altLang="en-US" smtClean="0"/>
              <a:pPr/>
              <a:t>36</a:t>
            </a:fld>
            <a:endParaRPr lang="zh-TW"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395536" y="620688"/>
            <a:ext cx="8229600" cy="780696"/>
          </a:xfrm>
        </p:spPr>
        <p:txBody>
          <a:bodyPr>
            <a:normAutofit/>
          </a:bodyPr>
          <a:lstStyle/>
          <a:p>
            <a:r>
              <a:rPr lang="en-US" altLang="zh-TW" dirty="0" smtClean="0"/>
              <a:t>Experimental Results</a:t>
            </a:r>
            <a:endParaRPr lang="zh-TW" altLang="en-US" dirty="0"/>
          </a:p>
        </p:txBody>
      </p:sp>
      <p:sp>
        <p:nvSpPr>
          <p:cNvPr id="4" name="投影片編號版面配置區 3"/>
          <p:cNvSpPr>
            <a:spLocks noGrp="1"/>
          </p:cNvSpPr>
          <p:nvPr>
            <p:ph type="sldNum" sz="quarter" idx="12"/>
          </p:nvPr>
        </p:nvSpPr>
        <p:spPr/>
        <p:txBody>
          <a:bodyPr/>
          <a:lstStyle/>
          <a:p>
            <a:fld id="{8520A171-7FF5-4451-9D8C-33567C8F20D1}" type="slidenum">
              <a:rPr lang="zh-TW" altLang="en-US" smtClean="0"/>
              <a:pPr/>
              <a:t>37</a:t>
            </a:fld>
            <a:endParaRPr lang="zh-TW" altLang="en-US"/>
          </a:p>
        </p:txBody>
      </p:sp>
      <p:sp>
        <p:nvSpPr>
          <p:cNvPr id="6" name="內容版面配置區 5"/>
          <p:cNvSpPr>
            <a:spLocks noGrp="1"/>
          </p:cNvSpPr>
          <p:nvPr>
            <p:ph idx="1"/>
          </p:nvPr>
        </p:nvSpPr>
        <p:spPr>
          <a:xfrm>
            <a:off x="251520" y="1412776"/>
            <a:ext cx="8640960" cy="4911824"/>
          </a:xfrm>
        </p:spPr>
        <p:txBody>
          <a:bodyPr/>
          <a:lstStyle/>
          <a:p>
            <a:r>
              <a:rPr lang="en-US" altLang="zh-TW" dirty="0" smtClean="0"/>
              <a:t>M-DFA on </a:t>
            </a:r>
            <a:r>
              <a:rPr lang="en-US" altLang="zh-TW" dirty="0" err="1" smtClean="0"/>
              <a:t>Nvidia</a:t>
            </a:r>
            <a:r>
              <a:rPr lang="en-US" altLang="zh-TW" baseline="30000" dirty="0" smtClean="0"/>
              <a:t>®</a:t>
            </a:r>
            <a:r>
              <a:rPr lang="en-US" altLang="zh-TW" dirty="0" smtClean="0"/>
              <a:t> </a:t>
            </a:r>
            <a:r>
              <a:rPr lang="en-US" altLang="zh-TW" dirty="0" err="1" smtClean="0"/>
              <a:t>GeForce</a:t>
            </a:r>
            <a:r>
              <a:rPr lang="en-US" altLang="zh-TW" baseline="30000" dirty="0" smtClean="0"/>
              <a:t>®</a:t>
            </a:r>
            <a:r>
              <a:rPr lang="en-US" altLang="zh-TW" dirty="0" smtClean="0"/>
              <a:t> GTX480 GPU</a:t>
            </a:r>
          </a:p>
          <a:p>
            <a:r>
              <a:rPr lang="en-US" altLang="zh-TW" dirty="0" smtClean="0"/>
              <a:t>RE2 [5] on Intel </a:t>
            </a:r>
            <a:r>
              <a:rPr lang="en-US" altLang="zh-TW" dirty="0" err="1" smtClean="0"/>
              <a:t>Core</a:t>
            </a:r>
            <a:r>
              <a:rPr lang="en-US" altLang="zh-TW" baseline="30000" dirty="0" err="1" smtClean="0"/>
              <a:t>TM</a:t>
            </a:r>
            <a:r>
              <a:rPr lang="en-US" altLang="zh-TW" dirty="0" smtClean="0"/>
              <a:t> i7-950 CPU </a:t>
            </a:r>
          </a:p>
          <a:p>
            <a:r>
              <a:rPr lang="en-US" altLang="zh-TW" dirty="0" smtClean="0"/>
              <a:t>Benchmarks: 16 regular expression patterns and 2 exact string patterns from a public benchmark </a:t>
            </a:r>
          </a:p>
          <a:p>
            <a:r>
              <a:rPr lang="en-US" altLang="zh-TW" dirty="0" smtClean="0"/>
              <a:t>35 times faster than RE2</a:t>
            </a:r>
          </a:p>
          <a:p>
            <a:r>
              <a:rPr lang="en-US" altLang="zh-TW" dirty="0" smtClean="0"/>
              <a:t>44% of state reduction and 99.8% of transition reduction</a:t>
            </a:r>
            <a:endParaRPr lang="zh-TW" altLang="en-US" dirty="0"/>
          </a:p>
        </p:txBody>
      </p:sp>
      <p:graphicFrame>
        <p:nvGraphicFramePr>
          <p:cNvPr id="7" name="內容版面配置區 4"/>
          <p:cNvGraphicFramePr>
            <a:graphicFrameLocks/>
          </p:cNvGraphicFramePr>
          <p:nvPr/>
        </p:nvGraphicFramePr>
        <p:xfrm>
          <a:off x="0" y="4399280"/>
          <a:ext cx="9036497" cy="2458720"/>
        </p:xfrm>
        <a:graphic>
          <a:graphicData uri="http://schemas.openxmlformats.org/drawingml/2006/table">
            <a:tbl>
              <a:tblPr firstRow="1" bandRow="1">
                <a:tableStyleId>{5C22544A-7EE6-4342-B048-85BDC9FD1C3A}</a:tableStyleId>
              </a:tblPr>
              <a:tblGrid>
                <a:gridCol w="1156347"/>
                <a:gridCol w="788015"/>
                <a:gridCol w="788015"/>
                <a:gridCol w="788015"/>
                <a:gridCol w="788015"/>
                <a:gridCol w="788015"/>
                <a:gridCol w="788015"/>
                <a:gridCol w="788015"/>
                <a:gridCol w="788015"/>
                <a:gridCol w="788015"/>
                <a:gridCol w="788015"/>
              </a:tblGrid>
              <a:tr h="370840">
                <a:tc>
                  <a:txBody>
                    <a:bodyPr/>
                    <a:lstStyle/>
                    <a:p>
                      <a:pPr algn="ctr">
                        <a:spcAft>
                          <a:spcPts val="0"/>
                        </a:spcAft>
                      </a:pPr>
                      <a:endParaRPr lang="zh-TW" sz="1000" kern="100" dirty="0">
                        <a:latin typeface="Times New Roman"/>
                        <a:ea typeface="新細明體"/>
                        <a:cs typeface="Times New Roman"/>
                      </a:endParaRPr>
                    </a:p>
                  </a:txBody>
                  <a:tcPr marL="68580" marR="68580" marT="0" marB="0" anchor="ctr"/>
                </a:tc>
                <a:tc gridSpan="3">
                  <a:txBody>
                    <a:bodyPr/>
                    <a:lstStyle/>
                    <a:p>
                      <a:pPr algn="ctr"/>
                      <a:r>
                        <a:rPr kumimoji="0" lang="en-US" altLang="zh-TW" sz="1800" b="1" kern="1200" dirty="0" smtClean="0">
                          <a:solidFill>
                            <a:schemeClr val="lt1"/>
                          </a:solidFill>
                          <a:latin typeface="+mn-lt"/>
                          <a:ea typeface="+mn-ea"/>
                          <a:cs typeface="+mn-cs"/>
                        </a:rPr>
                        <a:t>RE2 library</a:t>
                      </a:r>
                      <a:endParaRPr lang="zh-TW" altLang="en-US" dirty="0"/>
                    </a:p>
                  </a:txBody>
                  <a:tcPr/>
                </a:tc>
                <a:tc hMerge="1">
                  <a:txBody>
                    <a:bodyPr/>
                    <a:lstStyle/>
                    <a:p>
                      <a:endParaRPr lang="zh-TW" altLang="en-US" dirty="0"/>
                    </a:p>
                  </a:txBody>
                  <a:tcPr/>
                </a:tc>
                <a:tc hMerge="1">
                  <a:txBody>
                    <a:bodyPr/>
                    <a:lstStyle/>
                    <a:p>
                      <a:endParaRPr lang="zh-TW" altLang="en-US" dirty="0"/>
                    </a:p>
                  </a:txBody>
                  <a:tcPr/>
                </a:tc>
                <a:tc gridSpan="7">
                  <a:txBody>
                    <a:bodyPr/>
                    <a:lstStyle/>
                    <a:p>
                      <a:pPr algn="ctr"/>
                      <a:r>
                        <a:rPr kumimoji="0" lang="en-US" altLang="zh-TW" sz="1800" b="1" kern="1200" dirty="0" smtClean="0">
                          <a:solidFill>
                            <a:schemeClr val="lt1"/>
                          </a:solidFill>
                          <a:latin typeface="+mn-lt"/>
                          <a:ea typeface="+mn-ea"/>
                          <a:cs typeface="+mn-cs"/>
                        </a:rPr>
                        <a:t>M-DFA</a:t>
                      </a:r>
                      <a:r>
                        <a:rPr kumimoji="0" lang="en-US" altLang="zh-TW" sz="1800" b="1" kern="1200" baseline="-25000" dirty="0" smtClean="0">
                          <a:solidFill>
                            <a:schemeClr val="lt1"/>
                          </a:solidFill>
                          <a:latin typeface="+mn-lt"/>
                          <a:ea typeface="+mn-ea"/>
                          <a:cs typeface="+mn-cs"/>
                        </a:rPr>
                        <a:t>GPU</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r>
              <a:tr h="370840">
                <a:tc>
                  <a:txBody>
                    <a:bodyPr/>
                    <a:lstStyle/>
                    <a:p>
                      <a:pPr algn="ctr">
                        <a:spcAft>
                          <a:spcPts val="0"/>
                        </a:spcAft>
                      </a:pPr>
                      <a:r>
                        <a:rPr lang="en-US" altLang="zh-TW" sz="1600" kern="800" dirty="0" smtClean="0">
                          <a:latin typeface="Palatino"/>
                          <a:ea typeface="+mn-ea"/>
                          <a:cs typeface="Times New Roman"/>
                        </a:rPr>
                        <a:t>Input size</a:t>
                      </a:r>
                      <a:endParaRPr lang="zh-TW" altLang="zh-TW" sz="1600" kern="100" dirty="0" smtClean="0">
                        <a:latin typeface="Times New Roman"/>
                        <a:ea typeface="+mn-ea"/>
                        <a:cs typeface="Times New Roman"/>
                      </a:endParaRPr>
                    </a:p>
                    <a:p>
                      <a:pPr algn="ctr">
                        <a:spcAft>
                          <a:spcPts val="0"/>
                        </a:spcAft>
                      </a:pPr>
                      <a:r>
                        <a:rPr lang="en-US" altLang="zh-TW" sz="1600" kern="800" dirty="0" smtClean="0">
                          <a:latin typeface="Palatino"/>
                          <a:ea typeface="+mn-ea"/>
                          <a:cs typeface="Times New Roman"/>
                        </a:rPr>
                        <a:t>(bytes)</a:t>
                      </a:r>
                      <a:endParaRPr lang="zh-TW" altLang="zh-TW" sz="1600" kern="100" dirty="0" smtClean="0">
                        <a:latin typeface="Times New Roman"/>
                        <a:ea typeface="+mn-ea"/>
                        <a:cs typeface="Times New Roman"/>
                      </a:endParaRPr>
                    </a:p>
                  </a:txBody>
                  <a:tcPr marL="68580" marR="68580" marT="0" marB="0" anchor="ctr"/>
                </a:tc>
                <a:tc>
                  <a:txBody>
                    <a:bodyPr/>
                    <a:lstStyle/>
                    <a:p>
                      <a:pPr algn="ctr">
                        <a:spcAft>
                          <a:spcPts val="0"/>
                        </a:spcAft>
                      </a:pPr>
                      <a:r>
                        <a:rPr lang="en-US" sz="1600" kern="800" dirty="0">
                          <a:latin typeface="Palatino"/>
                          <a:ea typeface="新細明體"/>
                          <a:cs typeface="Times New Roman"/>
                        </a:rPr>
                        <a:t># of states</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dirty="0">
                          <a:latin typeface="Palatino"/>
                          <a:ea typeface="新細明體"/>
                          <a:cs typeface="Times New Roman"/>
                        </a:rPr>
                        <a:t># of state transition</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dirty="0">
                          <a:latin typeface="Palatino"/>
                          <a:ea typeface="新細明體"/>
                          <a:cs typeface="Times New Roman"/>
                        </a:rPr>
                        <a:t>elapsed time(ms)</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 of states</a:t>
                      </a:r>
                      <a:endParaRPr lang="zh-TW" sz="1600" kern="100">
                        <a:latin typeface="Times New Roman"/>
                        <a:ea typeface="新細明體"/>
                        <a:cs typeface="Times New Roman"/>
                      </a:endParaRPr>
                    </a:p>
                  </a:txBody>
                  <a:tcPr marL="68580" marR="68580" marT="0" marB="0" anchor="ctr"/>
                </a:tc>
                <a:tc>
                  <a:txBody>
                    <a:bodyPr/>
                    <a:lstStyle/>
                    <a:p>
                      <a:pPr algn="ctr">
                        <a:spcAft>
                          <a:spcPts val="0"/>
                        </a:spcAft>
                      </a:pPr>
                      <a:r>
                        <a:rPr lang="en-US" sz="1600" kern="800" dirty="0">
                          <a:latin typeface="Palatino"/>
                          <a:ea typeface="新細明體"/>
                          <a:cs typeface="Times New Roman"/>
                        </a:rPr>
                        <a:t>state reduction</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 of state transition</a:t>
                      </a:r>
                      <a:endParaRPr lang="zh-TW" sz="1600" kern="10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Transition reduction</a:t>
                      </a:r>
                      <a:endParaRPr lang="zh-TW" sz="1600" kern="10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GPU elapsed time (ms)</a:t>
                      </a:r>
                      <a:endParaRPr lang="zh-TW" sz="1600" kern="10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Total elapsed time (ms)</a:t>
                      </a:r>
                      <a:endParaRPr lang="zh-TW" sz="1600" kern="100">
                        <a:latin typeface="Times New Roman"/>
                        <a:ea typeface="新細明體"/>
                        <a:cs typeface="Times New Roman"/>
                      </a:endParaRPr>
                    </a:p>
                  </a:txBody>
                  <a:tcPr marL="17780" marR="17780" marT="0" marB="0" anchor="ctr"/>
                </a:tc>
                <a:tc>
                  <a:txBody>
                    <a:bodyPr/>
                    <a:lstStyle/>
                    <a:p>
                      <a:pPr algn="ctr">
                        <a:spcAft>
                          <a:spcPts val="0"/>
                        </a:spcAft>
                      </a:pPr>
                      <a:r>
                        <a:rPr lang="en-US" sz="1600" kern="800" dirty="0">
                          <a:latin typeface="Palatino"/>
                          <a:ea typeface="新細明體"/>
                          <a:cs typeface="Times New Roman"/>
                        </a:rPr>
                        <a:t>speedup</a:t>
                      </a:r>
                      <a:endParaRPr lang="zh-TW" sz="1600" kern="100" dirty="0">
                        <a:latin typeface="Times New Roman"/>
                        <a:ea typeface="新細明體"/>
                        <a:cs typeface="Times New Roman"/>
                      </a:endParaRPr>
                    </a:p>
                  </a:txBody>
                  <a:tcPr marL="68580" marR="68580" marT="0" marB="0" anchor="ctr"/>
                </a:tc>
              </a:tr>
              <a:tr h="370840">
                <a:tc>
                  <a:txBody>
                    <a:bodyPr/>
                    <a:lstStyle/>
                    <a:p>
                      <a:pPr algn="ctr">
                        <a:spcAft>
                          <a:spcPts val="0"/>
                        </a:spcAft>
                      </a:pPr>
                      <a:r>
                        <a:rPr lang="en-US" sz="1600" kern="800" dirty="0">
                          <a:latin typeface="Palatino"/>
                          <a:ea typeface="新細明體"/>
                          <a:cs typeface="Times New Roman"/>
                        </a:rPr>
                        <a:t>100K</a:t>
                      </a:r>
                      <a:endParaRPr lang="zh-TW" sz="1600" kern="100" dirty="0">
                        <a:latin typeface="Times New Roman"/>
                        <a:ea typeface="新細明體"/>
                        <a:cs typeface="Times New Roman"/>
                      </a:endParaRPr>
                    </a:p>
                  </a:txBody>
                  <a:tcPr marL="68580" marR="68580" marT="0" marB="0" anchor="ctr"/>
                </a:tc>
                <a:tc rowSpan="3">
                  <a:txBody>
                    <a:bodyPr/>
                    <a:lstStyle/>
                    <a:p>
                      <a:pPr algn="ctr">
                        <a:spcAft>
                          <a:spcPts val="0"/>
                        </a:spcAft>
                      </a:pPr>
                      <a:r>
                        <a:rPr lang="en-US" sz="1600" kern="800" dirty="0">
                          <a:latin typeface="Palatino"/>
                          <a:ea typeface="新細明體"/>
                          <a:cs typeface="Times New Roman"/>
                        </a:rPr>
                        <a:t>162</a:t>
                      </a:r>
                      <a:endParaRPr lang="zh-TW" sz="1600" kern="100" dirty="0">
                        <a:latin typeface="Times New Roman"/>
                        <a:ea typeface="新細明體"/>
                        <a:cs typeface="Times New Roman"/>
                      </a:endParaRPr>
                    </a:p>
                  </a:txBody>
                  <a:tcPr marL="68580" marR="68580" marT="0" marB="0" anchor="ctr"/>
                </a:tc>
                <a:tc rowSpan="3">
                  <a:txBody>
                    <a:bodyPr/>
                    <a:lstStyle/>
                    <a:p>
                      <a:pPr algn="ctr">
                        <a:spcAft>
                          <a:spcPts val="0"/>
                        </a:spcAft>
                      </a:pPr>
                      <a:r>
                        <a:rPr lang="en-US" sz="1600" kern="800" dirty="0">
                          <a:latin typeface="Palatino"/>
                          <a:ea typeface="新細明體"/>
                          <a:cs typeface="Times New Roman"/>
                        </a:rPr>
                        <a:t>41,472</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dirty="0">
                          <a:latin typeface="Palatino"/>
                          <a:ea typeface="新細明體"/>
                          <a:cs typeface="Times New Roman"/>
                        </a:rPr>
                        <a:t>14.08</a:t>
                      </a:r>
                      <a:endParaRPr lang="zh-TW" sz="1600" kern="100" dirty="0">
                        <a:latin typeface="Times New Roman"/>
                        <a:ea typeface="新細明體"/>
                        <a:cs typeface="Times New Roman"/>
                      </a:endParaRPr>
                    </a:p>
                  </a:txBody>
                  <a:tcPr marL="68580" marR="68580" marT="0" marB="0" anchor="ctr"/>
                </a:tc>
                <a:tc rowSpan="3">
                  <a:txBody>
                    <a:bodyPr/>
                    <a:lstStyle/>
                    <a:p>
                      <a:pPr algn="ctr">
                        <a:spcAft>
                          <a:spcPts val="0"/>
                        </a:spcAft>
                      </a:pPr>
                      <a:r>
                        <a:rPr lang="en-US" sz="1600" kern="800" dirty="0">
                          <a:latin typeface="Palatino"/>
                          <a:ea typeface="新細明體"/>
                          <a:cs typeface="Times New Roman"/>
                        </a:rPr>
                        <a:t>91</a:t>
                      </a:r>
                      <a:endParaRPr lang="zh-TW" sz="1600" kern="100" dirty="0">
                        <a:latin typeface="Times New Roman"/>
                        <a:ea typeface="新細明體"/>
                        <a:cs typeface="Times New Roman"/>
                      </a:endParaRPr>
                    </a:p>
                  </a:txBody>
                  <a:tcPr marL="68580" marR="68580" marT="0" marB="0" anchor="ctr"/>
                </a:tc>
                <a:tc rowSpan="3">
                  <a:txBody>
                    <a:bodyPr/>
                    <a:lstStyle/>
                    <a:p>
                      <a:pPr algn="ctr">
                        <a:spcAft>
                          <a:spcPts val="0"/>
                        </a:spcAft>
                      </a:pPr>
                      <a:r>
                        <a:rPr lang="en-US" sz="1600" kern="800" dirty="0">
                          <a:latin typeface="Palatino"/>
                          <a:ea typeface="新細明體"/>
                          <a:cs typeface="Times New Roman"/>
                        </a:rPr>
                        <a:t>44%</a:t>
                      </a:r>
                      <a:endParaRPr lang="zh-TW" sz="1600" kern="100" dirty="0">
                        <a:latin typeface="Times New Roman"/>
                        <a:ea typeface="新細明體"/>
                        <a:cs typeface="Times New Roman"/>
                      </a:endParaRPr>
                    </a:p>
                  </a:txBody>
                  <a:tcPr marL="68580" marR="68580" marT="0" marB="0" anchor="ctr"/>
                </a:tc>
                <a:tc rowSpan="3">
                  <a:txBody>
                    <a:bodyPr/>
                    <a:lstStyle/>
                    <a:p>
                      <a:pPr algn="ctr">
                        <a:spcAft>
                          <a:spcPts val="0"/>
                        </a:spcAft>
                      </a:pPr>
                      <a:r>
                        <a:rPr lang="en-US" sz="1600" kern="800" dirty="0">
                          <a:latin typeface="Palatino"/>
                          <a:ea typeface="新細明體"/>
                          <a:cs typeface="Times New Roman"/>
                        </a:rPr>
                        <a:t>90</a:t>
                      </a:r>
                      <a:endParaRPr lang="zh-TW" sz="1600" kern="100" dirty="0">
                        <a:latin typeface="Times New Roman"/>
                        <a:ea typeface="新細明體"/>
                        <a:cs typeface="Times New Roman"/>
                      </a:endParaRPr>
                    </a:p>
                  </a:txBody>
                  <a:tcPr marL="68580" marR="68580" marT="0" marB="0" anchor="ctr"/>
                </a:tc>
                <a:tc rowSpan="3">
                  <a:txBody>
                    <a:bodyPr/>
                    <a:lstStyle/>
                    <a:p>
                      <a:pPr algn="ctr">
                        <a:spcAft>
                          <a:spcPts val="0"/>
                        </a:spcAft>
                      </a:pPr>
                      <a:r>
                        <a:rPr lang="en-US" sz="1600" kern="800" dirty="0">
                          <a:latin typeface="Palatino"/>
                          <a:ea typeface="新細明體"/>
                          <a:cs typeface="Times New Roman"/>
                        </a:rPr>
                        <a:t>99.8%</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0.05</a:t>
                      </a:r>
                      <a:endParaRPr lang="zh-TW" sz="1600" kern="10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0.35</a:t>
                      </a:r>
                      <a:endParaRPr lang="zh-TW" sz="1600" kern="10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40.23</a:t>
                      </a:r>
                      <a:endParaRPr lang="zh-TW" sz="1600" kern="100">
                        <a:latin typeface="Times New Roman"/>
                        <a:ea typeface="新細明體"/>
                        <a:cs typeface="Times New Roman"/>
                      </a:endParaRPr>
                    </a:p>
                  </a:txBody>
                  <a:tcPr marL="68580" marR="68580" marT="0" marB="0" anchor="ctr"/>
                </a:tc>
              </a:tr>
              <a:tr h="370840">
                <a:tc>
                  <a:txBody>
                    <a:bodyPr/>
                    <a:lstStyle/>
                    <a:p>
                      <a:pPr algn="ctr">
                        <a:spcAft>
                          <a:spcPts val="0"/>
                        </a:spcAft>
                      </a:pPr>
                      <a:r>
                        <a:rPr lang="en-US" sz="1600" kern="800">
                          <a:latin typeface="Palatino"/>
                          <a:ea typeface="新細明體"/>
                          <a:cs typeface="Times New Roman"/>
                        </a:rPr>
                        <a:t>32M</a:t>
                      </a:r>
                      <a:endParaRPr lang="zh-TW" sz="1600" kern="100">
                        <a:latin typeface="Times New Roman"/>
                        <a:ea typeface="新細明體"/>
                        <a:cs typeface="Times New Roman"/>
                      </a:endParaRPr>
                    </a:p>
                  </a:txBody>
                  <a:tcPr marL="68580" marR="68580" marT="0" marB="0" anchor="ctr"/>
                </a:tc>
                <a:tc vMerge="1">
                  <a:txBody>
                    <a:bodyPr/>
                    <a:lstStyle/>
                    <a:p>
                      <a:endParaRPr lang="zh-TW" altLang="en-US" dirty="0"/>
                    </a:p>
                  </a:txBody>
                  <a:tcPr/>
                </a:tc>
                <a:tc vMerge="1">
                  <a:txBody>
                    <a:bodyPr/>
                    <a:lstStyle/>
                    <a:p>
                      <a:endParaRPr lang="zh-TW" altLang="en-US" dirty="0"/>
                    </a:p>
                  </a:txBody>
                  <a:tcPr/>
                </a:tc>
                <a:tc>
                  <a:txBody>
                    <a:bodyPr/>
                    <a:lstStyle/>
                    <a:p>
                      <a:pPr algn="ctr">
                        <a:spcAft>
                          <a:spcPts val="0"/>
                        </a:spcAft>
                      </a:pPr>
                      <a:r>
                        <a:rPr lang="en-US" sz="1600" kern="800" dirty="0" smtClean="0">
                          <a:latin typeface="Palatino"/>
                          <a:ea typeface="新細明體"/>
                          <a:cs typeface="Times New Roman"/>
                        </a:rPr>
                        <a:t>2556</a:t>
                      </a:r>
                      <a:endParaRPr lang="zh-TW" sz="1600" kern="100" dirty="0">
                        <a:latin typeface="Times New Roman"/>
                        <a:ea typeface="新細明體"/>
                        <a:cs typeface="Times New Roman"/>
                      </a:endParaRPr>
                    </a:p>
                  </a:txBody>
                  <a:tcPr marL="68580" marR="68580" marT="0" marB="0" anchor="ctr"/>
                </a:tc>
                <a:tc vMerge="1">
                  <a:txBody>
                    <a:bodyPr/>
                    <a:lstStyle/>
                    <a:p>
                      <a:endParaRPr lang="zh-TW" altLang="en-US" dirty="0"/>
                    </a:p>
                  </a:txBody>
                  <a:tcPr/>
                </a:tc>
                <a:tc vMerge="1">
                  <a:txBody>
                    <a:bodyPr/>
                    <a:lstStyle/>
                    <a:p>
                      <a:endParaRPr lang="zh-TW" altLang="en-US" dirty="0"/>
                    </a:p>
                  </a:txBody>
                  <a:tcPr/>
                </a:tc>
                <a:tc vMerge="1">
                  <a:txBody>
                    <a:bodyPr/>
                    <a:lstStyle/>
                    <a:p>
                      <a:endParaRPr lang="zh-TW" altLang="en-US" dirty="0"/>
                    </a:p>
                  </a:txBody>
                  <a:tcPr/>
                </a:tc>
                <a:tc vMerge="1">
                  <a:txBody>
                    <a:bodyPr/>
                    <a:lstStyle/>
                    <a:p>
                      <a:endParaRPr lang="zh-TW" altLang="en-US" dirty="0"/>
                    </a:p>
                  </a:txBody>
                  <a:tcPr/>
                </a:tc>
                <a:tc>
                  <a:txBody>
                    <a:bodyPr/>
                    <a:lstStyle/>
                    <a:p>
                      <a:pPr algn="ctr">
                        <a:spcAft>
                          <a:spcPts val="0"/>
                        </a:spcAft>
                      </a:pPr>
                      <a:r>
                        <a:rPr lang="en-US" sz="1600" kern="800" dirty="0">
                          <a:latin typeface="Palatino"/>
                          <a:ea typeface="新細明體"/>
                          <a:cs typeface="Times New Roman"/>
                        </a:rPr>
                        <a:t>5.59</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69.24</a:t>
                      </a:r>
                      <a:endParaRPr lang="zh-TW" sz="1600" kern="100">
                        <a:latin typeface="Times New Roman"/>
                        <a:ea typeface="新細明體"/>
                        <a:cs typeface="Times New Roman"/>
                      </a:endParaRPr>
                    </a:p>
                  </a:txBody>
                  <a:tcPr marL="68580" marR="68580" marT="0" marB="0" anchor="ctr"/>
                </a:tc>
                <a:tc>
                  <a:txBody>
                    <a:bodyPr/>
                    <a:lstStyle/>
                    <a:p>
                      <a:pPr algn="ctr">
                        <a:spcAft>
                          <a:spcPts val="0"/>
                        </a:spcAft>
                      </a:pPr>
                      <a:r>
                        <a:rPr lang="en-US" sz="1600" kern="800">
                          <a:latin typeface="Palatino"/>
                          <a:ea typeface="新細明體"/>
                          <a:cs typeface="Times New Roman"/>
                        </a:rPr>
                        <a:t>36.92</a:t>
                      </a:r>
                      <a:endParaRPr lang="zh-TW" sz="1600" kern="100">
                        <a:latin typeface="Times New Roman"/>
                        <a:ea typeface="新細明體"/>
                        <a:cs typeface="Times New Roman"/>
                      </a:endParaRPr>
                    </a:p>
                  </a:txBody>
                  <a:tcPr marL="68580" marR="68580" marT="0" marB="0" anchor="ctr"/>
                </a:tc>
              </a:tr>
              <a:tr h="370840">
                <a:tc>
                  <a:txBody>
                    <a:bodyPr/>
                    <a:lstStyle/>
                    <a:p>
                      <a:pPr algn="ctr">
                        <a:spcAft>
                          <a:spcPts val="0"/>
                        </a:spcAft>
                      </a:pPr>
                      <a:r>
                        <a:rPr lang="en-US" sz="1600" kern="800" dirty="0">
                          <a:latin typeface="Palatino"/>
                          <a:ea typeface="新細明體"/>
                          <a:cs typeface="Times New Roman"/>
                        </a:rPr>
                        <a:t>64M</a:t>
                      </a:r>
                      <a:endParaRPr lang="zh-TW" sz="1600" kern="100" dirty="0">
                        <a:latin typeface="Times New Roman"/>
                        <a:ea typeface="新細明體"/>
                        <a:cs typeface="Times New Roman"/>
                      </a:endParaRPr>
                    </a:p>
                  </a:txBody>
                  <a:tcPr marL="68580" marR="68580" marT="0" marB="0" anchor="ctr"/>
                </a:tc>
                <a:tc vMerge="1">
                  <a:txBody>
                    <a:bodyPr/>
                    <a:lstStyle/>
                    <a:p>
                      <a:endParaRPr lang="zh-TW" altLang="en-US" dirty="0"/>
                    </a:p>
                  </a:txBody>
                  <a:tcPr/>
                </a:tc>
                <a:tc vMerge="1">
                  <a:txBody>
                    <a:bodyPr/>
                    <a:lstStyle/>
                    <a:p>
                      <a:endParaRPr lang="zh-TW" altLang="en-US" dirty="0"/>
                    </a:p>
                  </a:txBody>
                  <a:tcPr/>
                </a:tc>
                <a:tc>
                  <a:txBody>
                    <a:bodyPr/>
                    <a:lstStyle/>
                    <a:p>
                      <a:pPr algn="ctr">
                        <a:spcAft>
                          <a:spcPts val="0"/>
                        </a:spcAft>
                      </a:pPr>
                      <a:r>
                        <a:rPr lang="en-US" sz="1600" kern="800" dirty="0" smtClean="0">
                          <a:latin typeface="Palatino"/>
                          <a:ea typeface="新細明體"/>
                          <a:cs typeface="Times New Roman"/>
                        </a:rPr>
                        <a:t>4980</a:t>
                      </a:r>
                      <a:endParaRPr lang="zh-TW" sz="1600" kern="100" dirty="0">
                        <a:latin typeface="Times New Roman"/>
                        <a:ea typeface="新細明體"/>
                        <a:cs typeface="Times New Roman"/>
                      </a:endParaRPr>
                    </a:p>
                  </a:txBody>
                  <a:tcPr marL="68580" marR="68580" marT="0" marB="0" anchor="ctr"/>
                </a:tc>
                <a:tc vMerge="1">
                  <a:txBody>
                    <a:bodyPr/>
                    <a:lstStyle/>
                    <a:p>
                      <a:endParaRPr lang="zh-TW" altLang="en-US" dirty="0"/>
                    </a:p>
                  </a:txBody>
                  <a:tcPr/>
                </a:tc>
                <a:tc vMerge="1">
                  <a:txBody>
                    <a:bodyPr/>
                    <a:lstStyle/>
                    <a:p>
                      <a:endParaRPr lang="zh-TW" altLang="en-US" dirty="0"/>
                    </a:p>
                  </a:txBody>
                  <a:tcPr/>
                </a:tc>
                <a:tc vMerge="1">
                  <a:txBody>
                    <a:bodyPr/>
                    <a:lstStyle/>
                    <a:p>
                      <a:endParaRPr lang="zh-TW" altLang="en-US" dirty="0"/>
                    </a:p>
                  </a:txBody>
                  <a:tcPr/>
                </a:tc>
                <a:tc vMerge="1">
                  <a:txBody>
                    <a:bodyPr/>
                    <a:lstStyle/>
                    <a:p>
                      <a:endParaRPr lang="zh-TW" altLang="en-US" dirty="0"/>
                    </a:p>
                  </a:txBody>
                  <a:tcPr/>
                </a:tc>
                <a:tc>
                  <a:txBody>
                    <a:bodyPr/>
                    <a:lstStyle/>
                    <a:p>
                      <a:pPr algn="ctr">
                        <a:spcAft>
                          <a:spcPts val="0"/>
                        </a:spcAft>
                      </a:pPr>
                      <a:r>
                        <a:rPr lang="en-US" sz="1600" kern="800" dirty="0">
                          <a:latin typeface="Palatino"/>
                          <a:ea typeface="新細明體"/>
                          <a:cs typeface="Times New Roman"/>
                        </a:rPr>
                        <a:t>11.16</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dirty="0">
                          <a:latin typeface="Palatino"/>
                          <a:ea typeface="新細明體"/>
                          <a:cs typeface="Times New Roman"/>
                        </a:rPr>
                        <a:t>139.32</a:t>
                      </a:r>
                      <a:endParaRPr lang="zh-TW" sz="1600" kern="100" dirty="0">
                        <a:latin typeface="Times New Roman"/>
                        <a:ea typeface="新細明體"/>
                        <a:cs typeface="Times New Roman"/>
                      </a:endParaRPr>
                    </a:p>
                  </a:txBody>
                  <a:tcPr marL="68580" marR="68580" marT="0" marB="0" anchor="ctr"/>
                </a:tc>
                <a:tc>
                  <a:txBody>
                    <a:bodyPr/>
                    <a:lstStyle/>
                    <a:p>
                      <a:pPr algn="ctr">
                        <a:spcAft>
                          <a:spcPts val="0"/>
                        </a:spcAft>
                      </a:pPr>
                      <a:r>
                        <a:rPr lang="en-US" sz="1600" kern="800" dirty="0">
                          <a:latin typeface="Palatino"/>
                          <a:ea typeface="新細明體"/>
                          <a:cs typeface="Times New Roman"/>
                        </a:rPr>
                        <a:t>35.74</a:t>
                      </a:r>
                      <a:endParaRPr lang="zh-TW" sz="1600" kern="100" dirty="0">
                        <a:latin typeface="Times New Roman"/>
                        <a:ea typeface="新細明體"/>
                        <a:cs typeface="Times New Roman"/>
                      </a:endParaRPr>
                    </a:p>
                  </a:txBody>
                  <a:tcPr marL="68580" marR="68580" marT="0" marB="0" anchor="ct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35696" y="2492896"/>
            <a:ext cx="5958408" cy="1938992"/>
          </a:xfrm>
          <a:prstGeom prst="rect">
            <a:avLst/>
          </a:prstGeom>
        </p:spPr>
        <p:txBody>
          <a:bodyPr wrap="square">
            <a:spAutoFit/>
          </a:bodyPr>
          <a:lstStyle/>
          <a:p>
            <a:pPr algn="ctr"/>
            <a:r>
              <a:rPr lang="en-US" altLang="zh-TW" sz="4000" dirty="0" smtClean="0">
                <a:solidFill>
                  <a:schemeClr val="tx2"/>
                </a:solidFill>
              </a:rPr>
              <a:t>Thanks for your attention!</a:t>
            </a:r>
            <a:br>
              <a:rPr lang="en-US" altLang="zh-TW" sz="4000" dirty="0" smtClean="0">
                <a:solidFill>
                  <a:schemeClr val="tx2"/>
                </a:solidFill>
              </a:rPr>
            </a:br>
            <a:r>
              <a:rPr lang="en-US" altLang="zh-TW" sz="4000" dirty="0" smtClean="0">
                <a:solidFill>
                  <a:schemeClr val="tx2"/>
                </a:solidFill>
              </a:rPr>
              <a:t/>
            </a:r>
            <a:br>
              <a:rPr lang="en-US" altLang="zh-TW" sz="4000" dirty="0" smtClean="0">
                <a:solidFill>
                  <a:schemeClr val="tx2"/>
                </a:solidFill>
              </a:rPr>
            </a:br>
            <a:r>
              <a:rPr lang="en-US" altLang="zh-TW" sz="4000" dirty="0" smtClean="0">
                <a:solidFill>
                  <a:schemeClr val="tx2"/>
                </a:solidFill>
              </a:rPr>
              <a:t>Q&amp;A</a:t>
            </a:r>
            <a:endParaRPr lang="zh-TW" altLang="en-US" sz="4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67544" y="404664"/>
            <a:ext cx="8229600" cy="780696"/>
          </a:xfrm>
        </p:spPr>
        <p:txBody>
          <a:bodyPr>
            <a:normAutofit/>
          </a:bodyPr>
          <a:lstStyle/>
          <a:p>
            <a:r>
              <a:rPr lang="en-US" altLang="zh-TW" dirty="0" err="1" smtClean="0"/>
              <a:t>Aho-Corasick</a:t>
            </a:r>
            <a:r>
              <a:rPr lang="en-US" altLang="zh-TW" dirty="0" smtClean="0">
                <a:solidFill>
                  <a:srgbClr val="FFC000"/>
                </a:solidFill>
              </a:rPr>
              <a:t> </a:t>
            </a:r>
            <a:r>
              <a:rPr lang="en-US" altLang="zh-TW" dirty="0" smtClean="0"/>
              <a:t>Algorithm</a:t>
            </a:r>
            <a:endParaRPr lang="zh-TW" altLang="en-US" dirty="0" smtClean="0"/>
          </a:p>
        </p:txBody>
      </p:sp>
      <p:sp>
        <p:nvSpPr>
          <p:cNvPr id="9219" name="Rectangle 67"/>
          <p:cNvSpPr>
            <a:spLocks noGrp="1" noChangeArrowheads="1"/>
          </p:cNvSpPr>
          <p:nvPr>
            <p:ph idx="1"/>
          </p:nvPr>
        </p:nvSpPr>
        <p:spPr>
          <a:xfrm>
            <a:off x="467544" y="1196752"/>
            <a:ext cx="8229600" cy="4695800"/>
          </a:xfrm>
        </p:spPr>
        <p:txBody>
          <a:bodyPr>
            <a:normAutofit/>
          </a:bodyPr>
          <a:lstStyle/>
          <a:p>
            <a:r>
              <a:rPr lang="en-US" altLang="zh-TW" sz="2800" dirty="0" err="1" smtClean="0"/>
              <a:t>Aho-Corasick</a:t>
            </a:r>
            <a:r>
              <a:rPr lang="en-US" altLang="zh-TW" sz="2800" dirty="0" smtClean="0"/>
              <a:t> algorithm has been widely used for string matching due to its advantage of matching multiple string patterns in a single pass</a:t>
            </a:r>
          </a:p>
          <a:p>
            <a:endParaRPr lang="en-US" altLang="zh-TW" sz="2800" dirty="0" smtClean="0"/>
          </a:p>
          <a:p>
            <a:pPr>
              <a:lnSpc>
                <a:spcPct val="80000"/>
              </a:lnSpc>
            </a:pPr>
            <a:r>
              <a:rPr lang="en-US" altLang="zh-TW" sz="2800" dirty="0" err="1" smtClean="0"/>
              <a:t>Aho-Corasick</a:t>
            </a:r>
            <a:r>
              <a:rPr lang="en-US" altLang="zh-TW" sz="2800" dirty="0" smtClean="0"/>
              <a:t> algorithm compiles multiple string patterns into a state machine</a:t>
            </a:r>
          </a:p>
          <a:p>
            <a:pPr lvl="1">
              <a:lnSpc>
                <a:spcPct val="80000"/>
              </a:lnSpc>
              <a:buNone/>
            </a:pPr>
            <a:endParaRPr lang="en-US" altLang="zh-TW" sz="2800" dirty="0" smtClean="0"/>
          </a:p>
        </p:txBody>
      </p:sp>
      <p:sp>
        <p:nvSpPr>
          <p:cNvPr id="53" name="投影片編號版面配置區 52"/>
          <p:cNvSpPr>
            <a:spLocks noGrp="1"/>
          </p:cNvSpPr>
          <p:nvPr>
            <p:ph type="sldNum" sz="quarter" idx="12"/>
          </p:nvPr>
        </p:nvSpPr>
        <p:spPr>
          <a:prstGeom prst="rect">
            <a:avLst/>
          </a:prstGeom>
        </p:spPr>
        <p:txBody>
          <a:bodyPr>
            <a:normAutofit/>
          </a:bodyPr>
          <a:lstStyle/>
          <a:p>
            <a:pPr>
              <a:defRPr/>
            </a:pPr>
            <a:fld id="{B7E48E35-2D97-4A21-B9D6-0117B0D5C589}" type="slidenum">
              <a:rPr lang="zh-TW" altLang="en-US" smtClean="0"/>
              <a:pPr>
                <a:defRPr/>
              </a:pPr>
              <a:t>4</a:t>
            </a:fld>
            <a:endParaRPr lang="zh-TW" altLang="en-US"/>
          </a:p>
        </p:txBody>
      </p:sp>
      <p:sp>
        <p:nvSpPr>
          <p:cNvPr id="457732" name="Text Box 4"/>
          <p:cNvSpPr txBox="1">
            <a:spLocks noChangeArrowheads="1"/>
          </p:cNvSpPr>
          <p:nvPr/>
        </p:nvSpPr>
        <p:spPr bwMode="auto">
          <a:xfrm>
            <a:off x="1331913" y="4509120"/>
            <a:ext cx="1439887" cy="1479509"/>
          </a:xfrm>
          <a:prstGeom prst="rect">
            <a:avLst/>
          </a:prstGeom>
          <a:noFill/>
          <a:ln w="12700" algn="ctr">
            <a:noFill/>
            <a:miter lim="800000"/>
            <a:headEnd/>
            <a:tailEnd type="none" w="lg" len="lg"/>
          </a:ln>
        </p:spPr>
        <p:txBody>
          <a:bodyPr wrap="square" lIns="90000" tIns="46800" rIns="90000" bIns="46800">
            <a:spAutoFit/>
          </a:bodyPr>
          <a:lstStyle/>
          <a:p>
            <a:pPr marL="342900" indent="-342900" algn="l"/>
            <a:r>
              <a:rPr lang="en-US" altLang="zh-TW" dirty="0" smtClean="0"/>
              <a:t>“TACT”</a:t>
            </a:r>
          </a:p>
          <a:p>
            <a:pPr marL="342900" indent="-342900"/>
            <a:r>
              <a:rPr lang="en-US" altLang="zh-TW" dirty="0" smtClean="0"/>
              <a:t>“TOE”</a:t>
            </a:r>
          </a:p>
          <a:p>
            <a:pPr marL="342900" indent="-342900" algn="l"/>
            <a:r>
              <a:rPr lang="en-US" altLang="zh-TW" dirty="0" smtClean="0"/>
              <a:t>“CTO”</a:t>
            </a:r>
            <a:endParaRPr lang="en-US" altLang="zh-TW" dirty="0"/>
          </a:p>
          <a:p>
            <a:pPr marL="342900" indent="-342900" algn="l"/>
            <a:endParaRPr kumimoji="0" lang="en-US" altLang="zh-TW" kern="0" dirty="0" smtClean="0"/>
          </a:p>
          <a:p>
            <a:pPr marL="342900" indent="-342900" algn="l"/>
            <a:endParaRPr lang="en-US" altLang="zh-TW" sz="1800" dirty="0"/>
          </a:p>
        </p:txBody>
      </p:sp>
      <p:grpSp>
        <p:nvGrpSpPr>
          <p:cNvPr id="51" name="群組 50"/>
          <p:cNvGrpSpPr/>
          <p:nvPr/>
        </p:nvGrpSpPr>
        <p:grpSpPr>
          <a:xfrm>
            <a:off x="4306069" y="5521117"/>
            <a:ext cx="2619374" cy="967700"/>
            <a:chOff x="4306069" y="5521117"/>
            <a:chExt cx="2619374" cy="967700"/>
          </a:xfrm>
        </p:grpSpPr>
        <p:sp>
          <p:nvSpPr>
            <p:cNvPr id="61" name="橢圓 60"/>
            <p:cNvSpPr/>
            <p:nvPr/>
          </p:nvSpPr>
          <p:spPr>
            <a:xfrm>
              <a:off x="4861694" y="60105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62" name="橢圓 61"/>
            <p:cNvSpPr/>
            <p:nvPr/>
          </p:nvSpPr>
          <p:spPr>
            <a:xfrm>
              <a:off x="5655444" y="60105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63" name="橢圓 62"/>
            <p:cNvSpPr/>
            <p:nvPr/>
          </p:nvSpPr>
          <p:spPr>
            <a:xfrm>
              <a:off x="6449193" y="6010580"/>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cxnSp>
          <p:nvCxnSpPr>
            <p:cNvPr id="68" name="直線單箭頭接點 67"/>
            <p:cNvCxnSpPr>
              <a:stCxn id="61" idx="6"/>
              <a:endCxn id="62" idx="2"/>
            </p:cNvCxnSpPr>
            <p:nvPr/>
          </p:nvCxnSpPr>
          <p:spPr>
            <a:xfrm>
              <a:off x="5337944" y="6249698"/>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62" idx="6"/>
              <a:endCxn id="63" idx="2"/>
            </p:cNvCxnSpPr>
            <p:nvPr/>
          </p:nvCxnSpPr>
          <p:spPr>
            <a:xfrm>
              <a:off x="6131694" y="6249698"/>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3" name="文字方塊 72"/>
            <p:cNvSpPr txBox="1"/>
            <p:nvPr/>
          </p:nvSpPr>
          <p:spPr>
            <a:xfrm>
              <a:off x="5342370" y="5883109"/>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74" name="文字方塊 73"/>
            <p:cNvSpPr txBox="1"/>
            <p:nvPr/>
          </p:nvSpPr>
          <p:spPr>
            <a:xfrm>
              <a:off x="6119398" y="5883109"/>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79" name="文字方塊 78"/>
            <p:cNvSpPr txBox="1"/>
            <p:nvPr/>
          </p:nvSpPr>
          <p:spPr>
            <a:xfrm>
              <a:off x="4364244" y="5713511"/>
              <a:ext cx="288000" cy="307777"/>
            </a:xfrm>
            <a:prstGeom prst="rect">
              <a:avLst/>
            </a:prstGeom>
            <a:noFill/>
          </p:spPr>
          <p:txBody>
            <a:bodyPr wrap="square" rtlCol="0">
              <a:spAutoFit/>
            </a:bodyPr>
            <a:lstStyle/>
            <a:p>
              <a:r>
                <a:rPr lang="en-US" altLang="zh-TW" sz="1400" dirty="0" smtClean="0"/>
                <a:t>C</a:t>
              </a:r>
              <a:endParaRPr lang="zh-TW" altLang="en-US" sz="1400" dirty="0"/>
            </a:p>
          </p:txBody>
        </p:sp>
        <p:cxnSp>
          <p:nvCxnSpPr>
            <p:cNvPr id="80" name="弧形接點 67"/>
            <p:cNvCxnSpPr>
              <a:stCxn id="55" idx="4"/>
              <a:endCxn id="61" idx="2"/>
            </p:cNvCxnSpPr>
            <p:nvPr/>
          </p:nvCxnSpPr>
          <p:spPr>
            <a:xfrm rot="16200000" flipH="1">
              <a:off x="4219591" y="5607595"/>
              <a:ext cx="728581" cy="555625"/>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grpSp>
      <p:grpSp>
        <p:nvGrpSpPr>
          <p:cNvPr id="49" name="群組 48"/>
          <p:cNvGrpSpPr/>
          <p:nvPr/>
        </p:nvGrpSpPr>
        <p:grpSpPr>
          <a:xfrm>
            <a:off x="4067944" y="4941168"/>
            <a:ext cx="3619498" cy="579949"/>
            <a:chOff x="4067944" y="4941168"/>
            <a:chExt cx="3619498" cy="579949"/>
          </a:xfrm>
        </p:grpSpPr>
        <p:cxnSp>
          <p:nvCxnSpPr>
            <p:cNvPr id="64" name="直線單箭頭接點 63"/>
            <p:cNvCxnSpPr>
              <a:stCxn id="55" idx="6"/>
              <a:endCxn id="56" idx="2"/>
            </p:cNvCxnSpPr>
            <p:nvPr/>
          </p:nvCxnSpPr>
          <p:spPr>
            <a:xfrm>
              <a:off x="4544193" y="5281999"/>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5" name="橢圓 54"/>
            <p:cNvSpPr/>
            <p:nvPr/>
          </p:nvSpPr>
          <p:spPr>
            <a:xfrm>
              <a:off x="4067944"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0</a:t>
              </a:r>
              <a:endParaRPr lang="zh-TW" altLang="en-US" dirty="0">
                <a:solidFill>
                  <a:schemeClr val="tx1"/>
                </a:solidFill>
              </a:endParaRPr>
            </a:p>
          </p:txBody>
        </p:sp>
        <p:sp>
          <p:nvSpPr>
            <p:cNvPr id="56" name="橢圓 55"/>
            <p:cNvSpPr/>
            <p:nvPr/>
          </p:nvSpPr>
          <p:spPr>
            <a:xfrm>
              <a:off x="4861694"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57" name="橢圓 56"/>
            <p:cNvSpPr/>
            <p:nvPr/>
          </p:nvSpPr>
          <p:spPr>
            <a:xfrm>
              <a:off x="5655444"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58" name="橢圓 57"/>
            <p:cNvSpPr/>
            <p:nvPr/>
          </p:nvSpPr>
          <p:spPr>
            <a:xfrm>
              <a:off x="6449193"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cxnSp>
          <p:nvCxnSpPr>
            <p:cNvPr id="65" name="直線單箭頭接點 64"/>
            <p:cNvCxnSpPr>
              <a:stCxn id="56" idx="6"/>
              <a:endCxn id="57" idx="2"/>
            </p:cNvCxnSpPr>
            <p:nvPr/>
          </p:nvCxnSpPr>
          <p:spPr>
            <a:xfrm>
              <a:off x="5337944" y="5281999"/>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57" idx="6"/>
              <a:endCxn id="58" idx="2"/>
            </p:cNvCxnSpPr>
            <p:nvPr/>
          </p:nvCxnSpPr>
          <p:spPr>
            <a:xfrm>
              <a:off x="6131694" y="5281999"/>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7211192" y="5042880"/>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cxnSp>
          <p:nvCxnSpPr>
            <p:cNvPr id="71" name="直線單箭頭接點 70"/>
            <p:cNvCxnSpPr>
              <a:stCxn id="58" idx="6"/>
              <a:endCxn id="70" idx="2"/>
            </p:cNvCxnSpPr>
            <p:nvPr/>
          </p:nvCxnSpPr>
          <p:spPr>
            <a:xfrm>
              <a:off x="6925442" y="5281999"/>
              <a:ext cx="28575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5" name="文字方塊 74"/>
            <p:cNvSpPr txBox="1"/>
            <p:nvPr/>
          </p:nvSpPr>
          <p:spPr>
            <a:xfrm>
              <a:off x="5342615" y="4941168"/>
              <a:ext cx="288000" cy="307777"/>
            </a:xfrm>
            <a:prstGeom prst="rect">
              <a:avLst/>
            </a:prstGeom>
            <a:noFill/>
          </p:spPr>
          <p:txBody>
            <a:bodyPr wrap="square" rtlCol="0">
              <a:spAutoFit/>
            </a:bodyPr>
            <a:lstStyle/>
            <a:p>
              <a:r>
                <a:rPr lang="en-US" altLang="zh-TW" sz="1400" dirty="0" smtClean="0"/>
                <a:t>A</a:t>
              </a:r>
              <a:endParaRPr lang="zh-TW" altLang="en-US" sz="1400" dirty="0"/>
            </a:p>
          </p:txBody>
        </p:sp>
        <p:sp>
          <p:nvSpPr>
            <p:cNvPr id="76" name="文字方塊 75"/>
            <p:cNvSpPr txBox="1"/>
            <p:nvPr/>
          </p:nvSpPr>
          <p:spPr>
            <a:xfrm>
              <a:off x="6910651" y="4941168"/>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77" name="文字方塊 76"/>
            <p:cNvSpPr txBox="1"/>
            <p:nvPr/>
          </p:nvSpPr>
          <p:spPr>
            <a:xfrm>
              <a:off x="6128188" y="4941168"/>
              <a:ext cx="288000" cy="307777"/>
            </a:xfrm>
            <a:prstGeom prst="rect">
              <a:avLst/>
            </a:prstGeom>
            <a:noFill/>
          </p:spPr>
          <p:txBody>
            <a:bodyPr wrap="square" rtlCol="0">
              <a:spAutoFit/>
            </a:bodyPr>
            <a:lstStyle/>
            <a:p>
              <a:r>
                <a:rPr lang="en-US" altLang="zh-TW" sz="1400" dirty="0" smtClean="0"/>
                <a:t>C</a:t>
              </a:r>
              <a:endParaRPr lang="zh-TW" altLang="en-US" sz="1400" dirty="0"/>
            </a:p>
          </p:txBody>
        </p:sp>
        <p:sp>
          <p:nvSpPr>
            <p:cNvPr id="81" name="文字方塊 80"/>
            <p:cNvSpPr txBox="1"/>
            <p:nvPr/>
          </p:nvSpPr>
          <p:spPr>
            <a:xfrm>
              <a:off x="4544170" y="4963570"/>
              <a:ext cx="288000" cy="307777"/>
            </a:xfrm>
            <a:prstGeom prst="rect">
              <a:avLst/>
            </a:prstGeom>
            <a:noFill/>
          </p:spPr>
          <p:txBody>
            <a:bodyPr wrap="square" rtlCol="0">
              <a:spAutoFit/>
            </a:bodyPr>
            <a:lstStyle/>
            <a:p>
              <a:r>
                <a:rPr lang="en-US" altLang="zh-TW" sz="1400" dirty="0" smtClean="0"/>
                <a:t>T</a:t>
              </a:r>
              <a:endParaRPr lang="zh-TW" altLang="en-US" sz="1400" dirty="0"/>
            </a:p>
          </p:txBody>
        </p:sp>
      </p:grpSp>
      <p:grpSp>
        <p:nvGrpSpPr>
          <p:cNvPr id="50" name="群組 49"/>
          <p:cNvGrpSpPr/>
          <p:nvPr/>
        </p:nvGrpSpPr>
        <p:grpSpPr>
          <a:xfrm>
            <a:off x="5004048" y="4149080"/>
            <a:ext cx="1921395" cy="893801"/>
            <a:chOff x="5004048" y="4149080"/>
            <a:chExt cx="1921395" cy="893801"/>
          </a:xfrm>
        </p:grpSpPr>
        <p:sp>
          <p:nvSpPr>
            <p:cNvPr id="59" name="橢圓 58"/>
            <p:cNvSpPr/>
            <p:nvPr/>
          </p:nvSpPr>
          <p:spPr>
            <a:xfrm>
              <a:off x="6449193" y="4252197"/>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a:t>
              </a:r>
              <a:endParaRPr lang="zh-TW" altLang="en-US" dirty="0">
                <a:solidFill>
                  <a:schemeClr val="tx1"/>
                </a:solidFill>
              </a:endParaRPr>
            </a:p>
          </p:txBody>
        </p:sp>
        <p:sp>
          <p:nvSpPr>
            <p:cNvPr id="60" name="橢圓 59"/>
            <p:cNvSpPr/>
            <p:nvPr/>
          </p:nvSpPr>
          <p:spPr>
            <a:xfrm>
              <a:off x="5655444" y="4252197"/>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cxnSp>
          <p:nvCxnSpPr>
            <p:cNvPr id="67" name="直線單箭頭接點 66"/>
            <p:cNvCxnSpPr>
              <a:stCxn id="60" idx="6"/>
              <a:endCxn id="59" idx="2"/>
            </p:cNvCxnSpPr>
            <p:nvPr/>
          </p:nvCxnSpPr>
          <p:spPr>
            <a:xfrm>
              <a:off x="6131694" y="4491316"/>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5004048" y="4437112"/>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78" name="文字方塊 77"/>
            <p:cNvSpPr txBox="1"/>
            <p:nvPr/>
          </p:nvSpPr>
          <p:spPr>
            <a:xfrm>
              <a:off x="6119398" y="4149080"/>
              <a:ext cx="288000" cy="307777"/>
            </a:xfrm>
            <a:prstGeom prst="rect">
              <a:avLst/>
            </a:prstGeom>
            <a:noFill/>
          </p:spPr>
          <p:txBody>
            <a:bodyPr wrap="square" rtlCol="0">
              <a:spAutoFit/>
            </a:bodyPr>
            <a:lstStyle/>
            <a:p>
              <a:r>
                <a:rPr lang="en-US" altLang="zh-TW" sz="1400" dirty="0" smtClean="0"/>
                <a:t>E</a:t>
              </a:r>
              <a:endParaRPr lang="zh-TW" altLang="en-US" sz="1400" dirty="0"/>
            </a:p>
          </p:txBody>
        </p:sp>
        <p:cxnSp>
          <p:nvCxnSpPr>
            <p:cNvPr id="82" name="圖案 81"/>
            <p:cNvCxnSpPr>
              <a:stCxn id="56" idx="0"/>
              <a:endCxn id="60" idx="2"/>
            </p:cNvCxnSpPr>
            <p:nvPr/>
          </p:nvCxnSpPr>
          <p:spPr>
            <a:xfrm rot="5400000" flipH="1" flipV="1">
              <a:off x="5101849" y="4489286"/>
              <a:ext cx="551564" cy="555625"/>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52" name="群組 51"/>
          <p:cNvGrpSpPr/>
          <p:nvPr/>
        </p:nvGrpSpPr>
        <p:grpSpPr>
          <a:xfrm>
            <a:off x="3563888" y="4221089"/>
            <a:ext cx="3885430" cy="2267728"/>
            <a:chOff x="3563888" y="4221089"/>
            <a:chExt cx="3885430" cy="2267728"/>
          </a:xfrm>
        </p:grpSpPr>
        <p:cxnSp>
          <p:nvCxnSpPr>
            <p:cNvPr id="98" name="圖案 88"/>
            <p:cNvCxnSpPr>
              <a:stCxn id="56" idx="0"/>
              <a:endCxn id="55" idx="0"/>
            </p:cNvCxnSpPr>
            <p:nvPr/>
          </p:nvCxnSpPr>
          <p:spPr>
            <a:xfrm rot="16200000" flipV="1">
              <a:off x="4702944" y="4646005"/>
              <a:ext cx="12700" cy="793750"/>
            </a:xfrm>
            <a:prstGeom prst="curvedConnector3">
              <a:avLst>
                <a:gd name="adj1" fmla="val 180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86" name="圖案 85"/>
            <p:cNvCxnSpPr>
              <a:stCxn id="55" idx="0"/>
              <a:endCxn id="55" idx="2"/>
            </p:cNvCxnSpPr>
            <p:nvPr/>
          </p:nvCxnSpPr>
          <p:spPr>
            <a:xfrm rot="16200000" flipH="1" flipV="1">
              <a:off x="4067447" y="5043376"/>
              <a:ext cx="239119" cy="238125"/>
            </a:xfrm>
            <a:prstGeom prst="curvedConnector4">
              <a:avLst>
                <a:gd name="adj1" fmla="val -95601"/>
                <a:gd name="adj2" fmla="val 196000"/>
              </a:avLst>
            </a:prstGeom>
            <a:ln w="190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8" name="文字方塊 87"/>
            <p:cNvSpPr txBox="1"/>
            <p:nvPr/>
          </p:nvSpPr>
          <p:spPr>
            <a:xfrm>
              <a:off x="3563888" y="4509120"/>
              <a:ext cx="648072" cy="307777"/>
            </a:xfrm>
            <a:prstGeom prst="rect">
              <a:avLst/>
            </a:prstGeom>
            <a:noFill/>
          </p:spPr>
          <p:txBody>
            <a:bodyPr wrap="square" rtlCol="0">
              <a:spAutoFit/>
            </a:bodyPr>
            <a:lstStyle/>
            <a:p>
              <a:r>
                <a:rPr lang="en-US" altLang="zh-TW" sz="1400" dirty="0" smtClean="0"/>
                <a:t>[^TC]</a:t>
              </a:r>
              <a:endParaRPr lang="zh-TW" altLang="en-US" sz="1400" dirty="0"/>
            </a:p>
          </p:txBody>
        </p:sp>
        <p:cxnSp>
          <p:nvCxnSpPr>
            <p:cNvPr id="89" name="圖案 88"/>
            <p:cNvCxnSpPr>
              <a:stCxn id="58" idx="4"/>
              <a:endCxn id="61" idx="0"/>
            </p:cNvCxnSpPr>
            <p:nvPr/>
          </p:nvCxnSpPr>
          <p:spPr>
            <a:xfrm rot="5400000">
              <a:off x="5648838" y="4972099"/>
              <a:ext cx="489463" cy="1587499"/>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92" name="圖案 88"/>
            <p:cNvCxnSpPr>
              <a:stCxn id="70" idx="4"/>
              <a:endCxn id="62" idx="0"/>
            </p:cNvCxnSpPr>
            <p:nvPr/>
          </p:nvCxnSpPr>
          <p:spPr>
            <a:xfrm rot="5400000">
              <a:off x="6426712" y="4987974"/>
              <a:ext cx="489463" cy="1555748"/>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101" name="圖案 88"/>
            <p:cNvCxnSpPr/>
            <p:nvPr/>
          </p:nvCxnSpPr>
          <p:spPr>
            <a:xfrm rot="16200000" flipH="1" flipV="1">
              <a:off x="4655305" y="3943860"/>
              <a:ext cx="720647" cy="1419120"/>
            </a:xfrm>
            <a:prstGeom prst="curvedConnector3">
              <a:avLst>
                <a:gd name="adj1" fmla="val -2278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104" name="圖案 88"/>
            <p:cNvCxnSpPr/>
            <p:nvPr/>
          </p:nvCxnSpPr>
          <p:spPr>
            <a:xfrm rot="16200000" flipH="1" flipV="1">
              <a:off x="5101352" y="3425806"/>
              <a:ext cx="790683" cy="2381249"/>
            </a:xfrm>
            <a:prstGeom prst="curvedConnector3">
              <a:avLst>
                <a:gd name="adj1" fmla="val -43651"/>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112" name="圖案 88"/>
            <p:cNvCxnSpPr>
              <a:stCxn id="57" idx="3"/>
              <a:endCxn id="55" idx="5"/>
            </p:cNvCxnSpPr>
            <p:nvPr/>
          </p:nvCxnSpPr>
          <p:spPr>
            <a:xfrm rot="5400000">
              <a:off x="5099819" y="4825711"/>
              <a:ext cx="12700" cy="1250740"/>
            </a:xfrm>
            <a:prstGeom prst="curvedConnector3">
              <a:avLst>
                <a:gd name="adj1" fmla="val 2351465"/>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115" name="圖案 88"/>
            <p:cNvCxnSpPr/>
            <p:nvPr/>
          </p:nvCxnSpPr>
          <p:spPr>
            <a:xfrm rot="5400000" flipH="1">
              <a:off x="4076123" y="5488884"/>
              <a:ext cx="1037736" cy="962130"/>
            </a:xfrm>
            <a:prstGeom prst="curvedConnector3">
              <a:avLst>
                <a:gd name="adj1" fmla="val -8207"/>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118" name="圖案 88"/>
            <p:cNvCxnSpPr>
              <a:stCxn id="62" idx="1"/>
              <a:endCxn id="56" idx="4"/>
            </p:cNvCxnSpPr>
            <p:nvPr/>
          </p:nvCxnSpPr>
          <p:spPr>
            <a:xfrm rot="16200000" flipV="1">
              <a:off x="5132755" y="5488182"/>
              <a:ext cx="559499" cy="625370"/>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122" name="圖案 88"/>
            <p:cNvCxnSpPr>
              <a:stCxn id="63" idx="6"/>
              <a:endCxn id="60" idx="0"/>
            </p:cNvCxnSpPr>
            <p:nvPr/>
          </p:nvCxnSpPr>
          <p:spPr>
            <a:xfrm flipH="1" flipV="1">
              <a:off x="5893569" y="4252197"/>
              <a:ext cx="1031874" cy="1997502"/>
            </a:xfrm>
            <a:prstGeom prst="curvedConnector4">
              <a:avLst>
                <a:gd name="adj1" fmla="val -98607"/>
                <a:gd name="adj2" fmla="val 122664"/>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grpSp>
      <p:sp>
        <p:nvSpPr>
          <p:cNvPr id="46" name="向右箭號 45"/>
          <p:cNvSpPr/>
          <p:nvPr/>
        </p:nvSpPr>
        <p:spPr>
          <a:xfrm>
            <a:off x="2483768" y="4653136"/>
            <a:ext cx="792088"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57732"/>
                                        </p:tgtEl>
                                        <p:attrNameLst>
                                          <p:attrName>style.visibility</p:attrName>
                                        </p:attrNameLst>
                                      </p:cBhvr>
                                      <p:to>
                                        <p:strVal val="visible"/>
                                      </p:to>
                                    </p:set>
                                    <p:animEffect transition="in" filter="box(in)">
                                      <p:cBhvr>
                                        <p:cTn id="7" dur="500"/>
                                        <p:tgtEl>
                                          <p:spTgt spid="45773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box(in)">
                                      <p:cBhvr>
                                        <p:cTn id="12" dur="500"/>
                                        <p:tgtEl>
                                          <p:spTgt spid="46"/>
                                        </p:tgtEl>
                                      </p:cBhvr>
                                    </p:animEffect>
                                  </p:childTnLst>
                                </p:cTn>
                              </p:par>
                              <p:par>
                                <p:cTn id="13" presetID="4" presetClass="entr" presetSubtype="16"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box(in)">
                                      <p:cBhvr>
                                        <p:cTn id="15" dur="500"/>
                                        <p:tgtEl>
                                          <p:spTgt spid="49"/>
                                        </p:tgtEl>
                                      </p:cBhvr>
                                    </p:animEffect>
                                  </p:childTnLst>
                                </p:cTn>
                              </p:par>
                              <p:par>
                                <p:cTn id="16" presetID="4" presetClass="entr" presetSubtype="16"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box(in)">
                                      <p:cBhvr>
                                        <p:cTn id="18" dur="500"/>
                                        <p:tgtEl>
                                          <p:spTgt spid="50"/>
                                        </p:tgtEl>
                                      </p:cBhvr>
                                    </p:animEffect>
                                  </p:childTnLst>
                                </p:cTn>
                              </p:par>
                              <p:par>
                                <p:cTn id="19" presetID="4" presetClass="entr" presetSubtype="16"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box(in)">
                                      <p:cBhvr>
                                        <p:cTn id="21" dur="500"/>
                                        <p:tgtEl>
                                          <p:spTgt spid="51"/>
                                        </p:tgtEl>
                                      </p:cBhvr>
                                    </p:animEffect>
                                  </p:childTnLst>
                                </p:cTn>
                              </p:par>
                              <p:par>
                                <p:cTn id="22" presetID="4" presetClass="entr" presetSubtype="16" fill="hold" nodeType="withEffect">
                                  <p:stCondLst>
                                    <p:cond delay="0"/>
                                  </p:stCondLst>
                                  <p:childTnLst>
                                    <p:set>
                                      <p:cBhvr>
                                        <p:cTn id="23" dur="1" fill="hold">
                                          <p:stCondLst>
                                            <p:cond delay="0"/>
                                          </p:stCondLst>
                                        </p:cTn>
                                        <p:tgtEl>
                                          <p:spTgt spid="52"/>
                                        </p:tgtEl>
                                        <p:attrNameLst>
                                          <p:attrName>style.visibility</p:attrName>
                                        </p:attrNameLst>
                                      </p:cBhvr>
                                      <p:to>
                                        <p:strVal val="visible"/>
                                      </p:to>
                                    </p:set>
                                    <p:animEffect transition="in" filter="box(in)">
                                      <p:cBhvr>
                                        <p:cTn id="24"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r>
              <a:rPr lang="en-US" altLang="zh-TW" dirty="0" err="1" smtClean="0"/>
              <a:t>Aho-Corasick</a:t>
            </a:r>
            <a:r>
              <a:rPr lang="en-US" altLang="zh-TW" dirty="0" smtClean="0"/>
              <a:t> Algorithm (cont.)</a:t>
            </a:r>
            <a:endParaRPr lang="zh-TW" altLang="en-US" dirty="0" smtClean="0"/>
          </a:p>
        </p:txBody>
      </p:sp>
      <p:sp>
        <p:nvSpPr>
          <p:cNvPr id="435203" name="Rectangle 3"/>
          <p:cNvSpPr>
            <a:spLocks noGrp="1" noChangeArrowheads="1"/>
          </p:cNvSpPr>
          <p:nvPr>
            <p:ph idx="1"/>
          </p:nvPr>
        </p:nvSpPr>
        <p:spPr/>
        <p:txBody>
          <a:bodyPr>
            <a:normAutofit/>
          </a:bodyPr>
          <a:lstStyle/>
          <a:p>
            <a:pPr>
              <a:lnSpc>
                <a:spcPct val="80000"/>
              </a:lnSpc>
            </a:pPr>
            <a:r>
              <a:rPr lang="en-US" altLang="zh-TW" sz="2800" dirty="0" smtClean="0"/>
              <a:t>String matching is performed by traversing the </a:t>
            </a:r>
            <a:r>
              <a:rPr lang="en-US" altLang="zh-TW" sz="2800" dirty="0" err="1" smtClean="0"/>
              <a:t>Aho-Corasick</a:t>
            </a:r>
            <a:r>
              <a:rPr lang="en-US" altLang="zh-TW" sz="2800" dirty="0" smtClean="0"/>
              <a:t> (AC) state machine</a:t>
            </a:r>
          </a:p>
          <a:p>
            <a:pPr>
              <a:lnSpc>
                <a:spcPct val="80000"/>
              </a:lnSpc>
            </a:pPr>
            <a:endParaRPr lang="en-US" altLang="zh-TW" sz="2800" dirty="0" smtClean="0"/>
          </a:p>
          <a:p>
            <a:pPr>
              <a:lnSpc>
                <a:spcPct val="80000"/>
              </a:lnSpc>
            </a:pPr>
            <a:r>
              <a:rPr lang="en-US" altLang="zh-TW" sz="2800" dirty="0" smtClean="0"/>
              <a:t>Failure transitions are used to backtrack the state machine to recognize patterns in different locations.</a:t>
            </a:r>
          </a:p>
          <a:p>
            <a:pPr>
              <a:lnSpc>
                <a:spcPct val="80000"/>
              </a:lnSpc>
            </a:pPr>
            <a:endParaRPr lang="zh-TW" altLang="en-US" sz="2800" dirty="0" smtClean="0"/>
          </a:p>
        </p:txBody>
      </p:sp>
      <p:sp>
        <p:nvSpPr>
          <p:cNvPr id="52" name="投影片編號版面配置區 51"/>
          <p:cNvSpPr>
            <a:spLocks noGrp="1"/>
          </p:cNvSpPr>
          <p:nvPr>
            <p:ph type="sldNum" sz="quarter" idx="12"/>
          </p:nvPr>
        </p:nvSpPr>
        <p:spPr>
          <a:xfrm>
            <a:off x="8094241" y="6171435"/>
            <a:ext cx="762000" cy="365125"/>
          </a:xfrm>
          <a:prstGeom prst="rect">
            <a:avLst/>
          </a:prstGeom>
        </p:spPr>
        <p:txBody>
          <a:bodyPr>
            <a:normAutofit/>
          </a:bodyPr>
          <a:lstStyle/>
          <a:p>
            <a:pPr>
              <a:defRPr/>
            </a:pPr>
            <a:fld id="{B614152F-6B14-4E75-8BDE-DFBF9B9B206C}" type="slidenum">
              <a:rPr lang="zh-TW" altLang="en-US" smtClean="0"/>
              <a:pPr>
                <a:defRPr/>
              </a:pPr>
              <a:t>5</a:t>
            </a:fld>
            <a:endParaRPr lang="zh-TW" altLang="en-US"/>
          </a:p>
        </p:txBody>
      </p:sp>
      <p:sp>
        <p:nvSpPr>
          <p:cNvPr id="10245" name="Text Box 4"/>
          <p:cNvSpPr txBox="1">
            <a:spLocks noChangeArrowheads="1"/>
          </p:cNvSpPr>
          <p:nvPr/>
        </p:nvSpPr>
        <p:spPr bwMode="auto">
          <a:xfrm>
            <a:off x="683568" y="4005064"/>
            <a:ext cx="1872208" cy="787011"/>
          </a:xfrm>
          <a:prstGeom prst="rect">
            <a:avLst/>
          </a:prstGeom>
          <a:noFill/>
          <a:ln w="12700" algn="ctr">
            <a:noFill/>
            <a:miter lim="800000"/>
            <a:headEnd/>
            <a:tailEnd/>
          </a:ln>
        </p:spPr>
        <p:txBody>
          <a:bodyPr wrap="square" lIns="90000" tIns="46800" rIns="90000" bIns="46800">
            <a:spAutoFit/>
          </a:bodyPr>
          <a:lstStyle/>
          <a:p>
            <a:pPr algn="l">
              <a:spcBef>
                <a:spcPct val="50000"/>
              </a:spcBef>
            </a:pPr>
            <a:r>
              <a:rPr lang="en-US" altLang="zh-TW" dirty="0" smtClean="0"/>
              <a:t>1 2 3 4  5  6 </a:t>
            </a:r>
            <a:endParaRPr lang="en-US" altLang="zh-TW" dirty="0"/>
          </a:p>
          <a:p>
            <a:pPr>
              <a:spcBef>
                <a:spcPct val="50000"/>
              </a:spcBef>
            </a:pPr>
            <a:r>
              <a:rPr lang="en-US" altLang="zh-TW" dirty="0" smtClean="0"/>
              <a:t>T A C T O E</a:t>
            </a:r>
            <a:endParaRPr lang="en-US" altLang="zh-TW" dirty="0"/>
          </a:p>
        </p:txBody>
      </p:sp>
      <p:sp>
        <p:nvSpPr>
          <p:cNvPr id="55" name="橢圓 54"/>
          <p:cNvSpPr/>
          <p:nvPr/>
        </p:nvSpPr>
        <p:spPr>
          <a:xfrm>
            <a:off x="4067944"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0</a:t>
            </a:r>
            <a:endParaRPr lang="zh-TW" altLang="en-US" dirty="0">
              <a:solidFill>
                <a:schemeClr val="tx1"/>
              </a:solidFill>
            </a:endParaRPr>
          </a:p>
        </p:txBody>
      </p:sp>
      <p:sp>
        <p:nvSpPr>
          <p:cNvPr id="56" name="橢圓 55"/>
          <p:cNvSpPr/>
          <p:nvPr/>
        </p:nvSpPr>
        <p:spPr>
          <a:xfrm>
            <a:off x="4861694"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57" name="橢圓 56"/>
          <p:cNvSpPr/>
          <p:nvPr/>
        </p:nvSpPr>
        <p:spPr>
          <a:xfrm>
            <a:off x="5655444"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58" name="橢圓 57"/>
          <p:cNvSpPr/>
          <p:nvPr/>
        </p:nvSpPr>
        <p:spPr>
          <a:xfrm>
            <a:off x="6449193" y="50428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sp>
        <p:nvSpPr>
          <p:cNvPr id="59" name="橢圓 58"/>
          <p:cNvSpPr/>
          <p:nvPr/>
        </p:nvSpPr>
        <p:spPr>
          <a:xfrm>
            <a:off x="6449193" y="4252197"/>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a:t>
            </a:r>
            <a:endParaRPr lang="zh-TW" altLang="en-US" dirty="0">
              <a:solidFill>
                <a:schemeClr val="tx1"/>
              </a:solidFill>
            </a:endParaRPr>
          </a:p>
        </p:txBody>
      </p:sp>
      <p:sp>
        <p:nvSpPr>
          <p:cNvPr id="60" name="橢圓 59"/>
          <p:cNvSpPr/>
          <p:nvPr/>
        </p:nvSpPr>
        <p:spPr>
          <a:xfrm>
            <a:off x="5655444" y="4252197"/>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61" name="橢圓 60"/>
          <p:cNvSpPr/>
          <p:nvPr/>
        </p:nvSpPr>
        <p:spPr>
          <a:xfrm>
            <a:off x="4861694" y="60105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62" name="橢圓 61"/>
          <p:cNvSpPr/>
          <p:nvPr/>
        </p:nvSpPr>
        <p:spPr>
          <a:xfrm>
            <a:off x="5655444" y="601058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63" name="橢圓 62"/>
          <p:cNvSpPr/>
          <p:nvPr/>
        </p:nvSpPr>
        <p:spPr>
          <a:xfrm>
            <a:off x="6449193" y="6010580"/>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cxnSp>
        <p:nvCxnSpPr>
          <p:cNvPr id="64" name="直線單箭頭接點 63"/>
          <p:cNvCxnSpPr>
            <a:stCxn id="55" idx="6"/>
            <a:endCxn id="56" idx="2"/>
          </p:cNvCxnSpPr>
          <p:nvPr/>
        </p:nvCxnSpPr>
        <p:spPr>
          <a:xfrm>
            <a:off x="4544193" y="5281999"/>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直線單箭頭接點 64"/>
          <p:cNvCxnSpPr>
            <a:stCxn id="56" idx="6"/>
            <a:endCxn id="57" idx="2"/>
          </p:cNvCxnSpPr>
          <p:nvPr/>
        </p:nvCxnSpPr>
        <p:spPr>
          <a:xfrm>
            <a:off x="5337944" y="5281999"/>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a:stCxn id="57" idx="6"/>
            <a:endCxn id="58" idx="2"/>
          </p:cNvCxnSpPr>
          <p:nvPr/>
        </p:nvCxnSpPr>
        <p:spPr>
          <a:xfrm>
            <a:off x="6131694" y="5281999"/>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7" name="直線單箭頭接點 66"/>
          <p:cNvCxnSpPr>
            <a:stCxn id="60" idx="6"/>
            <a:endCxn id="59" idx="2"/>
          </p:cNvCxnSpPr>
          <p:nvPr/>
        </p:nvCxnSpPr>
        <p:spPr>
          <a:xfrm>
            <a:off x="6131694" y="4491316"/>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a:stCxn id="61" idx="6"/>
            <a:endCxn id="62" idx="2"/>
          </p:cNvCxnSpPr>
          <p:nvPr/>
        </p:nvCxnSpPr>
        <p:spPr>
          <a:xfrm>
            <a:off x="5337944" y="6249698"/>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直線單箭頭接點 68"/>
          <p:cNvCxnSpPr>
            <a:stCxn id="62" idx="6"/>
            <a:endCxn id="63" idx="2"/>
          </p:cNvCxnSpPr>
          <p:nvPr/>
        </p:nvCxnSpPr>
        <p:spPr>
          <a:xfrm>
            <a:off x="6131694" y="6249698"/>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0" name="橢圓 69"/>
          <p:cNvSpPr/>
          <p:nvPr/>
        </p:nvSpPr>
        <p:spPr>
          <a:xfrm>
            <a:off x="7211192" y="5042880"/>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cxnSp>
        <p:nvCxnSpPr>
          <p:cNvPr id="71" name="直線單箭頭接點 70"/>
          <p:cNvCxnSpPr>
            <a:stCxn id="58" idx="6"/>
            <a:endCxn id="70" idx="2"/>
          </p:cNvCxnSpPr>
          <p:nvPr/>
        </p:nvCxnSpPr>
        <p:spPr>
          <a:xfrm>
            <a:off x="6925442" y="5281999"/>
            <a:ext cx="28575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72" name="文字方塊 71"/>
          <p:cNvSpPr txBox="1"/>
          <p:nvPr/>
        </p:nvSpPr>
        <p:spPr>
          <a:xfrm>
            <a:off x="5004048" y="4437112"/>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73" name="文字方塊 72"/>
          <p:cNvSpPr txBox="1"/>
          <p:nvPr/>
        </p:nvSpPr>
        <p:spPr>
          <a:xfrm>
            <a:off x="5342370" y="5877272"/>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74" name="文字方塊 73"/>
          <p:cNvSpPr txBox="1"/>
          <p:nvPr/>
        </p:nvSpPr>
        <p:spPr>
          <a:xfrm>
            <a:off x="6119398" y="5877272"/>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75" name="文字方塊 74"/>
          <p:cNvSpPr txBox="1"/>
          <p:nvPr/>
        </p:nvSpPr>
        <p:spPr>
          <a:xfrm>
            <a:off x="5342615" y="4941168"/>
            <a:ext cx="288000" cy="307777"/>
          </a:xfrm>
          <a:prstGeom prst="rect">
            <a:avLst/>
          </a:prstGeom>
          <a:noFill/>
        </p:spPr>
        <p:txBody>
          <a:bodyPr wrap="square" rtlCol="0">
            <a:spAutoFit/>
          </a:bodyPr>
          <a:lstStyle/>
          <a:p>
            <a:r>
              <a:rPr lang="en-US" altLang="zh-TW" sz="1400" dirty="0" smtClean="0"/>
              <a:t>A</a:t>
            </a:r>
            <a:endParaRPr lang="zh-TW" altLang="en-US" sz="1400" dirty="0"/>
          </a:p>
        </p:txBody>
      </p:sp>
      <p:sp>
        <p:nvSpPr>
          <p:cNvPr id="76" name="文字方塊 75"/>
          <p:cNvSpPr txBox="1"/>
          <p:nvPr/>
        </p:nvSpPr>
        <p:spPr>
          <a:xfrm>
            <a:off x="6910651" y="4941168"/>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77" name="文字方塊 76"/>
          <p:cNvSpPr txBox="1"/>
          <p:nvPr/>
        </p:nvSpPr>
        <p:spPr>
          <a:xfrm>
            <a:off x="6128188" y="4941168"/>
            <a:ext cx="288000" cy="307777"/>
          </a:xfrm>
          <a:prstGeom prst="rect">
            <a:avLst/>
          </a:prstGeom>
          <a:noFill/>
        </p:spPr>
        <p:txBody>
          <a:bodyPr wrap="square" rtlCol="0">
            <a:spAutoFit/>
          </a:bodyPr>
          <a:lstStyle/>
          <a:p>
            <a:r>
              <a:rPr lang="en-US" altLang="zh-TW" sz="1400" dirty="0" smtClean="0"/>
              <a:t>C</a:t>
            </a:r>
            <a:endParaRPr lang="zh-TW" altLang="en-US" sz="1400" dirty="0"/>
          </a:p>
        </p:txBody>
      </p:sp>
      <p:sp>
        <p:nvSpPr>
          <p:cNvPr id="78" name="文字方塊 77"/>
          <p:cNvSpPr txBox="1"/>
          <p:nvPr/>
        </p:nvSpPr>
        <p:spPr>
          <a:xfrm>
            <a:off x="6119398" y="4149080"/>
            <a:ext cx="288000" cy="307777"/>
          </a:xfrm>
          <a:prstGeom prst="rect">
            <a:avLst/>
          </a:prstGeom>
          <a:noFill/>
        </p:spPr>
        <p:txBody>
          <a:bodyPr wrap="square" rtlCol="0">
            <a:spAutoFit/>
          </a:bodyPr>
          <a:lstStyle/>
          <a:p>
            <a:r>
              <a:rPr lang="en-US" altLang="zh-TW" sz="1400" dirty="0" smtClean="0"/>
              <a:t>E</a:t>
            </a:r>
            <a:endParaRPr lang="zh-TW" altLang="en-US" sz="1400" dirty="0"/>
          </a:p>
        </p:txBody>
      </p:sp>
      <p:sp>
        <p:nvSpPr>
          <p:cNvPr id="79" name="文字方塊 78"/>
          <p:cNvSpPr txBox="1"/>
          <p:nvPr/>
        </p:nvSpPr>
        <p:spPr>
          <a:xfrm>
            <a:off x="4364244" y="5727419"/>
            <a:ext cx="288000" cy="307777"/>
          </a:xfrm>
          <a:prstGeom prst="rect">
            <a:avLst/>
          </a:prstGeom>
          <a:noFill/>
        </p:spPr>
        <p:txBody>
          <a:bodyPr wrap="square" rtlCol="0">
            <a:spAutoFit/>
          </a:bodyPr>
          <a:lstStyle/>
          <a:p>
            <a:r>
              <a:rPr lang="en-US" altLang="zh-TW" sz="1400" dirty="0" smtClean="0"/>
              <a:t>C</a:t>
            </a:r>
            <a:endParaRPr lang="zh-TW" altLang="en-US" sz="1400" dirty="0"/>
          </a:p>
        </p:txBody>
      </p:sp>
      <p:cxnSp>
        <p:nvCxnSpPr>
          <p:cNvPr id="80" name="弧形接點 67"/>
          <p:cNvCxnSpPr>
            <a:stCxn id="55" idx="4"/>
            <a:endCxn id="61" idx="2"/>
          </p:cNvCxnSpPr>
          <p:nvPr/>
        </p:nvCxnSpPr>
        <p:spPr>
          <a:xfrm rot="16200000" flipH="1">
            <a:off x="4219591" y="5607595"/>
            <a:ext cx="728581" cy="555625"/>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81" name="文字方塊 80"/>
          <p:cNvSpPr txBox="1"/>
          <p:nvPr/>
        </p:nvSpPr>
        <p:spPr>
          <a:xfrm>
            <a:off x="4544170" y="4941200"/>
            <a:ext cx="288000" cy="307777"/>
          </a:xfrm>
          <a:prstGeom prst="rect">
            <a:avLst/>
          </a:prstGeom>
          <a:noFill/>
        </p:spPr>
        <p:txBody>
          <a:bodyPr wrap="square" rtlCol="0">
            <a:spAutoFit/>
          </a:bodyPr>
          <a:lstStyle/>
          <a:p>
            <a:r>
              <a:rPr lang="en-US" altLang="zh-TW" sz="1400" dirty="0" smtClean="0"/>
              <a:t>T</a:t>
            </a:r>
            <a:endParaRPr lang="zh-TW" altLang="en-US" sz="1400" dirty="0"/>
          </a:p>
        </p:txBody>
      </p:sp>
      <p:cxnSp>
        <p:nvCxnSpPr>
          <p:cNvPr id="82" name="圖案 81"/>
          <p:cNvCxnSpPr>
            <a:stCxn id="56" idx="0"/>
            <a:endCxn id="60" idx="2"/>
          </p:cNvCxnSpPr>
          <p:nvPr/>
        </p:nvCxnSpPr>
        <p:spPr>
          <a:xfrm rot="5400000" flipH="1" flipV="1">
            <a:off x="5101849" y="4489286"/>
            <a:ext cx="551564" cy="555625"/>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3" name="圖案 82"/>
          <p:cNvCxnSpPr>
            <a:stCxn id="55" idx="0"/>
            <a:endCxn id="55" idx="2"/>
          </p:cNvCxnSpPr>
          <p:nvPr/>
        </p:nvCxnSpPr>
        <p:spPr>
          <a:xfrm rot="16200000" flipH="1" flipV="1">
            <a:off x="4067447" y="5043376"/>
            <a:ext cx="239119" cy="238125"/>
          </a:xfrm>
          <a:prstGeom prst="curvedConnector4">
            <a:avLst>
              <a:gd name="adj1" fmla="val -95601"/>
              <a:gd name="adj2" fmla="val 196000"/>
            </a:avLst>
          </a:prstGeom>
          <a:ln w="190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84" name="文字方塊 83"/>
          <p:cNvSpPr txBox="1"/>
          <p:nvPr/>
        </p:nvSpPr>
        <p:spPr>
          <a:xfrm>
            <a:off x="3563888" y="4509120"/>
            <a:ext cx="648072" cy="307777"/>
          </a:xfrm>
          <a:prstGeom prst="rect">
            <a:avLst/>
          </a:prstGeom>
          <a:noFill/>
        </p:spPr>
        <p:txBody>
          <a:bodyPr wrap="square" rtlCol="0">
            <a:spAutoFit/>
          </a:bodyPr>
          <a:lstStyle/>
          <a:p>
            <a:r>
              <a:rPr lang="en-US" altLang="zh-TW" sz="1400" dirty="0" smtClean="0"/>
              <a:t>[^TC]</a:t>
            </a:r>
            <a:endParaRPr lang="zh-TW" altLang="en-US" sz="1400" dirty="0"/>
          </a:p>
        </p:txBody>
      </p:sp>
      <p:cxnSp>
        <p:nvCxnSpPr>
          <p:cNvPr id="85" name="圖案 88"/>
          <p:cNvCxnSpPr>
            <a:stCxn id="58" idx="4"/>
            <a:endCxn id="61" idx="0"/>
          </p:cNvCxnSpPr>
          <p:nvPr/>
        </p:nvCxnSpPr>
        <p:spPr>
          <a:xfrm rot="5400000">
            <a:off x="5648838" y="4972099"/>
            <a:ext cx="489463" cy="1587499"/>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86" name="圖案 88"/>
          <p:cNvCxnSpPr>
            <a:stCxn id="70" idx="4"/>
            <a:endCxn id="62" idx="0"/>
          </p:cNvCxnSpPr>
          <p:nvPr/>
        </p:nvCxnSpPr>
        <p:spPr>
          <a:xfrm rot="5400000">
            <a:off x="6426712" y="4987974"/>
            <a:ext cx="489463" cy="1555748"/>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87" name="圖案 88"/>
          <p:cNvCxnSpPr>
            <a:stCxn id="56" idx="0"/>
            <a:endCxn id="55" idx="0"/>
          </p:cNvCxnSpPr>
          <p:nvPr/>
        </p:nvCxnSpPr>
        <p:spPr>
          <a:xfrm rot="16200000" flipV="1">
            <a:off x="4702944" y="4646005"/>
            <a:ext cx="12700" cy="793750"/>
          </a:xfrm>
          <a:prstGeom prst="curvedConnector3">
            <a:avLst>
              <a:gd name="adj1" fmla="val 180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88" name="圖案 88"/>
          <p:cNvCxnSpPr/>
          <p:nvPr/>
        </p:nvCxnSpPr>
        <p:spPr>
          <a:xfrm rot="16200000" flipH="1" flipV="1">
            <a:off x="4655305" y="3943860"/>
            <a:ext cx="720647" cy="1419120"/>
          </a:xfrm>
          <a:prstGeom prst="curvedConnector3">
            <a:avLst>
              <a:gd name="adj1" fmla="val -2278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89" name="圖案 88"/>
          <p:cNvCxnSpPr/>
          <p:nvPr/>
        </p:nvCxnSpPr>
        <p:spPr>
          <a:xfrm rot="16200000" flipH="1" flipV="1">
            <a:off x="5101352" y="3425806"/>
            <a:ext cx="790683" cy="2381249"/>
          </a:xfrm>
          <a:prstGeom prst="curvedConnector3">
            <a:avLst>
              <a:gd name="adj1" fmla="val -43651"/>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90" name="圖案 88"/>
          <p:cNvCxnSpPr>
            <a:stCxn id="57" idx="3"/>
            <a:endCxn id="55" idx="5"/>
          </p:cNvCxnSpPr>
          <p:nvPr/>
        </p:nvCxnSpPr>
        <p:spPr>
          <a:xfrm rot="5400000">
            <a:off x="5099819" y="4825711"/>
            <a:ext cx="12700" cy="1250740"/>
          </a:xfrm>
          <a:prstGeom prst="curvedConnector3">
            <a:avLst>
              <a:gd name="adj1" fmla="val 2351465"/>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91" name="圖案 88"/>
          <p:cNvCxnSpPr/>
          <p:nvPr/>
        </p:nvCxnSpPr>
        <p:spPr>
          <a:xfrm rot="5400000" flipH="1">
            <a:off x="4076123" y="5488884"/>
            <a:ext cx="1037736" cy="962130"/>
          </a:xfrm>
          <a:prstGeom prst="curvedConnector3">
            <a:avLst>
              <a:gd name="adj1" fmla="val -8207"/>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92" name="圖案 88"/>
          <p:cNvCxnSpPr>
            <a:stCxn id="62" idx="1"/>
            <a:endCxn id="56" idx="4"/>
          </p:cNvCxnSpPr>
          <p:nvPr/>
        </p:nvCxnSpPr>
        <p:spPr>
          <a:xfrm rot="16200000" flipV="1">
            <a:off x="5132755" y="5488182"/>
            <a:ext cx="559499" cy="625370"/>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93" name="圖案 88"/>
          <p:cNvCxnSpPr>
            <a:stCxn id="63" idx="6"/>
            <a:endCxn id="60" idx="0"/>
          </p:cNvCxnSpPr>
          <p:nvPr/>
        </p:nvCxnSpPr>
        <p:spPr>
          <a:xfrm flipH="1" flipV="1">
            <a:off x="5893569" y="4252197"/>
            <a:ext cx="1031874" cy="1997502"/>
          </a:xfrm>
          <a:prstGeom prst="curvedConnector4">
            <a:avLst>
              <a:gd name="adj1" fmla="val -98607"/>
              <a:gd name="adj2" fmla="val 122664"/>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sp>
        <p:nvSpPr>
          <p:cNvPr id="46" name="向上箭號 45"/>
          <p:cNvSpPr/>
          <p:nvPr/>
        </p:nvSpPr>
        <p:spPr>
          <a:xfrm>
            <a:off x="755576" y="4797152"/>
            <a:ext cx="144016" cy="28803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9" name="直線圖說文字 2 48"/>
          <p:cNvSpPr/>
          <p:nvPr/>
        </p:nvSpPr>
        <p:spPr>
          <a:xfrm>
            <a:off x="1763688" y="6237312"/>
            <a:ext cx="1008112" cy="432048"/>
          </a:xfrm>
          <a:prstGeom prst="borderCallout2">
            <a:avLst>
              <a:gd name="adj1" fmla="val 48144"/>
              <a:gd name="adj2" fmla="val -4805"/>
              <a:gd name="adj3" fmla="val 48144"/>
              <a:gd name="adj4" fmla="val -19313"/>
              <a:gd name="adj5" fmla="val -272573"/>
              <a:gd name="adj6" fmla="val -3041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TACT</a:t>
            </a:r>
            <a:endParaRPr lang="zh-TW" altLang="en-US" dirty="0"/>
          </a:p>
        </p:txBody>
      </p:sp>
      <p:sp>
        <p:nvSpPr>
          <p:cNvPr id="50" name="直線圖說文字 2 49"/>
          <p:cNvSpPr/>
          <p:nvPr/>
        </p:nvSpPr>
        <p:spPr>
          <a:xfrm>
            <a:off x="1907704" y="5733256"/>
            <a:ext cx="792088" cy="432048"/>
          </a:xfrm>
          <a:prstGeom prst="borderCallout2">
            <a:avLst>
              <a:gd name="adj1" fmla="val 48144"/>
              <a:gd name="adj2" fmla="val -4805"/>
              <a:gd name="adj3" fmla="val 48144"/>
              <a:gd name="adj4" fmla="val -19313"/>
              <a:gd name="adj5" fmla="val -149115"/>
              <a:gd name="adj6" fmla="val -2999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CTO</a:t>
            </a:r>
            <a:endParaRPr lang="zh-TW" altLang="en-US" dirty="0"/>
          </a:p>
        </p:txBody>
      </p:sp>
      <p:sp>
        <p:nvSpPr>
          <p:cNvPr id="51" name="直線圖說文字 2 50"/>
          <p:cNvSpPr/>
          <p:nvPr/>
        </p:nvSpPr>
        <p:spPr>
          <a:xfrm>
            <a:off x="2123728" y="5229200"/>
            <a:ext cx="792088" cy="432048"/>
          </a:xfrm>
          <a:prstGeom prst="borderCallout2">
            <a:avLst>
              <a:gd name="adj1" fmla="val 48144"/>
              <a:gd name="adj2" fmla="val -4805"/>
              <a:gd name="adj3" fmla="val 48144"/>
              <a:gd name="adj4" fmla="val -19313"/>
              <a:gd name="adj5" fmla="val -31535"/>
              <a:gd name="adj6" fmla="val -2197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TOE</a:t>
            </a:r>
            <a:endParaRPr lang="zh-TW" altLang="en-US" dirty="0"/>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grpId="0" nodeType="clickEffect">
                                  <p:stCondLst>
                                    <p:cond delay="0"/>
                                  </p:stCondLst>
                                  <p:childTnLst>
                                    <p:animMotion origin="layout" path="M -1.38889E-6 -3.7037E-7 L 0.07101 0.00023 " pathEditMode="relative" rAng="0" ptsTypes="AA">
                                      <p:cBhvr>
                                        <p:cTn id="6" dur="500" fill="hold"/>
                                        <p:tgtEl>
                                          <p:spTgt spid="46"/>
                                        </p:tgtEl>
                                        <p:attrNameLst>
                                          <p:attrName>ppt_x</p:attrName>
                                          <p:attrName>ppt_y</p:attrName>
                                        </p:attrNameLst>
                                      </p:cBhvr>
                                      <p:rCtr x="35" y="0"/>
                                    </p:animMotion>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55"/>
                                        </p:tgtEl>
                                        <p:attrNameLst>
                                          <p:attrName>fillcolor</p:attrName>
                                        </p:attrNameLst>
                                      </p:cBhvr>
                                      <p:to>
                                        <a:srgbClr val="FF9900"/>
                                      </p:to>
                                    </p:animClr>
                                    <p:set>
                                      <p:cBhvr>
                                        <p:cTn id="11" dur="500" fill="hold"/>
                                        <p:tgtEl>
                                          <p:spTgt spid="55"/>
                                        </p:tgtEl>
                                        <p:attrNameLst>
                                          <p:attrName>fill.type</p:attrName>
                                        </p:attrNameLst>
                                      </p:cBhvr>
                                      <p:to>
                                        <p:strVal val="solid"/>
                                      </p:to>
                                    </p:set>
                                    <p:set>
                                      <p:cBhvr>
                                        <p:cTn id="12" dur="500" fill="hold"/>
                                        <p:tgtEl>
                                          <p:spTgt spid="55"/>
                                        </p:tgtEl>
                                        <p:attrNameLst>
                                          <p:attrName>fill.on</p:attrName>
                                        </p:attrNameLst>
                                      </p:cBhvr>
                                      <p:to>
                                        <p:strVal val="true"/>
                                      </p:to>
                                    </p:set>
                                  </p:childTnLst>
                                </p:cTn>
                              </p:par>
                              <p:par>
                                <p:cTn id="13" presetID="7" presetClass="emph" presetSubtype="2" fill="hold" nodeType="withEffect">
                                  <p:stCondLst>
                                    <p:cond delay="0"/>
                                  </p:stCondLst>
                                  <p:childTnLst>
                                    <p:animClr clrSpc="rgb" dir="cw">
                                      <p:cBhvr>
                                        <p:cTn id="14" dur="500" fill="hold"/>
                                        <p:tgtEl>
                                          <p:spTgt spid="64"/>
                                        </p:tgtEl>
                                        <p:attrNameLst>
                                          <p:attrName>stroke.color</p:attrName>
                                        </p:attrNameLst>
                                      </p:cBhvr>
                                      <p:to>
                                        <a:srgbClr val="FF9900"/>
                                      </p:to>
                                    </p:animClr>
                                    <p:set>
                                      <p:cBhvr>
                                        <p:cTn id="15" dur="500" fill="hold"/>
                                        <p:tgtEl>
                                          <p:spTgt spid="64"/>
                                        </p:tgtEl>
                                        <p:attrNameLst>
                                          <p:attrName>stroke.on</p:attrName>
                                        </p:attrNameLst>
                                      </p:cBhvr>
                                      <p:to>
                                        <p:strVal val="true"/>
                                      </p:to>
                                    </p:set>
                                  </p:childTnLst>
                                </p:cTn>
                              </p:par>
                              <p:par>
                                <p:cTn id="16" presetID="1" presetClass="emph" presetSubtype="2" fill="hold" nodeType="withEffect">
                                  <p:stCondLst>
                                    <p:cond delay="0"/>
                                  </p:stCondLst>
                                  <p:childTnLst>
                                    <p:animClr clrSpc="rgb" dir="cw">
                                      <p:cBhvr>
                                        <p:cTn id="17" dur="500" fill="hold"/>
                                        <p:tgtEl>
                                          <p:spTgt spid="56"/>
                                        </p:tgtEl>
                                        <p:attrNameLst>
                                          <p:attrName>fillcolor</p:attrName>
                                        </p:attrNameLst>
                                      </p:cBhvr>
                                      <p:to>
                                        <a:srgbClr val="FF9900"/>
                                      </p:to>
                                    </p:animClr>
                                    <p:set>
                                      <p:cBhvr>
                                        <p:cTn id="18" dur="500" fill="hold"/>
                                        <p:tgtEl>
                                          <p:spTgt spid="56"/>
                                        </p:tgtEl>
                                        <p:attrNameLst>
                                          <p:attrName>fill.type</p:attrName>
                                        </p:attrNameLst>
                                      </p:cBhvr>
                                      <p:to>
                                        <p:strVal val="solid"/>
                                      </p:to>
                                    </p:set>
                                    <p:set>
                                      <p:cBhvr>
                                        <p:cTn id="19" dur="500" fill="hold"/>
                                        <p:tgtEl>
                                          <p:spTgt spid="56"/>
                                        </p:tgtEl>
                                        <p:attrNameLst>
                                          <p:attrName>fill.on</p:attrName>
                                        </p:attrNameLst>
                                      </p:cBhvr>
                                      <p:to>
                                        <p:strVal val="true"/>
                                      </p:to>
                                    </p:set>
                                  </p:childTnLst>
                                </p:cTn>
                              </p:par>
                              <p:par>
                                <p:cTn id="20" presetID="7" presetClass="emph" presetSubtype="2" fill="hold" nodeType="withEffect">
                                  <p:stCondLst>
                                    <p:cond delay="0"/>
                                  </p:stCondLst>
                                  <p:childTnLst>
                                    <p:animClr clrSpc="rgb" dir="cw">
                                      <p:cBhvr>
                                        <p:cTn id="21" dur="500" fill="hold"/>
                                        <p:tgtEl>
                                          <p:spTgt spid="65"/>
                                        </p:tgtEl>
                                        <p:attrNameLst>
                                          <p:attrName>stroke.color</p:attrName>
                                        </p:attrNameLst>
                                      </p:cBhvr>
                                      <p:to>
                                        <a:srgbClr val="FF9900"/>
                                      </p:to>
                                    </p:animClr>
                                    <p:set>
                                      <p:cBhvr>
                                        <p:cTn id="22" dur="500" fill="hold"/>
                                        <p:tgtEl>
                                          <p:spTgt spid="65"/>
                                        </p:tgtEl>
                                        <p:attrNameLst>
                                          <p:attrName>stroke.on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57"/>
                                        </p:tgtEl>
                                        <p:attrNameLst>
                                          <p:attrName>fillcolor</p:attrName>
                                        </p:attrNameLst>
                                      </p:cBhvr>
                                      <p:to>
                                        <a:srgbClr val="FF9900"/>
                                      </p:to>
                                    </p:animClr>
                                    <p:set>
                                      <p:cBhvr>
                                        <p:cTn id="25" dur="500" fill="hold"/>
                                        <p:tgtEl>
                                          <p:spTgt spid="57"/>
                                        </p:tgtEl>
                                        <p:attrNameLst>
                                          <p:attrName>fill.type</p:attrName>
                                        </p:attrNameLst>
                                      </p:cBhvr>
                                      <p:to>
                                        <p:strVal val="solid"/>
                                      </p:to>
                                    </p:set>
                                    <p:set>
                                      <p:cBhvr>
                                        <p:cTn id="26" dur="500" fill="hold"/>
                                        <p:tgtEl>
                                          <p:spTgt spid="57"/>
                                        </p:tgtEl>
                                        <p:attrNameLst>
                                          <p:attrName>fill.on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66"/>
                                        </p:tgtEl>
                                        <p:attrNameLst>
                                          <p:attrName>stroke.color</p:attrName>
                                        </p:attrNameLst>
                                      </p:cBhvr>
                                      <p:to>
                                        <a:srgbClr val="FF9900"/>
                                      </p:to>
                                    </p:animClr>
                                    <p:set>
                                      <p:cBhvr>
                                        <p:cTn id="29" dur="500" fill="hold"/>
                                        <p:tgtEl>
                                          <p:spTgt spid="66"/>
                                        </p:tgtEl>
                                        <p:attrNameLst>
                                          <p:attrName>stroke.on</p:attrName>
                                        </p:attrNameLst>
                                      </p:cBhvr>
                                      <p:to>
                                        <p:strVal val="true"/>
                                      </p:to>
                                    </p:set>
                                  </p:childTnLst>
                                </p:cTn>
                              </p:par>
                              <p:par>
                                <p:cTn id="30" presetID="1" presetClass="emph" presetSubtype="2" fill="hold" nodeType="withEffect">
                                  <p:stCondLst>
                                    <p:cond delay="0"/>
                                  </p:stCondLst>
                                  <p:childTnLst>
                                    <p:animClr clrSpc="rgb" dir="cw">
                                      <p:cBhvr>
                                        <p:cTn id="31" dur="500" fill="hold"/>
                                        <p:tgtEl>
                                          <p:spTgt spid="58"/>
                                        </p:tgtEl>
                                        <p:attrNameLst>
                                          <p:attrName>fillcolor</p:attrName>
                                        </p:attrNameLst>
                                      </p:cBhvr>
                                      <p:to>
                                        <a:srgbClr val="FF9900"/>
                                      </p:to>
                                    </p:animClr>
                                    <p:set>
                                      <p:cBhvr>
                                        <p:cTn id="32" dur="500" fill="hold"/>
                                        <p:tgtEl>
                                          <p:spTgt spid="58"/>
                                        </p:tgtEl>
                                        <p:attrNameLst>
                                          <p:attrName>fill.type</p:attrName>
                                        </p:attrNameLst>
                                      </p:cBhvr>
                                      <p:to>
                                        <p:strVal val="solid"/>
                                      </p:to>
                                    </p:set>
                                    <p:set>
                                      <p:cBhvr>
                                        <p:cTn id="33" dur="500" fill="hold"/>
                                        <p:tgtEl>
                                          <p:spTgt spid="58"/>
                                        </p:tgtEl>
                                        <p:attrNameLst>
                                          <p:attrName>fill.on</p:attrName>
                                        </p:attrNameLst>
                                      </p:cBhvr>
                                      <p:to>
                                        <p:strVal val="true"/>
                                      </p:to>
                                    </p:set>
                                  </p:childTnLst>
                                </p:cTn>
                              </p:par>
                              <p:par>
                                <p:cTn id="34" presetID="7" presetClass="emph" presetSubtype="2" fill="hold" nodeType="withEffect">
                                  <p:stCondLst>
                                    <p:cond delay="0"/>
                                  </p:stCondLst>
                                  <p:childTnLst>
                                    <p:animClr clrSpc="rgb" dir="cw">
                                      <p:cBhvr>
                                        <p:cTn id="35" dur="500" fill="hold"/>
                                        <p:tgtEl>
                                          <p:spTgt spid="71"/>
                                        </p:tgtEl>
                                        <p:attrNameLst>
                                          <p:attrName>stroke.color</p:attrName>
                                        </p:attrNameLst>
                                      </p:cBhvr>
                                      <p:to>
                                        <a:srgbClr val="FF9900"/>
                                      </p:to>
                                    </p:animClr>
                                    <p:set>
                                      <p:cBhvr>
                                        <p:cTn id="36" dur="500" fill="hold"/>
                                        <p:tgtEl>
                                          <p:spTgt spid="71"/>
                                        </p:tgtEl>
                                        <p:attrNameLst>
                                          <p:attrName>stroke.on</p:attrName>
                                        </p:attrNameLst>
                                      </p:cBhvr>
                                      <p:to>
                                        <p:strVal val="true"/>
                                      </p:to>
                                    </p:set>
                                  </p:childTnLst>
                                </p:cTn>
                              </p:par>
                              <p:par>
                                <p:cTn id="37" presetID="1" presetClass="emph" presetSubtype="2" fill="hold" nodeType="withEffect">
                                  <p:stCondLst>
                                    <p:cond delay="0"/>
                                  </p:stCondLst>
                                  <p:childTnLst>
                                    <p:animClr clrSpc="rgb" dir="cw">
                                      <p:cBhvr>
                                        <p:cTn id="38" dur="500" fill="hold"/>
                                        <p:tgtEl>
                                          <p:spTgt spid="70"/>
                                        </p:tgtEl>
                                        <p:attrNameLst>
                                          <p:attrName>fillcolor</p:attrName>
                                        </p:attrNameLst>
                                      </p:cBhvr>
                                      <p:to>
                                        <a:srgbClr val="FF9900"/>
                                      </p:to>
                                    </p:animClr>
                                    <p:set>
                                      <p:cBhvr>
                                        <p:cTn id="39" dur="500" fill="hold"/>
                                        <p:tgtEl>
                                          <p:spTgt spid="70"/>
                                        </p:tgtEl>
                                        <p:attrNameLst>
                                          <p:attrName>fill.type</p:attrName>
                                        </p:attrNameLst>
                                      </p:cBhvr>
                                      <p:to>
                                        <p:strVal val="solid"/>
                                      </p:to>
                                    </p:set>
                                    <p:set>
                                      <p:cBhvr>
                                        <p:cTn id="40" dur="500" fill="hold"/>
                                        <p:tgtEl>
                                          <p:spTgt spid="70"/>
                                        </p:tgtEl>
                                        <p:attrNameLst>
                                          <p:attrName>fill.on</p:attrName>
                                        </p:attrNameLst>
                                      </p:cBhvr>
                                      <p:to>
                                        <p:strVal val="true"/>
                                      </p:to>
                                    </p:set>
                                  </p:childTnLst>
                                </p:cTn>
                              </p:par>
                              <p:par>
                                <p:cTn id="41" presetID="4" presetClass="entr" presetSubtype="16" fill="hold" grpId="0" nodeType="with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box(in)">
                                      <p:cBhvr>
                                        <p:cTn id="43" dur="500"/>
                                        <p:tgtEl>
                                          <p:spTgt spid="49"/>
                                        </p:tgtEl>
                                      </p:cBhvr>
                                    </p:animEffect>
                                  </p:childTnLst>
                                </p:cTn>
                              </p:par>
                            </p:childTnLst>
                          </p:cTn>
                        </p:par>
                      </p:childTnLst>
                    </p:cTn>
                  </p:par>
                  <p:par>
                    <p:cTn id="44" fill="hold">
                      <p:stCondLst>
                        <p:cond delay="indefinite"/>
                      </p:stCondLst>
                      <p:childTnLst>
                        <p:par>
                          <p:cTn id="45" fill="hold">
                            <p:stCondLst>
                              <p:cond delay="0"/>
                            </p:stCondLst>
                            <p:childTnLst>
                              <p:par>
                                <p:cTn id="46" presetID="63" presetClass="path" presetSubtype="0" accel="50000" decel="50000" fill="hold" grpId="1" nodeType="clickEffect">
                                  <p:stCondLst>
                                    <p:cond delay="0"/>
                                  </p:stCondLst>
                                  <p:childTnLst>
                                    <p:animMotion origin="layout" path="M 0.07101 0.00023 L 0.09184 0.00023 " pathEditMode="relative" rAng="0" ptsTypes="AA">
                                      <p:cBhvr>
                                        <p:cTn id="47" dur="500" fill="hold"/>
                                        <p:tgtEl>
                                          <p:spTgt spid="46"/>
                                        </p:tgtEl>
                                        <p:attrNameLst>
                                          <p:attrName>ppt_x</p:attrName>
                                          <p:attrName>ppt_y</p:attrName>
                                        </p:attrNameLst>
                                      </p:cBhvr>
                                      <p:rCtr x="10" y="0"/>
                                    </p:animMotion>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500" fill="hold"/>
                                        <p:tgtEl>
                                          <p:spTgt spid="86"/>
                                        </p:tgtEl>
                                        <p:attrNameLst>
                                          <p:attrName>stroke.color</p:attrName>
                                        </p:attrNameLst>
                                      </p:cBhvr>
                                      <p:to>
                                        <a:srgbClr val="FF9900"/>
                                      </p:to>
                                    </p:animClr>
                                    <p:set>
                                      <p:cBhvr>
                                        <p:cTn id="52" dur="500" fill="hold"/>
                                        <p:tgtEl>
                                          <p:spTgt spid="86"/>
                                        </p:tgtEl>
                                        <p:attrNameLst>
                                          <p:attrName>stroke.on</p:attrName>
                                        </p:attrNameLst>
                                      </p:cBhvr>
                                      <p:to>
                                        <p:strVal val="true"/>
                                      </p:to>
                                    </p:set>
                                  </p:childTnLst>
                                </p:cTn>
                              </p:par>
                              <p:par>
                                <p:cTn id="53" presetID="1" presetClass="emph" presetSubtype="2" fill="hold" nodeType="withEffect">
                                  <p:stCondLst>
                                    <p:cond delay="0"/>
                                  </p:stCondLst>
                                  <p:childTnLst>
                                    <p:animClr clrSpc="rgb" dir="cw">
                                      <p:cBhvr>
                                        <p:cTn id="54" dur="500" fill="hold"/>
                                        <p:tgtEl>
                                          <p:spTgt spid="62"/>
                                        </p:tgtEl>
                                        <p:attrNameLst>
                                          <p:attrName>fillcolor</p:attrName>
                                        </p:attrNameLst>
                                      </p:cBhvr>
                                      <p:to>
                                        <a:srgbClr val="FF9900"/>
                                      </p:to>
                                    </p:animClr>
                                    <p:set>
                                      <p:cBhvr>
                                        <p:cTn id="55" dur="500" fill="hold"/>
                                        <p:tgtEl>
                                          <p:spTgt spid="62"/>
                                        </p:tgtEl>
                                        <p:attrNameLst>
                                          <p:attrName>fill.type</p:attrName>
                                        </p:attrNameLst>
                                      </p:cBhvr>
                                      <p:to>
                                        <p:strVal val="solid"/>
                                      </p:to>
                                    </p:set>
                                    <p:set>
                                      <p:cBhvr>
                                        <p:cTn id="56" dur="500" fill="hold"/>
                                        <p:tgtEl>
                                          <p:spTgt spid="62"/>
                                        </p:tgtEl>
                                        <p:attrNameLst>
                                          <p:attrName>fill.on</p:attrName>
                                        </p:attrNameLst>
                                      </p:cBhvr>
                                      <p:to>
                                        <p:strVal val="true"/>
                                      </p:to>
                                    </p:set>
                                  </p:childTnLst>
                                </p:cTn>
                              </p:par>
                              <p:par>
                                <p:cTn id="57" presetID="7" presetClass="emph" presetSubtype="2" fill="hold" nodeType="withEffect">
                                  <p:stCondLst>
                                    <p:cond delay="0"/>
                                  </p:stCondLst>
                                  <p:childTnLst>
                                    <p:animClr clrSpc="rgb" dir="cw">
                                      <p:cBhvr>
                                        <p:cTn id="58" dur="500" fill="hold"/>
                                        <p:tgtEl>
                                          <p:spTgt spid="69"/>
                                        </p:tgtEl>
                                        <p:attrNameLst>
                                          <p:attrName>stroke.color</p:attrName>
                                        </p:attrNameLst>
                                      </p:cBhvr>
                                      <p:to>
                                        <a:srgbClr val="FF9900"/>
                                      </p:to>
                                    </p:animClr>
                                    <p:set>
                                      <p:cBhvr>
                                        <p:cTn id="59" dur="500" fill="hold"/>
                                        <p:tgtEl>
                                          <p:spTgt spid="69"/>
                                        </p:tgtEl>
                                        <p:attrNameLst>
                                          <p:attrName>stroke.on</p:attrName>
                                        </p:attrNameLst>
                                      </p:cBhvr>
                                      <p:to>
                                        <p:strVal val="true"/>
                                      </p:to>
                                    </p:set>
                                  </p:childTnLst>
                                </p:cTn>
                              </p:par>
                              <p:par>
                                <p:cTn id="60" presetID="1" presetClass="emph" presetSubtype="2" fill="hold" nodeType="withEffect">
                                  <p:stCondLst>
                                    <p:cond delay="0"/>
                                  </p:stCondLst>
                                  <p:childTnLst>
                                    <p:animClr clrSpc="rgb" dir="cw">
                                      <p:cBhvr>
                                        <p:cTn id="61" dur="500" fill="hold"/>
                                        <p:tgtEl>
                                          <p:spTgt spid="63"/>
                                        </p:tgtEl>
                                        <p:attrNameLst>
                                          <p:attrName>fillcolor</p:attrName>
                                        </p:attrNameLst>
                                      </p:cBhvr>
                                      <p:to>
                                        <a:srgbClr val="FF9900"/>
                                      </p:to>
                                    </p:animClr>
                                    <p:set>
                                      <p:cBhvr>
                                        <p:cTn id="62" dur="500" fill="hold"/>
                                        <p:tgtEl>
                                          <p:spTgt spid="63"/>
                                        </p:tgtEl>
                                        <p:attrNameLst>
                                          <p:attrName>fill.type</p:attrName>
                                        </p:attrNameLst>
                                      </p:cBhvr>
                                      <p:to>
                                        <p:strVal val="solid"/>
                                      </p:to>
                                    </p:set>
                                    <p:set>
                                      <p:cBhvr>
                                        <p:cTn id="63" dur="500" fill="hold"/>
                                        <p:tgtEl>
                                          <p:spTgt spid="63"/>
                                        </p:tgtEl>
                                        <p:attrNameLst>
                                          <p:attrName>fill.on</p:attrName>
                                        </p:attrNameLst>
                                      </p:cBhvr>
                                      <p:to>
                                        <p:strVal val="true"/>
                                      </p:to>
                                    </p:set>
                                  </p:childTnLst>
                                </p:cTn>
                              </p:par>
                              <p:par>
                                <p:cTn id="64" presetID="4" presetClass="entr" presetSubtype="16" fill="hold" grpId="0" nodeType="withEffect">
                                  <p:stCondLst>
                                    <p:cond delay="0"/>
                                  </p:stCondLst>
                                  <p:childTnLst>
                                    <p:set>
                                      <p:cBhvr>
                                        <p:cTn id="65" dur="1" fill="hold">
                                          <p:stCondLst>
                                            <p:cond delay="0"/>
                                          </p:stCondLst>
                                        </p:cTn>
                                        <p:tgtEl>
                                          <p:spTgt spid="50"/>
                                        </p:tgtEl>
                                        <p:attrNameLst>
                                          <p:attrName>style.visibility</p:attrName>
                                        </p:attrNameLst>
                                      </p:cBhvr>
                                      <p:to>
                                        <p:strVal val="visible"/>
                                      </p:to>
                                    </p:set>
                                    <p:animEffect transition="in" filter="box(in)">
                                      <p:cBhvr>
                                        <p:cTn id="66" dur="500"/>
                                        <p:tgtEl>
                                          <p:spTgt spid="50"/>
                                        </p:tgtEl>
                                      </p:cBhvr>
                                    </p:animEffect>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grpId="2" nodeType="clickEffect">
                                  <p:stCondLst>
                                    <p:cond delay="0"/>
                                  </p:stCondLst>
                                  <p:childTnLst>
                                    <p:animMotion origin="layout" path="M 0.09097 0.00023 L 0.11823 0.00023 " pathEditMode="relative" rAng="0" ptsTypes="AA">
                                      <p:cBhvr>
                                        <p:cTn id="70" dur="500" fill="hold"/>
                                        <p:tgtEl>
                                          <p:spTgt spid="46"/>
                                        </p:tgtEl>
                                        <p:attrNameLst>
                                          <p:attrName>ppt_x</p:attrName>
                                          <p:attrName>ppt_y</p:attrName>
                                        </p:attrNameLst>
                                      </p:cBhvr>
                                      <p:rCtr x="14" y="0"/>
                                    </p:animMotion>
                                  </p:childTnLst>
                                </p:cTn>
                              </p:par>
                            </p:childTnLst>
                          </p:cTn>
                        </p:par>
                      </p:childTnLst>
                    </p:cTn>
                  </p:par>
                  <p:par>
                    <p:cTn id="71" fill="hold">
                      <p:stCondLst>
                        <p:cond delay="indefinite"/>
                      </p:stCondLst>
                      <p:childTnLst>
                        <p:par>
                          <p:cTn id="72" fill="hold">
                            <p:stCondLst>
                              <p:cond delay="0"/>
                            </p:stCondLst>
                            <p:childTnLst>
                              <p:par>
                                <p:cTn id="73" presetID="7" presetClass="emph" presetSubtype="2" fill="hold" nodeType="clickEffect">
                                  <p:stCondLst>
                                    <p:cond delay="0"/>
                                  </p:stCondLst>
                                  <p:childTnLst>
                                    <p:animClr clrSpc="rgb" dir="cw">
                                      <p:cBhvr>
                                        <p:cTn id="74" dur="500" fill="hold"/>
                                        <p:tgtEl>
                                          <p:spTgt spid="93"/>
                                        </p:tgtEl>
                                        <p:attrNameLst>
                                          <p:attrName>stroke.color</p:attrName>
                                        </p:attrNameLst>
                                      </p:cBhvr>
                                      <p:to>
                                        <a:srgbClr val="FF9900"/>
                                      </p:to>
                                    </p:animClr>
                                    <p:set>
                                      <p:cBhvr>
                                        <p:cTn id="75" dur="500" fill="hold"/>
                                        <p:tgtEl>
                                          <p:spTgt spid="93"/>
                                        </p:tgtEl>
                                        <p:attrNameLst>
                                          <p:attrName>stroke.on</p:attrName>
                                        </p:attrNameLst>
                                      </p:cBhvr>
                                      <p:to>
                                        <p:strVal val="true"/>
                                      </p:to>
                                    </p:set>
                                  </p:childTnLst>
                                </p:cTn>
                              </p:par>
                              <p:par>
                                <p:cTn id="76" presetID="1" presetClass="emph" presetSubtype="2" fill="hold" nodeType="withEffect">
                                  <p:stCondLst>
                                    <p:cond delay="0"/>
                                  </p:stCondLst>
                                  <p:childTnLst>
                                    <p:animClr clrSpc="rgb" dir="cw">
                                      <p:cBhvr>
                                        <p:cTn id="77" dur="500" fill="hold"/>
                                        <p:tgtEl>
                                          <p:spTgt spid="60"/>
                                        </p:tgtEl>
                                        <p:attrNameLst>
                                          <p:attrName>fillcolor</p:attrName>
                                        </p:attrNameLst>
                                      </p:cBhvr>
                                      <p:to>
                                        <a:srgbClr val="FF9900"/>
                                      </p:to>
                                    </p:animClr>
                                    <p:set>
                                      <p:cBhvr>
                                        <p:cTn id="78" dur="500" fill="hold"/>
                                        <p:tgtEl>
                                          <p:spTgt spid="60"/>
                                        </p:tgtEl>
                                        <p:attrNameLst>
                                          <p:attrName>fill.type</p:attrName>
                                        </p:attrNameLst>
                                      </p:cBhvr>
                                      <p:to>
                                        <p:strVal val="solid"/>
                                      </p:to>
                                    </p:set>
                                    <p:set>
                                      <p:cBhvr>
                                        <p:cTn id="79" dur="500" fill="hold"/>
                                        <p:tgtEl>
                                          <p:spTgt spid="60"/>
                                        </p:tgtEl>
                                        <p:attrNameLst>
                                          <p:attrName>fill.on</p:attrName>
                                        </p:attrNameLst>
                                      </p:cBhvr>
                                      <p:to>
                                        <p:strVal val="true"/>
                                      </p:to>
                                    </p:set>
                                  </p:childTnLst>
                                </p:cTn>
                              </p:par>
                              <p:par>
                                <p:cTn id="80" presetID="7" presetClass="emph" presetSubtype="2" fill="hold" nodeType="withEffect">
                                  <p:stCondLst>
                                    <p:cond delay="0"/>
                                  </p:stCondLst>
                                  <p:childTnLst>
                                    <p:animClr clrSpc="rgb" dir="cw">
                                      <p:cBhvr>
                                        <p:cTn id="81" dur="500" fill="hold"/>
                                        <p:tgtEl>
                                          <p:spTgt spid="67"/>
                                        </p:tgtEl>
                                        <p:attrNameLst>
                                          <p:attrName>stroke.color</p:attrName>
                                        </p:attrNameLst>
                                      </p:cBhvr>
                                      <p:to>
                                        <a:srgbClr val="FF9900"/>
                                      </p:to>
                                    </p:animClr>
                                    <p:set>
                                      <p:cBhvr>
                                        <p:cTn id="82" dur="500" fill="hold"/>
                                        <p:tgtEl>
                                          <p:spTgt spid="67"/>
                                        </p:tgtEl>
                                        <p:attrNameLst>
                                          <p:attrName>stroke.on</p:attrName>
                                        </p:attrNameLst>
                                      </p:cBhvr>
                                      <p:to>
                                        <p:strVal val="true"/>
                                      </p:to>
                                    </p:set>
                                  </p:childTnLst>
                                </p:cTn>
                              </p:par>
                              <p:par>
                                <p:cTn id="83" presetID="1" presetClass="emph" presetSubtype="2" fill="hold" nodeType="withEffect">
                                  <p:stCondLst>
                                    <p:cond delay="0"/>
                                  </p:stCondLst>
                                  <p:childTnLst>
                                    <p:animClr clrSpc="rgb" dir="cw">
                                      <p:cBhvr>
                                        <p:cTn id="84" dur="500" fill="hold"/>
                                        <p:tgtEl>
                                          <p:spTgt spid="59"/>
                                        </p:tgtEl>
                                        <p:attrNameLst>
                                          <p:attrName>fillcolor</p:attrName>
                                        </p:attrNameLst>
                                      </p:cBhvr>
                                      <p:to>
                                        <a:srgbClr val="FF9900"/>
                                      </p:to>
                                    </p:animClr>
                                    <p:set>
                                      <p:cBhvr>
                                        <p:cTn id="85" dur="500" fill="hold"/>
                                        <p:tgtEl>
                                          <p:spTgt spid="59"/>
                                        </p:tgtEl>
                                        <p:attrNameLst>
                                          <p:attrName>fill.type</p:attrName>
                                        </p:attrNameLst>
                                      </p:cBhvr>
                                      <p:to>
                                        <p:strVal val="solid"/>
                                      </p:to>
                                    </p:set>
                                    <p:set>
                                      <p:cBhvr>
                                        <p:cTn id="86" dur="500" fill="hold"/>
                                        <p:tgtEl>
                                          <p:spTgt spid="59"/>
                                        </p:tgtEl>
                                        <p:attrNameLst>
                                          <p:attrName>fill.on</p:attrName>
                                        </p:attrNameLst>
                                      </p:cBhvr>
                                      <p:to>
                                        <p:strVal val="true"/>
                                      </p:to>
                                    </p:set>
                                  </p:childTnLst>
                                </p:cTn>
                              </p:par>
                              <p:par>
                                <p:cTn id="87" presetID="4" presetClass="entr" presetSubtype="16" fill="hold" grpId="0" nodeType="withEffect">
                                  <p:stCondLst>
                                    <p:cond delay="0"/>
                                  </p:stCondLst>
                                  <p:childTnLst>
                                    <p:set>
                                      <p:cBhvr>
                                        <p:cTn id="88" dur="1" fill="hold">
                                          <p:stCondLst>
                                            <p:cond delay="0"/>
                                          </p:stCondLst>
                                        </p:cTn>
                                        <p:tgtEl>
                                          <p:spTgt spid="51"/>
                                        </p:tgtEl>
                                        <p:attrNameLst>
                                          <p:attrName>style.visibility</p:attrName>
                                        </p:attrNameLst>
                                      </p:cBhvr>
                                      <p:to>
                                        <p:strVal val="visible"/>
                                      </p:to>
                                    </p:set>
                                    <p:animEffect transition="in" filter="box(in)">
                                      <p:cBhvr>
                                        <p:cTn id="89"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6" grpId="1" animBg="1"/>
      <p:bldP spid="46" grpId="2" animBg="1"/>
      <p:bldP spid="49" grpId="0" animBg="1"/>
      <p:bldP spid="50" grpId="0" animBg="1"/>
      <p:bldP spid="5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Naïve Data Parallel Approach</a:t>
            </a:r>
            <a:endParaRPr lang="zh-TW" altLang="en-US" dirty="0"/>
          </a:p>
        </p:txBody>
      </p:sp>
      <p:sp>
        <p:nvSpPr>
          <p:cNvPr id="3" name="內容版面配置區 2"/>
          <p:cNvSpPr>
            <a:spLocks noGrp="1"/>
          </p:cNvSpPr>
          <p:nvPr>
            <p:ph idx="1"/>
          </p:nvPr>
        </p:nvSpPr>
        <p:spPr>
          <a:xfrm>
            <a:off x="457200" y="1340768"/>
            <a:ext cx="8686800" cy="4983832"/>
          </a:xfrm>
        </p:spPr>
        <p:txBody>
          <a:bodyPr/>
          <a:lstStyle/>
          <a:p>
            <a:r>
              <a:rPr lang="en-US" altLang="zh-TW" sz="2800" dirty="0" smtClean="0"/>
              <a:t>Partition an input stream into multiple segments and assign each segment a thread to traverse AC state machine</a:t>
            </a:r>
          </a:p>
          <a:p>
            <a:r>
              <a:rPr lang="en-US" altLang="zh-TW" sz="2800" dirty="0" smtClean="0"/>
              <a:t>Boundary detection problem</a:t>
            </a:r>
          </a:p>
          <a:p>
            <a:pPr lvl="1"/>
            <a:r>
              <a:rPr lang="en-US" altLang="zh-TW" sz="2400" dirty="0" smtClean="0"/>
              <a:t>Pattern occurs in the boundary of adjacent segments.</a:t>
            </a:r>
          </a:p>
          <a:p>
            <a:pPr lvl="1"/>
            <a:r>
              <a:rPr lang="en-US" altLang="zh-TW" sz="2400" dirty="0" smtClean="0"/>
              <a:t>Duration time of threads = segment size + longest pattern length – 1</a:t>
            </a:r>
            <a:endParaRPr lang="zh-TW" altLang="en-US" sz="2400" dirty="0"/>
          </a:p>
        </p:txBody>
      </p:sp>
      <p:sp>
        <p:nvSpPr>
          <p:cNvPr id="316530" name="Rectangle 11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TW" altLang="en-US"/>
          </a:p>
        </p:txBody>
      </p:sp>
      <p:sp>
        <p:nvSpPr>
          <p:cNvPr id="319" name="文字方塊 318"/>
          <p:cNvSpPr txBox="1"/>
          <p:nvPr/>
        </p:nvSpPr>
        <p:spPr>
          <a:xfrm>
            <a:off x="791072" y="4479080"/>
            <a:ext cx="8352928" cy="523220"/>
          </a:xfrm>
          <a:prstGeom prst="rect">
            <a:avLst/>
          </a:prstGeom>
          <a:noFill/>
        </p:spPr>
        <p:txBody>
          <a:bodyPr wrap="square" rtlCol="0">
            <a:spAutoFit/>
          </a:bodyPr>
          <a:lstStyle/>
          <a:p>
            <a:r>
              <a:rPr lang="en-US" altLang="zh-TW" sz="2800" spc="3000" dirty="0" smtClean="0"/>
              <a:t>TOETACTOXXXXX</a:t>
            </a:r>
            <a:endParaRPr lang="zh-TW" altLang="en-US" sz="2800" spc="3000" dirty="0"/>
          </a:p>
        </p:txBody>
      </p:sp>
      <p:grpSp>
        <p:nvGrpSpPr>
          <p:cNvPr id="585" name="群組 584"/>
          <p:cNvGrpSpPr/>
          <p:nvPr/>
        </p:nvGrpSpPr>
        <p:grpSpPr>
          <a:xfrm>
            <a:off x="899592" y="5590309"/>
            <a:ext cx="1769764" cy="1151059"/>
            <a:chOff x="5682556" y="5337758"/>
            <a:chExt cx="1769764" cy="1151059"/>
          </a:xfrm>
        </p:grpSpPr>
        <p:sp>
          <p:nvSpPr>
            <p:cNvPr id="546" name="橢圓 545"/>
            <p:cNvSpPr/>
            <p:nvPr/>
          </p:nvSpPr>
          <p:spPr>
            <a:xfrm>
              <a:off x="5682556"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47" name="橢圓 546"/>
            <p:cNvSpPr/>
            <p:nvPr/>
          </p:nvSpPr>
          <p:spPr>
            <a:xfrm>
              <a:off x="6070662"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48" name="橢圓 547"/>
            <p:cNvSpPr/>
            <p:nvPr/>
          </p:nvSpPr>
          <p:spPr>
            <a:xfrm>
              <a:off x="6458769"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49" name="橢圓 548"/>
            <p:cNvSpPr/>
            <p:nvPr/>
          </p:nvSpPr>
          <p:spPr>
            <a:xfrm>
              <a:off x="6846874"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50" name="橢圓 549"/>
            <p:cNvSpPr/>
            <p:nvPr/>
          </p:nvSpPr>
          <p:spPr>
            <a:xfrm>
              <a:off x="6846874" y="5353548"/>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51" name="橢圓 550"/>
            <p:cNvSpPr/>
            <p:nvPr/>
          </p:nvSpPr>
          <p:spPr>
            <a:xfrm>
              <a:off x="6458769" y="5353548"/>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52" name="橢圓 551"/>
            <p:cNvSpPr/>
            <p:nvPr/>
          </p:nvSpPr>
          <p:spPr>
            <a:xfrm>
              <a:off x="6070662" y="6246072"/>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53" name="橢圓 552"/>
            <p:cNvSpPr/>
            <p:nvPr/>
          </p:nvSpPr>
          <p:spPr>
            <a:xfrm>
              <a:off x="6458769" y="6246072"/>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54" name="橢圓 553"/>
            <p:cNvSpPr/>
            <p:nvPr/>
          </p:nvSpPr>
          <p:spPr>
            <a:xfrm>
              <a:off x="6846874" y="6246072"/>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555" name="直線單箭頭接點 554"/>
            <p:cNvCxnSpPr>
              <a:stCxn id="546" idx="6"/>
              <a:endCxn id="547" idx="2"/>
            </p:cNvCxnSpPr>
            <p:nvPr/>
          </p:nvCxnSpPr>
          <p:spPr>
            <a:xfrm>
              <a:off x="5915419" y="5876258"/>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6" name="直線單箭頭接點 555"/>
            <p:cNvCxnSpPr>
              <a:stCxn id="547" idx="6"/>
              <a:endCxn id="548" idx="2"/>
            </p:cNvCxnSpPr>
            <p:nvPr/>
          </p:nvCxnSpPr>
          <p:spPr>
            <a:xfrm>
              <a:off x="6303526" y="5876258"/>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7" name="直線單箭頭接點 556"/>
            <p:cNvCxnSpPr>
              <a:stCxn id="548" idx="6"/>
              <a:endCxn id="549" idx="2"/>
            </p:cNvCxnSpPr>
            <p:nvPr/>
          </p:nvCxnSpPr>
          <p:spPr>
            <a:xfrm>
              <a:off x="6691632" y="5876258"/>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8" name="直線單箭頭接點 557"/>
            <p:cNvCxnSpPr>
              <a:stCxn id="551" idx="6"/>
              <a:endCxn id="550" idx="2"/>
            </p:cNvCxnSpPr>
            <p:nvPr/>
          </p:nvCxnSpPr>
          <p:spPr>
            <a:xfrm>
              <a:off x="6691632" y="5474921"/>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59" name="直線單箭頭接點 558"/>
            <p:cNvCxnSpPr>
              <a:stCxn id="552" idx="6"/>
              <a:endCxn id="553" idx="2"/>
            </p:cNvCxnSpPr>
            <p:nvPr/>
          </p:nvCxnSpPr>
          <p:spPr>
            <a:xfrm>
              <a:off x="6303526" y="6367444"/>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60" name="直線單箭頭接點 559"/>
            <p:cNvCxnSpPr>
              <a:stCxn id="553" idx="6"/>
              <a:endCxn id="554" idx="2"/>
            </p:cNvCxnSpPr>
            <p:nvPr/>
          </p:nvCxnSpPr>
          <p:spPr>
            <a:xfrm>
              <a:off x="6691632" y="6367444"/>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561" name="橢圓 560"/>
            <p:cNvSpPr/>
            <p:nvPr/>
          </p:nvSpPr>
          <p:spPr>
            <a:xfrm>
              <a:off x="7219456" y="5754885"/>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562" name="直線單箭頭接點 561"/>
            <p:cNvCxnSpPr>
              <a:stCxn id="549" idx="6"/>
              <a:endCxn id="561" idx="2"/>
            </p:cNvCxnSpPr>
            <p:nvPr/>
          </p:nvCxnSpPr>
          <p:spPr>
            <a:xfrm>
              <a:off x="7079738" y="5876258"/>
              <a:ext cx="139718"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1" name="弧形接點 67"/>
            <p:cNvCxnSpPr>
              <a:stCxn id="546" idx="4"/>
              <a:endCxn id="552" idx="2"/>
            </p:cNvCxnSpPr>
            <p:nvPr/>
          </p:nvCxnSpPr>
          <p:spPr>
            <a:xfrm rot="16200000" flipH="1">
              <a:off x="5749917" y="6046700"/>
              <a:ext cx="369815" cy="271674"/>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573" name="圖案 572"/>
            <p:cNvCxnSpPr>
              <a:stCxn id="547" idx="0"/>
              <a:endCxn id="551" idx="2"/>
            </p:cNvCxnSpPr>
            <p:nvPr/>
          </p:nvCxnSpPr>
          <p:spPr>
            <a:xfrm rot="5400000" flipH="1" flipV="1">
              <a:off x="6182949" y="5479066"/>
              <a:ext cx="279964" cy="271674"/>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574" name="圖案 573"/>
            <p:cNvCxnSpPr>
              <a:stCxn id="546" idx="0"/>
              <a:endCxn id="546" idx="2"/>
            </p:cNvCxnSpPr>
            <p:nvPr/>
          </p:nvCxnSpPr>
          <p:spPr>
            <a:xfrm rot="16200000" flipH="1" flipV="1">
              <a:off x="5680085" y="5757355"/>
              <a:ext cx="121373" cy="116432"/>
            </a:xfrm>
            <a:prstGeom prst="curvedConnector4">
              <a:avLst>
                <a:gd name="adj1" fmla="val -95601"/>
                <a:gd name="adj2" fmla="val 196000"/>
              </a:avLst>
            </a:prstGeom>
            <a:ln w="190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576" name="圖案 88"/>
            <p:cNvCxnSpPr>
              <a:stCxn id="549" idx="4"/>
              <a:endCxn id="552" idx="0"/>
            </p:cNvCxnSpPr>
            <p:nvPr/>
          </p:nvCxnSpPr>
          <p:spPr>
            <a:xfrm rot="5400000">
              <a:off x="6450979" y="5733745"/>
              <a:ext cx="248443" cy="776212"/>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77" name="圖案 88"/>
            <p:cNvCxnSpPr>
              <a:stCxn id="561" idx="4"/>
              <a:endCxn id="553" idx="0"/>
            </p:cNvCxnSpPr>
            <p:nvPr/>
          </p:nvCxnSpPr>
          <p:spPr>
            <a:xfrm rot="5400000">
              <a:off x="6831323" y="5741507"/>
              <a:ext cx="248443" cy="760688"/>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78" name="圖案 88"/>
            <p:cNvCxnSpPr>
              <a:stCxn id="547" idx="0"/>
              <a:endCxn id="546" idx="0"/>
            </p:cNvCxnSpPr>
            <p:nvPr/>
          </p:nvCxnSpPr>
          <p:spPr>
            <a:xfrm rot="16200000" flipV="1">
              <a:off x="5992923" y="5560832"/>
              <a:ext cx="6446" cy="388106"/>
            </a:xfrm>
            <a:prstGeom prst="curvedConnector3">
              <a:avLst>
                <a:gd name="adj1" fmla="val 180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79" name="圖案 88"/>
            <p:cNvCxnSpPr/>
            <p:nvPr/>
          </p:nvCxnSpPr>
          <p:spPr>
            <a:xfrm rot="16200000" flipH="1" flipV="1">
              <a:off x="5963035" y="5210261"/>
              <a:ext cx="365788" cy="693883"/>
            </a:xfrm>
            <a:prstGeom prst="curvedConnector3">
              <a:avLst>
                <a:gd name="adj1" fmla="val -2278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80" name="圖案 88"/>
            <p:cNvCxnSpPr/>
            <p:nvPr/>
          </p:nvCxnSpPr>
          <p:spPr>
            <a:xfrm rot="16200000" flipH="1" flipV="1">
              <a:off x="6180479" y="4956267"/>
              <a:ext cx="401337" cy="1164319"/>
            </a:xfrm>
            <a:prstGeom prst="curvedConnector3">
              <a:avLst>
                <a:gd name="adj1" fmla="val -43651"/>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81" name="圖案 88"/>
            <p:cNvCxnSpPr>
              <a:stCxn id="548" idx="3"/>
              <a:endCxn id="546" idx="5"/>
            </p:cNvCxnSpPr>
            <p:nvPr/>
          </p:nvCxnSpPr>
          <p:spPr>
            <a:xfrm rot="5400000">
              <a:off x="6186976" y="5656304"/>
              <a:ext cx="6446" cy="611553"/>
            </a:xfrm>
            <a:prstGeom prst="curvedConnector3">
              <a:avLst>
                <a:gd name="adj1" fmla="val 2351465"/>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82" name="圖案 88"/>
            <p:cNvCxnSpPr/>
            <p:nvPr/>
          </p:nvCxnSpPr>
          <p:spPr>
            <a:xfrm rot="5400000" flipH="1">
              <a:off x="5676889" y="5990231"/>
              <a:ext cx="526736" cy="470436"/>
            </a:xfrm>
            <a:prstGeom prst="curvedConnector3">
              <a:avLst>
                <a:gd name="adj1" fmla="val -8207"/>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83" name="圖案 88"/>
            <p:cNvCxnSpPr>
              <a:stCxn id="553" idx="1"/>
              <a:endCxn id="547" idx="4"/>
            </p:cNvCxnSpPr>
            <p:nvPr/>
          </p:nvCxnSpPr>
          <p:spPr>
            <a:xfrm rot="16200000" flipV="1">
              <a:off x="6197987" y="5986738"/>
              <a:ext cx="283992" cy="305777"/>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584" name="圖案 88"/>
            <p:cNvCxnSpPr>
              <a:stCxn id="554" idx="6"/>
              <a:endCxn id="551" idx="0"/>
            </p:cNvCxnSpPr>
            <p:nvPr/>
          </p:nvCxnSpPr>
          <p:spPr>
            <a:xfrm flipH="1" flipV="1">
              <a:off x="6575200" y="5353548"/>
              <a:ext cx="504538" cy="1013897"/>
            </a:xfrm>
            <a:prstGeom prst="curvedConnector4">
              <a:avLst>
                <a:gd name="adj1" fmla="val -98607"/>
                <a:gd name="adj2" fmla="val 122664"/>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grpSp>
      <p:cxnSp>
        <p:nvCxnSpPr>
          <p:cNvPr id="587" name="直線接點 586"/>
          <p:cNvCxnSpPr/>
          <p:nvPr/>
        </p:nvCxnSpPr>
        <p:spPr>
          <a:xfrm>
            <a:off x="683568" y="4438181"/>
            <a:ext cx="0"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8" name="直線接點 587"/>
          <p:cNvCxnSpPr/>
          <p:nvPr/>
        </p:nvCxnSpPr>
        <p:spPr>
          <a:xfrm>
            <a:off x="3131840" y="4438181"/>
            <a:ext cx="0"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9" name="直線接點 588"/>
          <p:cNvCxnSpPr/>
          <p:nvPr/>
        </p:nvCxnSpPr>
        <p:spPr>
          <a:xfrm>
            <a:off x="5580112" y="4438181"/>
            <a:ext cx="0"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0" name="直線接點 589"/>
          <p:cNvCxnSpPr/>
          <p:nvPr/>
        </p:nvCxnSpPr>
        <p:spPr>
          <a:xfrm>
            <a:off x="8100392" y="4438181"/>
            <a:ext cx="0" cy="576064"/>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591" name="群組 590"/>
          <p:cNvGrpSpPr/>
          <p:nvPr/>
        </p:nvGrpSpPr>
        <p:grpSpPr>
          <a:xfrm>
            <a:off x="3275856" y="5590309"/>
            <a:ext cx="1769764" cy="1151059"/>
            <a:chOff x="5682556" y="5337758"/>
            <a:chExt cx="1769764" cy="1151059"/>
          </a:xfrm>
        </p:grpSpPr>
        <p:sp>
          <p:nvSpPr>
            <p:cNvPr id="592" name="橢圓 591"/>
            <p:cNvSpPr/>
            <p:nvPr/>
          </p:nvSpPr>
          <p:spPr>
            <a:xfrm>
              <a:off x="5682556"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93" name="橢圓 592"/>
            <p:cNvSpPr/>
            <p:nvPr/>
          </p:nvSpPr>
          <p:spPr>
            <a:xfrm>
              <a:off x="6070662"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94" name="橢圓 593"/>
            <p:cNvSpPr/>
            <p:nvPr/>
          </p:nvSpPr>
          <p:spPr>
            <a:xfrm>
              <a:off x="6458769"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95" name="橢圓 594"/>
            <p:cNvSpPr/>
            <p:nvPr/>
          </p:nvSpPr>
          <p:spPr>
            <a:xfrm>
              <a:off x="6846874"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96" name="橢圓 595"/>
            <p:cNvSpPr/>
            <p:nvPr/>
          </p:nvSpPr>
          <p:spPr>
            <a:xfrm>
              <a:off x="6846874" y="5353548"/>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97" name="橢圓 596"/>
            <p:cNvSpPr/>
            <p:nvPr/>
          </p:nvSpPr>
          <p:spPr>
            <a:xfrm>
              <a:off x="6458769" y="5353548"/>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98" name="橢圓 597"/>
            <p:cNvSpPr/>
            <p:nvPr/>
          </p:nvSpPr>
          <p:spPr>
            <a:xfrm>
              <a:off x="6070662" y="6246072"/>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599" name="橢圓 598"/>
            <p:cNvSpPr/>
            <p:nvPr/>
          </p:nvSpPr>
          <p:spPr>
            <a:xfrm>
              <a:off x="6458769" y="6246072"/>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00" name="橢圓 599"/>
            <p:cNvSpPr/>
            <p:nvPr/>
          </p:nvSpPr>
          <p:spPr>
            <a:xfrm>
              <a:off x="6846874" y="6246072"/>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601" name="直線單箭頭接點 600"/>
            <p:cNvCxnSpPr>
              <a:stCxn id="592" idx="6"/>
              <a:endCxn id="593" idx="2"/>
            </p:cNvCxnSpPr>
            <p:nvPr/>
          </p:nvCxnSpPr>
          <p:spPr>
            <a:xfrm>
              <a:off x="5915419" y="5876258"/>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2" name="直線單箭頭接點 601"/>
            <p:cNvCxnSpPr>
              <a:stCxn id="593" idx="6"/>
              <a:endCxn id="594" idx="2"/>
            </p:cNvCxnSpPr>
            <p:nvPr/>
          </p:nvCxnSpPr>
          <p:spPr>
            <a:xfrm>
              <a:off x="6303526" y="5876258"/>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3" name="直線單箭頭接點 602"/>
            <p:cNvCxnSpPr>
              <a:stCxn id="594" idx="6"/>
              <a:endCxn id="595" idx="2"/>
            </p:cNvCxnSpPr>
            <p:nvPr/>
          </p:nvCxnSpPr>
          <p:spPr>
            <a:xfrm>
              <a:off x="6691632" y="5876258"/>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4" name="直線單箭頭接點 603"/>
            <p:cNvCxnSpPr>
              <a:stCxn id="597" idx="6"/>
              <a:endCxn id="596" idx="2"/>
            </p:cNvCxnSpPr>
            <p:nvPr/>
          </p:nvCxnSpPr>
          <p:spPr>
            <a:xfrm>
              <a:off x="6691632" y="5474921"/>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5" name="直線單箭頭接點 604"/>
            <p:cNvCxnSpPr>
              <a:stCxn id="598" idx="6"/>
              <a:endCxn id="599" idx="2"/>
            </p:cNvCxnSpPr>
            <p:nvPr/>
          </p:nvCxnSpPr>
          <p:spPr>
            <a:xfrm>
              <a:off x="6303526" y="6367444"/>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6" name="直線單箭頭接點 605"/>
            <p:cNvCxnSpPr>
              <a:stCxn id="599" idx="6"/>
              <a:endCxn id="600" idx="2"/>
            </p:cNvCxnSpPr>
            <p:nvPr/>
          </p:nvCxnSpPr>
          <p:spPr>
            <a:xfrm>
              <a:off x="6691632" y="6367444"/>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07" name="橢圓 606"/>
            <p:cNvSpPr/>
            <p:nvPr/>
          </p:nvSpPr>
          <p:spPr>
            <a:xfrm>
              <a:off x="7219456" y="5754885"/>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608" name="直線單箭頭接點 607"/>
            <p:cNvCxnSpPr>
              <a:stCxn id="595" idx="6"/>
              <a:endCxn id="607" idx="2"/>
            </p:cNvCxnSpPr>
            <p:nvPr/>
          </p:nvCxnSpPr>
          <p:spPr>
            <a:xfrm>
              <a:off x="7079738" y="5876258"/>
              <a:ext cx="139718"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09" name="弧形接點 67"/>
            <p:cNvCxnSpPr>
              <a:stCxn id="592" idx="4"/>
              <a:endCxn id="598" idx="2"/>
            </p:cNvCxnSpPr>
            <p:nvPr/>
          </p:nvCxnSpPr>
          <p:spPr>
            <a:xfrm rot="16200000" flipH="1">
              <a:off x="5749917" y="6046700"/>
              <a:ext cx="369815" cy="271674"/>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610" name="圖案 609"/>
            <p:cNvCxnSpPr>
              <a:stCxn id="593" idx="0"/>
              <a:endCxn id="597" idx="2"/>
            </p:cNvCxnSpPr>
            <p:nvPr/>
          </p:nvCxnSpPr>
          <p:spPr>
            <a:xfrm rot="5400000" flipH="1" flipV="1">
              <a:off x="6182949" y="5479066"/>
              <a:ext cx="279964" cy="271674"/>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11" name="圖案 610"/>
            <p:cNvCxnSpPr>
              <a:stCxn id="592" idx="0"/>
              <a:endCxn id="592" idx="2"/>
            </p:cNvCxnSpPr>
            <p:nvPr/>
          </p:nvCxnSpPr>
          <p:spPr>
            <a:xfrm rot="16200000" flipH="1" flipV="1">
              <a:off x="5680085" y="5757355"/>
              <a:ext cx="121373" cy="116432"/>
            </a:xfrm>
            <a:prstGeom prst="curvedConnector4">
              <a:avLst>
                <a:gd name="adj1" fmla="val -95601"/>
                <a:gd name="adj2" fmla="val 196000"/>
              </a:avLst>
            </a:prstGeom>
            <a:ln w="190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12" name="圖案 88"/>
            <p:cNvCxnSpPr>
              <a:stCxn id="595" idx="4"/>
              <a:endCxn id="598" idx="0"/>
            </p:cNvCxnSpPr>
            <p:nvPr/>
          </p:nvCxnSpPr>
          <p:spPr>
            <a:xfrm rot="5400000">
              <a:off x="6450979" y="5733745"/>
              <a:ext cx="248443" cy="776212"/>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13" name="圖案 88"/>
            <p:cNvCxnSpPr>
              <a:stCxn id="607" idx="4"/>
              <a:endCxn id="599" idx="0"/>
            </p:cNvCxnSpPr>
            <p:nvPr/>
          </p:nvCxnSpPr>
          <p:spPr>
            <a:xfrm rot="5400000">
              <a:off x="6831323" y="5741507"/>
              <a:ext cx="248443" cy="760688"/>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14" name="圖案 88"/>
            <p:cNvCxnSpPr>
              <a:stCxn id="593" idx="0"/>
              <a:endCxn id="592" idx="0"/>
            </p:cNvCxnSpPr>
            <p:nvPr/>
          </p:nvCxnSpPr>
          <p:spPr>
            <a:xfrm rot="16200000" flipV="1">
              <a:off x="5992923" y="5560832"/>
              <a:ext cx="6446" cy="388106"/>
            </a:xfrm>
            <a:prstGeom prst="curvedConnector3">
              <a:avLst>
                <a:gd name="adj1" fmla="val 180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15" name="圖案 88"/>
            <p:cNvCxnSpPr/>
            <p:nvPr/>
          </p:nvCxnSpPr>
          <p:spPr>
            <a:xfrm rot="16200000" flipH="1" flipV="1">
              <a:off x="5963035" y="5210261"/>
              <a:ext cx="365788" cy="693883"/>
            </a:xfrm>
            <a:prstGeom prst="curvedConnector3">
              <a:avLst>
                <a:gd name="adj1" fmla="val -2278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16" name="圖案 88"/>
            <p:cNvCxnSpPr/>
            <p:nvPr/>
          </p:nvCxnSpPr>
          <p:spPr>
            <a:xfrm rot="16200000" flipH="1" flipV="1">
              <a:off x="6180479" y="4956267"/>
              <a:ext cx="401337" cy="1164319"/>
            </a:xfrm>
            <a:prstGeom prst="curvedConnector3">
              <a:avLst>
                <a:gd name="adj1" fmla="val -43651"/>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17" name="圖案 88"/>
            <p:cNvCxnSpPr>
              <a:stCxn id="594" idx="3"/>
              <a:endCxn id="592" idx="5"/>
            </p:cNvCxnSpPr>
            <p:nvPr/>
          </p:nvCxnSpPr>
          <p:spPr>
            <a:xfrm rot="5400000">
              <a:off x="6186976" y="5656304"/>
              <a:ext cx="6446" cy="611553"/>
            </a:xfrm>
            <a:prstGeom prst="curvedConnector3">
              <a:avLst>
                <a:gd name="adj1" fmla="val 2351465"/>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18" name="圖案 88"/>
            <p:cNvCxnSpPr/>
            <p:nvPr/>
          </p:nvCxnSpPr>
          <p:spPr>
            <a:xfrm rot="5400000" flipH="1">
              <a:off x="5676889" y="5990231"/>
              <a:ext cx="526736" cy="470436"/>
            </a:xfrm>
            <a:prstGeom prst="curvedConnector3">
              <a:avLst>
                <a:gd name="adj1" fmla="val -8207"/>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19" name="圖案 88"/>
            <p:cNvCxnSpPr>
              <a:stCxn id="599" idx="1"/>
              <a:endCxn id="593" idx="4"/>
            </p:cNvCxnSpPr>
            <p:nvPr/>
          </p:nvCxnSpPr>
          <p:spPr>
            <a:xfrm rot="16200000" flipV="1">
              <a:off x="6197987" y="5986738"/>
              <a:ext cx="283992" cy="305777"/>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20" name="圖案 88"/>
            <p:cNvCxnSpPr>
              <a:stCxn id="600" idx="6"/>
              <a:endCxn id="597" idx="0"/>
            </p:cNvCxnSpPr>
            <p:nvPr/>
          </p:nvCxnSpPr>
          <p:spPr>
            <a:xfrm flipH="1" flipV="1">
              <a:off x="6575200" y="5353548"/>
              <a:ext cx="504538" cy="1013897"/>
            </a:xfrm>
            <a:prstGeom prst="curvedConnector4">
              <a:avLst>
                <a:gd name="adj1" fmla="val -98607"/>
                <a:gd name="adj2" fmla="val 122664"/>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grpSp>
      <p:grpSp>
        <p:nvGrpSpPr>
          <p:cNvPr id="621" name="群組 620"/>
          <p:cNvGrpSpPr/>
          <p:nvPr/>
        </p:nvGrpSpPr>
        <p:grpSpPr>
          <a:xfrm>
            <a:off x="5724128" y="5590309"/>
            <a:ext cx="1769764" cy="1151059"/>
            <a:chOff x="5682556" y="5337758"/>
            <a:chExt cx="1769764" cy="1151059"/>
          </a:xfrm>
        </p:grpSpPr>
        <p:sp>
          <p:nvSpPr>
            <p:cNvPr id="622" name="橢圓 621"/>
            <p:cNvSpPr/>
            <p:nvPr/>
          </p:nvSpPr>
          <p:spPr>
            <a:xfrm>
              <a:off x="5682556"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23" name="橢圓 622"/>
            <p:cNvSpPr/>
            <p:nvPr/>
          </p:nvSpPr>
          <p:spPr>
            <a:xfrm>
              <a:off x="6070662"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24" name="橢圓 623"/>
            <p:cNvSpPr/>
            <p:nvPr/>
          </p:nvSpPr>
          <p:spPr>
            <a:xfrm>
              <a:off x="6458769"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25" name="橢圓 624"/>
            <p:cNvSpPr/>
            <p:nvPr/>
          </p:nvSpPr>
          <p:spPr>
            <a:xfrm>
              <a:off x="6846874" y="5754885"/>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26" name="橢圓 625"/>
            <p:cNvSpPr/>
            <p:nvPr/>
          </p:nvSpPr>
          <p:spPr>
            <a:xfrm>
              <a:off x="6846874" y="5353548"/>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27" name="橢圓 626"/>
            <p:cNvSpPr/>
            <p:nvPr/>
          </p:nvSpPr>
          <p:spPr>
            <a:xfrm>
              <a:off x="6458769" y="5353548"/>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28" name="橢圓 627"/>
            <p:cNvSpPr/>
            <p:nvPr/>
          </p:nvSpPr>
          <p:spPr>
            <a:xfrm>
              <a:off x="6070662" y="6246072"/>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29" name="橢圓 628"/>
            <p:cNvSpPr/>
            <p:nvPr/>
          </p:nvSpPr>
          <p:spPr>
            <a:xfrm>
              <a:off x="6458769" y="6246072"/>
              <a:ext cx="232864" cy="24274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sp>
          <p:nvSpPr>
            <p:cNvPr id="630" name="橢圓 629"/>
            <p:cNvSpPr/>
            <p:nvPr/>
          </p:nvSpPr>
          <p:spPr>
            <a:xfrm>
              <a:off x="6846874" y="6246072"/>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631" name="直線單箭頭接點 630"/>
            <p:cNvCxnSpPr>
              <a:stCxn id="622" idx="6"/>
              <a:endCxn id="623" idx="2"/>
            </p:cNvCxnSpPr>
            <p:nvPr/>
          </p:nvCxnSpPr>
          <p:spPr>
            <a:xfrm>
              <a:off x="5915419" y="5876258"/>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2" name="直線單箭頭接點 631"/>
            <p:cNvCxnSpPr>
              <a:stCxn id="623" idx="6"/>
              <a:endCxn id="624" idx="2"/>
            </p:cNvCxnSpPr>
            <p:nvPr/>
          </p:nvCxnSpPr>
          <p:spPr>
            <a:xfrm>
              <a:off x="6303526" y="5876258"/>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3" name="直線單箭頭接點 632"/>
            <p:cNvCxnSpPr>
              <a:stCxn id="624" idx="6"/>
              <a:endCxn id="625" idx="2"/>
            </p:cNvCxnSpPr>
            <p:nvPr/>
          </p:nvCxnSpPr>
          <p:spPr>
            <a:xfrm>
              <a:off x="6691632" y="5876258"/>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4" name="直線單箭頭接點 633"/>
            <p:cNvCxnSpPr>
              <a:stCxn id="627" idx="6"/>
              <a:endCxn id="626" idx="2"/>
            </p:cNvCxnSpPr>
            <p:nvPr/>
          </p:nvCxnSpPr>
          <p:spPr>
            <a:xfrm>
              <a:off x="6691632" y="5474921"/>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5" name="直線單箭頭接點 634"/>
            <p:cNvCxnSpPr>
              <a:stCxn id="628" idx="6"/>
              <a:endCxn id="629" idx="2"/>
            </p:cNvCxnSpPr>
            <p:nvPr/>
          </p:nvCxnSpPr>
          <p:spPr>
            <a:xfrm>
              <a:off x="6303526" y="6367444"/>
              <a:ext cx="155243"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6" name="直線單箭頭接點 635"/>
            <p:cNvCxnSpPr>
              <a:stCxn id="629" idx="6"/>
              <a:endCxn id="630" idx="2"/>
            </p:cNvCxnSpPr>
            <p:nvPr/>
          </p:nvCxnSpPr>
          <p:spPr>
            <a:xfrm>
              <a:off x="6691632" y="6367444"/>
              <a:ext cx="155242"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637" name="橢圓 636"/>
            <p:cNvSpPr/>
            <p:nvPr/>
          </p:nvSpPr>
          <p:spPr>
            <a:xfrm>
              <a:off x="7219456" y="5754885"/>
              <a:ext cx="232864" cy="24274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solidFill>
                  <a:schemeClr val="tx1"/>
                </a:solidFill>
              </a:endParaRPr>
            </a:p>
          </p:txBody>
        </p:sp>
        <p:cxnSp>
          <p:nvCxnSpPr>
            <p:cNvPr id="638" name="直線單箭頭接點 637"/>
            <p:cNvCxnSpPr>
              <a:stCxn id="625" idx="6"/>
              <a:endCxn id="637" idx="2"/>
            </p:cNvCxnSpPr>
            <p:nvPr/>
          </p:nvCxnSpPr>
          <p:spPr>
            <a:xfrm>
              <a:off x="7079738" y="5876258"/>
              <a:ext cx="139718" cy="1079"/>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39" name="弧形接點 67"/>
            <p:cNvCxnSpPr>
              <a:stCxn id="622" idx="4"/>
              <a:endCxn id="628" idx="2"/>
            </p:cNvCxnSpPr>
            <p:nvPr/>
          </p:nvCxnSpPr>
          <p:spPr>
            <a:xfrm rot="16200000" flipH="1">
              <a:off x="5749917" y="6046700"/>
              <a:ext cx="369815" cy="271674"/>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cxnSp>
          <p:nvCxnSpPr>
            <p:cNvPr id="640" name="圖案 639"/>
            <p:cNvCxnSpPr>
              <a:stCxn id="623" idx="0"/>
              <a:endCxn id="627" idx="2"/>
            </p:cNvCxnSpPr>
            <p:nvPr/>
          </p:nvCxnSpPr>
          <p:spPr>
            <a:xfrm rot="5400000" flipH="1" flipV="1">
              <a:off x="6182949" y="5479066"/>
              <a:ext cx="279964" cy="271674"/>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41" name="圖案 640"/>
            <p:cNvCxnSpPr>
              <a:stCxn id="622" idx="0"/>
              <a:endCxn id="622" idx="2"/>
            </p:cNvCxnSpPr>
            <p:nvPr/>
          </p:nvCxnSpPr>
          <p:spPr>
            <a:xfrm rot="16200000" flipH="1" flipV="1">
              <a:off x="5680085" y="5757355"/>
              <a:ext cx="121373" cy="116432"/>
            </a:xfrm>
            <a:prstGeom prst="curvedConnector4">
              <a:avLst>
                <a:gd name="adj1" fmla="val -95601"/>
                <a:gd name="adj2" fmla="val 196000"/>
              </a:avLst>
            </a:prstGeom>
            <a:ln w="190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cxnSp>
          <p:nvCxnSpPr>
            <p:cNvPr id="642" name="圖案 88"/>
            <p:cNvCxnSpPr>
              <a:stCxn id="625" idx="4"/>
              <a:endCxn id="628" idx="0"/>
            </p:cNvCxnSpPr>
            <p:nvPr/>
          </p:nvCxnSpPr>
          <p:spPr>
            <a:xfrm rot="5400000">
              <a:off x="6450979" y="5733745"/>
              <a:ext cx="248443" cy="776212"/>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43" name="圖案 88"/>
            <p:cNvCxnSpPr>
              <a:stCxn id="637" idx="4"/>
              <a:endCxn id="629" idx="0"/>
            </p:cNvCxnSpPr>
            <p:nvPr/>
          </p:nvCxnSpPr>
          <p:spPr>
            <a:xfrm rot="5400000">
              <a:off x="6831323" y="5741507"/>
              <a:ext cx="248443" cy="760688"/>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44" name="圖案 88"/>
            <p:cNvCxnSpPr>
              <a:stCxn id="623" idx="0"/>
              <a:endCxn id="622" idx="0"/>
            </p:cNvCxnSpPr>
            <p:nvPr/>
          </p:nvCxnSpPr>
          <p:spPr>
            <a:xfrm rot="16200000" flipV="1">
              <a:off x="5992923" y="5560832"/>
              <a:ext cx="6446" cy="388106"/>
            </a:xfrm>
            <a:prstGeom prst="curvedConnector3">
              <a:avLst>
                <a:gd name="adj1" fmla="val 180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45" name="圖案 88"/>
            <p:cNvCxnSpPr/>
            <p:nvPr/>
          </p:nvCxnSpPr>
          <p:spPr>
            <a:xfrm rot="16200000" flipH="1" flipV="1">
              <a:off x="5963035" y="5210261"/>
              <a:ext cx="365788" cy="693883"/>
            </a:xfrm>
            <a:prstGeom prst="curvedConnector3">
              <a:avLst>
                <a:gd name="adj1" fmla="val -2278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46" name="圖案 88"/>
            <p:cNvCxnSpPr/>
            <p:nvPr/>
          </p:nvCxnSpPr>
          <p:spPr>
            <a:xfrm rot="16200000" flipH="1" flipV="1">
              <a:off x="6180479" y="4956267"/>
              <a:ext cx="401337" cy="1164319"/>
            </a:xfrm>
            <a:prstGeom prst="curvedConnector3">
              <a:avLst>
                <a:gd name="adj1" fmla="val -43651"/>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47" name="圖案 88"/>
            <p:cNvCxnSpPr>
              <a:stCxn id="624" idx="3"/>
              <a:endCxn id="622" idx="5"/>
            </p:cNvCxnSpPr>
            <p:nvPr/>
          </p:nvCxnSpPr>
          <p:spPr>
            <a:xfrm rot="5400000">
              <a:off x="6186976" y="5656304"/>
              <a:ext cx="6446" cy="611553"/>
            </a:xfrm>
            <a:prstGeom prst="curvedConnector3">
              <a:avLst>
                <a:gd name="adj1" fmla="val 2351465"/>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48" name="圖案 88"/>
            <p:cNvCxnSpPr/>
            <p:nvPr/>
          </p:nvCxnSpPr>
          <p:spPr>
            <a:xfrm rot="5400000" flipH="1">
              <a:off x="5676889" y="5990231"/>
              <a:ext cx="526736" cy="470436"/>
            </a:xfrm>
            <a:prstGeom prst="curvedConnector3">
              <a:avLst>
                <a:gd name="adj1" fmla="val -8207"/>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49" name="圖案 88"/>
            <p:cNvCxnSpPr>
              <a:stCxn id="629" idx="1"/>
              <a:endCxn id="623" idx="4"/>
            </p:cNvCxnSpPr>
            <p:nvPr/>
          </p:nvCxnSpPr>
          <p:spPr>
            <a:xfrm rot="16200000" flipV="1">
              <a:off x="6197987" y="5986738"/>
              <a:ext cx="283992" cy="305777"/>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650" name="圖案 88"/>
            <p:cNvCxnSpPr>
              <a:stCxn id="630" idx="6"/>
              <a:endCxn id="627" idx="0"/>
            </p:cNvCxnSpPr>
            <p:nvPr/>
          </p:nvCxnSpPr>
          <p:spPr>
            <a:xfrm flipH="1" flipV="1">
              <a:off x="6575200" y="5353548"/>
              <a:ext cx="504538" cy="1013897"/>
            </a:xfrm>
            <a:prstGeom prst="curvedConnector4">
              <a:avLst>
                <a:gd name="adj1" fmla="val -98607"/>
                <a:gd name="adj2" fmla="val 122664"/>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grpSp>
      <p:cxnSp>
        <p:nvCxnSpPr>
          <p:cNvPr id="652" name="直線單箭頭接點 651"/>
          <p:cNvCxnSpPr/>
          <p:nvPr/>
        </p:nvCxnSpPr>
        <p:spPr>
          <a:xfrm flipV="1">
            <a:off x="971600" y="5086253"/>
            <a:ext cx="0" cy="43204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3" name="直線單箭頭接點 652"/>
          <p:cNvCxnSpPr/>
          <p:nvPr/>
        </p:nvCxnSpPr>
        <p:spPr>
          <a:xfrm flipV="1">
            <a:off x="3419872" y="5086253"/>
            <a:ext cx="0" cy="43204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4" name="直線單箭頭接點 653"/>
          <p:cNvCxnSpPr/>
          <p:nvPr/>
        </p:nvCxnSpPr>
        <p:spPr>
          <a:xfrm flipV="1">
            <a:off x="5940152" y="5086253"/>
            <a:ext cx="0" cy="43204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655" name="直線單箭頭接點 654"/>
          <p:cNvCxnSpPr/>
          <p:nvPr/>
        </p:nvCxnSpPr>
        <p:spPr>
          <a:xfrm flipV="1">
            <a:off x="8460432" y="5086253"/>
            <a:ext cx="0" cy="432048"/>
          </a:xfrm>
          <a:prstGeom prst="straightConnector1">
            <a:avLst/>
          </a:prstGeom>
          <a:ln w="5715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656" name="矩形 655"/>
          <p:cNvSpPr/>
          <p:nvPr/>
        </p:nvSpPr>
        <p:spPr>
          <a:xfrm>
            <a:off x="755576" y="4510189"/>
            <a:ext cx="4176464" cy="432048"/>
          </a:xfrm>
          <a:prstGeom prst="rect">
            <a:avLst/>
          </a:prstGeom>
          <a:solidFill>
            <a:srgbClr val="0F6FC6">
              <a:alpha val="2313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6" name="橢圓 105"/>
          <p:cNvSpPr/>
          <p:nvPr/>
        </p:nvSpPr>
        <p:spPr>
          <a:xfrm>
            <a:off x="2627784" y="4366173"/>
            <a:ext cx="2304256" cy="720080"/>
          </a:xfrm>
          <a:prstGeom prst="ellipse">
            <a:avLst/>
          </a:prstGeom>
          <a:solidFill>
            <a:srgbClr val="FF0000">
              <a:alpha val="2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500"/>
                                        <p:tgtEl>
                                          <p:spTgt spid="3">
                                            <p:txEl>
                                              <p:pRg st="2" end="2"/>
                                            </p:txEl>
                                          </p:spTgt>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56"/>
                                        </p:tgtEl>
                                        <p:attrNameLst>
                                          <p:attrName>style.visibility</p:attrName>
                                        </p:attrNameLst>
                                      </p:cBhvr>
                                      <p:to>
                                        <p:strVal val="visible"/>
                                      </p:to>
                                    </p:set>
                                    <p:animEffect transition="in" filter="fade">
                                      <p:cBhvr>
                                        <p:cTn id="18" dur="500"/>
                                        <p:tgtEl>
                                          <p:spTgt spid="656"/>
                                        </p:tgtEl>
                                      </p:cBhvr>
                                    </p:animEffect>
                                  </p:childTnLst>
                                </p:cTn>
                              </p:par>
                              <p:par>
                                <p:cTn id="19" presetID="63" presetClass="path" presetSubtype="0" accel="50000" decel="50000" fill="hold" nodeType="withEffect">
                                  <p:stCondLst>
                                    <p:cond delay="0"/>
                                  </p:stCondLst>
                                  <p:childTnLst>
                                    <p:animMotion origin="layout" path="M 1.38778E-17 -3.7037E-7 L 0.40955 0.00023 " pathEditMode="relative" rAng="0" ptsTypes="AA">
                                      <p:cBhvr>
                                        <p:cTn id="20" dur="2000" fill="hold"/>
                                        <p:tgtEl>
                                          <p:spTgt spid="652"/>
                                        </p:tgtEl>
                                        <p:attrNameLst>
                                          <p:attrName>ppt_x</p:attrName>
                                          <p:attrName>ppt_y</p:attrName>
                                        </p:attrNameLst>
                                      </p:cBhvr>
                                      <p:rCtr x="205" y="0"/>
                                    </p:animMotion>
                                  </p:childTnLst>
                                </p:cTn>
                              </p:par>
                            </p:childTnLst>
                          </p:cTn>
                        </p:par>
                      </p:childTnLst>
                    </p:cTn>
                  </p:par>
                  <p:par>
                    <p:cTn id="21" fill="hold">
                      <p:stCondLst>
                        <p:cond delay="indefinite"/>
                      </p:stCondLst>
                      <p:childTnLst>
                        <p:par>
                          <p:cTn id="22" fill="hold">
                            <p:stCondLst>
                              <p:cond delay="0"/>
                            </p:stCondLst>
                            <p:childTnLst>
                              <p:par>
                                <p:cTn id="23" presetID="63" presetClass="path" presetSubtype="0" accel="50000" decel="50000" fill="hold" nodeType="clickEffect">
                                  <p:stCondLst>
                                    <p:cond delay="0"/>
                                  </p:stCondLst>
                                  <p:childTnLst>
                                    <p:animMotion origin="layout" path="M 1.66667E-6 -3.7037E-7 L 0.41736 0.00023 " pathEditMode="relative" rAng="0" ptsTypes="AA">
                                      <p:cBhvr>
                                        <p:cTn id="24" dur="2000" fill="hold"/>
                                        <p:tgtEl>
                                          <p:spTgt spid="653"/>
                                        </p:tgtEl>
                                        <p:attrNameLst>
                                          <p:attrName>ppt_x</p:attrName>
                                          <p:attrName>ppt_y</p:attrName>
                                        </p:attrNameLst>
                                      </p:cBhvr>
                                      <p:rCtr x="209" y="0"/>
                                    </p:animMotion>
                                  </p:childTnLst>
                                </p:cTn>
                              </p:par>
                              <p:par>
                                <p:cTn id="25" presetID="2" presetClass="exit" presetSubtype="2" fill="hold" nodeType="withEffect">
                                  <p:stCondLst>
                                    <p:cond delay="0"/>
                                  </p:stCondLst>
                                  <p:childTnLst>
                                    <p:anim calcmode="lin" valueType="num">
                                      <p:cBhvr additive="base">
                                        <p:cTn id="26" dur="500"/>
                                        <p:tgtEl>
                                          <p:spTgt spid="654"/>
                                        </p:tgtEl>
                                        <p:attrNameLst>
                                          <p:attrName>ppt_x</p:attrName>
                                        </p:attrNameLst>
                                      </p:cBhvr>
                                      <p:tavLst>
                                        <p:tav tm="0">
                                          <p:val>
                                            <p:strVal val="ppt_x"/>
                                          </p:val>
                                        </p:tav>
                                        <p:tav tm="100000">
                                          <p:val>
                                            <p:strVal val="1+ppt_w/2"/>
                                          </p:val>
                                        </p:tav>
                                      </p:tavLst>
                                    </p:anim>
                                    <p:anim calcmode="lin" valueType="num">
                                      <p:cBhvr additive="base">
                                        <p:cTn id="27" dur="500"/>
                                        <p:tgtEl>
                                          <p:spTgt spid="654"/>
                                        </p:tgtEl>
                                        <p:attrNameLst>
                                          <p:attrName>ppt_y</p:attrName>
                                        </p:attrNameLst>
                                      </p:cBhvr>
                                      <p:tavLst>
                                        <p:tav tm="0">
                                          <p:val>
                                            <p:strVal val="ppt_y"/>
                                          </p:val>
                                        </p:tav>
                                        <p:tav tm="100000">
                                          <p:val>
                                            <p:strVal val="ppt_y"/>
                                          </p:val>
                                        </p:tav>
                                      </p:tavLst>
                                    </p:anim>
                                    <p:set>
                                      <p:cBhvr>
                                        <p:cTn id="28" dur="1" fill="hold">
                                          <p:stCondLst>
                                            <p:cond delay="499"/>
                                          </p:stCondLst>
                                        </p:cTn>
                                        <p:tgtEl>
                                          <p:spTgt spid="654"/>
                                        </p:tgtEl>
                                        <p:attrNameLst>
                                          <p:attrName>style.visibility</p:attrName>
                                        </p:attrNameLst>
                                      </p:cBhvr>
                                      <p:to>
                                        <p:strVal val="hidden"/>
                                      </p:to>
                                    </p:set>
                                  </p:childTnLst>
                                </p:cTn>
                              </p:par>
                              <p:par>
                                <p:cTn id="29" presetID="2" presetClass="exit" presetSubtype="2" fill="hold" nodeType="withEffect">
                                  <p:stCondLst>
                                    <p:cond delay="0"/>
                                  </p:stCondLst>
                                  <p:childTnLst>
                                    <p:anim calcmode="lin" valueType="num">
                                      <p:cBhvr additive="base">
                                        <p:cTn id="30" dur="500"/>
                                        <p:tgtEl>
                                          <p:spTgt spid="655"/>
                                        </p:tgtEl>
                                        <p:attrNameLst>
                                          <p:attrName>ppt_x</p:attrName>
                                        </p:attrNameLst>
                                      </p:cBhvr>
                                      <p:tavLst>
                                        <p:tav tm="0">
                                          <p:val>
                                            <p:strVal val="ppt_x"/>
                                          </p:val>
                                        </p:tav>
                                        <p:tav tm="100000">
                                          <p:val>
                                            <p:strVal val="1+ppt_w/2"/>
                                          </p:val>
                                        </p:tav>
                                      </p:tavLst>
                                    </p:anim>
                                    <p:anim calcmode="lin" valueType="num">
                                      <p:cBhvr additive="base">
                                        <p:cTn id="31" dur="500"/>
                                        <p:tgtEl>
                                          <p:spTgt spid="655"/>
                                        </p:tgtEl>
                                        <p:attrNameLst>
                                          <p:attrName>ppt_y</p:attrName>
                                        </p:attrNameLst>
                                      </p:cBhvr>
                                      <p:tavLst>
                                        <p:tav tm="0">
                                          <p:val>
                                            <p:strVal val="ppt_y"/>
                                          </p:val>
                                        </p:tav>
                                        <p:tav tm="100000">
                                          <p:val>
                                            <p:strVal val="ppt_y"/>
                                          </p:val>
                                        </p:tav>
                                      </p:tavLst>
                                    </p:anim>
                                    <p:set>
                                      <p:cBhvr>
                                        <p:cTn id="32" dur="1" fill="hold">
                                          <p:stCondLst>
                                            <p:cond delay="499"/>
                                          </p:stCondLst>
                                        </p:cTn>
                                        <p:tgtEl>
                                          <p:spTgt spid="6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5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Parallel </a:t>
            </a:r>
            <a:r>
              <a:rPr lang="en-US" altLang="zh-TW" dirty="0" err="1" smtClean="0"/>
              <a:t>Failureless</a:t>
            </a:r>
            <a:r>
              <a:rPr lang="en-US" altLang="zh-TW" dirty="0" smtClean="0"/>
              <a:t> </a:t>
            </a:r>
            <a:r>
              <a:rPr lang="en-US" altLang="zh-TW" dirty="0" err="1" smtClean="0"/>
              <a:t>Aho-Corasick</a:t>
            </a:r>
            <a:r>
              <a:rPr lang="en-US" altLang="zh-TW" dirty="0" smtClean="0"/>
              <a:t> Algorithm</a:t>
            </a:r>
            <a:endParaRPr lang="zh-TW" altLang="en-US" dirty="0"/>
          </a:p>
        </p:txBody>
      </p:sp>
      <p:sp>
        <p:nvSpPr>
          <p:cNvPr id="3" name="內容版面配置區 2"/>
          <p:cNvSpPr>
            <a:spLocks noGrp="1"/>
          </p:cNvSpPr>
          <p:nvPr>
            <p:ph idx="1"/>
          </p:nvPr>
        </p:nvSpPr>
        <p:spPr>
          <a:xfrm>
            <a:off x="457200" y="1340768"/>
            <a:ext cx="8229600" cy="5517232"/>
          </a:xfrm>
        </p:spPr>
        <p:txBody>
          <a:bodyPr>
            <a:normAutofit fontScale="92500"/>
          </a:bodyPr>
          <a:lstStyle/>
          <a:p>
            <a:r>
              <a:rPr lang="en-US" altLang="zh-TW" sz="2800" dirty="0" smtClean="0"/>
              <a:t>Parallel </a:t>
            </a:r>
            <a:r>
              <a:rPr lang="en-US" altLang="zh-TW" sz="2800" dirty="0" err="1" smtClean="0"/>
              <a:t>Failureless</a:t>
            </a:r>
            <a:r>
              <a:rPr lang="en-US" altLang="zh-TW" sz="2800" dirty="0" smtClean="0"/>
              <a:t> </a:t>
            </a:r>
            <a:r>
              <a:rPr lang="en-US" altLang="zh-TW" sz="2800" dirty="0" err="1" smtClean="0"/>
              <a:t>Aho</a:t>
            </a:r>
            <a:r>
              <a:rPr lang="en-US" altLang="zh-TW" sz="2800" dirty="0" smtClean="0"/>
              <a:t>-</a:t>
            </a:r>
            <a:r>
              <a:rPr lang="en-US" altLang="zh-TW" sz="2800" dirty="0" err="1" smtClean="0"/>
              <a:t>Corasick</a:t>
            </a:r>
            <a:r>
              <a:rPr lang="en-US" altLang="zh-TW" sz="2800" dirty="0" smtClean="0"/>
              <a:t> (PFAC) algorithm on graphic processing units</a:t>
            </a:r>
          </a:p>
          <a:p>
            <a:pPr lvl="1"/>
            <a:r>
              <a:rPr lang="en-US" altLang="zh-TW" sz="2400" dirty="0" smtClean="0">
                <a:latin typeface="Times New Roman" pitchFamily="18" charset="0"/>
              </a:rPr>
              <a:t>Allocate each byte of input an individual thread to traverse a state machine</a:t>
            </a:r>
          </a:p>
          <a:p>
            <a:pPr lvl="1"/>
            <a:endParaRPr lang="en-US" altLang="zh-TW" sz="2000" dirty="0" smtClean="0"/>
          </a:p>
          <a:p>
            <a:pPr lvl="1"/>
            <a:endParaRPr lang="en-US" altLang="zh-TW" sz="2000" dirty="0" smtClean="0"/>
          </a:p>
          <a:p>
            <a:pPr lvl="1"/>
            <a:endParaRPr lang="en-US" altLang="zh-TW" sz="2000" dirty="0" smtClean="0"/>
          </a:p>
          <a:p>
            <a:pPr lvl="1"/>
            <a:endParaRPr lang="en-US" altLang="zh-TW" sz="2000" dirty="0" smtClean="0"/>
          </a:p>
          <a:p>
            <a:pPr lvl="1">
              <a:buNone/>
            </a:pPr>
            <a:endParaRPr lang="en-US" altLang="zh-TW" sz="2000" dirty="0" smtClean="0"/>
          </a:p>
          <a:p>
            <a:endParaRPr lang="en-US" altLang="zh-TW" dirty="0" smtClean="0"/>
          </a:p>
          <a:p>
            <a:r>
              <a:rPr lang="en-US" altLang="zh-TW" dirty="0" smtClean="0"/>
              <a:t>Reference:</a:t>
            </a:r>
          </a:p>
          <a:p>
            <a:pPr lvl="1"/>
            <a:r>
              <a:rPr lang="en-US" altLang="zh-TW" sz="2000" dirty="0" smtClean="0"/>
              <a:t>C.-H. Lin  </a:t>
            </a:r>
            <a:r>
              <a:rPr lang="en-US" altLang="zh-TW" sz="2000" i="1" dirty="0" smtClean="0"/>
              <a:t>et al</a:t>
            </a:r>
            <a:r>
              <a:rPr lang="en-US" altLang="zh-TW" sz="2000" dirty="0" smtClean="0"/>
              <a:t>., "Accelerating String Matching Using Multi-Threaded Algorithm on GPU," in </a:t>
            </a:r>
            <a:r>
              <a:rPr lang="en-US" altLang="zh-TW" sz="2000" i="1" dirty="0" smtClean="0"/>
              <a:t>GLOBECOM 2010</a:t>
            </a:r>
            <a:r>
              <a:rPr lang="en-US" altLang="zh-TW" sz="2000" dirty="0" smtClean="0"/>
              <a:t>.</a:t>
            </a:r>
          </a:p>
          <a:p>
            <a:pPr lvl="1"/>
            <a:r>
              <a:rPr lang="en-US" altLang="zh-TW" sz="2000" dirty="0" smtClean="0"/>
              <a:t> C.-H. Lin  </a:t>
            </a:r>
            <a:r>
              <a:rPr lang="en-US" altLang="zh-TW" sz="2000" i="1" dirty="0" smtClean="0"/>
              <a:t>et al</a:t>
            </a:r>
            <a:r>
              <a:rPr lang="en-US" altLang="zh-TW" sz="2000" dirty="0" smtClean="0"/>
              <a:t>., “Accelerating Pattern Matching Using a Novel Parallel Algorithm on GPUs” accepted by IEEE Transactions on Computers</a:t>
            </a:r>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7</a:t>
            </a:fld>
            <a:endParaRPr lang="zh-TW" altLang="en-US"/>
          </a:p>
        </p:txBody>
      </p:sp>
      <p:grpSp>
        <p:nvGrpSpPr>
          <p:cNvPr id="5" name="群組 114"/>
          <p:cNvGrpSpPr/>
          <p:nvPr/>
        </p:nvGrpSpPr>
        <p:grpSpPr>
          <a:xfrm>
            <a:off x="647056" y="3172077"/>
            <a:ext cx="648072" cy="400939"/>
            <a:chOff x="467544" y="2668021"/>
            <a:chExt cx="3619498" cy="2236620"/>
          </a:xfrm>
        </p:grpSpPr>
        <p:sp>
          <p:nvSpPr>
            <p:cNvPr id="6" name="橢圓 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橢圓 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橢圓 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橢圓 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橢圓 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 name="橢圓 1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 name="橢圓 1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 name="橢圓 1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橢圓 1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 name="直線單箭頭接點 14"/>
            <p:cNvCxnSpPr>
              <a:stCxn id="6" idx="6"/>
              <a:endCxn id="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7" idx="6"/>
              <a:endCxn id="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6"/>
              <a:endCxn id="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11" idx="6"/>
              <a:endCxn id="1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2" idx="6"/>
              <a:endCxn id="1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13" idx="6"/>
              <a:endCxn id="1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1" name="橢圓 2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2" name="直線單箭頭接點 21"/>
            <p:cNvCxnSpPr>
              <a:stCxn id="9" idx="6"/>
              <a:endCxn id="2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3" name="弧形接點 67"/>
            <p:cNvCxnSpPr>
              <a:stCxn id="6" idx="4"/>
              <a:endCxn id="1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24" name="圖案 23"/>
            <p:cNvCxnSpPr>
              <a:stCxn id="7" idx="0"/>
              <a:endCxn id="1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25" name="群組 176"/>
          <p:cNvGrpSpPr/>
          <p:nvPr/>
        </p:nvGrpSpPr>
        <p:grpSpPr>
          <a:xfrm>
            <a:off x="1583160" y="3172077"/>
            <a:ext cx="648072" cy="400939"/>
            <a:chOff x="467544" y="2668021"/>
            <a:chExt cx="3619498" cy="2236620"/>
          </a:xfrm>
        </p:grpSpPr>
        <p:sp>
          <p:nvSpPr>
            <p:cNvPr id="26" name="橢圓 2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 name="橢圓 2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橢圓 2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橢圓 2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橢圓 2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橢圓 3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橢圓 3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橢圓 3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橢圓 3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35" name="直線單箭頭接點 34"/>
            <p:cNvCxnSpPr>
              <a:stCxn id="26" idx="6"/>
              <a:endCxn id="2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27" idx="6"/>
              <a:endCxn id="2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a:stCxn id="28" idx="6"/>
              <a:endCxn id="2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1" idx="6"/>
              <a:endCxn id="3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39" name="直線單箭頭接點 38"/>
            <p:cNvCxnSpPr>
              <a:stCxn id="32" idx="6"/>
              <a:endCxn id="3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3" idx="6"/>
              <a:endCxn id="3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41" name="橢圓 4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42" name="直線單箭頭接點 41"/>
            <p:cNvCxnSpPr>
              <a:stCxn id="29" idx="6"/>
              <a:endCxn id="4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43" name="弧形接點 67"/>
            <p:cNvCxnSpPr>
              <a:stCxn id="26" idx="4"/>
              <a:endCxn id="3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44" name="圖案 43"/>
            <p:cNvCxnSpPr>
              <a:stCxn id="27" idx="0"/>
              <a:endCxn id="3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45" name="群組 196"/>
          <p:cNvGrpSpPr/>
          <p:nvPr/>
        </p:nvGrpSpPr>
        <p:grpSpPr>
          <a:xfrm>
            <a:off x="2591272" y="3172077"/>
            <a:ext cx="648072" cy="400939"/>
            <a:chOff x="467544" y="2668021"/>
            <a:chExt cx="3619498" cy="2236620"/>
          </a:xfrm>
        </p:grpSpPr>
        <p:sp>
          <p:nvSpPr>
            <p:cNvPr id="46" name="橢圓 4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橢圓 4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橢圓 4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橢圓 4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橢圓 4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橢圓 5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2" name="橢圓 5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橢圓 5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4" name="橢圓 5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55" name="直線單箭頭接點 54"/>
            <p:cNvCxnSpPr>
              <a:stCxn id="46" idx="6"/>
              <a:endCxn id="4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a:stCxn id="47" idx="6"/>
              <a:endCxn id="4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48" idx="6"/>
              <a:endCxn id="4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stCxn id="51" idx="6"/>
              <a:endCxn id="5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59" name="直線單箭頭接點 58"/>
            <p:cNvCxnSpPr>
              <a:stCxn id="52" idx="6"/>
              <a:endCxn id="5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0" name="直線單箭頭接點 59"/>
            <p:cNvCxnSpPr>
              <a:stCxn id="53" idx="6"/>
              <a:endCxn id="5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61" name="橢圓 6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62" name="直線單箭頭接點 61"/>
            <p:cNvCxnSpPr>
              <a:stCxn id="49" idx="6"/>
              <a:endCxn id="6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63" name="弧形接點 67"/>
            <p:cNvCxnSpPr>
              <a:stCxn id="46" idx="4"/>
              <a:endCxn id="5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64" name="圖案 63"/>
            <p:cNvCxnSpPr>
              <a:stCxn id="47" idx="0"/>
              <a:endCxn id="5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65" name="群組 216"/>
          <p:cNvGrpSpPr/>
          <p:nvPr/>
        </p:nvGrpSpPr>
        <p:grpSpPr>
          <a:xfrm>
            <a:off x="3527376" y="3172077"/>
            <a:ext cx="648072" cy="400939"/>
            <a:chOff x="467544" y="2668021"/>
            <a:chExt cx="3619498" cy="2236620"/>
          </a:xfrm>
        </p:grpSpPr>
        <p:sp>
          <p:nvSpPr>
            <p:cNvPr id="66" name="橢圓 6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7" name="橢圓 6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8" name="橢圓 6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9" name="橢圓 6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0" name="橢圓 6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1" name="橢圓 7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2" name="橢圓 7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3" name="橢圓 7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4" name="橢圓 7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75" name="直線單箭頭接點 74"/>
            <p:cNvCxnSpPr>
              <a:stCxn id="66" idx="6"/>
              <a:endCxn id="6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a:stCxn id="67" idx="6"/>
              <a:endCxn id="6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7" name="直線單箭頭接點 76"/>
            <p:cNvCxnSpPr>
              <a:stCxn id="68" idx="6"/>
              <a:endCxn id="6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a:stCxn id="71" idx="6"/>
              <a:endCxn id="7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72" idx="6"/>
              <a:endCxn id="7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73" idx="6"/>
              <a:endCxn id="7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81" name="橢圓 8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82" name="直線單箭頭接點 81"/>
            <p:cNvCxnSpPr>
              <a:stCxn id="69" idx="6"/>
              <a:endCxn id="8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83" name="弧形接點 67"/>
            <p:cNvCxnSpPr>
              <a:stCxn id="66" idx="4"/>
              <a:endCxn id="7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84" name="圖案 83"/>
            <p:cNvCxnSpPr>
              <a:stCxn id="67" idx="0"/>
              <a:endCxn id="7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85" name="群組 236"/>
          <p:cNvGrpSpPr/>
          <p:nvPr/>
        </p:nvGrpSpPr>
        <p:grpSpPr>
          <a:xfrm>
            <a:off x="8063880" y="3172077"/>
            <a:ext cx="648072" cy="400939"/>
            <a:chOff x="467544" y="2668021"/>
            <a:chExt cx="3619498" cy="2236620"/>
          </a:xfrm>
        </p:grpSpPr>
        <p:sp>
          <p:nvSpPr>
            <p:cNvPr id="86" name="橢圓 8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7" name="橢圓 8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8" name="橢圓 8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9" name="橢圓 8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0" name="橢圓 8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1" name="橢圓 9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2" name="橢圓 9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3" name="橢圓 9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4" name="橢圓 9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95" name="直線單箭頭接點 94"/>
            <p:cNvCxnSpPr>
              <a:stCxn id="86" idx="6"/>
              <a:endCxn id="8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6" name="直線單箭頭接點 95"/>
            <p:cNvCxnSpPr>
              <a:stCxn id="87" idx="6"/>
              <a:endCxn id="8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7" name="直線單箭頭接點 96"/>
            <p:cNvCxnSpPr>
              <a:stCxn id="88" idx="6"/>
              <a:endCxn id="8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8" name="直線單箭頭接點 97"/>
            <p:cNvCxnSpPr>
              <a:stCxn id="91" idx="6"/>
              <a:endCxn id="9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a:stCxn id="92" idx="6"/>
              <a:endCxn id="9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a:stCxn id="93" idx="6"/>
              <a:endCxn id="9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01" name="橢圓 10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02" name="直線單箭頭接點 101"/>
            <p:cNvCxnSpPr>
              <a:stCxn id="89" idx="6"/>
              <a:endCxn id="10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03" name="弧形接點 67"/>
            <p:cNvCxnSpPr>
              <a:stCxn id="86" idx="4"/>
              <a:endCxn id="9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04" name="圖案 103"/>
            <p:cNvCxnSpPr>
              <a:stCxn id="87" idx="0"/>
              <a:endCxn id="9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05" name="群組 256"/>
          <p:cNvGrpSpPr/>
          <p:nvPr/>
        </p:nvGrpSpPr>
        <p:grpSpPr>
          <a:xfrm>
            <a:off x="1079104" y="4324205"/>
            <a:ext cx="648072" cy="400939"/>
            <a:chOff x="467544" y="2668021"/>
            <a:chExt cx="3619498" cy="2236620"/>
          </a:xfrm>
        </p:grpSpPr>
        <p:sp>
          <p:nvSpPr>
            <p:cNvPr id="106" name="橢圓 10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7" name="橢圓 10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8" name="橢圓 10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9" name="橢圓 10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0" name="橢圓 10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1" name="橢圓 11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2" name="橢圓 11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3" name="橢圓 11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4" name="橢圓 11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15" name="直線單箭頭接點 114"/>
            <p:cNvCxnSpPr>
              <a:stCxn id="106" idx="6"/>
              <a:endCxn id="10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6" name="直線單箭頭接點 115"/>
            <p:cNvCxnSpPr>
              <a:stCxn id="107" idx="6"/>
              <a:endCxn id="10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7" name="直線單箭頭接點 116"/>
            <p:cNvCxnSpPr>
              <a:stCxn id="108" idx="6"/>
              <a:endCxn id="10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a:stCxn id="111" idx="6"/>
              <a:endCxn id="11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a:stCxn id="112" idx="6"/>
              <a:endCxn id="11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a:stCxn id="113" idx="6"/>
              <a:endCxn id="11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21" name="橢圓 12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22" name="直線單箭頭接點 121"/>
            <p:cNvCxnSpPr>
              <a:stCxn id="109" idx="6"/>
              <a:endCxn id="12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23" name="弧形接點 67"/>
            <p:cNvCxnSpPr>
              <a:stCxn id="106" idx="4"/>
              <a:endCxn id="11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24" name="圖案 123"/>
            <p:cNvCxnSpPr>
              <a:stCxn id="107" idx="0"/>
              <a:endCxn id="11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25" name="群組 276"/>
          <p:cNvGrpSpPr/>
          <p:nvPr/>
        </p:nvGrpSpPr>
        <p:grpSpPr>
          <a:xfrm>
            <a:off x="2087216" y="4324205"/>
            <a:ext cx="648072" cy="400939"/>
            <a:chOff x="467544" y="2668021"/>
            <a:chExt cx="3619498" cy="2236620"/>
          </a:xfrm>
        </p:grpSpPr>
        <p:sp>
          <p:nvSpPr>
            <p:cNvPr id="126" name="橢圓 12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7" name="橢圓 12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8" name="橢圓 12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9" name="橢圓 12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0" name="橢圓 12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1" name="橢圓 13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2" name="橢圓 13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3" name="橢圓 13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34" name="橢圓 13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35" name="直線單箭頭接點 134"/>
            <p:cNvCxnSpPr>
              <a:stCxn id="126" idx="6"/>
              <a:endCxn id="12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6" name="直線單箭頭接點 135"/>
            <p:cNvCxnSpPr>
              <a:stCxn id="127" idx="6"/>
              <a:endCxn id="12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7" name="直線單箭頭接點 136"/>
            <p:cNvCxnSpPr>
              <a:stCxn id="128" idx="6"/>
              <a:endCxn id="12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8" name="直線單箭頭接點 137"/>
            <p:cNvCxnSpPr>
              <a:stCxn id="131" idx="6"/>
              <a:endCxn id="13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39" name="直線單箭頭接點 138"/>
            <p:cNvCxnSpPr>
              <a:stCxn id="132" idx="6"/>
              <a:endCxn id="13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0" name="直線單箭頭接點 139"/>
            <p:cNvCxnSpPr>
              <a:stCxn id="133" idx="6"/>
              <a:endCxn id="13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42" name="直線單箭頭接點 141"/>
            <p:cNvCxnSpPr>
              <a:stCxn id="129" idx="6"/>
              <a:endCxn id="14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43" name="弧形接點 67"/>
            <p:cNvCxnSpPr>
              <a:stCxn id="126" idx="4"/>
              <a:endCxn id="13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44" name="圖案 143"/>
            <p:cNvCxnSpPr>
              <a:stCxn id="127" idx="0"/>
              <a:endCxn id="13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45" name="群組 296"/>
          <p:cNvGrpSpPr/>
          <p:nvPr/>
        </p:nvGrpSpPr>
        <p:grpSpPr>
          <a:xfrm>
            <a:off x="3023320" y="4324205"/>
            <a:ext cx="648072" cy="400939"/>
            <a:chOff x="467544" y="2668021"/>
            <a:chExt cx="3619498" cy="2236620"/>
          </a:xfrm>
        </p:grpSpPr>
        <p:sp>
          <p:nvSpPr>
            <p:cNvPr id="146" name="橢圓 14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7" name="橢圓 14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8" name="橢圓 14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9" name="橢圓 14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0" name="橢圓 14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1" name="橢圓 15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2" name="橢圓 15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3" name="橢圓 15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4" name="橢圓 15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55" name="直線單箭頭接點 154"/>
            <p:cNvCxnSpPr>
              <a:stCxn id="146" idx="6"/>
              <a:endCxn id="14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6" name="直線單箭頭接點 155"/>
            <p:cNvCxnSpPr>
              <a:stCxn id="147" idx="6"/>
              <a:endCxn id="14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7" name="直線單箭頭接點 156"/>
            <p:cNvCxnSpPr>
              <a:stCxn id="148" idx="6"/>
              <a:endCxn id="14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8" name="直線單箭頭接點 157"/>
            <p:cNvCxnSpPr>
              <a:stCxn id="151" idx="6"/>
              <a:endCxn id="15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59" name="直線單箭頭接點 158"/>
            <p:cNvCxnSpPr>
              <a:stCxn id="152" idx="6"/>
              <a:endCxn id="15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0" name="直線單箭頭接點 159"/>
            <p:cNvCxnSpPr>
              <a:stCxn id="153" idx="6"/>
              <a:endCxn id="15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61" name="橢圓 16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62" name="直線單箭頭接點 161"/>
            <p:cNvCxnSpPr>
              <a:stCxn id="149" idx="6"/>
              <a:endCxn id="16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63" name="弧形接點 67"/>
            <p:cNvCxnSpPr>
              <a:stCxn id="146" idx="4"/>
              <a:endCxn id="15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64" name="圖案 163"/>
            <p:cNvCxnSpPr>
              <a:stCxn id="147" idx="0"/>
              <a:endCxn id="15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65" name="群組 316"/>
          <p:cNvGrpSpPr/>
          <p:nvPr/>
        </p:nvGrpSpPr>
        <p:grpSpPr>
          <a:xfrm>
            <a:off x="4031432" y="4324205"/>
            <a:ext cx="648072" cy="400939"/>
            <a:chOff x="467544" y="2668021"/>
            <a:chExt cx="3619498" cy="2236620"/>
          </a:xfrm>
        </p:grpSpPr>
        <p:sp>
          <p:nvSpPr>
            <p:cNvPr id="166" name="橢圓 16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7" name="橢圓 16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8" name="橢圓 16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69" name="橢圓 16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0" name="橢圓 16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1" name="橢圓 17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2" name="橢圓 17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3" name="橢圓 17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4" name="橢圓 17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75" name="直線單箭頭接點 174"/>
            <p:cNvCxnSpPr>
              <a:stCxn id="166" idx="6"/>
              <a:endCxn id="16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6" name="直線單箭頭接點 175"/>
            <p:cNvCxnSpPr>
              <a:stCxn id="167" idx="6"/>
              <a:endCxn id="16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7" name="直線單箭頭接點 176"/>
            <p:cNvCxnSpPr>
              <a:stCxn id="168" idx="6"/>
              <a:endCxn id="16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8" name="直線單箭頭接點 177"/>
            <p:cNvCxnSpPr>
              <a:stCxn id="171" idx="6"/>
              <a:endCxn id="17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79" name="直線單箭頭接點 178"/>
            <p:cNvCxnSpPr>
              <a:stCxn id="172" idx="6"/>
              <a:endCxn id="17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0" name="直線單箭頭接點 179"/>
            <p:cNvCxnSpPr>
              <a:stCxn id="173" idx="6"/>
              <a:endCxn id="17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181" name="橢圓 18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82" name="直線單箭頭接點 181"/>
            <p:cNvCxnSpPr>
              <a:stCxn id="169" idx="6"/>
              <a:endCxn id="18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83" name="弧形接點 67"/>
            <p:cNvCxnSpPr>
              <a:stCxn id="166" idx="4"/>
              <a:endCxn id="17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184" name="圖案 183"/>
            <p:cNvCxnSpPr>
              <a:stCxn id="167" idx="0"/>
              <a:endCxn id="17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grpSp>
        <p:nvGrpSpPr>
          <p:cNvPr id="185" name="群組 336"/>
          <p:cNvGrpSpPr/>
          <p:nvPr/>
        </p:nvGrpSpPr>
        <p:grpSpPr>
          <a:xfrm>
            <a:off x="7559824" y="4324205"/>
            <a:ext cx="648072" cy="400939"/>
            <a:chOff x="467544" y="2668021"/>
            <a:chExt cx="3619498" cy="2236620"/>
          </a:xfrm>
        </p:grpSpPr>
        <p:sp>
          <p:nvSpPr>
            <p:cNvPr id="186" name="橢圓 185"/>
            <p:cNvSpPr/>
            <p:nvPr/>
          </p:nvSpPr>
          <p:spPr>
            <a:xfrm>
              <a:off x="4675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7" name="橢圓 186"/>
            <p:cNvSpPr/>
            <p:nvPr/>
          </p:nvSpPr>
          <p:spPr>
            <a:xfrm>
              <a:off x="126129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8" name="橢圓 187"/>
            <p:cNvSpPr/>
            <p:nvPr/>
          </p:nvSpPr>
          <p:spPr>
            <a:xfrm>
              <a:off x="2055044"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89" name="橢圓 188"/>
            <p:cNvSpPr/>
            <p:nvPr/>
          </p:nvSpPr>
          <p:spPr>
            <a:xfrm>
              <a:off x="2848793" y="34587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0" name="橢圓 189"/>
            <p:cNvSpPr/>
            <p:nvPr/>
          </p:nvSpPr>
          <p:spPr>
            <a:xfrm>
              <a:off x="2848793" y="2668021"/>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1" name="橢圓 190"/>
            <p:cNvSpPr/>
            <p:nvPr/>
          </p:nvSpPr>
          <p:spPr>
            <a:xfrm>
              <a:off x="2055044" y="2668021"/>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2" name="橢圓 191"/>
            <p:cNvSpPr/>
            <p:nvPr/>
          </p:nvSpPr>
          <p:spPr>
            <a:xfrm>
              <a:off x="126129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3" name="橢圓 192"/>
            <p:cNvSpPr/>
            <p:nvPr/>
          </p:nvSpPr>
          <p:spPr>
            <a:xfrm>
              <a:off x="2055044" y="4426404"/>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4" name="橢圓 193"/>
            <p:cNvSpPr/>
            <p:nvPr/>
          </p:nvSpPr>
          <p:spPr>
            <a:xfrm>
              <a:off x="2848793" y="44264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195" name="直線單箭頭接點 194"/>
            <p:cNvCxnSpPr>
              <a:stCxn id="186" idx="6"/>
              <a:endCxn id="187" idx="2"/>
            </p:cNvCxnSpPr>
            <p:nvPr/>
          </p:nvCxnSpPr>
          <p:spPr>
            <a:xfrm>
              <a:off x="943793"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6" name="直線單箭頭接點 195"/>
            <p:cNvCxnSpPr>
              <a:stCxn id="187" idx="6"/>
              <a:endCxn id="188" idx="2"/>
            </p:cNvCxnSpPr>
            <p:nvPr/>
          </p:nvCxnSpPr>
          <p:spPr>
            <a:xfrm>
              <a:off x="1737544" y="3697823"/>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7" name="直線單箭頭接點 196"/>
            <p:cNvCxnSpPr>
              <a:stCxn id="188" idx="6"/>
              <a:endCxn id="189" idx="2"/>
            </p:cNvCxnSpPr>
            <p:nvPr/>
          </p:nvCxnSpPr>
          <p:spPr>
            <a:xfrm>
              <a:off x="2531294" y="3697823"/>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8" name="直線單箭頭接點 197"/>
            <p:cNvCxnSpPr>
              <a:stCxn id="191" idx="6"/>
              <a:endCxn id="190" idx="2"/>
            </p:cNvCxnSpPr>
            <p:nvPr/>
          </p:nvCxnSpPr>
          <p:spPr>
            <a:xfrm>
              <a:off x="2531294" y="2907140"/>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199" name="直線單箭頭接點 198"/>
            <p:cNvCxnSpPr>
              <a:stCxn id="192" idx="6"/>
              <a:endCxn id="193" idx="2"/>
            </p:cNvCxnSpPr>
            <p:nvPr/>
          </p:nvCxnSpPr>
          <p:spPr>
            <a:xfrm>
              <a:off x="1737544" y="4665522"/>
              <a:ext cx="31750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0" name="直線單箭頭接點 199"/>
            <p:cNvCxnSpPr>
              <a:stCxn id="193" idx="6"/>
              <a:endCxn id="194" idx="2"/>
            </p:cNvCxnSpPr>
            <p:nvPr/>
          </p:nvCxnSpPr>
          <p:spPr>
            <a:xfrm>
              <a:off x="2531294" y="4665522"/>
              <a:ext cx="317499"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sp>
          <p:nvSpPr>
            <p:cNvPr id="201" name="橢圓 200"/>
            <p:cNvSpPr/>
            <p:nvPr/>
          </p:nvSpPr>
          <p:spPr>
            <a:xfrm>
              <a:off x="3610792" y="3458704"/>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202" name="直線單箭頭接點 201"/>
            <p:cNvCxnSpPr>
              <a:stCxn id="189" idx="6"/>
              <a:endCxn id="201" idx="2"/>
            </p:cNvCxnSpPr>
            <p:nvPr/>
          </p:nvCxnSpPr>
          <p:spPr>
            <a:xfrm>
              <a:off x="3325042" y="3697823"/>
              <a:ext cx="285750" cy="2126"/>
            </a:xfrm>
            <a:prstGeom prst="straightConnector1">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203" name="弧形接點 67"/>
            <p:cNvCxnSpPr>
              <a:stCxn id="186" idx="4"/>
              <a:endCxn id="192" idx="2"/>
            </p:cNvCxnSpPr>
            <p:nvPr/>
          </p:nvCxnSpPr>
          <p:spPr>
            <a:xfrm rot="16200000" flipH="1">
              <a:off x="619191" y="4023419"/>
              <a:ext cx="728581" cy="555625"/>
            </a:xfrm>
            <a:prstGeom prst="curvedConnector2">
              <a:avLst/>
            </a:prstGeom>
            <a:ln w="19050">
              <a:solidFill>
                <a:schemeClr val="tx1"/>
              </a:solidFill>
              <a:prstDash val="solid"/>
              <a:tailEnd type="triangle" w="sm" len="sm"/>
            </a:ln>
          </p:spPr>
          <p:style>
            <a:lnRef idx="1">
              <a:schemeClr val="accent1"/>
            </a:lnRef>
            <a:fillRef idx="0">
              <a:schemeClr val="accent1"/>
            </a:fillRef>
            <a:effectRef idx="0">
              <a:schemeClr val="accent1"/>
            </a:effectRef>
            <a:fontRef idx="minor">
              <a:schemeClr val="tx1"/>
            </a:fontRef>
          </p:style>
        </p:cxnSp>
        <p:cxnSp>
          <p:nvCxnSpPr>
            <p:cNvPr id="204" name="圖案 203"/>
            <p:cNvCxnSpPr>
              <a:stCxn id="187" idx="0"/>
              <a:endCxn id="191" idx="2"/>
            </p:cNvCxnSpPr>
            <p:nvPr/>
          </p:nvCxnSpPr>
          <p:spPr>
            <a:xfrm rot="5400000" flipH="1" flipV="1">
              <a:off x="1501449" y="2905110"/>
              <a:ext cx="551564" cy="555625"/>
            </a:xfrm>
            <a:prstGeom prst="curvedConnector2">
              <a:avLst/>
            </a:prstGeom>
            <a:ln w="19050">
              <a:solidFill>
                <a:schemeClr val="tx1"/>
              </a:solidFill>
              <a:tailEnd type="triangle" w="sm" len="sm"/>
            </a:ln>
          </p:spPr>
          <p:style>
            <a:lnRef idx="1">
              <a:schemeClr val="accent1"/>
            </a:lnRef>
            <a:fillRef idx="0">
              <a:schemeClr val="accent1"/>
            </a:fillRef>
            <a:effectRef idx="0">
              <a:schemeClr val="accent1"/>
            </a:effectRef>
            <a:fontRef idx="minor">
              <a:schemeClr val="tx1"/>
            </a:fontRef>
          </p:style>
        </p:cxnSp>
      </p:grpSp>
      <p:sp>
        <p:nvSpPr>
          <p:cNvPr id="205" name="文字方塊 204"/>
          <p:cNvSpPr txBox="1"/>
          <p:nvPr/>
        </p:nvSpPr>
        <p:spPr>
          <a:xfrm>
            <a:off x="791072" y="3789040"/>
            <a:ext cx="8352928" cy="307777"/>
          </a:xfrm>
          <a:prstGeom prst="rect">
            <a:avLst/>
          </a:prstGeom>
          <a:noFill/>
        </p:spPr>
        <p:txBody>
          <a:bodyPr wrap="square" rtlCol="0">
            <a:spAutoFit/>
          </a:bodyPr>
          <a:lstStyle/>
          <a:p>
            <a:r>
              <a:rPr lang="en-US" altLang="zh-TW" sz="1400" spc="3000" dirty="0" smtClean="0"/>
              <a:t>TOETACTOXXXXXXXX</a:t>
            </a:r>
            <a:endParaRPr lang="zh-TW" altLang="en-US" sz="1400" spc="3000" dirty="0"/>
          </a:p>
        </p:txBody>
      </p:sp>
      <p:cxnSp>
        <p:nvCxnSpPr>
          <p:cNvPr id="206" name="直線單箭頭接點 205"/>
          <p:cNvCxnSpPr/>
          <p:nvPr/>
        </p:nvCxnSpPr>
        <p:spPr>
          <a:xfrm>
            <a:off x="935088" y="3645024"/>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1910542" y="3645024"/>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2879304" y="3645024"/>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p:nvPr/>
        </p:nvCxnSpPr>
        <p:spPr>
          <a:xfrm>
            <a:off x="3887416" y="3645024"/>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8395456" y="3645024"/>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p:nvPr/>
        </p:nvCxnSpPr>
        <p:spPr>
          <a:xfrm flipV="1">
            <a:off x="1417372" y="4037722"/>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p:nvPr/>
        </p:nvCxnSpPr>
        <p:spPr>
          <a:xfrm flipV="1">
            <a:off x="2407906" y="4037722"/>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3" name="直線單箭頭接點 212"/>
          <p:cNvCxnSpPr/>
          <p:nvPr/>
        </p:nvCxnSpPr>
        <p:spPr>
          <a:xfrm flipV="1">
            <a:off x="3383360" y="4044414"/>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4" name="直線單箭頭接點 213"/>
          <p:cNvCxnSpPr/>
          <p:nvPr/>
        </p:nvCxnSpPr>
        <p:spPr>
          <a:xfrm flipV="1">
            <a:off x="4369700" y="4037722"/>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flipV="1">
            <a:off x="7898092" y="4037722"/>
            <a:ext cx="0" cy="2160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6" name="文字方塊 215"/>
          <p:cNvSpPr txBox="1"/>
          <p:nvPr/>
        </p:nvSpPr>
        <p:spPr>
          <a:xfrm>
            <a:off x="4391472" y="3212976"/>
            <a:ext cx="4680520" cy="307777"/>
          </a:xfrm>
          <a:prstGeom prst="rect">
            <a:avLst/>
          </a:prstGeom>
          <a:noFill/>
        </p:spPr>
        <p:txBody>
          <a:bodyPr wrap="square" rtlCol="0">
            <a:spAutoFit/>
          </a:bodyPr>
          <a:lstStyle/>
          <a:p>
            <a:r>
              <a:rPr lang="en-US" altLang="zh-TW" sz="1400" spc="3000" dirty="0" smtClean="0"/>
              <a:t>…………………</a:t>
            </a:r>
            <a:endParaRPr lang="zh-TW" altLang="en-US" sz="1400" spc="3000" dirty="0"/>
          </a:p>
        </p:txBody>
      </p:sp>
      <p:sp>
        <p:nvSpPr>
          <p:cNvPr id="217" name="文字方塊 216"/>
          <p:cNvSpPr txBox="1"/>
          <p:nvPr/>
        </p:nvSpPr>
        <p:spPr>
          <a:xfrm>
            <a:off x="4751512" y="4345359"/>
            <a:ext cx="3816424" cy="307777"/>
          </a:xfrm>
          <a:prstGeom prst="rect">
            <a:avLst/>
          </a:prstGeom>
          <a:noFill/>
        </p:spPr>
        <p:txBody>
          <a:bodyPr wrap="square" rtlCol="0">
            <a:spAutoFit/>
          </a:bodyPr>
          <a:lstStyle/>
          <a:p>
            <a:r>
              <a:rPr lang="en-US" altLang="zh-TW" sz="1400" spc="3000" dirty="0" smtClean="0"/>
              <a:t>……………</a:t>
            </a:r>
            <a:endParaRPr lang="zh-TW" altLang="en-US" sz="1400" spc="3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err="1" smtClean="0"/>
              <a:t>Failureless</a:t>
            </a:r>
            <a:r>
              <a:rPr lang="en-US" altLang="zh-TW" dirty="0" smtClean="0"/>
              <a:t>-AC State Machine</a:t>
            </a:r>
            <a:endParaRPr lang="zh-TW" altLang="en-US" dirty="0"/>
          </a:p>
        </p:txBody>
      </p:sp>
      <p:sp>
        <p:nvSpPr>
          <p:cNvPr id="3" name="內容版面配置區 2"/>
          <p:cNvSpPr>
            <a:spLocks noGrp="1"/>
          </p:cNvSpPr>
          <p:nvPr>
            <p:ph idx="1"/>
          </p:nvPr>
        </p:nvSpPr>
        <p:spPr/>
        <p:txBody>
          <a:bodyPr/>
          <a:lstStyle/>
          <a:p>
            <a:r>
              <a:rPr lang="en-US" altLang="zh-TW" sz="2800" dirty="0" smtClean="0"/>
              <a:t>Remove all failure transitions as well as the self-loop transitions backing to the initial state </a:t>
            </a:r>
          </a:p>
          <a:p>
            <a:pPr lvl="1"/>
            <a:r>
              <a:rPr lang="en-US" altLang="zh-TW" sz="2400" dirty="0" smtClean="0"/>
              <a:t>Minimum number of valid transitions</a:t>
            </a:r>
          </a:p>
          <a:p>
            <a:pPr lvl="1"/>
            <a:r>
              <a:rPr lang="en-US" altLang="zh-TW" sz="2400" dirty="0" smtClean="0"/>
              <a:t>Thread is terminated when no valid transitions</a:t>
            </a:r>
          </a:p>
          <a:p>
            <a:pPr lvl="1"/>
            <a:endParaRPr lang="en-US" altLang="zh-TW" dirty="0" smtClean="0"/>
          </a:p>
          <a:p>
            <a:pPr lvl="1">
              <a:buNone/>
            </a:pPr>
            <a:r>
              <a:rPr lang="en-US" altLang="zh-TW" dirty="0" smtClean="0"/>
              <a:t/>
            </a:r>
            <a:br>
              <a:rPr lang="en-US" altLang="zh-TW" dirty="0" smtClean="0"/>
            </a:br>
            <a:endParaRPr lang="zh-TW" altLang="en-US" dirty="0"/>
          </a:p>
        </p:txBody>
      </p:sp>
      <p:sp>
        <p:nvSpPr>
          <p:cNvPr id="4" name="投影片編號版面配置區 3"/>
          <p:cNvSpPr>
            <a:spLocks noGrp="1"/>
          </p:cNvSpPr>
          <p:nvPr>
            <p:ph type="sldNum" sz="quarter" idx="12"/>
          </p:nvPr>
        </p:nvSpPr>
        <p:spPr/>
        <p:txBody>
          <a:bodyPr/>
          <a:lstStyle/>
          <a:p>
            <a:pPr>
              <a:defRPr/>
            </a:pPr>
            <a:fld id="{0E49231D-9A8C-4620-9917-B8D7CA80C7AB}" type="slidenum">
              <a:rPr lang="zh-TW" altLang="en-US" smtClean="0"/>
              <a:pPr>
                <a:defRPr/>
              </a:pPr>
              <a:t>8</a:t>
            </a:fld>
            <a:endParaRPr lang="zh-TW" altLang="en-US" dirty="0"/>
          </a:p>
        </p:txBody>
      </p:sp>
      <p:grpSp>
        <p:nvGrpSpPr>
          <p:cNvPr id="5" name="群組 83"/>
          <p:cNvGrpSpPr/>
          <p:nvPr/>
        </p:nvGrpSpPr>
        <p:grpSpPr>
          <a:xfrm>
            <a:off x="2555776" y="4041591"/>
            <a:ext cx="3619498" cy="2267729"/>
            <a:chOff x="2267744" y="3270663"/>
            <a:chExt cx="3619498" cy="2267729"/>
          </a:xfrm>
        </p:grpSpPr>
        <p:sp>
          <p:nvSpPr>
            <p:cNvPr id="7" name="橢圓 6"/>
            <p:cNvSpPr/>
            <p:nvPr/>
          </p:nvSpPr>
          <p:spPr>
            <a:xfrm>
              <a:off x="2267744" y="4092455"/>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0</a:t>
              </a:r>
              <a:endParaRPr lang="zh-TW" altLang="en-US" dirty="0">
                <a:solidFill>
                  <a:schemeClr val="tx1"/>
                </a:solidFill>
              </a:endParaRPr>
            </a:p>
          </p:txBody>
        </p:sp>
        <p:sp>
          <p:nvSpPr>
            <p:cNvPr id="8" name="橢圓 7"/>
            <p:cNvSpPr/>
            <p:nvPr/>
          </p:nvSpPr>
          <p:spPr>
            <a:xfrm>
              <a:off x="3061494" y="4092455"/>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9" name="橢圓 8"/>
            <p:cNvSpPr/>
            <p:nvPr/>
          </p:nvSpPr>
          <p:spPr>
            <a:xfrm>
              <a:off x="3855244" y="4092455"/>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10" name="橢圓 9"/>
            <p:cNvSpPr/>
            <p:nvPr/>
          </p:nvSpPr>
          <p:spPr>
            <a:xfrm>
              <a:off x="4648993" y="4092455"/>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sp>
          <p:nvSpPr>
            <p:cNvPr id="11" name="橢圓 10"/>
            <p:cNvSpPr/>
            <p:nvPr/>
          </p:nvSpPr>
          <p:spPr>
            <a:xfrm>
              <a:off x="4648993" y="3301772"/>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a:t>
              </a:r>
              <a:endParaRPr lang="zh-TW" altLang="en-US" dirty="0">
                <a:solidFill>
                  <a:schemeClr val="tx1"/>
                </a:solidFill>
              </a:endParaRPr>
            </a:p>
          </p:txBody>
        </p:sp>
        <p:sp>
          <p:nvSpPr>
            <p:cNvPr id="12" name="橢圓 11"/>
            <p:cNvSpPr/>
            <p:nvPr/>
          </p:nvSpPr>
          <p:spPr>
            <a:xfrm>
              <a:off x="3855244" y="3301772"/>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13" name="橢圓 12"/>
            <p:cNvSpPr/>
            <p:nvPr/>
          </p:nvSpPr>
          <p:spPr>
            <a:xfrm>
              <a:off x="3061494" y="5060155"/>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14" name="橢圓 13"/>
            <p:cNvSpPr/>
            <p:nvPr/>
          </p:nvSpPr>
          <p:spPr>
            <a:xfrm>
              <a:off x="3855244" y="5060155"/>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15" name="橢圓 14"/>
            <p:cNvSpPr/>
            <p:nvPr/>
          </p:nvSpPr>
          <p:spPr>
            <a:xfrm>
              <a:off x="4648993" y="5060155"/>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cxnSp>
          <p:nvCxnSpPr>
            <p:cNvPr id="16" name="直線單箭頭接點 15"/>
            <p:cNvCxnSpPr>
              <a:stCxn id="7" idx="6"/>
              <a:endCxn id="8" idx="2"/>
            </p:cNvCxnSpPr>
            <p:nvPr/>
          </p:nvCxnSpPr>
          <p:spPr>
            <a:xfrm>
              <a:off x="2743993" y="4331574"/>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a:stCxn id="8" idx="6"/>
              <a:endCxn id="9" idx="2"/>
            </p:cNvCxnSpPr>
            <p:nvPr/>
          </p:nvCxnSpPr>
          <p:spPr>
            <a:xfrm>
              <a:off x="3537744" y="4331574"/>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a:stCxn id="9" idx="6"/>
              <a:endCxn id="10" idx="2"/>
            </p:cNvCxnSpPr>
            <p:nvPr/>
          </p:nvCxnSpPr>
          <p:spPr>
            <a:xfrm>
              <a:off x="4331494" y="4331574"/>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a:stCxn id="12" idx="6"/>
              <a:endCxn id="11" idx="2"/>
            </p:cNvCxnSpPr>
            <p:nvPr/>
          </p:nvCxnSpPr>
          <p:spPr>
            <a:xfrm>
              <a:off x="4331494" y="3540891"/>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a:stCxn id="13" idx="6"/>
              <a:endCxn id="14" idx="2"/>
            </p:cNvCxnSpPr>
            <p:nvPr/>
          </p:nvCxnSpPr>
          <p:spPr>
            <a:xfrm>
              <a:off x="3537744" y="5299273"/>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a:stCxn id="14" idx="6"/>
              <a:endCxn id="15" idx="2"/>
            </p:cNvCxnSpPr>
            <p:nvPr/>
          </p:nvCxnSpPr>
          <p:spPr>
            <a:xfrm>
              <a:off x="4331494" y="5299273"/>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2" name="橢圓 21"/>
            <p:cNvSpPr/>
            <p:nvPr/>
          </p:nvSpPr>
          <p:spPr>
            <a:xfrm>
              <a:off x="5410992" y="4092455"/>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cxnSp>
          <p:nvCxnSpPr>
            <p:cNvPr id="23" name="直線單箭頭接點 22"/>
            <p:cNvCxnSpPr>
              <a:stCxn id="10" idx="6"/>
              <a:endCxn id="22" idx="2"/>
            </p:cNvCxnSpPr>
            <p:nvPr/>
          </p:nvCxnSpPr>
          <p:spPr>
            <a:xfrm>
              <a:off x="5125242" y="4331574"/>
              <a:ext cx="28575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4" name="文字方塊 23"/>
            <p:cNvSpPr txBox="1"/>
            <p:nvPr/>
          </p:nvSpPr>
          <p:spPr>
            <a:xfrm>
              <a:off x="3203848" y="3486687"/>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25" name="文字方塊 24"/>
            <p:cNvSpPr txBox="1"/>
            <p:nvPr/>
          </p:nvSpPr>
          <p:spPr>
            <a:xfrm>
              <a:off x="3542170" y="4998855"/>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26" name="文字方塊 25"/>
            <p:cNvSpPr txBox="1"/>
            <p:nvPr/>
          </p:nvSpPr>
          <p:spPr>
            <a:xfrm>
              <a:off x="4319198" y="4998855"/>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27" name="文字方塊 26"/>
            <p:cNvSpPr txBox="1"/>
            <p:nvPr/>
          </p:nvSpPr>
          <p:spPr>
            <a:xfrm>
              <a:off x="3542415" y="4062751"/>
              <a:ext cx="288000" cy="307777"/>
            </a:xfrm>
            <a:prstGeom prst="rect">
              <a:avLst/>
            </a:prstGeom>
            <a:noFill/>
          </p:spPr>
          <p:txBody>
            <a:bodyPr wrap="square" rtlCol="0">
              <a:spAutoFit/>
            </a:bodyPr>
            <a:lstStyle/>
            <a:p>
              <a:r>
                <a:rPr lang="en-US" altLang="zh-TW" sz="1400" dirty="0" smtClean="0"/>
                <a:t>A</a:t>
              </a:r>
              <a:endParaRPr lang="zh-TW" altLang="en-US" sz="1400" dirty="0"/>
            </a:p>
          </p:txBody>
        </p:sp>
        <p:sp>
          <p:nvSpPr>
            <p:cNvPr id="28" name="文字方塊 27"/>
            <p:cNvSpPr txBox="1"/>
            <p:nvPr/>
          </p:nvSpPr>
          <p:spPr>
            <a:xfrm>
              <a:off x="5110451" y="4062751"/>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29" name="文字方塊 28"/>
            <p:cNvSpPr txBox="1"/>
            <p:nvPr/>
          </p:nvSpPr>
          <p:spPr>
            <a:xfrm>
              <a:off x="4327988" y="4062751"/>
              <a:ext cx="288000" cy="307777"/>
            </a:xfrm>
            <a:prstGeom prst="rect">
              <a:avLst/>
            </a:prstGeom>
            <a:noFill/>
          </p:spPr>
          <p:txBody>
            <a:bodyPr wrap="square" rtlCol="0">
              <a:spAutoFit/>
            </a:bodyPr>
            <a:lstStyle/>
            <a:p>
              <a:r>
                <a:rPr lang="en-US" altLang="zh-TW" sz="1400" dirty="0" smtClean="0"/>
                <a:t>C</a:t>
              </a:r>
              <a:endParaRPr lang="zh-TW" altLang="en-US" sz="1400" dirty="0"/>
            </a:p>
          </p:txBody>
        </p:sp>
        <p:sp>
          <p:nvSpPr>
            <p:cNvPr id="30" name="文字方塊 29"/>
            <p:cNvSpPr txBox="1"/>
            <p:nvPr/>
          </p:nvSpPr>
          <p:spPr>
            <a:xfrm>
              <a:off x="4319198" y="3270663"/>
              <a:ext cx="288000" cy="307777"/>
            </a:xfrm>
            <a:prstGeom prst="rect">
              <a:avLst/>
            </a:prstGeom>
            <a:noFill/>
          </p:spPr>
          <p:txBody>
            <a:bodyPr wrap="square" rtlCol="0">
              <a:spAutoFit/>
            </a:bodyPr>
            <a:lstStyle/>
            <a:p>
              <a:r>
                <a:rPr lang="en-US" altLang="zh-TW" sz="1400" dirty="0" smtClean="0"/>
                <a:t>E</a:t>
              </a:r>
              <a:endParaRPr lang="zh-TW" altLang="en-US" sz="1400" dirty="0"/>
            </a:p>
          </p:txBody>
        </p:sp>
        <p:sp>
          <p:nvSpPr>
            <p:cNvPr id="31" name="文字方塊 30"/>
            <p:cNvSpPr txBox="1"/>
            <p:nvPr/>
          </p:nvSpPr>
          <p:spPr>
            <a:xfrm>
              <a:off x="2564044" y="4776994"/>
              <a:ext cx="288000" cy="307777"/>
            </a:xfrm>
            <a:prstGeom prst="rect">
              <a:avLst/>
            </a:prstGeom>
            <a:noFill/>
          </p:spPr>
          <p:txBody>
            <a:bodyPr wrap="square" rtlCol="0">
              <a:spAutoFit/>
            </a:bodyPr>
            <a:lstStyle/>
            <a:p>
              <a:r>
                <a:rPr lang="en-US" altLang="zh-TW" sz="1400" dirty="0" smtClean="0"/>
                <a:t>C</a:t>
              </a:r>
              <a:endParaRPr lang="zh-TW" altLang="en-US" sz="1400" dirty="0"/>
            </a:p>
          </p:txBody>
        </p:sp>
        <p:cxnSp>
          <p:nvCxnSpPr>
            <p:cNvPr id="32" name="弧形接點 67"/>
            <p:cNvCxnSpPr>
              <a:stCxn id="7" idx="4"/>
              <a:endCxn id="13" idx="2"/>
            </p:cNvCxnSpPr>
            <p:nvPr/>
          </p:nvCxnSpPr>
          <p:spPr>
            <a:xfrm rot="16200000" flipH="1">
              <a:off x="2419391" y="4657170"/>
              <a:ext cx="728581" cy="555625"/>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37" name="文字方塊 36"/>
            <p:cNvSpPr txBox="1"/>
            <p:nvPr/>
          </p:nvSpPr>
          <p:spPr>
            <a:xfrm>
              <a:off x="2743970" y="4085153"/>
              <a:ext cx="288000" cy="307777"/>
            </a:xfrm>
            <a:prstGeom prst="rect">
              <a:avLst/>
            </a:prstGeom>
            <a:noFill/>
          </p:spPr>
          <p:txBody>
            <a:bodyPr wrap="square" rtlCol="0">
              <a:spAutoFit/>
            </a:bodyPr>
            <a:lstStyle/>
            <a:p>
              <a:r>
                <a:rPr lang="en-US" altLang="zh-TW" sz="1400" dirty="0" smtClean="0"/>
                <a:t>T</a:t>
              </a:r>
              <a:endParaRPr lang="zh-TW" altLang="en-US" sz="1400" dirty="0"/>
            </a:p>
          </p:txBody>
        </p:sp>
        <p:cxnSp>
          <p:nvCxnSpPr>
            <p:cNvPr id="83" name="圖案 82"/>
            <p:cNvCxnSpPr>
              <a:stCxn id="8" idx="0"/>
              <a:endCxn id="12" idx="2"/>
            </p:cNvCxnSpPr>
            <p:nvPr/>
          </p:nvCxnSpPr>
          <p:spPr>
            <a:xfrm rot="5400000" flipH="1" flipV="1">
              <a:off x="3301649" y="3538861"/>
              <a:ext cx="551564" cy="555625"/>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pSp>
        <p:nvGrpSpPr>
          <p:cNvPr id="197" name="群組 196"/>
          <p:cNvGrpSpPr/>
          <p:nvPr/>
        </p:nvGrpSpPr>
        <p:grpSpPr>
          <a:xfrm>
            <a:off x="2051720" y="4041591"/>
            <a:ext cx="4123554" cy="2267729"/>
            <a:chOff x="3563888" y="3861048"/>
            <a:chExt cx="4123554" cy="2267729"/>
          </a:xfrm>
        </p:grpSpPr>
        <p:sp>
          <p:nvSpPr>
            <p:cNvPr id="198" name="橢圓 197"/>
            <p:cNvSpPr/>
            <p:nvPr/>
          </p:nvSpPr>
          <p:spPr>
            <a:xfrm>
              <a:off x="4067944" y="468284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0</a:t>
              </a:r>
              <a:endParaRPr lang="zh-TW" altLang="en-US" dirty="0">
                <a:solidFill>
                  <a:schemeClr val="tx1"/>
                </a:solidFill>
              </a:endParaRPr>
            </a:p>
          </p:txBody>
        </p:sp>
        <p:sp>
          <p:nvSpPr>
            <p:cNvPr id="199" name="橢圓 198"/>
            <p:cNvSpPr/>
            <p:nvPr/>
          </p:nvSpPr>
          <p:spPr>
            <a:xfrm>
              <a:off x="4861694" y="468284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00" name="橢圓 199"/>
            <p:cNvSpPr/>
            <p:nvPr/>
          </p:nvSpPr>
          <p:spPr>
            <a:xfrm>
              <a:off x="5655444" y="468284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201" name="橢圓 200"/>
            <p:cNvSpPr/>
            <p:nvPr/>
          </p:nvSpPr>
          <p:spPr>
            <a:xfrm>
              <a:off x="6449193" y="468284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sp>
          <p:nvSpPr>
            <p:cNvPr id="202" name="橢圓 201"/>
            <p:cNvSpPr/>
            <p:nvPr/>
          </p:nvSpPr>
          <p:spPr>
            <a:xfrm>
              <a:off x="6449193" y="3892157"/>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a:t>
              </a:r>
              <a:endParaRPr lang="zh-TW" altLang="en-US" dirty="0">
                <a:solidFill>
                  <a:schemeClr val="tx1"/>
                </a:solidFill>
              </a:endParaRPr>
            </a:p>
          </p:txBody>
        </p:sp>
        <p:sp>
          <p:nvSpPr>
            <p:cNvPr id="203" name="橢圓 202"/>
            <p:cNvSpPr/>
            <p:nvPr/>
          </p:nvSpPr>
          <p:spPr>
            <a:xfrm>
              <a:off x="5655444" y="3892157"/>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sp>
          <p:nvSpPr>
            <p:cNvPr id="204" name="橢圓 203"/>
            <p:cNvSpPr/>
            <p:nvPr/>
          </p:nvSpPr>
          <p:spPr>
            <a:xfrm>
              <a:off x="4861694" y="565054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205" name="橢圓 204"/>
            <p:cNvSpPr/>
            <p:nvPr/>
          </p:nvSpPr>
          <p:spPr>
            <a:xfrm>
              <a:off x="5655444" y="5650540"/>
              <a:ext cx="476250" cy="478237"/>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206" name="橢圓 205"/>
            <p:cNvSpPr/>
            <p:nvPr/>
          </p:nvSpPr>
          <p:spPr>
            <a:xfrm>
              <a:off x="6449193" y="5650540"/>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cxnSp>
          <p:nvCxnSpPr>
            <p:cNvPr id="207" name="直線單箭頭接點 206"/>
            <p:cNvCxnSpPr>
              <a:stCxn id="198" idx="6"/>
              <a:endCxn id="199" idx="2"/>
            </p:cNvCxnSpPr>
            <p:nvPr/>
          </p:nvCxnSpPr>
          <p:spPr>
            <a:xfrm>
              <a:off x="4544193" y="4921959"/>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a:stCxn id="199" idx="6"/>
              <a:endCxn id="200" idx="2"/>
            </p:cNvCxnSpPr>
            <p:nvPr/>
          </p:nvCxnSpPr>
          <p:spPr>
            <a:xfrm>
              <a:off x="5337944" y="4921959"/>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09" name="直線單箭頭接點 208"/>
            <p:cNvCxnSpPr>
              <a:stCxn id="200" idx="6"/>
              <a:endCxn id="201" idx="2"/>
            </p:cNvCxnSpPr>
            <p:nvPr/>
          </p:nvCxnSpPr>
          <p:spPr>
            <a:xfrm>
              <a:off x="6131694" y="4921959"/>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a:stCxn id="203" idx="6"/>
              <a:endCxn id="202" idx="2"/>
            </p:cNvCxnSpPr>
            <p:nvPr/>
          </p:nvCxnSpPr>
          <p:spPr>
            <a:xfrm>
              <a:off x="6131694" y="4131276"/>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1" name="直線單箭頭接點 210"/>
            <p:cNvCxnSpPr>
              <a:stCxn id="204" idx="6"/>
              <a:endCxn id="205" idx="2"/>
            </p:cNvCxnSpPr>
            <p:nvPr/>
          </p:nvCxnSpPr>
          <p:spPr>
            <a:xfrm>
              <a:off x="5337944" y="5889658"/>
              <a:ext cx="31750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12" name="直線單箭頭接點 211"/>
            <p:cNvCxnSpPr>
              <a:stCxn id="205" idx="6"/>
              <a:endCxn id="206" idx="2"/>
            </p:cNvCxnSpPr>
            <p:nvPr/>
          </p:nvCxnSpPr>
          <p:spPr>
            <a:xfrm>
              <a:off x="6131694" y="5889658"/>
              <a:ext cx="317499"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13" name="橢圓 212"/>
            <p:cNvSpPr/>
            <p:nvPr/>
          </p:nvSpPr>
          <p:spPr>
            <a:xfrm>
              <a:off x="7211192" y="4682840"/>
              <a:ext cx="476250" cy="478237"/>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cxnSp>
          <p:nvCxnSpPr>
            <p:cNvPr id="214" name="直線單箭頭接點 213"/>
            <p:cNvCxnSpPr>
              <a:stCxn id="201" idx="6"/>
              <a:endCxn id="213" idx="2"/>
            </p:cNvCxnSpPr>
            <p:nvPr/>
          </p:nvCxnSpPr>
          <p:spPr>
            <a:xfrm>
              <a:off x="6925442" y="4921959"/>
              <a:ext cx="285750" cy="2126"/>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15" name="文字方塊 214"/>
            <p:cNvSpPr txBox="1"/>
            <p:nvPr/>
          </p:nvSpPr>
          <p:spPr>
            <a:xfrm>
              <a:off x="5004048" y="4077072"/>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216" name="文字方塊 215"/>
            <p:cNvSpPr txBox="1"/>
            <p:nvPr/>
          </p:nvSpPr>
          <p:spPr>
            <a:xfrm>
              <a:off x="5342370" y="5589240"/>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217" name="文字方塊 216"/>
            <p:cNvSpPr txBox="1"/>
            <p:nvPr/>
          </p:nvSpPr>
          <p:spPr>
            <a:xfrm>
              <a:off x="6119398" y="5589240"/>
              <a:ext cx="288000" cy="307777"/>
            </a:xfrm>
            <a:prstGeom prst="rect">
              <a:avLst/>
            </a:prstGeom>
            <a:noFill/>
          </p:spPr>
          <p:txBody>
            <a:bodyPr wrap="square" rtlCol="0">
              <a:spAutoFit/>
            </a:bodyPr>
            <a:lstStyle/>
            <a:p>
              <a:r>
                <a:rPr lang="en-US" altLang="zh-TW" sz="1400" dirty="0" smtClean="0"/>
                <a:t>O</a:t>
              </a:r>
              <a:endParaRPr lang="zh-TW" altLang="en-US" sz="1400" dirty="0"/>
            </a:p>
          </p:txBody>
        </p:sp>
        <p:sp>
          <p:nvSpPr>
            <p:cNvPr id="218" name="文字方塊 217"/>
            <p:cNvSpPr txBox="1"/>
            <p:nvPr/>
          </p:nvSpPr>
          <p:spPr>
            <a:xfrm>
              <a:off x="5342615" y="4653136"/>
              <a:ext cx="288000" cy="307777"/>
            </a:xfrm>
            <a:prstGeom prst="rect">
              <a:avLst/>
            </a:prstGeom>
            <a:noFill/>
          </p:spPr>
          <p:txBody>
            <a:bodyPr wrap="square" rtlCol="0">
              <a:spAutoFit/>
            </a:bodyPr>
            <a:lstStyle/>
            <a:p>
              <a:r>
                <a:rPr lang="en-US" altLang="zh-TW" sz="1400" dirty="0" smtClean="0"/>
                <a:t>A</a:t>
              </a:r>
              <a:endParaRPr lang="zh-TW" altLang="en-US" sz="1400" dirty="0"/>
            </a:p>
          </p:txBody>
        </p:sp>
        <p:sp>
          <p:nvSpPr>
            <p:cNvPr id="219" name="文字方塊 218"/>
            <p:cNvSpPr txBox="1"/>
            <p:nvPr/>
          </p:nvSpPr>
          <p:spPr>
            <a:xfrm>
              <a:off x="6910651" y="4653136"/>
              <a:ext cx="288000" cy="307777"/>
            </a:xfrm>
            <a:prstGeom prst="rect">
              <a:avLst/>
            </a:prstGeom>
            <a:noFill/>
          </p:spPr>
          <p:txBody>
            <a:bodyPr wrap="square" rtlCol="0">
              <a:spAutoFit/>
            </a:bodyPr>
            <a:lstStyle/>
            <a:p>
              <a:r>
                <a:rPr lang="en-US" altLang="zh-TW" sz="1400" dirty="0" smtClean="0"/>
                <a:t>T</a:t>
              </a:r>
              <a:endParaRPr lang="zh-TW" altLang="en-US" sz="1400" dirty="0"/>
            </a:p>
          </p:txBody>
        </p:sp>
        <p:sp>
          <p:nvSpPr>
            <p:cNvPr id="220" name="文字方塊 219"/>
            <p:cNvSpPr txBox="1"/>
            <p:nvPr/>
          </p:nvSpPr>
          <p:spPr>
            <a:xfrm>
              <a:off x="6128188" y="4653136"/>
              <a:ext cx="288000" cy="307777"/>
            </a:xfrm>
            <a:prstGeom prst="rect">
              <a:avLst/>
            </a:prstGeom>
            <a:noFill/>
          </p:spPr>
          <p:txBody>
            <a:bodyPr wrap="square" rtlCol="0">
              <a:spAutoFit/>
            </a:bodyPr>
            <a:lstStyle/>
            <a:p>
              <a:r>
                <a:rPr lang="en-US" altLang="zh-TW" sz="1400" dirty="0" smtClean="0"/>
                <a:t>C</a:t>
              </a:r>
              <a:endParaRPr lang="zh-TW" altLang="en-US" sz="1400" dirty="0"/>
            </a:p>
          </p:txBody>
        </p:sp>
        <p:sp>
          <p:nvSpPr>
            <p:cNvPr id="221" name="文字方塊 220"/>
            <p:cNvSpPr txBox="1"/>
            <p:nvPr/>
          </p:nvSpPr>
          <p:spPr>
            <a:xfrm>
              <a:off x="6119398" y="3861048"/>
              <a:ext cx="288000" cy="307777"/>
            </a:xfrm>
            <a:prstGeom prst="rect">
              <a:avLst/>
            </a:prstGeom>
            <a:noFill/>
          </p:spPr>
          <p:txBody>
            <a:bodyPr wrap="square" rtlCol="0">
              <a:spAutoFit/>
            </a:bodyPr>
            <a:lstStyle/>
            <a:p>
              <a:r>
                <a:rPr lang="en-US" altLang="zh-TW" sz="1400" dirty="0" smtClean="0"/>
                <a:t>E</a:t>
              </a:r>
              <a:endParaRPr lang="zh-TW" altLang="en-US" sz="1400" dirty="0"/>
            </a:p>
          </p:txBody>
        </p:sp>
        <p:sp>
          <p:nvSpPr>
            <p:cNvPr id="222" name="文字方塊 221"/>
            <p:cNvSpPr txBox="1"/>
            <p:nvPr/>
          </p:nvSpPr>
          <p:spPr>
            <a:xfrm>
              <a:off x="4364244" y="5367379"/>
              <a:ext cx="288000" cy="307777"/>
            </a:xfrm>
            <a:prstGeom prst="rect">
              <a:avLst/>
            </a:prstGeom>
            <a:noFill/>
          </p:spPr>
          <p:txBody>
            <a:bodyPr wrap="square" rtlCol="0">
              <a:spAutoFit/>
            </a:bodyPr>
            <a:lstStyle/>
            <a:p>
              <a:r>
                <a:rPr lang="en-US" altLang="zh-TW" sz="1400" dirty="0" smtClean="0"/>
                <a:t>C</a:t>
              </a:r>
              <a:endParaRPr lang="zh-TW" altLang="en-US" sz="1400" dirty="0"/>
            </a:p>
          </p:txBody>
        </p:sp>
        <p:cxnSp>
          <p:nvCxnSpPr>
            <p:cNvPr id="223" name="弧形接點 67"/>
            <p:cNvCxnSpPr>
              <a:stCxn id="198" idx="4"/>
              <a:endCxn id="204" idx="2"/>
            </p:cNvCxnSpPr>
            <p:nvPr/>
          </p:nvCxnSpPr>
          <p:spPr>
            <a:xfrm rot="16200000" flipH="1">
              <a:off x="4219591" y="5247555"/>
              <a:ext cx="728581" cy="555625"/>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24" name="文字方塊 223"/>
            <p:cNvSpPr txBox="1"/>
            <p:nvPr/>
          </p:nvSpPr>
          <p:spPr>
            <a:xfrm>
              <a:off x="4544170" y="4675538"/>
              <a:ext cx="288000" cy="307777"/>
            </a:xfrm>
            <a:prstGeom prst="rect">
              <a:avLst/>
            </a:prstGeom>
            <a:noFill/>
          </p:spPr>
          <p:txBody>
            <a:bodyPr wrap="square" rtlCol="0">
              <a:spAutoFit/>
            </a:bodyPr>
            <a:lstStyle/>
            <a:p>
              <a:r>
                <a:rPr lang="en-US" altLang="zh-TW" sz="1400" dirty="0" smtClean="0"/>
                <a:t>T</a:t>
              </a:r>
              <a:endParaRPr lang="zh-TW" altLang="en-US" sz="1400" dirty="0"/>
            </a:p>
          </p:txBody>
        </p:sp>
        <p:cxnSp>
          <p:nvCxnSpPr>
            <p:cNvPr id="225" name="圖案 224"/>
            <p:cNvCxnSpPr>
              <a:stCxn id="199" idx="0"/>
              <a:endCxn id="203" idx="2"/>
            </p:cNvCxnSpPr>
            <p:nvPr/>
          </p:nvCxnSpPr>
          <p:spPr>
            <a:xfrm rot="5400000" flipH="1" flipV="1">
              <a:off x="5101849" y="4129246"/>
              <a:ext cx="551564" cy="555625"/>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26" name="圖案 225"/>
            <p:cNvCxnSpPr>
              <a:stCxn id="198" idx="0"/>
              <a:endCxn id="198" idx="2"/>
            </p:cNvCxnSpPr>
            <p:nvPr/>
          </p:nvCxnSpPr>
          <p:spPr>
            <a:xfrm rot="16200000" flipH="1" flipV="1">
              <a:off x="4067447" y="4683336"/>
              <a:ext cx="239119" cy="238125"/>
            </a:xfrm>
            <a:prstGeom prst="curvedConnector4">
              <a:avLst>
                <a:gd name="adj1" fmla="val -95601"/>
                <a:gd name="adj2" fmla="val 196000"/>
              </a:avLst>
            </a:prstGeom>
            <a:ln w="19050">
              <a:solidFill>
                <a:schemeClr val="tx1"/>
              </a:solidFill>
              <a:tailEnd type="triangle" w="med" len="sm"/>
            </a:ln>
          </p:spPr>
          <p:style>
            <a:lnRef idx="1">
              <a:schemeClr val="accent1"/>
            </a:lnRef>
            <a:fillRef idx="0">
              <a:schemeClr val="accent1"/>
            </a:fillRef>
            <a:effectRef idx="0">
              <a:schemeClr val="accent1"/>
            </a:effectRef>
            <a:fontRef idx="minor">
              <a:schemeClr val="tx1"/>
            </a:fontRef>
          </p:style>
        </p:cxnSp>
        <p:sp>
          <p:nvSpPr>
            <p:cNvPr id="227" name="文字方塊 226"/>
            <p:cNvSpPr txBox="1"/>
            <p:nvPr/>
          </p:nvSpPr>
          <p:spPr>
            <a:xfrm>
              <a:off x="3563888" y="4149080"/>
              <a:ext cx="648072" cy="307777"/>
            </a:xfrm>
            <a:prstGeom prst="rect">
              <a:avLst/>
            </a:prstGeom>
            <a:noFill/>
          </p:spPr>
          <p:txBody>
            <a:bodyPr wrap="square" rtlCol="0">
              <a:spAutoFit/>
            </a:bodyPr>
            <a:lstStyle/>
            <a:p>
              <a:r>
                <a:rPr lang="en-US" altLang="zh-TW" sz="1400" dirty="0" smtClean="0"/>
                <a:t>[^TC]</a:t>
              </a:r>
              <a:endParaRPr lang="zh-TW" altLang="en-US" sz="1400" dirty="0"/>
            </a:p>
          </p:txBody>
        </p:sp>
        <p:cxnSp>
          <p:nvCxnSpPr>
            <p:cNvPr id="228" name="圖案 88"/>
            <p:cNvCxnSpPr>
              <a:stCxn id="201" idx="4"/>
              <a:endCxn id="204" idx="0"/>
            </p:cNvCxnSpPr>
            <p:nvPr/>
          </p:nvCxnSpPr>
          <p:spPr>
            <a:xfrm rot="5400000">
              <a:off x="5648838" y="4612059"/>
              <a:ext cx="489463" cy="1587499"/>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29" name="圖案 88"/>
            <p:cNvCxnSpPr>
              <a:stCxn id="213" idx="4"/>
              <a:endCxn id="205" idx="0"/>
            </p:cNvCxnSpPr>
            <p:nvPr/>
          </p:nvCxnSpPr>
          <p:spPr>
            <a:xfrm rot="5400000">
              <a:off x="6426712" y="4627934"/>
              <a:ext cx="489463" cy="1555748"/>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30" name="圖案 88"/>
            <p:cNvCxnSpPr>
              <a:stCxn id="199" idx="0"/>
              <a:endCxn id="198" idx="0"/>
            </p:cNvCxnSpPr>
            <p:nvPr/>
          </p:nvCxnSpPr>
          <p:spPr>
            <a:xfrm rot="16200000" flipV="1">
              <a:off x="4702944" y="4285965"/>
              <a:ext cx="12700" cy="793750"/>
            </a:xfrm>
            <a:prstGeom prst="curvedConnector3">
              <a:avLst>
                <a:gd name="adj1" fmla="val 180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31" name="圖案 88"/>
            <p:cNvCxnSpPr/>
            <p:nvPr/>
          </p:nvCxnSpPr>
          <p:spPr>
            <a:xfrm rot="16200000" flipH="1" flipV="1">
              <a:off x="4655305" y="3583820"/>
              <a:ext cx="720647" cy="1419120"/>
            </a:xfrm>
            <a:prstGeom prst="curvedConnector3">
              <a:avLst>
                <a:gd name="adj1" fmla="val -2278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32" name="圖案 88"/>
            <p:cNvCxnSpPr/>
            <p:nvPr/>
          </p:nvCxnSpPr>
          <p:spPr>
            <a:xfrm rot="16200000" flipH="1" flipV="1">
              <a:off x="5101352" y="3065766"/>
              <a:ext cx="790683" cy="2381249"/>
            </a:xfrm>
            <a:prstGeom prst="curvedConnector3">
              <a:avLst>
                <a:gd name="adj1" fmla="val -43651"/>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33" name="圖案 88"/>
            <p:cNvCxnSpPr>
              <a:stCxn id="200" idx="3"/>
              <a:endCxn id="198" idx="5"/>
            </p:cNvCxnSpPr>
            <p:nvPr/>
          </p:nvCxnSpPr>
          <p:spPr>
            <a:xfrm rot="5400000">
              <a:off x="5099819" y="4465671"/>
              <a:ext cx="12700" cy="1250740"/>
            </a:xfrm>
            <a:prstGeom prst="curvedConnector3">
              <a:avLst>
                <a:gd name="adj1" fmla="val 2351465"/>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34" name="圖案 88"/>
            <p:cNvCxnSpPr/>
            <p:nvPr/>
          </p:nvCxnSpPr>
          <p:spPr>
            <a:xfrm rot="5400000" flipH="1">
              <a:off x="4076123" y="5128844"/>
              <a:ext cx="1037736" cy="962130"/>
            </a:xfrm>
            <a:prstGeom prst="curvedConnector3">
              <a:avLst>
                <a:gd name="adj1" fmla="val -8207"/>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35" name="圖案 88"/>
            <p:cNvCxnSpPr>
              <a:stCxn id="205" idx="1"/>
              <a:endCxn id="199" idx="4"/>
            </p:cNvCxnSpPr>
            <p:nvPr/>
          </p:nvCxnSpPr>
          <p:spPr>
            <a:xfrm rot="16200000" flipV="1">
              <a:off x="5132755" y="5128142"/>
              <a:ext cx="559499" cy="625370"/>
            </a:xfrm>
            <a:prstGeom prst="curvedConnector3">
              <a:avLst>
                <a:gd name="adj1" fmla="val 50000"/>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cxnSp>
          <p:nvCxnSpPr>
            <p:cNvPr id="236" name="圖案 88"/>
            <p:cNvCxnSpPr>
              <a:stCxn id="206" idx="6"/>
              <a:endCxn id="203" idx="0"/>
            </p:cNvCxnSpPr>
            <p:nvPr/>
          </p:nvCxnSpPr>
          <p:spPr>
            <a:xfrm flipH="1" flipV="1">
              <a:off x="5893569" y="3892157"/>
              <a:ext cx="1031874" cy="1997502"/>
            </a:xfrm>
            <a:prstGeom prst="curvedConnector4">
              <a:avLst>
                <a:gd name="adj1" fmla="val -98607"/>
                <a:gd name="adj2" fmla="val 122664"/>
              </a:avLst>
            </a:prstGeom>
            <a:ln w="19050">
              <a:solidFill>
                <a:schemeClr val="tx1"/>
              </a:solidFill>
              <a:prstDash val="dash"/>
              <a:tailEnd type="triangle" w="med" len="sm"/>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97"/>
                                        </p:tgtEl>
                                      </p:cBhvr>
                                    </p:animEffect>
                                    <p:set>
                                      <p:cBhvr>
                                        <p:cTn id="7" dur="1" fill="hold">
                                          <p:stCondLst>
                                            <p:cond delay="499"/>
                                          </p:stCondLst>
                                        </p:cTn>
                                        <p:tgtEl>
                                          <p:spTgt spid="197"/>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r>
              <a:rPr lang="en-US" altLang="zh-TW" dirty="0" smtClean="0"/>
              <a:t>Mechanism of PFAC</a:t>
            </a:r>
          </a:p>
        </p:txBody>
      </p:sp>
      <p:sp>
        <p:nvSpPr>
          <p:cNvPr id="68" name="投影片編號版面配置區 67"/>
          <p:cNvSpPr>
            <a:spLocks noGrp="1"/>
          </p:cNvSpPr>
          <p:nvPr>
            <p:ph type="sldNum" sz="quarter" idx="12"/>
          </p:nvPr>
        </p:nvSpPr>
        <p:spPr>
          <a:prstGeom prst="rect">
            <a:avLst/>
          </a:prstGeom>
        </p:spPr>
        <p:txBody>
          <a:bodyPr>
            <a:normAutofit/>
          </a:bodyPr>
          <a:lstStyle/>
          <a:p>
            <a:pPr>
              <a:defRPr/>
            </a:pPr>
            <a:fld id="{7A0ED514-005B-4D53-A85D-03059A15CED9}" type="slidenum">
              <a:rPr lang="zh-TW" altLang="en-US" smtClean="0"/>
              <a:pPr>
                <a:defRPr/>
              </a:pPr>
              <a:t>9</a:t>
            </a:fld>
            <a:endParaRPr lang="zh-TW" altLang="en-US"/>
          </a:p>
        </p:txBody>
      </p:sp>
      <p:sp>
        <p:nvSpPr>
          <p:cNvPr id="14401" name="Text Box 99"/>
          <p:cNvSpPr txBox="1">
            <a:spLocks noChangeArrowheads="1"/>
          </p:cNvSpPr>
          <p:nvPr/>
        </p:nvSpPr>
        <p:spPr bwMode="auto">
          <a:xfrm>
            <a:off x="2267744" y="2132856"/>
            <a:ext cx="4318852" cy="463846"/>
          </a:xfrm>
          <a:prstGeom prst="rect">
            <a:avLst/>
          </a:prstGeom>
          <a:noFill/>
          <a:ln w="38100" algn="ctr">
            <a:noFill/>
            <a:miter lim="800000"/>
            <a:headEnd/>
            <a:tailEnd/>
          </a:ln>
        </p:spPr>
        <p:txBody>
          <a:bodyPr wrap="none" lIns="90000" tIns="46800" rIns="90000" bIns="46800">
            <a:spAutoFit/>
          </a:bodyPr>
          <a:lstStyle/>
          <a:p>
            <a:pPr algn="l"/>
            <a:r>
              <a:rPr lang="en-US" altLang="zh-TW" sz="2400" dirty="0"/>
              <a:t>… X </a:t>
            </a:r>
            <a:r>
              <a:rPr lang="en-US" altLang="zh-TW" sz="2400" dirty="0" err="1"/>
              <a:t>X</a:t>
            </a:r>
            <a:r>
              <a:rPr lang="en-US" altLang="zh-TW" sz="2400" dirty="0"/>
              <a:t> </a:t>
            </a:r>
            <a:r>
              <a:rPr lang="en-US" altLang="zh-TW" sz="2400" dirty="0" err="1"/>
              <a:t>X</a:t>
            </a:r>
            <a:r>
              <a:rPr lang="en-US" altLang="zh-TW" sz="2400" dirty="0"/>
              <a:t> </a:t>
            </a:r>
            <a:r>
              <a:rPr lang="en-US" altLang="zh-TW" sz="2400" dirty="0" err="1"/>
              <a:t>X</a:t>
            </a:r>
            <a:r>
              <a:rPr lang="en-US" altLang="zh-TW" sz="2400" dirty="0"/>
              <a:t> </a:t>
            </a:r>
            <a:r>
              <a:rPr lang="en-US" altLang="zh-TW" sz="2400" dirty="0" smtClean="0"/>
              <a:t>T A C T O E </a:t>
            </a:r>
            <a:r>
              <a:rPr lang="en-US" altLang="zh-TW" sz="2400" dirty="0"/>
              <a:t>X </a:t>
            </a:r>
            <a:r>
              <a:rPr lang="en-US" altLang="zh-TW" sz="2400" dirty="0" err="1"/>
              <a:t>X</a:t>
            </a:r>
            <a:r>
              <a:rPr lang="en-US" altLang="zh-TW" sz="2400" dirty="0"/>
              <a:t> …</a:t>
            </a:r>
            <a:endParaRPr lang="zh-TW" altLang="en-US" sz="2400" dirty="0"/>
          </a:p>
        </p:txBody>
      </p:sp>
      <p:grpSp>
        <p:nvGrpSpPr>
          <p:cNvPr id="100" name="群組 99"/>
          <p:cNvGrpSpPr/>
          <p:nvPr/>
        </p:nvGrpSpPr>
        <p:grpSpPr>
          <a:xfrm>
            <a:off x="3779912" y="1340768"/>
            <a:ext cx="360040" cy="807219"/>
            <a:chOff x="3779912" y="1340768"/>
            <a:chExt cx="360040" cy="807219"/>
          </a:xfrm>
        </p:grpSpPr>
        <p:sp>
          <p:nvSpPr>
            <p:cNvPr id="14399" name="Text Box 94"/>
            <p:cNvSpPr txBox="1">
              <a:spLocks noChangeArrowheads="1"/>
            </p:cNvSpPr>
            <p:nvPr/>
          </p:nvSpPr>
          <p:spPr bwMode="auto">
            <a:xfrm>
              <a:off x="3779912" y="1340768"/>
              <a:ext cx="360040" cy="371513"/>
            </a:xfrm>
            <a:prstGeom prst="rect">
              <a:avLst/>
            </a:prstGeom>
            <a:noFill/>
            <a:ln w="12700" algn="ctr">
              <a:noFill/>
              <a:miter lim="800000"/>
              <a:headEnd/>
              <a:tailEnd/>
            </a:ln>
          </p:spPr>
          <p:txBody>
            <a:bodyPr wrap="square" lIns="90000" tIns="46800" rIns="90000" bIns="46800">
              <a:spAutoFit/>
            </a:bodyPr>
            <a:lstStyle/>
            <a:p>
              <a:pPr algn="l"/>
              <a:r>
                <a:rPr lang="en-US" altLang="zh-TW" sz="1800" dirty="0" smtClean="0"/>
                <a:t>n     </a:t>
              </a:r>
              <a:endParaRPr lang="en-US" altLang="zh-TW" sz="1800" dirty="0"/>
            </a:p>
          </p:txBody>
        </p:sp>
        <p:sp>
          <p:nvSpPr>
            <p:cNvPr id="376" name="Line 103"/>
            <p:cNvSpPr>
              <a:spLocks noChangeShapeType="1"/>
            </p:cNvSpPr>
            <p:nvPr/>
          </p:nvSpPr>
          <p:spPr bwMode="auto">
            <a:xfrm>
              <a:off x="3967180" y="1714599"/>
              <a:ext cx="0" cy="433388"/>
            </a:xfrm>
            <a:prstGeom prst="line">
              <a:avLst/>
            </a:prstGeom>
            <a:noFill/>
            <a:ln w="76200">
              <a:solidFill>
                <a:srgbClr val="FFC000"/>
              </a:solidFill>
              <a:round/>
              <a:headEnd/>
              <a:tailEnd type="triangle" w="med" len="med"/>
            </a:ln>
          </p:spPr>
          <p:txBody>
            <a:bodyPr lIns="90000" tIns="46800" rIns="90000" bIns="46800" anchor="ctr">
              <a:spAutoFit/>
            </a:bodyPr>
            <a:lstStyle/>
            <a:p>
              <a:endParaRPr lang="zh-TW" altLang="en-US"/>
            </a:p>
          </p:txBody>
        </p:sp>
      </p:grpSp>
      <p:sp>
        <p:nvSpPr>
          <p:cNvPr id="69" name="橢圓 68"/>
          <p:cNvSpPr/>
          <p:nvPr/>
        </p:nvSpPr>
        <p:spPr>
          <a:xfrm>
            <a:off x="179512" y="4691871"/>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a:t>
            </a:r>
            <a:endParaRPr lang="zh-TW" altLang="en-US" dirty="0">
              <a:solidFill>
                <a:schemeClr val="tx1"/>
              </a:solidFill>
            </a:endParaRPr>
          </a:p>
        </p:txBody>
      </p:sp>
      <p:sp>
        <p:nvSpPr>
          <p:cNvPr id="70" name="橢圓 69"/>
          <p:cNvSpPr/>
          <p:nvPr/>
        </p:nvSpPr>
        <p:spPr>
          <a:xfrm>
            <a:off x="795370" y="4691871"/>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71" name="橢圓 70"/>
          <p:cNvSpPr/>
          <p:nvPr/>
        </p:nvSpPr>
        <p:spPr>
          <a:xfrm>
            <a:off x="1411228" y="4691871"/>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sp>
        <p:nvSpPr>
          <p:cNvPr id="72" name="橢圓 71"/>
          <p:cNvSpPr/>
          <p:nvPr/>
        </p:nvSpPr>
        <p:spPr>
          <a:xfrm>
            <a:off x="2027086" y="4691871"/>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sp>
        <p:nvSpPr>
          <p:cNvPr id="73" name="橢圓 72"/>
          <p:cNvSpPr/>
          <p:nvPr/>
        </p:nvSpPr>
        <p:spPr>
          <a:xfrm>
            <a:off x="2027086" y="4089308"/>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74" name="橢圓 73"/>
          <p:cNvSpPr/>
          <p:nvPr/>
        </p:nvSpPr>
        <p:spPr>
          <a:xfrm>
            <a:off x="1411228" y="4089308"/>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75" name="橢圓 74"/>
          <p:cNvSpPr/>
          <p:nvPr/>
        </p:nvSpPr>
        <p:spPr>
          <a:xfrm>
            <a:off x="795370" y="5429336"/>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76" name="橢圓 75"/>
          <p:cNvSpPr/>
          <p:nvPr/>
        </p:nvSpPr>
        <p:spPr>
          <a:xfrm>
            <a:off x="1411228" y="5429336"/>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sp>
        <p:nvSpPr>
          <p:cNvPr id="77" name="橢圓 76"/>
          <p:cNvSpPr/>
          <p:nvPr/>
        </p:nvSpPr>
        <p:spPr>
          <a:xfrm>
            <a:off x="2027086" y="5429336"/>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cxnSp>
        <p:nvCxnSpPr>
          <p:cNvPr id="78" name="直線單箭頭接點 77"/>
          <p:cNvCxnSpPr>
            <a:stCxn id="69" idx="6"/>
            <a:endCxn id="70" idx="2"/>
          </p:cNvCxnSpPr>
          <p:nvPr/>
        </p:nvCxnSpPr>
        <p:spPr>
          <a:xfrm>
            <a:off x="549026" y="4874099"/>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9" name="直線單箭頭接點 78"/>
          <p:cNvCxnSpPr>
            <a:stCxn id="70" idx="6"/>
            <a:endCxn id="71" idx="2"/>
          </p:cNvCxnSpPr>
          <p:nvPr/>
        </p:nvCxnSpPr>
        <p:spPr>
          <a:xfrm>
            <a:off x="1164885" y="4874099"/>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a:stCxn id="71" idx="6"/>
            <a:endCxn id="72" idx="2"/>
          </p:cNvCxnSpPr>
          <p:nvPr/>
        </p:nvCxnSpPr>
        <p:spPr>
          <a:xfrm>
            <a:off x="1780743" y="4874099"/>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1" name="直線單箭頭接點 80"/>
          <p:cNvCxnSpPr>
            <a:stCxn id="74" idx="6"/>
            <a:endCxn id="73" idx="2"/>
          </p:cNvCxnSpPr>
          <p:nvPr/>
        </p:nvCxnSpPr>
        <p:spPr>
          <a:xfrm>
            <a:off x="1780743" y="4271535"/>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2" name="直線單箭頭接點 81"/>
          <p:cNvCxnSpPr>
            <a:stCxn id="75" idx="6"/>
            <a:endCxn id="76" idx="2"/>
          </p:cNvCxnSpPr>
          <p:nvPr/>
        </p:nvCxnSpPr>
        <p:spPr>
          <a:xfrm>
            <a:off x="1164885" y="5611563"/>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3" name="直線單箭頭接點 82"/>
          <p:cNvCxnSpPr>
            <a:stCxn id="76" idx="6"/>
            <a:endCxn id="77" idx="2"/>
          </p:cNvCxnSpPr>
          <p:nvPr/>
        </p:nvCxnSpPr>
        <p:spPr>
          <a:xfrm>
            <a:off x="1780743" y="5611563"/>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4" name="橢圓 83"/>
          <p:cNvSpPr/>
          <p:nvPr/>
        </p:nvSpPr>
        <p:spPr>
          <a:xfrm>
            <a:off x="2618309" y="4691871"/>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0</a:t>
            </a:r>
            <a:endParaRPr lang="zh-TW" altLang="en-US" dirty="0">
              <a:solidFill>
                <a:schemeClr val="tx1"/>
              </a:solidFill>
            </a:endParaRPr>
          </a:p>
        </p:txBody>
      </p:sp>
      <p:cxnSp>
        <p:nvCxnSpPr>
          <p:cNvPr id="85" name="直線單箭頭接點 84"/>
          <p:cNvCxnSpPr>
            <a:stCxn id="72" idx="6"/>
            <a:endCxn id="84" idx="2"/>
          </p:cNvCxnSpPr>
          <p:nvPr/>
        </p:nvCxnSpPr>
        <p:spPr>
          <a:xfrm>
            <a:off x="2396600" y="4874099"/>
            <a:ext cx="221709"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86" name="文字方塊 85"/>
          <p:cNvSpPr txBox="1"/>
          <p:nvPr/>
        </p:nvSpPr>
        <p:spPr>
          <a:xfrm>
            <a:off x="842320" y="4179428"/>
            <a:ext cx="223455" cy="307777"/>
          </a:xfrm>
          <a:prstGeom prst="rect">
            <a:avLst/>
          </a:prstGeom>
          <a:noFill/>
        </p:spPr>
        <p:txBody>
          <a:bodyPr wrap="square" rtlCol="0">
            <a:spAutoFit/>
          </a:bodyPr>
          <a:lstStyle/>
          <a:p>
            <a:r>
              <a:rPr lang="en-US" altLang="zh-TW" sz="1400" dirty="0" smtClean="0"/>
              <a:t>O</a:t>
            </a:r>
            <a:endParaRPr lang="zh-TW" altLang="en-US" sz="1400" dirty="0"/>
          </a:p>
        </p:txBody>
      </p:sp>
      <p:sp>
        <p:nvSpPr>
          <p:cNvPr id="87" name="文字方塊 86"/>
          <p:cNvSpPr txBox="1"/>
          <p:nvPr/>
        </p:nvSpPr>
        <p:spPr>
          <a:xfrm>
            <a:off x="1142919" y="5344521"/>
            <a:ext cx="223455" cy="307777"/>
          </a:xfrm>
          <a:prstGeom prst="rect">
            <a:avLst/>
          </a:prstGeom>
          <a:noFill/>
        </p:spPr>
        <p:txBody>
          <a:bodyPr wrap="square" rtlCol="0">
            <a:spAutoFit/>
          </a:bodyPr>
          <a:lstStyle/>
          <a:p>
            <a:r>
              <a:rPr lang="en-US" altLang="zh-TW" sz="1400" dirty="0" smtClean="0"/>
              <a:t>T</a:t>
            </a:r>
            <a:endParaRPr lang="zh-TW" altLang="en-US" sz="1400" dirty="0"/>
          </a:p>
        </p:txBody>
      </p:sp>
      <p:sp>
        <p:nvSpPr>
          <p:cNvPr id="88" name="文字方塊 87"/>
          <p:cNvSpPr txBox="1"/>
          <p:nvPr/>
        </p:nvSpPr>
        <p:spPr>
          <a:xfrm>
            <a:off x="1720403" y="5331821"/>
            <a:ext cx="223455" cy="307777"/>
          </a:xfrm>
          <a:prstGeom prst="rect">
            <a:avLst/>
          </a:prstGeom>
          <a:noFill/>
        </p:spPr>
        <p:txBody>
          <a:bodyPr wrap="square" rtlCol="0">
            <a:spAutoFit/>
          </a:bodyPr>
          <a:lstStyle/>
          <a:p>
            <a:r>
              <a:rPr lang="en-US" altLang="zh-TW" sz="1400" dirty="0" smtClean="0"/>
              <a:t>O</a:t>
            </a:r>
            <a:endParaRPr lang="zh-TW" altLang="en-US" sz="1400" dirty="0"/>
          </a:p>
        </p:txBody>
      </p:sp>
      <p:sp>
        <p:nvSpPr>
          <p:cNvPr id="89" name="文字方塊 88"/>
          <p:cNvSpPr txBox="1"/>
          <p:nvPr/>
        </p:nvSpPr>
        <p:spPr>
          <a:xfrm>
            <a:off x="1117709" y="4607755"/>
            <a:ext cx="223455" cy="307777"/>
          </a:xfrm>
          <a:prstGeom prst="rect">
            <a:avLst/>
          </a:prstGeom>
          <a:noFill/>
        </p:spPr>
        <p:txBody>
          <a:bodyPr wrap="square" rtlCol="0">
            <a:spAutoFit/>
          </a:bodyPr>
          <a:lstStyle/>
          <a:p>
            <a:r>
              <a:rPr lang="en-US" altLang="zh-TW" sz="1400" dirty="0" smtClean="0"/>
              <a:t>A</a:t>
            </a:r>
            <a:endParaRPr lang="zh-TW" altLang="en-US" sz="1400" dirty="0"/>
          </a:p>
        </p:txBody>
      </p:sp>
      <p:sp>
        <p:nvSpPr>
          <p:cNvPr id="90" name="文字方塊 89"/>
          <p:cNvSpPr txBox="1"/>
          <p:nvPr/>
        </p:nvSpPr>
        <p:spPr>
          <a:xfrm>
            <a:off x="2347024" y="4595055"/>
            <a:ext cx="223455" cy="307777"/>
          </a:xfrm>
          <a:prstGeom prst="rect">
            <a:avLst/>
          </a:prstGeom>
          <a:noFill/>
        </p:spPr>
        <p:txBody>
          <a:bodyPr wrap="square" rtlCol="0">
            <a:spAutoFit/>
          </a:bodyPr>
          <a:lstStyle/>
          <a:p>
            <a:r>
              <a:rPr lang="en-US" altLang="zh-TW" sz="1400" dirty="0" smtClean="0"/>
              <a:t>T</a:t>
            </a:r>
            <a:endParaRPr lang="zh-TW" altLang="en-US" sz="1400" dirty="0"/>
          </a:p>
        </p:txBody>
      </p:sp>
      <p:sp>
        <p:nvSpPr>
          <p:cNvPr id="91" name="文字方塊 90"/>
          <p:cNvSpPr txBox="1"/>
          <p:nvPr/>
        </p:nvSpPr>
        <p:spPr>
          <a:xfrm>
            <a:off x="1727223" y="4595055"/>
            <a:ext cx="223455" cy="307777"/>
          </a:xfrm>
          <a:prstGeom prst="rect">
            <a:avLst/>
          </a:prstGeom>
          <a:noFill/>
        </p:spPr>
        <p:txBody>
          <a:bodyPr wrap="square" rtlCol="0">
            <a:spAutoFit/>
          </a:bodyPr>
          <a:lstStyle/>
          <a:p>
            <a:r>
              <a:rPr lang="en-US" altLang="zh-TW" sz="1400" dirty="0" smtClean="0"/>
              <a:t>C</a:t>
            </a:r>
            <a:endParaRPr lang="zh-TW" altLang="en-US" sz="1400" dirty="0"/>
          </a:p>
        </p:txBody>
      </p:sp>
      <p:sp>
        <p:nvSpPr>
          <p:cNvPr id="92" name="文字方塊 91"/>
          <p:cNvSpPr txBox="1"/>
          <p:nvPr/>
        </p:nvSpPr>
        <p:spPr>
          <a:xfrm>
            <a:off x="1733103" y="3976700"/>
            <a:ext cx="223455" cy="307777"/>
          </a:xfrm>
          <a:prstGeom prst="rect">
            <a:avLst/>
          </a:prstGeom>
          <a:noFill/>
        </p:spPr>
        <p:txBody>
          <a:bodyPr wrap="square" rtlCol="0">
            <a:spAutoFit/>
          </a:bodyPr>
          <a:lstStyle/>
          <a:p>
            <a:r>
              <a:rPr lang="en-US" altLang="zh-TW" sz="1400" dirty="0" smtClean="0"/>
              <a:t>E</a:t>
            </a:r>
            <a:endParaRPr lang="zh-TW" altLang="en-US" sz="1400" dirty="0"/>
          </a:p>
        </p:txBody>
      </p:sp>
      <p:sp>
        <p:nvSpPr>
          <p:cNvPr id="93" name="文字方塊 92"/>
          <p:cNvSpPr txBox="1"/>
          <p:nvPr/>
        </p:nvSpPr>
        <p:spPr>
          <a:xfrm>
            <a:off x="422107" y="5175445"/>
            <a:ext cx="223455" cy="307777"/>
          </a:xfrm>
          <a:prstGeom prst="rect">
            <a:avLst/>
          </a:prstGeom>
          <a:noFill/>
        </p:spPr>
        <p:txBody>
          <a:bodyPr wrap="square" rtlCol="0">
            <a:spAutoFit/>
          </a:bodyPr>
          <a:lstStyle/>
          <a:p>
            <a:r>
              <a:rPr lang="en-US" altLang="zh-TW" sz="1400" dirty="0" smtClean="0"/>
              <a:t>C</a:t>
            </a:r>
            <a:endParaRPr lang="zh-TW" altLang="en-US" sz="1400" dirty="0"/>
          </a:p>
        </p:txBody>
      </p:sp>
      <p:cxnSp>
        <p:nvCxnSpPr>
          <p:cNvPr id="94" name="弧形接點 67"/>
          <p:cNvCxnSpPr>
            <a:stCxn id="69" idx="4"/>
            <a:endCxn id="75" idx="2"/>
          </p:cNvCxnSpPr>
          <p:nvPr/>
        </p:nvCxnSpPr>
        <p:spPr>
          <a:xfrm rot="16200000" flipH="1">
            <a:off x="302201" y="5118394"/>
            <a:ext cx="555237" cy="431101"/>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95" name="文字方塊 94"/>
          <p:cNvSpPr txBox="1"/>
          <p:nvPr/>
        </p:nvSpPr>
        <p:spPr>
          <a:xfrm>
            <a:off x="492944" y="4607755"/>
            <a:ext cx="223455" cy="307777"/>
          </a:xfrm>
          <a:prstGeom prst="rect">
            <a:avLst/>
          </a:prstGeom>
          <a:noFill/>
        </p:spPr>
        <p:txBody>
          <a:bodyPr wrap="square" rtlCol="0">
            <a:spAutoFit/>
          </a:bodyPr>
          <a:lstStyle/>
          <a:p>
            <a:r>
              <a:rPr lang="en-US" altLang="zh-TW" sz="1400" dirty="0" smtClean="0"/>
              <a:t>T</a:t>
            </a:r>
            <a:endParaRPr lang="zh-TW" altLang="en-US" sz="1400" dirty="0"/>
          </a:p>
        </p:txBody>
      </p:sp>
      <p:cxnSp>
        <p:nvCxnSpPr>
          <p:cNvPr id="96" name="圖案 95"/>
          <p:cNvCxnSpPr>
            <a:stCxn id="70" idx="0"/>
            <a:endCxn id="74" idx="2"/>
          </p:cNvCxnSpPr>
          <p:nvPr/>
        </p:nvCxnSpPr>
        <p:spPr>
          <a:xfrm rot="5400000" flipH="1" flipV="1">
            <a:off x="985510" y="4266153"/>
            <a:ext cx="420336" cy="431101"/>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44" name="橢圓 243"/>
          <p:cNvSpPr/>
          <p:nvPr/>
        </p:nvSpPr>
        <p:spPr>
          <a:xfrm>
            <a:off x="3203848"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a:t>
            </a:r>
            <a:endParaRPr lang="zh-TW" altLang="en-US" dirty="0">
              <a:solidFill>
                <a:schemeClr val="tx1"/>
              </a:solidFill>
            </a:endParaRPr>
          </a:p>
        </p:txBody>
      </p:sp>
      <p:sp>
        <p:nvSpPr>
          <p:cNvPr id="245" name="橢圓 244"/>
          <p:cNvSpPr/>
          <p:nvPr/>
        </p:nvSpPr>
        <p:spPr>
          <a:xfrm>
            <a:off x="3819706"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246" name="橢圓 245"/>
          <p:cNvSpPr/>
          <p:nvPr/>
        </p:nvSpPr>
        <p:spPr>
          <a:xfrm>
            <a:off x="4435564"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sp>
        <p:nvSpPr>
          <p:cNvPr id="247" name="橢圓 246"/>
          <p:cNvSpPr/>
          <p:nvPr/>
        </p:nvSpPr>
        <p:spPr>
          <a:xfrm>
            <a:off x="5051422"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sp>
        <p:nvSpPr>
          <p:cNvPr id="248" name="橢圓 247"/>
          <p:cNvSpPr/>
          <p:nvPr/>
        </p:nvSpPr>
        <p:spPr>
          <a:xfrm>
            <a:off x="5051422" y="4106199"/>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49" name="橢圓 248"/>
          <p:cNvSpPr/>
          <p:nvPr/>
        </p:nvSpPr>
        <p:spPr>
          <a:xfrm>
            <a:off x="4435564" y="4106199"/>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250" name="橢圓 249"/>
          <p:cNvSpPr/>
          <p:nvPr/>
        </p:nvSpPr>
        <p:spPr>
          <a:xfrm>
            <a:off x="3819706" y="5446227"/>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251" name="橢圓 250"/>
          <p:cNvSpPr/>
          <p:nvPr/>
        </p:nvSpPr>
        <p:spPr>
          <a:xfrm>
            <a:off x="4435564" y="5446227"/>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sp>
        <p:nvSpPr>
          <p:cNvPr id="252" name="橢圓 251"/>
          <p:cNvSpPr/>
          <p:nvPr/>
        </p:nvSpPr>
        <p:spPr>
          <a:xfrm>
            <a:off x="5051422" y="5446227"/>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cxnSp>
        <p:nvCxnSpPr>
          <p:cNvPr id="253" name="直線單箭頭接點 252"/>
          <p:cNvCxnSpPr>
            <a:stCxn id="244" idx="6"/>
            <a:endCxn id="245" idx="2"/>
          </p:cNvCxnSpPr>
          <p:nvPr/>
        </p:nvCxnSpPr>
        <p:spPr>
          <a:xfrm>
            <a:off x="3573362" y="4890990"/>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4" name="直線單箭頭接點 253"/>
          <p:cNvCxnSpPr>
            <a:stCxn id="245" idx="6"/>
            <a:endCxn id="246" idx="2"/>
          </p:cNvCxnSpPr>
          <p:nvPr/>
        </p:nvCxnSpPr>
        <p:spPr>
          <a:xfrm>
            <a:off x="4189221" y="4890990"/>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5" name="直線單箭頭接點 254"/>
          <p:cNvCxnSpPr>
            <a:stCxn id="246" idx="6"/>
            <a:endCxn id="247" idx="2"/>
          </p:cNvCxnSpPr>
          <p:nvPr/>
        </p:nvCxnSpPr>
        <p:spPr>
          <a:xfrm>
            <a:off x="4805079" y="4890990"/>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6" name="直線單箭頭接點 255"/>
          <p:cNvCxnSpPr>
            <a:stCxn id="249" idx="6"/>
            <a:endCxn id="248" idx="2"/>
          </p:cNvCxnSpPr>
          <p:nvPr/>
        </p:nvCxnSpPr>
        <p:spPr>
          <a:xfrm>
            <a:off x="4805079" y="4288426"/>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7" name="直線單箭頭接點 256"/>
          <p:cNvCxnSpPr>
            <a:stCxn id="250" idx="6"/>
            <a:endCxn id="251" idx="2"/>
          </p:cNvCxnSpPr>
          <p:nvPr/>
        </p:nvCxnSpPr>
        <p:spPr>
          <a:xfrm>
            <a:off x="4189221" y="5628454"/>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58" name="直線單箭頭接點 257"/>
          <p:cNvCxnSpPr>
            <a:stCxn id="251" idx="6"/>
            <a:endCxn id="252" idx="2"/>
          </p:cNvCxnSpPr>
          <p:nvPr/>
        </p:nvCxnSpPr>
        <p:spPr>
          <a:xfrm>
            <a:off x="4805079" y="5628454"/>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59" name="橢圓 258"/>
          <p:cNvSpPr/>
          <p:nvPr/>
        </p:nvSpPr>
        <p:spPr>
          <a:xfrm>
            <a:off x="5642645" y="4708762"/>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0</a:t>
            </a:r>
            <a:endParaRPr lang="zh-TW" altLang="en-US" dirty="0">
              <a:solidFill>
                <a:schemeClr val="tx1"/>
              </a:solidFill>
            </a:endParaRPr>
          </a:p>
        </p:txBody>
      </p:sp>
      <p:cxnSp>
        <p:nvCxnSpPr>
          <p:cNvPr id="260" name="直線單箭頭接點 259"/>
          <p:cNvCxnSpPr>
            <a:stCxn id="247" idx="6"/>
            <a:endCxn id="259" idx="2"/>
          </p:cNvCxnSpPr>
          <p:nvPr/>
        </p:nvCxnSpPr>
        <p:spPr>
          <a:xfrm>
            <a:off x="5420936" y="4890990"/>
            <a:ext cx="221709"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61" name="文字方塊 260"/>
          <p:cNvSpPr txBox="1"/>
          <p:nvPr/>
        </p:nvSpPr>
        <p:spPr>
          <a:xfrm>
            <a:off x="3866656" y="4196319"/>
            <a:ext cx="223455" cy="307777"/>
          </a:xfrm>
          <a:prstGeom prst="rect">
            <a:avLst/>
          </a:prstGeom>
          <a:noFill/>
        </p:spPr>
        <p:txBody>
          <a:bodyPr wrap="square" rtlCol="0">
            <a:spAutoFit/>
          </a:bodyPr>
          <a:lstStyle/>
          <a:p>
            <a:r>
              <a:rPr lang="en-US" altLang="zh-TW" sz="1400" dirty="0" smtClean="0"/>
              <a:t>O</a:t>
            </a:r>
            <a:endParaRPr lang="zh-TW" altLang="en-US" sz="1400" dirty="0"/>
          </a:p>
        </p:txBody>
      </p:sp>
      <p:sp>
        <p:nvSpPr>
          <p:cNvPr id="262" name="文字方塊 261"/>
          <p:cNvSpPr txBox="1"/>
          <p:nvPr/>
        </p:nvSpPr>
        <p:spPr>
          <a:xfrm>
            <a:off x="4167255" y="5361412"/>
            <a:ext cx="223455" cy="307777"/>
          </a:xfrm>
          <a:prstGeom prst="rect">
            <a:avLst/>
          </a:prstGeom>
          <a:noFill/>
        </p:spPr>
        <p:txBody>
          <a:bodyPr wrap="square" rtlCol="0">
            <a:spAutoFit/>
          </a:bodyPr>
          <a:lstStyle/>
          <a:p>
            <a:r>
              <a:rPr lang="en-US" altLang="zh-TW" sz="1400" dirty="0" smtClean="0"/>
              <a:t>T</a:t>
            </a:r>
            <a:endParaRPr lang="zh-TW" altLang="en-US" sz="1400" dirty="0"/>
          </a:p>
        </p:txBody>
      </p:sp>
      <p:sp>
        <p:nvSpPr>
          <p:cNvPr id="263" name="文字方塊 262"/>
          <p:cNvSpPr txBox="1"/>
          <p:nvPr/>
        </p:nvSpPr>
        <p:spPr>
          <a:xfrm>
            <a:off x="4744739" y="5348712"/>
            <a:ext cx="223455" cy="307777"/>
          </a:xfrm>
          <a:prstGeom prst="rect">
            <a:avLst/>
          </a:prstGeom>
          <a:noFill/>
        </p:spPr>
        <p:txBody>
          <a:bodyPr wrap="square" rtlCol="0">
            <a:spAutoFit/>
          </a:bodyPr>
          <a:lstStyle/>
          <a:p>
            <a:r>
              <a:rPr lang="en-US" altLang="zh-TW" sz="1400" dirty="0" smtClean="0"/>
              <a:t>O</a:t>
            </a:r>
            <a:endParaRPr lang="zh-TW" altLang="en-US" sz="1400" dirty="0"/>
          </a:p>
        </p:txBody>
      </p:sp>
      <p:sp>
        <p:nvSpPr>
          <p:cNvPr id="264" name="文字方塊 263"/>
          <p:cNvSpPr txBox="1"/>
          <p:nvPr/>
        </p:nvSpPr>
        <p:spPr>
          <a:xfrm>
            <a:off x="4142045" y="4624646"/>
            <a:ext cx="223455" cy="307777"/>
          </a:xfrm>
          <a:prstGeom prst="rect">
            <a:avLst/>
          </a:prstGeom>
          <a:noFill/>
        </p:spPr>
        <p:txBody>
          <a:bodyPr wrap="square" rtlCol="0">
            <a:spAutoFit/>
          </a:bodyPr>
          <a:lstStyle/>
          <a:p>
            <a:r>
              <a:rPr lang="en-US" altLang="zh-TW" sz="1400" dirty="0" smtClean="0"/>
              <a:t>A</a:t>
            </a:r>
            <a:endParaRPr lang="zh-TW" altLang="en-US" sz="1400" dirty="0"/>
          </a:p>
        </p:txBody>
      </p:sp>
      <p:sp>
        <p:nvSpPr>
          <p:cNvPr id="265" name="文字方塊 264"/>
          <p:cNvSpPr txBox="1"/>
          <p:nvPr/>
        </p:nvSpPr>
        <p:spPr>
          <a:xfrm>
            <a:off x="5371360" y="4611946"/>
            <a:ext cx="223455" cy="307777"/>
          </a:xfrm>
          <a:prstGeom prst="rect">
            <a:avLst/>
          </a:prstGeom>
          <a:noFill/>
        </p:spPr>
        <p:txBody>
          <a:bodyPr wrap="square" rtlCol="0">
            <a:spAutoFit/>
          </a:bodyPr>
          <a:lstStyle/>
          <a:p>
            <a:r>
              <a:rPr lang="en-US" altLang="zh-TW" sz="1400" dirty="0" smtClean="0"/>
              <a:t>T</a:t>
            </a:r>
            <a:endParaRPr lang="zh-TW" altLang="en-US" sz="1400" dirty="0"/>
          </a:p>
        </p:txBody>
      </p:sp>
      <p:sp>
        <p:nvSpPr>
          <p:cNvPr id="266" name="文字方塊 265"/>
          <p:cNvSpPr txBox="1"/>
          <p:nvPr/>
        </p:nvSpPr>
        <p:spPr>
          <a:xfrm>
            <a:off x="4751559" y="4611946"/>
            <a:ext cx="223455" cy="307777"/>
          </a:xfrm>
          <a:prstGeom prst="rect">
            <a:avLst/>
          </a:prstGeom>
          <a:noFill/>
        </p:spPr>
        <p:txBody>
          <a:bodyPr wrap="square" rtlCol="0">
            <a:spAutoFit/>
          </a:bodyPr>
          <a:lstStyle/>
          <a:p>
            <a:r>
              <a:rPr lang="en-US" altLang="zh-TW" sz="1400" dirty="0" smtClean="0"/>
              <a:t>C</a:t>
            </a:r>
            <a:endParaRPr lang="zh-TW" altLang="en-US" sz="1400" dirty="0"/>
          </a:p>
        </p:txBody>
      </p:sp>
      <p:sp>
        <p:nvSpPr>
          <p:cNvPr id="267" name="文字方塊 266"/>
          <p:cNvSpPr txBox="1"/>
          <p:nvPr/>
        </p:nvSpPr>
        <p:spPr>
          <a:xfrm>
            <a:off x="4757439" y="3993591"/>
            <a:ext cx="223455" cy="307777"/>
          </a:xfrm>
          <a:prstGeom prst="rect">
            <a:avLst/>
          </a:prstGeom>
          <a:noFill/>
        </p:spPr>
        <p:txBody>
          <a:bodyPr wrap="square" rtlCol="0">
            <a:spAutoFit/>
          </a:bodyPr>
          <a:lstStyle/>
          <a:p>
            <a:r>
              <a:rPr lang="en-US" altLang="zh-TW" sz="1400" dirty="0" smtClean="0"/>
              <a:t>E</a:t>
            </a:r>
            <a:endParaRPr lang="zh-TW" altLang="en-US" sz="1400" dirty="0"/>
          </a:p>
        </p:txBody>
      </p:sp>
      <p:sp>
        <p:nvSpPr>
          <p:cNvPr id="268" name="文字方塊 267"/>
          <p:cNvSpPr txBox="1"/>
          <p:nvPr/>
        </p:nvSpPr>
        <p:spPr>
          <a:xfrm>
            <a:off x="3446443" y="5192336"/>
            <a:ext cx="223455" cy="307777"/>
          </a:xfrm>
          <a:prstGeom prst="rect">
            <a:avLst/>
          </a:prstGeom>
          <a:noFill/>
        </p:spPr>
        <p:txBody>
          <a:bodyPr wrap="square" rtlCol="0">
            <a:spAutoFit/>
          </a:bodyPr>
          <a:lstStyle/>
          <a:p>
            <a:r>
              <a:rPr lang="en-US" altLang="zh-TW" sz="1400" dirty="0" smtClean="0"/>
              <a:t>C</a:t>
            </a:r>
            <a:endParaRPr lang="zh-TW" altLang="en-US" sz="1400" dirty="0"/>
          </a:p>
        </p:txBody>
      </p:sp>
      <p:cxnSp>
        <p:nvCxnSpPr>
          <p:cNvPr id="269" name="弧形接點 67"/>
          <p:cNvCxnSpPr>
            <a:stCxn id="244" idx="4"/>
            <a:endCxn id="250" idx="2"/>
          </p:cNvCxnSpPr>
          <p:nvPr/>
        </p:nvCxnSpPr>
        <p:spPr>
          <a:xfrm rot="16200000" flipH="1">
            <a:off x="3326537" y="5135285"/>
            <a:ext cx="555237" cy="431101"/>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70" name="文字方塊 269"/>
          <p:cNvSpPr txBox="1"/>
          <p:nvPr/>
        </p:nvSpPr>
        <p:spPr>
          <a:xfrm>
            <a:off x="3517280" y="4624646"/>
            <a:ext cx="223455" cy="307777"/>
          </a:xfrm>
          <a:prstGeom prst="rect">
            <a:avLst/>
          </a:prstGeom>
          <a:noFill/>
        </p:spPr>
        <p:txBody>
          <a:bodyPr wrap="square" rtlCol="0">
            <a:spAutoFit/>
          </a:bodyPr>
          <a:lstStyle/>
          <a:p>
            <a:r>
              <a:rPr lang="en-US" altLang="zh-TW" sz="1400" dirty="0" smtClean="0"/>
              <a:t>T</a:t>
            </a:r>
            <a:endParaRPr lang="zh-TW" altLang="en-US" sz="1400" dirty="0"/>
          </a:p>
        </p:txBody>
      </p:sp>
      <p:cxnSp>
        <p:nvCxnSpPr>
          <p:cNvPr id="271" name="圖案 270"/>
          <p:cNvCxnSpPr>
            <a:stCxn id="245" idx="0"/>
            <a:endCxn id="249" idx="2"/>
          </p:cNvCxnSpPr>
          <p:nvPr/>
        </p:nvCxnSpPr>
        <p:spPr>
          <a:xfrm rot="5400000" flipH="1" flipV="1">
            <a:off x="4009846" y="4283044"/>
            <a:ext cx="420336" cy="431101"/>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73" name="橢圓 272"/>
          <p:cNvSpPr/>
          <p:nvPr/>
        </p:nvSpPr>
        <p:spPr>
          <a:xfrm>
            <a:off x="6156176"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3</a:t>
            </a:r>
            <a:endParaRPr lang="zh-TW" altLang="en-US" dirty="0">
              <a:solidFill>
                <a:schemeClr val="tx1"/>
              </a:solidFill>
            </a:endParaRPr>
          </a:p>
        </p:txBody>
      </p:sp>
      <p:sp>
        <p:nvSpPr>
          <p:cNvPr id="274" name="橢圓 273"/>
          <p:cNvSpPr/>
          <p:nvPr/>
        </p:nvSpPr>
        <p:spPr>
          <a:xfrm>
            <a:off x="6772034"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4</a:t>
            </a:r>
            <a:endParaRPr lang="zh-TW" altLang="en-US" dirty="0">
              <a:solidFill>
                <a:schemeClr val="tx1"/>
              </a:solidFill>
            </a:endParaRPr>
          </a:p>
        </p:txBody>
      </p:sp>
      <p:sp>
        <p:nvSpPr>
          <p:cNvPr id="275" name="橢圓 274"/>
          <p:cNvSpPr/>
          <p:nvPr/>
        </p:nvSpPr>
        <p:spPr>
          <a:xfrm>
            <a:off x="7387892"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5</a:t>
            </a:r>
            <a:endParaRPr lang="zh-TW" altLang="en-US" dirty="0">
              <a:solidFill>
                <a:schemeClr val="tx1"/>
              </a:solidFill>
            </a:endParaRPr>
          </a:p>
        </p:txBody>
      </p:sp>
      <p:sp>
        <p:nvSpPr>
          <p:cNvPr id="276" name="橢圓 275"/>
          <p:cNvSpPr/>
          <p:nvPr/>
        </p:nvSpPr>
        <p:spPr>
          <a:xfrm>
            <a:off x="8003750" y="4708762"/>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6</a:t>
            </a:r>
            <a:endParaRPr lang="zh-TW" altLang="en-US" dirty="0">
              <a:solidFill>
                <a:schemeClr val="tx1"/>
              </a:solidFill>
            </a:endParaRPr>
          </a:p>
        </p:txBody>
      </p:sp>
      <p:sp>
        <p:nvSpPr>
          <p:cNvPr id="277" name="橢圓 276"/>
          <p:cNvSpPr/>
          <p:nvPr/>
        </p:nvSpPr>
        <p:spPr>
          <a:xfrm>
            <a:off x="8003750" y="4106199"/>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1</a:t>
            </a:r>
            <a:endParaRPr lang="zh-TW" altLang="en-US" dirty="0">
              <a:solidFill>
                <a:schemeClr val="tx1"/>
              </a:solidFill>
            </a:endParaRPr>
          </a:p>
        </p:txBody>
      </p:sp>
      <p:sp>
        <p:nvSpPr>
          <p:cNvPr id="278" name="橢圓 277"/>
          <p:cNvSpPr/>
          <p:nvPr/>
        </p:nvSpPr>
        <p:spPr>
          <a:xfrm>
            <a:off x="7387892" y="4106199"/>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7</a:t>
            </a:r>
            <a:endParaRPr lang="zh-TW" altLang="en-US" dirty="0">
              <a:solidFill>
                <a:schemeClr val="tx1"/>
              </a:solidFill>
            </a:endParaRPr>
          </a:p>
        </p:txBody>
      </p:sp>
      <p:sp>
        <p:nvSpPr>
          <p:cNvPr id="279" name="橢圓 278"/>
          <p:cNvSpPr/>
          <p:nvPr/>
        </p:nvSpPr>
        <p:spPr>
          <a:xfrm>
            <a:off x="6772034" y="5446227"/>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8</a:t>
            </a:r>
            <a:endParaRPr lang="zh-TW" altLang="en-US" dirty="0">
              <a:solidFill>
                <a:schemeClr val="tx1"/>
              </a:solidFill>
            </a:endParaRPr>
          </a:p>
        </p:txBody>
      </p:sp>
      <p:sp>
        <p:nvSpPr>
          <p:cNvPr id="280" name="橢圓 279"/>
          <p:cNvSpPr/>
          <p:nvPr/>
        </p:nvSpPr>
        <p:spPr>
          <a:xfrm>
            <a:off x="7387892" y="5446227"/>
            <a:ext cx="369515" cy="36445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9</a:t>
            </a:r>
            <a:endParaRPr lang="zh-TW" altLang="en-US" dirty="0">
              <a:solidFill>
                <a:schemeClr val="tx1"/>
              </a:solidFill>
            </a:endParaRPr>
          </a:p>
        </p:txBody>
      </p:sp>
      <p:sp>
        <p:nvSpPr>
          <p:cNvPr id="281" name="橢圓 280"/>
          <p:cNvSpPr/>
          <p:nvPr/>
        </p:nvSpPr>
        <p:spPr>
          <a:xfrm>
            <a:off x="8003750" y="5446227"/>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2</a:t>
            </a:r>
            <a:endParaRPr lang="zh-TW" altLang="en-US" dirty="0">
              <a:solidFill>
                <a:schemeClr val="tx1"/>
              </a:solidFill>
            </a:endParaRPr>
          </a:p>
        </p:txBody>
      </p:sp>
      <p:cxnSp>
        <p:nvCxnSpPr>
          <p:cNvPr id="282" name="直線單箭頭接點 281"/>
          <p:cNvCxnSpPr>
            <a:stCxn id="273" idx="6"/>
            <a:endCxn id="274" idx="2"/>
          </p:cNvCxnSpPr>
          <p:nvPr/>
        </p:nvCxnSpPr>
        <p:spPr>
          <a:xfrm>
            <a:off x="6525690" y="4890990"/>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3" name="直線單箭頭接點 282"/>
          <p:cNvCxnSpPr>
            <a:stCxn id="274" idx="6"/>
            <a:endCxn id="275" idx="2"/>
          </p:cNvCxnSpPr>
          <p:nvPr/>
        </p:nvCxnSpPr>
        <p:spPr>
          <a:xfrm>
            <a:off x="7141549" y="4890990"/>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4" name="直線單箭頭接點 283"/>
          <p:cNvCxnSpPr>
            <a:stCxn id="275" idx="6"/>
            <a:endCxn id="276" idx="2"/>
          </p:cNvCxnSpPr>
          <p:nvPr/>
        </p:nvCxnSpPr>
        <p:spPr>
          <a:xfrm>
            <a:off x="7757407" y="4890990"/>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5" name="直線單箭頭接點 284"/>
          <p:cNvCxnSpPr>
            <a:stCxn id="278" idx="6"/>
            <a:endCxn id="277" idx="2"/>
          </p:cNvCxnSpPr>
          <p:nvPr/>
        </p:nvCxnSpPr>
        <p:spPr>
          <a:xfrm>
            <a:off x="7757407" y="4288426"/>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6" name="直線單箭頭接點 285"/>
          <p:cNvCxnSpPr>
            <a:stCxn id="279" idx="6"/>
            <a:endCxn id="280" idx="2"/>
          </p:cNvCxnSpPr>
          <p:nvPr/>
        </p:nvCxnSpPr>
        <p:spPr>
          <a:xfrm>
            <a:off x="7141549" y="5628454"/>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87" name="直線單箭頭接點 286"/>
          <p:cNvCxnSpPr>
            <a:stCxn id="280" idx="6"/>
            <a:endCxn id="281" idx="2"/>
          </p:cNvCxnSpPr>
          <p:nvPr/>
        </p:nvCxnSpPr>
        <p:spPr>
          <a:xfrm>
            <a:off x="7757407" y="5628454"/>
            <a:ext cx="246343"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88" name="橢圓 287"/>
          <p:cNvSpPr/>
          <p:nvPr/>
        </p:nvSpPr>
        <p:spPr>
          <a:xfrm>
            <a:off x="8594973" y="4708762"/>
            <a:ext cx="369515" cy="364455"/>
          </a:xfrm>
          <a:prstGeom prst="ellipse">
            <a:avLst/>
          </a:prstGeom>
          <a:noFill/>
          <a:ln w="57150"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0</a:t>
            </a:r>
            <a:endParaRPr lang="zh-TW" altLang="en-US" dirty="0">
              <a:solidFill>
                <a:schemeClr val="tx1"/>
              </a:solidFill>
            </a:endParaRPr>
          </a:p>
        </p:txBody>
      </p:sp>
      <p:cxnSp>
        <p:nvCxnSpPr>
          <p:cNvPr id="289" name="直線單箭頭接點 288"/>
          <p:cNvCxnSpPr>
            <a:stCxn id="276" idx="6"/>
            <a:endCxn id="288" idx="2"/>
          </p:cNvCxnSpPr>
          <p:nvPr/>
        </p:nvCxnSpPr>
        <p:spPr>
          <a:xfrm>
            <a:off x="8373264" y="4890990"/>
            <a:ext cx="221709" cy="1620"/>
          </a:xfrm>
          <a:prstGeom prst="straightConnector1">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290" name="文字方塊 289"/>
          <p:cNvSpPr txBox="1"/>
          <p:nvPr/>
        </p:nvSpPr>
        <p:spPr>
          <a:xfrm>
            <a:off x="6818984" y="4196319"/>
            <a:ext cx="223455" cy="307777"/>
          </a:xfrm>
          <a:prstGeom prst="rect">
            <a:avLst/>
          </a:prstGeom>
          <a:noFill/>
        </p:spPr>
        <p:txBody>
          <a:bodyPr wrap="square" rtlCol="0">
            <a:spAutoFit/>
          </a:bodyPr>
          <a:lstStyle/>
          <a:p>
            <a:r>
              <a:rPr lang="en-US" altLang="zh-TW" sz="1400" dirty="0" smtClean="0"/>
              <a:t>O</a:t>
            </a:r>
            <a:endParaRPr lang="zh-TW" altLang="en-US" sz="1400" dirty="0"/>
          </a:p>
        </p:txBody>
      </p:sp>
      <p:sp>
        <p:nvSpPr>
          <p:cNvPr id="291" name="文字方塊 290"/>
          <p:cNvSpPr txBox="1"/>
          <p:nvPr/>
        </p:nvSpPr>
        <p:spPr>
          <a:xfrm>
            <a:off x="7119583" y="5361412"/>
            <a:ext cx="223455" cy="307777"/>
          </a:xfrm>
          <a:prstGeom prst="rect">
            <a:avLst/>
          </a:prstGeom>
          <a:noFill/>
        </p:spPr>
        <p:txBody>
          <a:bodyPr wrap="square" rtlCol="0">
            <a:spAutoFit/>
          </a:bodyPr>
          <a:lstStyle/>
          <a:p>
            <a:r>
              <a:rPr lang="en-US" altLang="zh-TW" sz="1400" dirty="0" smtClean="0"/>
              <a:t>T</a:t>
            </a:r>
            <a:endParaRPr lang="zh-TW" altLang="en-US" sz="1400" dirty="0"/>
          </a:p>
        </p:txBody>
      </p:sp>
      <p:sp>
        <p:nvSpPr>
          <p:cNvPr id="292" name="文字方塊 291"/>
          <p:cNvSpPr txBox="1"/>
          <p:nvPr/>
        </p:nvSpPr>
        <p:spPr>
          <a:xfrm>
            <a:off x="7697067" y="5348712"/>
            <a:ext cx="223455" cy="307777"/>
          </a:xfrm>
          <a:prstGeom prst="rect">
            <a:avLst/>
          </a:prstGeom>
          <a:noFill/>
        </p:spPr>
        <p:txBody>
          <a:bodyPr wrap="square" rtlCol="0">
            <a:spAutoFit/>
          </a:bodyPr>
          <a:lstStyle/>
          <a:p>
            <a:r>
              <a:rPr lang="en-US" altLang="zh-TW" sz="1400" dirty="0" smtClean="0"/>
              <a:t>O</a:t>
            </a:r>
            <a:endParaRPr lang="zh-TW" altLang="en-US" sz="1400" dirty="0"/>
          </a:p>
        </p:txBody>
      </p:sp>
      <p:sp>
        <p:nvSpPr>
          <p:cNvPr id="293" name="文字方塊 292"/>
          <p:cNvSpPr txBox="1"/>
          <p:nvPr/>
        </p:nvSpPr>
        <p:spPr>
          <a:xfrm>
            <a:off x="7094373" y="4624646"/>
            <a:ext cx="223455" cy="307777"/>
          </a:xfrm>
          <a:prstGeom prst="rect">
            <a:avLst/>
          </a:prstGeom>
          <a:noFill/>
        </p:spPr>
        <p:txBody>
          <a:bodyPr wrap="square" rtlCol="0">
            <a:spAutoFit/>
          </a:bodyPr>
          <a:lstStyle/>
          <a:p>
            <a:r>
              <a:rPr lang="en-US" altLang="zh-TW" sz="1400" dirty="0" smtClean="0"/>
              <a:t>A</a:t>
            </a:r>
            <a:endParaRPr lang="zh-TW" altLang="en-US" sz="1400" dirty="0"/>
          </a:p>
        </p:txBody>
      </p:sp>
      <p:sp>
        <p:nvSpPr>
          <p:cNvPr id="294" name="文字方塊 293"/>
          <p:cNvSpPr txBox="1"/>
          <p:nvPr/>
        </p:nvSpPr>
        <p:spPr>
          <a:xfrm>
            <a:off x="8323688" y="4611946"/>
            <a:ext cx="223455" cy="307777"/>
          </a:xfrm>
          <a:prstGeom prst="rect">
            <a:avLst/>
          </a:prstGeom>
          <a:noFill/>
        </p:spPr>
        <p:txBody>
          <a:bodyPr wrap="square" rtlCol="0">
            <a:spAutoFit/>
          </a:bodyPr>
          <a:lstStyle/>
          <a:p>
            <a:r>
              <a:rPr lang="en-US" altLang="zh-TW" sz="1400" dirty="0" smtClean="0"/>
              <a:t>T</a:t>
            </a:r>
            <a:endParaRPr lang="zh-TW" altLang="en-US" sz="1400" dirty="0"/>
          </a:p>
        </p:txBody>
      </p:sp>
      <p:sp>
        <p:nvSpPr>
          <p:cNvPr id="295" name="文字方塊 294"/>
          <p:cNvSpPr txBox="1"/>
          <p:nvPr/>
        </p:nvSpPr>
        <p:spPr>
          <a:xfrm>
            <a:off x="7703887" y="4611946"/>
            <a:ext cx="223455" cy="307777"/>
          </a:xfrm>
          <a:prstGeom prst="rect">
            <a:avLst/>
          </a:prstGeom>
          <a:noFill/>
        </p:spPr>
        <p:txBody>
          <a:bodyPr wrap="square" rtlCol="0">
            <a:spAutoFit/>
          </a:bodyPr>
          <a:lstStyle/>
          <a:p>
            <a:r>
              <a:rPr lang="en-US" altLang="zh-TW" sz="1400" dirty="0" smtClean="0"/>
              <a:t>C</a:t>
            </a:r>
            <a:endParaRPr lang="zh-TW" altLang="en-US" sz="1400" dirty="0"/>
          </a:p>
        </p:txBody>
      </p:sp>
      <p:sp>
        <p:nvSpPr>
          <p:cNvPr id="296" name="文字方塊 295"/>
          <p:cNvSpPr txBox="1"/>
          <p:nvPr/>
        </p:nvSpPr>
        <p:spPr>
          <a:xfrm>
            <a:off x="7709767" y="3993591"/>
            <a:ext cx="223455" cy="307777"/>
          </a:xfrm>
          <a:prstGeom prst="rect">
            <a:avLst/>
          </a:prstGeom>
          <a:noFill/>
        </p:spPr>
        <p:txBody>
          <a:bodyPr wrap="square" rtlCol="0">
            <a:spAutoFit/>
          </a:bodyPr>
          <a:lstStyle/>
          <a:p>
            <a:r>
              <a:rPr lang="en-US" altLang="zh-TW" sz="1400" dirty="0" smtClean="0"/>
              <a:t>E</a:t>
            </a:r>
            <a:endParaRPr lang="zh-TW" altLang="en-US" sz="1400" dirty="0"/>
          </a:p>
        </p:txBody>
      </p:sp>
      <p:sp>
        <p:nvSpPr>
          <p:cNvPr id="297" name="文字方塊 296"/>
          <p:cNvSpPr txBox="1"/>
          <p:nvPr/>
        </p:nvSpPr>
        <p:spPr>
          <a:xfrm>
            <a:off x="6398771" y="5192336"/>
            <a:ext cx="223455" cy="307777"/>
          </a:xfrm>
          <a:prstGeom prst="rect">
            <a:avLst/>
          </a:prstGeom>
          <a:noFill/>
        </p:spPr>
        <p:txBody>
          <a:bodyPr wrap="square" rtlCol="0">
            <a:spAutoFit/>
          </a:bodyPr>
          <a:lstStyle/>
          <a:p>
            <a:r>
              <a:rPr lang="en-US" altLang="zh-TW" sz="1400" dirty="0" smtClean="0"/>
              <a:t>C</a:t>
            </a:r>
            <a:endParaRPr lang="zh-TW" altLang="en-US" sz="1400" dirty="0"/>
          </a:p>
        </p:txBody>
      </p:sp>
      <p:cxnSp>
        <p:nvCxnSpPr>
          <p:cNvPr id="298" name="弧形接點 67"/>
          <p:cNvCxnSpPr>
            <a:stCxn id="273" idx="4"/>
            <a:endCxn id="279" idx="2"/>
          </p:cNvCxnSpPr>
          <p:nvPr/>
        </p:nvCxnSpPr>
        <p:spPr>
          <a:xfrm rot="16200000" flipH="1">
            <a:off x="6278865" y="5135285"/>
            <a:ext cx="555237" cy="431101"/>
          </a:xfrm>
          <a:prstGeom prst="curvedConnector2">
            <a:avLst/>
          </a:prstGeom>
          <a:ln w="19050">
            <a:solidFill>
              <a:schemeClr val="tx1"/>
            </a:solidFill>
            <a:prstDash val="solid"/>
            <a:tailEnd type="triangle" w="lg" len="med"/>
          </a:ln>
        </p:spPr>
        <p:style>
          <a:lnRef idx="1">
            <a:schemeClr val="accent1"/>
          </a:lnRef>
          <a:fillRef idx="0">
            <a:schemeClr val="accent1"/>
          </a:fillRef>
          <a:effectRef idx="0">
            <a:schemeClr val="accent1"/>
          </a:effectRef>
          <a:fontRef idx="minor">
            <a:schemeClr val="tx1"/>
          </a:fontRef>
        </p:style>
      </p:cxnSp>
      <p:sp>
        <p:nvSpPr>
          <p:cNvPr id="299" name="文字方塊 298"/>
          <p:cNvSpPr txBox="1"/>
          <p:nvPr/>
        </p:nvSpPr>
        <p:spPr>
          <a:xfrm>
            <a:off x="6469608" y="4624646"/>
            <a:ext cx="223455" cy="307777"/>
          </a:xfrm>
          <a:prstGeom prst="rect">
            <a:avLst/>
          </a:prstGeom>
          <a:noFill/>
        </p:spPr>
        <p:txBody>
          <a:bodyPr wrap="square" rtlCol="0">
            <a:spAutoFit/>
          </a:bodyPr>
          <a:lstStyle/>
          <a:p>
            <a:r>
              <a:rPr lang="en-US" altLang="zh-TW" sz="1400" dirty="0" smtClean="0"/>
              <a:t>T</a:t>
            </a:r>
            <a:endParaRPr lang="zh-TW" altLang="en-US" sz="1400" dirty="0"/>
          </a:p>
        </p:txBody>
      </p:sp>
      <p:cxnSp>
        <p:nvCxnSpPr>
          <p:cNvPr id="300" name="圖案 299"/>
          <p:cNvCxnSpPr>
            <a:stCxn id="274" idx="0"/>
            <a:endCxn id="278" idx="2"/>
          </p:cNvCxnSpPr>
          <p:nvPr/>
        </p:nvCxnSpPr>
        <p:spPr>
          <a:xfrm rot="5400000" flipH="1" flipV="1">
            <a:off x="6962174" y="4283044"/>
            <a:ext cx="420336" cy="431101"/>
          </a:xfrm>
          <a:prstGeom prst="curvedConnector2">
            <a:avLst/>
          </a:prstGeom>
          <a:ln w="19050">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sp>
        <p:nvSpPr>
          <p:cNvPr id="303" name="Text Box 94"/>
          <p:cNvSpPr txBox="1">
            <a:spLocks noChangeArrowheads="1"/>
          </p:cNvSpPr>
          <p:nvPr/>
        </p:nvSpPr>
        <p:spPr bwMode="auto">
          <a:xfrm>
            <a:off x="827584" y="5937807"/>
            <a:ext cx="1728192" cy="371513"/>
          </a:xfrm>
          <a:prstGeom prst="rect">
            <a:avLst/>
          </a:prstGeom>
          <a:noFill/>
          <a:ln w="12700" algn="ctr">
            <a:noFill/>
            <a:miter lim="800000"/>
            <a:headEnd/>
            <a:tailEnd/>
          </a:ln>
        </p:spPr>
        <p:txBody>
          <a:bodyPr wrap="square" lIns="90000" tIns="46800" rIns="90000" bIns="46800">
            <a:spAutoFit/>
          </a:bodyPr>
          <a:lstStyle/>
          <a:p>
            <a:pPr algn="l"/>
            <a:r>
              <a:rPr lang="en-US" altLang="zh-TW" sz="1800" dirty="0" smtClean="0"/>
              <a:t>Thread#  n     </a:t>
            </a:r>
            <a:endParaRPr lang="en-US" altLang="zh-TW" sz="1800" dirty="0"/>
          </a:p>
        </p:txBody>
      </p:sp>
      <p:sp>
        <p:nvSpPr>
          <p:cNvPr id="304" name="Text Box 94"/>
          <p:cNvSpPr txBox="1">
            <a:spLocks noChangeArrowheads="1"/>
          </p:cNvSpPr>
          <p:nvPr/>
        </p:nvSpPr>
        <p:spPr bwMode="auto">
          <a:xfrm>
            <a:off x="3995936" y="5937807"/>
            <a:ext cx="1728192" cy="371513"/>
          </a:xfrm>
          <a:prstGeom prst="rect">
            <a:avLst/>
          </a:prstGeom>
          <a:noFill/>
          <a:ln w="12700" algn="ctr">
            <a:noFill/>
            <a:miter lim="800000"/>
            <a:headEnd/>
            <a:tailEnd/>
          </a:ln>
        </p:spPr>
        <p:txBody>
          <a:bodyPr wrap="square" lIns="90000" tIns="46800" rIns="90000" bIns="46800">
            <a:spAutoFit/>
          </a:bodyPr>
          <a:lstStyle/>
          <a:p>
            <a:pPr algn="l"/>
            <a:r>
              <a:rPr lang="en-US" altLang="zh-TW" sz="1800" dirty="0" smtClean="0"/>
              <a:t>Thread#  n+2     </a:t>
            </a:r>
            <a:endParaRPr lang="en-US" altLang="zh-TW" sz="1800" dirty="0"/>
          </a:p>
        </p:txBody>
      </p:sp>
      <p:sp>
        <p:nvSpPr>
          <p:cNvPr id="305" name="Text Box 94"/>
          <p:cNvSpPr txBox="1">
            <a:spLocks noChangeArrowheads="1"/>
          </p:cNvSpPr>
          <p:nvPr/>
        </p:nvSpPr>
        <p:spPr bwMode="auto">
          <a:xfrm>
            <a:off x="6804248" y="5937807"/>
            <a:ext cx="1728192" cy="371513"/>
          </a:xfrm>
          <a:prstGeom prst="rect">
            <a:avLst/>
          </a:prstGeom>
          <a:noFill/>
          <a:ln w="12700" algn="ctr">
            <a:noFill/>
            <a:miter lim="800000"/>
            <a:headEnd/>
            <a:tailEnd/>
          </a:ln>
        </p:spPr>
        <p:txBody>
          <a:bodyPr wrap="square" lIns="90000" tIns="46800" rIns="90000" bIns="46800">
            <a:spAutoFit/>
          </a:bodyPr>
          <a:lstStyle/>
          <a:p>
            <a:pPr algn="l"/>
            <a:r>
              <a:rPr lang="en-US" altLang="zh-TW" sz="1800" dirty="0" smtClean="0"/>
              <a:t>Thread#  n+3    </a:t>
            </a:r>
            <a:endParaRPr lang="en-US" altLang="zh-TW" sz="1800" dirty="0"/>
          </a:p>
        </p:txBody>
      </p:sp>
      <p:grpSp>
        <p:nvGrpSpPr>
          <p:cNvPr id="102" name="群組 101"/>
          <p:cNvGrpSpPr/>
          <p:nvPr/>
        </p:nvGrpSpPr>
        <p:grpSpPr>
          <a:xfrm>
            <a:off x="4139952" y="2524694"/>
            <a:ext cx="1080120" cy="843771"/>
            <a:chOff x="4139952" y="2524694"/>
            <a:chExt cx="1080120" cy="843771"/>
          </a:xfrm>
        </p:grpSpPr>
        <p:sp>
          <p:nvSpPr>
            <p:cNvPr id="301" name="Line 103"/>
            <p:cNvSpPr>
              <a:spLocks noChangeShapeType="1"/>
            </p:cNvSpPr>
            <p:nvPr/>
          </p:nvSpPr>
          <p:spPr bwMode="auto">
            <a:xfrm flipV="1">
              <a:off x="4496636" y="2524694"/>
              <a:ext cx="0" cy="447375"/>
            </a:xfrm>
            <a:prstGeom prst="line">
              <a:avLst/>
            </a:prstGeom>
            <a:noFill/>
            <a:ln w="76200">
              <a:solidFill>
                <a:schemeClr val="accent6">
                  <a:lumMod val="50000"/>
                </a:schemeClr>
              </a:solidFill>
              <a:round/>
              <a:headEnd/>
              <a:tailEnd type="triangle" w="med" len="med"/>
            </a:ln>
          </p:spPr>
          <p:txBody>
            <a:bodyPr wrap="square" lIns="90000" tIns="46800" rIns="90000" bIns="46800" anchor="ctr">
              <a:spAutoFit/>
            </a:bodyPr>
            <a:lstStyle/>
            <a:p>
              <a:endParaRPr lang="zh-TW" altLang="en-US"/>
            </a:p>
          </p:txBody>
        </p:sp>
        <p:sp>
          <p:nvSpPr>
            <p:cNvPr id="97" name="Text Box 94"/>
            <p:cNvSpPr txBox="1">
              <a:spLocks noChangeArrowheads="1"/>
            </p:cNvSpPr>
            <p:nvPr/>
          </p:nvSpPr>
          <p:spPr bwMode="auto">
            <a:xfrm>
              <a:off x="4139952" y="2996952"/>
              <a:ext cx="1080120" cy="371513"/>
            </a:xfrm>
            <a:prstGeom prst="rect">
              <a:avLst/>
            </a:prstGeom>
            <a:noFill/>
            <a:ln w="12700" algn="ctr">
              <a:noFill/>
              <a:miter lim="800000"/>
              <a:headEnd/>
              <a:tailEnd/>
            </a:ln>
          </p:spPr>
          <p:txBody>
            <a:bodyPr wrap="square" lIns="90000" tIns="46800" rIns="90000" bIns="46800">
              <a:spAutoFit/>
            </a:bodyPr>
            <a:lstStyle/>
            <a:p>
              <a:pPr algn="l"/>
              <a:r>
                <a:rPr lang="en-US" altLang="zh-TW" sz="1800" dirty="0" smtClean="0"/>
                <a:t>n+2     </a:t>
              </a:r>
              <a:endParaRPr lang="en-US" altLang="zh-TW" sz="1800" dirty="0"/>
            </a:p>
          </p:txBody>
        </p:sp>
      </p:grpSp>
      <p:grpSp>
        <p:nvGrpSpPr>
          <p:cNvPr id="101" name="群組 100"/>
          <p:cNvGrpSpPr/>
          <p:nvPr/>
        </p:nvGrpSpPr>
        <p:grpSpPr>
          <a:xfrm>
            <a:off x="4499992" y="548680"/>
            <a:ext cx="1368152" cy="792088"/>
            <a:chOff x="4499992" y="1340768"/>
            <a:chExt cx="1368152" cy="792088"/>
          </a:xfrm>
        </p:grpSpPr>
        <p:sp>
          <p:nvSpPr>
            <p:cNvPr id="98" name="向下箭號 97"/>
            <p:cNvSpPr/>
            <p:nvPr/>
          </p:nvSpPr>
          <p:spPr>
            <a:xfrm>
              <a:off x="4716016" y="1772816"/>
              <a:ext cx="144016" cy="360040"/>
            </a:xfrm>
            <a:prstGeom prst="downArrow">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9" name="Text Box 94"/>
            <p:cNvSpPr txBox="1">
              <a:spLocks noChangeArrowheads="1"/>
            </p:cNvSpPr>
            <p:nvPr/>
          </p:nvSpPr>
          <p:spPr bwMode="auto">
            <a:xfrm>
              <a:off x="4499992" y="1340768"/>
              <a:ext cx="1368152" cy="371513"/>
            </a:xfrm>
            <a:prstGeom prst="rect">
              <a:avLst/>
            </a:prstGeom>
            <a:noFill/>
            <a:ln w="12700" algn="ctr">
              <a:noFill/>
              <a:miter lim="800000"/>
              <a:headEnd/>
              <a:tailEnd/>
            </a:ln>
          </p:spPr>
          <p:txBody>
            <a:bodyPr wrap="square" lIns="90000" tIns="46800" rIns="90000" bIns="46800">
              <a:spAutoFit/>
            </a:bodyPr>
            <a:lstStyle/>
            <a:p>
              <a:pPr algn="l"/>
              <a:r>
                <a:rPr lang="en-US" altLang="zh-TW" sz="1800" dirty="0" smtClean="0"/>
                <a:t>n+3     </a:t>
              </a:r>
              <a:endParaRPr lang="en-US" altLang="zh-TW" sz="1800" dirty="0"/>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1.85185E-6 L 0.09253 -0.00116 " pathEditMode="relative" rAng="0" ptsTypes="AA">
                                      <p:cBhvr>
                                        <p:cTn id="6" dur="500" fill="hold"/>
                                        <p:tgtEl>
                                          <p:spTgt spid="100"/>
                                        </p:tgtEl>
                                        <p:attrNameLst>
                                          <p:attrName>ppt_x</p:attrName>
                                          <p:attrName>ppt_y</p:attrName>
                                        </p:attrNameLst>
                                      </p:cBhvr>
                                      <p:rCtr x="46" y="-1"/>
                                    </p:animMotion>
                                  </p:childTnLst>
                                </p:cTn>
                              </p:par>
                            </p:childTnLst>
                          </p:cTn>
                        </p:par>
                      </p:childTnLst>
                    </p:cTn>
                  </p:par>
                  <p:par>
                    <p:cTn id="7" fill="hold">
                      <p:stCondLst>
                        <p:cond delay="indefinite"/>
                      </p:stCondLst>
                      <p:childTnLst>
                        <p:par>
                          <p:cTn id="8" fill="hold">
                            <p:stCondLst>
                              <p:cond delay="0"/>
                            </p:stCondLst>
                            <p:childTnLst>
                              <p:par>
                                <p:cTn id="9" presetID="1" presetClass="emph" presetSubtype="2" fill="hold" nodeType="clickEffect">
                                  <p:stCondLst>
                                    <p:cond delay="0"/>
                                  </p:stCondLst>
                                  <p:childTnLst>
                                    <p:animClr clrSpc="rgb" dir="cw">
                                      <p:cBhvr>
                                        <p:cTn id="10" dur="500" fill="hold"/>
                                        <p:tgtEl>
                                          <p:spTgt spid="69"/>
                                        </p:tgtEl>
                                        <p:attrNameLst>
                                          <p:attrName>fillcolor</p:attrName>
                                        </p:attrNameLst>
                                      </p:cBhvr>
                                      <p:to>
                                        <a:srgbClr val="CC3300"/>
                                      </p:to>
                                    </p:animClr>
                                    <p:set>
                                      <p:cBhvr>
                                        <p:cTn id="11" dur="500" fill="hold"/>
                                        <p:tgtEl>
                                          <p:spTgt spid="69"/>
                                        </p:tgtEl>
                                        <p:attrNameLst>
                                          <p:attrName>fill.type</p:attrName>
                                        </p:attrNameLst>
                                      </p:cBhvr>
                                      <p:to>
                                        <p:strVal val="solid"/>
                                      </p:to>
                                    </p:set>
                                    <p:set>
                                      <p:cBhvr>
                                        <p:cTn id="12" dur="500" fill="hold"/>
                                        <p:tgtEl>
                                          <p:spTgt spid="69"/>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500" fill="hold"/>
                                        <p:tgtEl>
                                          <p:spTgt spid="70"/>
                                        </p:tgtEl>
                                        <p:attrNameLst>
                                          <p:attrName>fillcolor</p:attrName>
                                        </p:attrNameLst>
                                      </p:cBhvr>
                                      <p:to>
                                        <a:srgbClr val="CC3300"/>
                                      </p:to>
                                    </p:animClr>
                                    <p:set>
                                      <p:cBhvr>
                                        <p:cTn id="15" dur="500" fill="hold"/>
                                        <p:tgtEl>
                                          <p:spTgt spid="70"/>
                                        </p:tgtEl>
                                        <p:attrNameLst>
                                          <p:attrName>fill.type</p:attrName>
                                        </p:attrNameLst>
                                      </p:cBhvr>
                                      <p:to>
                                        <p:strVal val="solid"/>
                                      </p:to>
                                    </p:set>
                                    <p:set>
                                      <p:cBhvr>
                                        <p:cTn id="16" dur="500" fill="hold"/>
                                        <p:tgtEl>
                                          <p:spTgt spid="70"/>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500" fill="hold"/>
                                        <p:tgtEl>
                                          <p:spTgt spid="71"/>
                                        </p:tgtEl>
                                        <p:attrNameLst>
                                          <p:attrName>fillcolor</p:attrName>
                                        </p:attrNameLst>
                                      </p:cBhvr>
                                      <p:to>
                                        <a:srgbClr val="CC3300"/>
                                      </p:to>
                                    </p:animClr>
                                    <p:set>
                                      <p:cBhvr>
                                        <p:cTn id="19" dur="500" fill="hold"/>
                                        <p:tgtEl>
                                          <p:spTgt spid="71"/>
                                        </p:tgtEl>
                                        <p:attrNameLst>
                                          <p:attrName>fill.type</p:attrName>
                                        </p:attrNameLst>
                                      </p:cBhvr>
                                      <p:to>
                                        <p:strVal val="solid"/>
                                      </p:to>
                                    </p:set>
                                    <p:set>
                                      <p:cBhvr>
                                        <p:cTn id="20" dur="500" fill="hold"/>
                                        <p:tgtEl>
                                          <p:spTgt spid="71"/>
                                        </p:tgtEl>
                                        <p:attrNameLst>
                                          <p:attrName>fill.on</p:attrName>
                                        </p:attrNameLst>
                                      </p:cBhvr>
                                      <p:to>
                                        <p:strVal val="true"/>
                                      </p:to>
                                    </p:set>
                                  </p:childTnLst>
                                </p:cTn>
                              </p:par>
                              <p:par>
                                <p:cTn id="21" presetID="1" presetClass="emph" presetSubtype="2" fill="hold" nodeType="withEffect">
                                  <p:stCondLst>
                                    <p:cond delay="0"/>
                                  </p:stCondLst>
                                  <p:childTnLst>
                                    <p:animClr clrSpc="rgb" dir="cw">
                                      <p:cBhvr>
                                        <p:cTn id="22" dur="500" fill="hold"/>
                                        <p:tgtEl>
                                          <p:spTgt spid="72"/>
                                        </p:tgtEl>
                                        <p:attrNameLst>
                                          <p:attrName>fillcolor</p:attrName>
                                        </p:attrNameLst>
                                      </p:cBhvr>
                                      <p:to>
                                        <a:srgbClr val="CC3300"/>
                                      </p:to>
                                    </p:animClr>
                                    <p:set>
                                      <p:cBhvr>
                                        <p:cTn id="23" dur="500" fill="hold"/>
                                        <p:tgtEl>
                                          <p:spTgt spid="72"/>
                                        </p:tgtEl>
                                        <p:attrNameLst>
                                          <p:attrName>fill.type</p:attrName>
                                        </p:attrNameLst>
                                      </p:cBhvr>
                                      <p:to>
                                        <p:strVal val="solid"/>
                                      </p:to>
                                    </p:set>
                                    <p:set>
                                      <p:cBhvr>
                                        <p:cTn id="24" dur="500" fill="hold"/>
                                        <p:tgtEl>
                                          <p:spTgt spid="72"/>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500" fill="hold"/>
                                        <p:tgtEl>
                                          <p:spTgt spid="84"/>
                                        </p:tgtEl>
                                        <p:attrNameLst>
                                          <p:attrName>fillcolor</p:attrName>
                                        </p:attrNameLst>
                                      </p:cBhvr>
                                      <p:to>
                                        <a:srgbClr val="CC3300"/>
                                      </p:to>
                                    </p:animClr>
                                    <p:set>
                                      <p:cBhvr>
                                        <p:cTn id="27" dur="500" fill="hold"/>
                                        <p:tgtEl>
                                          <p:spTgt spid="84"/>
                                        </p:tgtEl>
                                        <p:attrNameLst>
                                          <p:attrName>fill.type</p:attrName>
                                        </p:attrNameLst>
                                      </p:cBhvr>
                                      <p:to>
                                        <p:strVal val="solid"/>
                                      </p:to>
                                    </p:set>
                                    <p:set>
                                      <p:cBhvr>
                                        <p:cTn id="28" dur="500" fill="hold"/>
                                        <p:tgtEl>
                                          <p:spTgt spid="84"/>
                                        </p:tgtEl>
                                        <p:attrNameLst>
                                          <p:attrName>fill.on</p:attrName>
                                        </p:attrNameLst>
                                      </p:cBhvr>
                                      <p:to>
                                        <p:strVal val="true"/>
                                      </p:to>
                                    </p:set>
                                  </p:childTnLst>
                                </p:cTn>
                              </p:par>
                              <p:par>
                                <p:cTn id="29" presetID="3" presetClass="emph" presetSubtype="2" fill="hold" grpId="0" nodeType="withEffect">
                                  <p:stCondLst>
                                    <p:cond delay="0"/>
                                  </p:stCondLst>
                                  <p:childTnLst>
                                    <p:animClr clrSpc="rgb" dir="cw">
                                      <p:cBhvr override="childStyle">
                                        <p:cTn id="30" dur="500" fill="hold"/>
                                        <p:tgtEl>
                                          <p:spTgt spid="69"/>
                                        </p:tgtEl>
                                        <p:attrNameLst>
                                          <p:attrName>style.color</p:attrName>
                                        </p:attrNameLst>
                                      </p:cBhvr>
                                      <p:to>
                                        <a:schemeClr val="bg1"/>
                                      </p:to>
                                    </p:animClr>
                                  </p:childTnLst>
                                </p:cTn>
                              </p:par>
                              <p:par>
                                <p:cTn id="31" presetID="3" presetClass="emph" presetSubtype="2" fill="hold" grpId="0" nodeType="withEffect">
                                  <p:stCondLst>
                                    <p:cond delay="0"/>
                                  </p:stCondLst>
                                  <p:childTnLst>
                                    <p:animClr clrSpc="rgb" dir="cw">
                                      <p:cBhvr override="childStyle">
                                        <p:cTn id="32" dur="500" fill="hold"/>
                                        <p:tgtEl>
                                          <p:spTgt spid="70"/>
                                        </p:tgtEl>
                                        <p:attrNameLst>
                                          <p:attrName>style.color</p:attrName>
                                        </p:attrNameLst>
                                      </p:cBhvr>
                                      <p:to>
                                        <a:schemeClr val="bg1"/>
                                      </p:to>
                                    </p:animClr>
                                  </p:childTnLst>
                                </p:cTn>
                              </p:par>
                              <p:par>
                                <p:cTn id="33" presetID="3" presetClass="emph" presetSubtype="2" fill="hold" grpId="0" nodeType="withEffect">
                                  <p:stCondLst>
                                    <p:cond delay="0"/>
                                  </p:stCondLst>
                                  <p:childTnLst>
                                    <p:animClr clrSpc="rgb" dir="cw">
                                      <p:cBhvr override="childStyle">
                                        <p:cTn id="34" dur="500" fill="hold"/>
                                        <p:tgtEl>
                                          <p:spTgt spid="71"/>
                                        </p:tgtEl>
                                        <p:attrNameLst>
                                          <p:attrName>style.color</p:attrName>
                                        </p:attrNameLst>
                                      </p:cBhvr>
                                      <p:to>
                                        <a:schemeClr val="bg1"/>
                                      </p:to>
                                    </p:animClr>
                                  </p:childTnLst>
                                </p:cTn>
                              </p:par>
                              <p:par>
                                <p:cTn id="35" presetID="3" presetClass="emph" presetSubtype="2" fill="hold" grpId="0" nodeType="withEffect">
                                  <p:stCondLst>
                                    <p:cond delay="0"/>
                                  </p:stCondLst>
                                  <p:childTnLst>
                                    <p:animClr clrSpc="rgb" dir="cw">
                                      <p:cBhvr override="childStyle">
                                        <p:cTn id="36" dur="500" fill="hold"/>
                                        <p:tgtEl>
                                          <p:spTgt spid="72"/>
                                        </p:tgtEl>
                                        <p:attrNameLst>
                                          <p:attrName>style.color</p:attrName>
                                        </p:attrNameLst>
                                      </p:cBhvr>
                                      <p:to>
                                        <a:schemeClr val="bg1"/>
                                      </p:to>
                                    </p:animClr>
                                  </p:childTnLst>
                                </p:cTn>
                              </p:par>
                              <p:par>
                                <p:cTn id="37" presetID="3" presetClass="emph" presetSubtype="2" fill="hold" grpId="0" nodeType="withEffect">
                                  <p:stCondLst>
                                    <p:cond delay="0"/>
                                  </p:stCondLst>
                                  <p:childTnLst>
                                    <p:animClr clrSpc="rgb" dir="cw">
                                      <p:cBhvr override="childStyle">
                                        <p:cTn id="38" dur="500" fill="hold"/>
                                        <p:tgtEl>
                                          <p:spTgt spid="84"/>
                                        </p:tgtEl>
                                        <p:attrNameLst>
                                          <p:attrName>style.color</p:attrName>
                                        </p:attrNameLst>
                                      </p:cBhvr>
                                      <p:to>
                                        <a:schemeClr val="bg1"/>
                                      </p:to>
                                    </p:animClr>
                                  </p:childTnLst>
                                </p:cTn>
                              </p:par>
                              <p:par>
                                <p:cTn id="39" presetID="3" presetClass="emph" presetSubtype="2" fill="hold" grpId="0" nodeType="withEffect">
                                  <p:stCondLst>
                                    <p:cond delay="0"/>
                                  </p:stCondLst>
                                  <p:childTnLst>
                                    <p:animClr clrSpc="rgb" dir="cw">
                                      <p:cBhvr override="childStyle">
                                        <p:cTn id="40" dur="500" fill="hold"/>
                                        <p:tgtEl>
                                          <p:spTgt spid="95"/>
                                        </p:tgtEl>
                                        <p:attrNameLst>
                                          <p:attrName>style.color</p:attrName>
                                        </p:attrNameLst>
                                      </p:cBhvr>
                                      <p:to>
                                        <a:srgbClr val="CC3300"/>
                                      </p:to>
                                    </p:animClr>
                                  </p:childTnLst>
                                </p:cTn>
                              </p:par>
                              <p:par>
                                <p:cTn id="41" presetID="3" presetClass="emph" presetSubtype="2" fill="hold" grpId="0" nodeType="withEffect">
                                  <p:stCondLst>
                                    <p:cond delay="0"/>
                                  </p:stCondLst>
                                  <p:childTnLst>
                                    <p:animClr clrSpc="rgb" dir="cw">
                                      <p:cBhvr override="childStyle">
                                        <p:cTn id="42" dur="500" fill="hold"/>
                                        <p:tgtEl>
                                          <p:spTgt spid="89"/>
                                        </p:tgtEl>
                                        <p:attrNameLst>
                                          <p:attrName>style.color</p:attrName>
                                        </p:attrNameLst>
                                      </p:cBhvr>
                                      <p:to>
                                        <a:srgbClr val="CC3300"/>
                                      </p:to>
                                    </p:animClr>
                                  </p:childTnLst>
                                </p:cTn>
                              </p:par>
                              <p:par>
                                <p:cTn id="43" presetID="3" presetClass="emph" presetSubtype="2" fill="hold" grpId="0" nodeType="withEffect">
                                  <p:stCondLst>
                                    <p:cond delay="0"/>
                                  </p:stCondLst>
                                  <p:childTnLst>
                                    <p:animClr clrSpc="rgb" dir="cw">
                                      <p:cBhvr override="childStyle">
                                        <p:cTn id="44" dur="500" fill="hold"/>
                                        <p:tgtEl>
                                          <p:spTgt spid="91"/>
                                        </p:tgtEl>
                                        <p:attrNameLst>
                                          <p:attrName>style.color</p:attrName>
                                        </p:attrNameLst>
                                      </p:cBhvr>
                                      <p:to>
                                        <a:srgbClr val="CC3300"/>
                                      </p:to>
                                    </p:animClr>
                                  </p:childTnLst>
                                </p:cTn>
                              </p:par>
                              <p:par>
                                <p:cTn id="45" presetID="3" presetClass="emph" presetSubtype="2" fill="hold" grpId="0" nodeType="withEffect">
                                  <p:stCondLst>
                                    <p:cond delay="0"/>
                                  </p:stCondLst>
                                  <p:childTnLst>
                                    <p:animClr clrSpc="rgb" dir="cw">
                                      <p:cBhvr override="childStyle">
                                        <p:cTn id="46" dur="500" fill="hold"/>
                                        <p:tgtEl>
                                          <p:spTgt spid="90"/>
                                        </p:tgtEl>
                                        <p:attrNameLst>
                                          <p:attrName>style.color</p:attrName>
                                        </p:attrNameLst>
                                      </p:cBhvr>
                                      <p:to>
                                        <a:srgbClr val="CC3300"/>
                                      </p:to>
                                    </p:animClr>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4.44444E-6 3.7037E-7 L 0.06927 -0.00046 " pathEditMode="relative" rAng="0" ptsTypes="AA">
                                      <p:cBhvr>
                                        <p:cTn id="50" dur="500" fill="hold"/>
                                        <p:tgtEl>
                                          <p:spTgt spid="102"/>
                                        </p:tgtEl>
                                        <p:attrNameLst>
                                          <p:attrName>ppt_x</p:attrName>
                                          <p:attrName>ppt_y</p:attrName>
                                        </p:attrNameLst>
                                      </p:cBhvr>
                                      <p:rCtr x="35" y="0"/>
                                    </p:animMotion>
                                  </p:childTnLst>
                                </p:cTn>
                              </p:par>
                            </p:childTnLst>
                          </p:cTn>
                        </p:par>
                      </p:childTnLst>
                    </p:cTn>
                  </p:par>
                  <p:par>
                    <p:cTn id="51" fill="hold">
                      <p:stCondLst>
                        <p:cond delay="indefinite"/>
                      </p:stCondLst>
                      <p:childTnLst>
                        <p:par>
                          <p:cTn id="52" fill="hold">
                            <p:stCondLst>
                              <p:cond delay="0"/>
                            </p:stCondLst>
                            <p:childTnLst>
                              <p:par>
                                <p:cTn id="53" presetID="1" presetClass="emph" presetSubtype="2" fill="hold" nodeType="clickEffect">
                                  <p:stCondLst>
                                    <p:cond delay="0"/>
                                  </p:stCondLst>
                                  <p:childTnLst>
                                    <p:animClr clrSpc="rgb" dir="cw">
                                      <p:cBhvr>
                                        <p:cTn id="54" dur="500" fill="hold"/>
                                        <p:tgtEl>
                                          <p:spTgt spid="244"/>
                                        </p:tgtEl>
                                        <p:attrNameLst>
                                          <p:attrName>fillcolor</p:attrName>
                                        </p:attrNameLst>
                                      </p:cBhvr>
                                      <p:to>
                                        <a:srgbClr val="336600"/>
                                      </p:to>
                                    </p:animClr>
                                    <p:set>
                                      <p:cBhvr>
                                        <p:cTn id="55" dur="500" fill="hold"/>
                                        <p:tgtEl>
                                          <p:spTgt spid="244"/>
                                        </p:tgtEl>
                                        <p:attrNameLst>
                                          <p:attrName>fill.type</p:attrName>
                                        </p:attrNameLst>
                                      </p:cBhvr>
                                      <p:to>
                                        <p:strVal val="solid"/>
                                      </p:to>
                                    </p:set>
                                    <p:set>
                                      <p:cBhvr>
                                        <p:cTn id="56" dur="500" fill="hold"/>
                                        <p:tgtEl>
                                          <p:spTgt spid="244"/>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500" fill="hold"/>
                                        <p:tgtEl>
                                          <p:spTgt spid="250"/>
                                        </p:tgtEl>
                                        <p:attrNameLst>
                                          <p:attrName>fillcolor</p:attrName>
                                        </p:attrNameLst>
                                      </p:cBhvr>
                                      <p:to>
                                        <a:srgbClr val="336600"/>
                                      </p:to>
                                    </p:animClr>
                                    <p:set>
                                      <p:cBhvr>
                                        <p:cTn id="59" dur="500" fill="hold"/>
                                        <p:tgtEl>
                                          <p:spTgt spid="250"/>
                                        </p:tgtEl>
                                        <p:attrNameLst>
                                          <p:attrName>fill.type</p:attrName>
                                        </p:attrNameLst>
                                      </p:cBhvr>
                                      <p:to>
                                        <p:strVal val="solid"/>
                                      </p:to>
                                    </p:set>
                                    <p:set>
                                      <p:cBhvr>
                                        <p:cTn id="60" dur="500" fill="hold"/>
                                        <p:tgtEl>
                                          <p:spTgt spid="250"/>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500" fill="hold"/>
                                        <p:tgtEl>
                                          <p:spTgt spid="251"/>
                                        </p:tgtEl>
                                        <p:attrNameLst>
                                          <p:attrName>fillcolor</p:attrName>
                                        </p:attrNameLst>
                                      </p:cBhvr>
                                      <p:to>
                                        <a:srgbClr val="336600"/>
                                      </p:to>
                                    </p:animClr>
                                    <p:set>
                                      <p:cBhvr>
                                        <p:cTn id="63" dur="500" fill="hold"/>
                                        <p:tgtEl>
                                          <p:spTgt spid="251"/>
                                        </p:tgtEl>
                                        <p:attrNameLst>
                                          <p:attrName>fill.type</p:attrName>
                                        </p:attrNameLst>
                                      </p:cBhvr>
                                      <p:to>
                                        <p:strVal val="solid"/>
                                      </p:to>
                                    </p:set>
                                    <p:set>
                                      <p:cBhvr>
                                        <p:cTn id="64" dur="500" fill="hold"/>
                                        <p:tgtEl>
                                          <p:spTgt spid="251"/>
                                        </p:tgtEl>
                                        <p:attrNameLst>
                                          <p:attrName>fill.on</p:attrName>
                                        </p:attrNameLst>
                                      </p:cBhvr>
                                      <p:to>
                                        <p:strVal val="true"/>
                                      </p:to>
                                    </p:set>
                                  </p:childTnLst>
                                </p:cTn>
                              </p:par>
                              <p:par>
                                <p:cTn id="65" presetID="1" presetClass="emph" presetSubtype="2" fill="hold" nodeType="withEffect">
                                  <p:stCondLst>
                                    <p:cond delay="0"/>
                                  </p:stCondLst>
                                  <p:childTnLst>
                                    <p:animClr clrSpc="rgb" dir="cw">
                                      <p:cBhvr>
                                        <p:cTn id="66" dur="500" fill="hold"/>
                                        <p:tgtEl>
                                          <p:spTgt spid="252"/>
                                        </p:tgtEl>
                                        <p:attrNameLst>
                                          <p:attrName>fillcolor</p:attrName>
                                        </p:attrNameLst>
                                      </p:cBhvr>
                                      <p:to>
                                        <a:srgbClr val="336600"/>
                                      </p:to>
                                    </p:animClr>
                                    <p:set>
                                      <p:cBhvr>
                                        <p:cTn id="67" dur="500" fill="hold"/>
                                        <p:tgtEl>
                                          <p:spTgt spid="252"/>
                                        </p:tgtEl>
                                        <p:attrNameLst>
                                          <p:attrName>fill.type</p:attrName>
                                        </p:attrNameLst>
                                      </p:cBhvr>
                                      <p:to>
                                        <p:strVal val="solid"/>
                                      </p:to>
                                    </p:set>
                                    <p:set>
                                      <p:cBhvr>
                                        <p:cTn id="68" dur="500" fill="hold"/>
                                        <p:tgtEl>
                                          <p:spTgt spid="252"/>
                                        </p:tgtEl>
                                        <p:attrNameLst>
                                          <p:attrName>fill.on</p:attrName>
                                        </p:attrNameLst>
                                      </p:cBhvr>
                                      <p:to>
                                        <p:strVal val="true"/>
                                      </p:to>
                                    </p:set>
                                  </p:childTnLst>
                                </p:cTn>
                              </p:par>
                              <p:par>
                                <p:cTn id="69" presetID="3" presetClass="emph" presetSubtype="2" fill="hold" grpId="0" nodeType="withEffect">
                                  <p:stCondLst>
                                    <p:cond delay="0"/>
                                  </p:stCondLst>
                                  <p:childTnLst>
                                    <p:animClr clrSpc="rgb" dir="cw">
                                      <p:cBhvr override="childStyle">
                                        <p:cTn id="70" dur="500" fill="hold"/>
                                        <p:tgtEl>
                                          <p:spTgt spid="244"/>
                                        </p:tgtEl>
                                        <p:attrNameLst>
                                          <p:attrName>style.color</p:attrName>
                                        </p:attrNameLst>
                                      </p:cBhvr>
                                      <p:to>
                                        <a:schemeClr val="bg1"/>
                                      </p:to>
                                    </p:animClr>
                                  </p:childTnLst>
                                </p:cTn>
                              </p:par>
                              <p:par>
                                <p:cTn id="71" presetID="3" presetClass="emph" presetSubtype="2" fill="hold" grpId="0" nodeType="withEffect">
                                  <p:stCondLst>
                                    <p:cond delay="0"/>
                                  </p:stCondLst>
                                  <p:childTnLst>
                                    <p:animClr clrSpc="rgb" dir="cw">
                                      <p:cBhvr override="childStyle">
                                        <p:cTn id="72" dur="500" fill="hold"/>
                                        <p:tgtEl>
                                          <p:spTgt spid="250"/>
                                        </p:tgtEl>
                                        <p:attrNameLst>
                                          <p:attrName>style.color</p:attrName>
                                        </p:attrNameLst>
                                      </p:cBhvr>
                                      <p:to>
                                        <a:schemeClr val="bg1"/>
                                      </p:to>
                                    </p:animClr>
                                  </p:childTnLst>
                                </p:cTn>
                              </p:par>
                              <p:par>
                                <p:cTn id="73" presetID="3" presetClass="emph" presetSubtype="2" fill="hold" grpId="0" nodeType="withEffect">
                                  <p:stCondLst>
                                    <p:cond delay="0"/>
                                  </p:stCondLst>
                                  <p:childTnLst>
                                    <p:animClr clrSpc="rgb" dir="cw">
                                      <p:cBhvr override="childStyle">
                                        <p:cTn id="74" dur="500" fill="hold"/>
                                        <p:tgtEl>
                                          <p:spTgt spid="251"/>
                                        </p:tgtEl>
                                        <p:attrNameLst>
                                          <p:attrName>style.color</p:attrName>
                                        </p:attrNameLst>
                                      </p:cBhvr>
                                      <p:to>
                                        <a:schemeClr val="bg1"/>
                                      </p:to>
                                    </p:animClr>
                                  </p:childTnLst>
                                </p:cTn>
                              </p:par>
                              <p:par>
                                <p:cTn id="75" presetID="3" presetClass="emph" presetSubtype="2" fill="hold" grpId="0" nodeType="withEffect">
                                  <p:stCondLst>
                                    <p:cond delay="0"/>
                                  </p:stCondLst>
                                  <p:childTnLst>
                                    <p:animClr clrSpc="rgb" dir="cw">
                                      <p:cBhvr override="childStyle">
                                        <p:cTn id="76" dur="500" fill="hold"/>
                                        <p:tgtEl>
                                          <p:spTgt spid="252"/>
                                        </p:tgtEl>
                                        <p:attrNameLst>
                                          <p:attrName>style.color</p:attrName>
                                        </p:attrNameLst>
                                      </p:cBhvr>
                                      <p:to>
                                        <a:schemeClr val="bg1"/>
                                      </p:to>
                                    </p:animClr>
                                  </p:childTnLst>
                                </p:cTn>
                              </p:par>
                              <p:par>
                                <p:cTn id="77" presetID="3" presetClass="emph" presetSubtype="2" fill="hold" grpId="0" nodeType="withEffect">
                                  <p:stCondLst>
                                    <p:cond delay="0"/>
                                  </p:stCondLst>
                                  <p:childTnLst>
                                    <p:animClr clrSpc="rgb" dir="cw">
                                      <p:cBhvr override="childStyle">
                                        <p:cTn id="78" dur="500" fill="hold"/>
                                        <p:tgtEl>
                                          <p:spTgt spid="268"/>
                                        </p:tgtEl>
                                        <p:attrNameLst>
                                          <p:attrName>style.color</p:attrName>
                                        </p:attrNameLst>
                                      </p:cBhvr>
                                      <p:to>
                                        <a:srgbClr val="336600"/>
                                      </p:to>
                                    </p:animClr>
                                  </p:childTnLst>
                                </p:cTn>
                              </p:par>
                              <p:par>
                                <p:cTn id="79" presetID="3" presetClass="emph" presetSubtype="2" fill="hold" grpId="0" nodeType="withEffect">
                                  <p:stCondLst>
                                    <p:cond delay="0"/>
                                  </p:stCondLst>
                                  <p:childTnLst>
                                    <p:animClr clrSpc="rgb" dir="cw">
                                      <p:cBhvr override="childStyle">
                                        <p:cTn id="80" dur="500" fill="hold"/>
                                        <p:tgtEl>
                                          <p:spTgt spid="262"/>
                                        </p:tgtEl>
                                        <p:attrNameLst>
                                          <p:attrName>style.color</p:attrName>
                                        </p:attrNameLst>
                                      </p:cBhvr>
                                      <p:to>
                                        <a:srgbClr val="336600"/>
                                      </p:to>
                                    </p:animClr>
                                  </p:childTnLst>
                                </p:cTn>
                              </p:par>
                              <p:par>
                                <p:cTn id="81" presetID="3" presetClass="emph" presetSubtype="2" fill="hold" grpId="0" nodeType="withEffect">
                                  <p:stCondLst>
                                    <p:cond delay="0"/>
                                  </p:stCondLst>
                                  <p:childTnLst>
                                    <p:animClr clrSpc="rgb" dir="cw">
                                      <p:cBhvr override="childStyle">
                                        <p:cTn id="82" dur="500" fill="hold"/>
                                        <p:tgtEl>
                                          <p:spTgt spid="263"/>
                                        </p:tgtEl>
                                        <p:attrNameLst>
                                          <p:attrName>style.color</p:attrName>
                                        </p:attrNameLst>
                                      </p:cBhvr>
                                      <p:to>
                                        <a:srgbClr val="336600"/>
                                      </p:to>
                                    </p:animClr>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2.77778E-7 3.7037E-7 L 0.05816 -0.00023 " pathEditMode="relative" rAng="0" ptsTypes="AA">
                                      <p:cBhvr>
                                        <p:cTn id="86" dur="500" fill="hold"/>
                                        <p:tgtEl>
                                          <p:spTgt spid="101"/>
                                        </p:tgtEl>
                                        <p:attrNameLst>
                                          <p:attrName>ppt_x</p:attrName>
                                          <p:attrName>ppt_y</p:attrName>
                                        </p:attrNameLst>
                                      </p:cBhvr>
                                      <p:rCtr x="29" y="0"/>
                                    </p:animMotion>
                                  </p:childTnLst>
                                </p:cTn>
                              </p:par>
                            </p:childTnLst>
                          </p:cTn>
                        </p:par>
                      </p:childTnLst>
                    </p:cTn>
                  </p:par>
                  <p:par>
                    <p:cTn id="87" fill="hold">
                      <p:stCondLst>
                        <p:cond delay="indefinite"/>
                      </p:stCondLst>
                      <p:childTnLst>
                        <p:par>
                          <p:cTn id="88" fill="hold">
                            <p:stCondLst>
                              <p:cond delay="0"/>
                            </p:stCondLst>
                            <p:childTnLst>
                              <p:par>
                                <p:cTn id="89" presetID="3" presetClass="emph" presetSubtype="2" fill="hold" grpId="0" nodeType="clickEffect">
                                  <p:stCondLst>
                                    <p:cond delay="0"/>
                                  </p:stCondLst>
                                  <p:childTnLst>
                                    <p:animClr clrSpc="rgb" dir="cw">
                                      <p:cBhvr override="childStyle">
                                        <p:cTn id="90" dur="500" fill="hold"/>
                                        <p:tgtEl>
                                          <p:spTgt spid="299"/>
                                        </p:tgtEl>
                                        <p:attrNameLst>
                                          <p:attrName>style.color</p:attrName>
                                        </p:attrNameLst>
                                      </p:cBhvr>
                                      <p:to>
                                        <a:srgbClr val="660066"/>
                                      </p:to>
                                    </p:animClr>
                                  </p:childTnLst>
                                </p:cTn>
                              </p:par>
                              <p:par>
                                <p:cTn id="91" presetID="3" presetClass="emph" presetSubtype="2" fill="hold" grpId="0" nodeType="withEffect">
                                  <p:stCondLst>
                                    <p:cond delay="0"/>
                                  </p:stCondLst>
                                  <p:childTnLst>
                                    <p:animClr clrSpc="rgb" dir="cw">
                                      <p:cBhvr override="childStyle">
                                        <p:cTn id="92" dur="500" fill="hold"/>
                                        <p:tgtEl>
                                          <p:spTgt spid="290"/>
                                        </p:tgtEl>
                                        <p:attrNameLst>
                                          <p:attrName>style.color</p:attrName>
                                        </p:attrNameLst>
                                      </p:cBhvr>
                                      <p:to>
                                        <a:srgbClr val="660066"/>
                                      </p:to>
                                    </p:animClr>
                                  </p:childTnLst>
                                </p:cTn>
                              </p:par>
                              <p:par>
                                <p:cTn id="93" presetID="3" presetClass="emph" presetSubtype="2" fill="hold" grpId="0" nodeType="withEffect">
                                  <p:stCondLst>
                                    <p:cond delay="0"/>
                                  </p:stCondLst>
                                  <p:childTnLst>
                                    <p:animClr clrSpc="rgb" dir="cw">
                                      <p:cBhvr override="childStyle">
                                        <p:cTn id="94" dur="500" fill="hold"/>
                                        <p:tgtEl>
                                          <p:spTgt spid="296"/>
                                        </p:tgtEl>
                                        <p:attrNameLst>
                                          <p:attrName>style.color</p:attrName>
                                        </p:attrNameLst>
                                      </p:cBhvr>
                                      <p:to>
                                        <a:srgbClr val="660066"/>
                                      </p:to>
                                    </p:animClr>
                                  </p:childTnLst>
                                </p:cTn>
                              </p:par>
                              <p:par>
                                <p:cTn id="95" presetID="1" presetClass="emph" presetSubtype="2" fill="hold" nodeType="withEffect">
                                  <p:stCondLst>
                                    <p:cond delay="0"/>
                                  </p:stCondLst>
                                  <p:childTnLst>
                                    <p:animClr clrSpc="rgb" dir="cw">
                                      <p:cBhvr>
                                        <p:cTn id="96" dur="500" fill="hold"/>
                                        <p:tgtEl>
                                          <p:spTgt spid="273"/>
                                        </p:tgtEl>
                                        <p:attrNameLst>
                                          <p:attrName>fillcolor</p:attrName>
                                        </p:attrNameLst>
                                      </p:cBhvr>
                                      <p:to>
                                        <a:srgbClr val="660066"/>
                                      </p:to>
                                    </p:animClr>
                                    <p:set>
                                      <p:cBhvr>
                                        <p:cTn id="97" dur="500" fill="hold"/>
                                        <p:tgtEl>
                                          <p:spTgt spid="273"/>
                                        </p:tgtEl>
                                        <p:attrNameLst>
                                          <p:attrName>fill.type</p:attrName>
                                        </p:attrNameLst>
                                      </p:cBhvr>
                                      <p:to>
                                        <p:strVal val="solid"/>
                                      </p:to>
                                    </p:set>
                                    <p:set>
                                      <p:cBhvr>
                                        <p:cTn id="98" dur="500" fill="hold"/>
                                        <p:tgtEl>
                                          <p:spTgt spid="273"/>
                                        </p:tgtEl>
                                        <p:attrNameLst>
                                          <p:attrName>fill.on</p:attrName>
                                        </p:attrNameLst>
                                      </p:cBhvr>
                                      <p:to>
                                        <p:strVal val="true"/>
                                      </p:to>
                                    </p:set>
                                  </p:childTnLst>
                                </p:cTn>
                              </p:par>
                              <p:par>
                                <p:cTn id="99" presetID="1" presetClass="emph" presetSubtype="2" fill="hold" nodeType="withEffect">
                                  <p:stCondLst>
                                    <p:cond delay="0"/>
                                  </p:stCondLst>
                                  <p:childTnLst>
                                    <p:animClr clrSpc="rgb" dir="cw">
                                      <p:cBhvr>
                                        <p:cTn id="100" dur="500" fill="hold"/>
                                        <p:tgtEl>
                                          <p:spTgt spid="274"/>
                                        </p:tgtEl>
                                        <p:attrNameLst>
                                          <p:attrName>fillcolor</p:attrName>
                                        </p:attrNameLst>
                                      </p:cBhvr>
                                      <p:to>
                                        <a:srgbClr val="660066"/>
                                      </p:to>
                                    </p:animClr>
                                    <p:set>
                                      <p:cBhvr>
                                        <p:cTn id="101" dur="500" fill="hold"/>
                                        <p:tgtEl>
                                          <p:spTgt spid="274"/>
                                        </p:tgtEl>
                                        <p:attrNameLst>
                                          <p:attrName>fill.type</p:attrName>
                                        </p:attrNameLst>
                                      </p:cBhvr>
                                      <p:to>
                                        <p:strVal val="solid"/>
                                      </p:to>
                                    </p:set>
                                    <p:set>
                                      <p:cBhvr>
                                        <p:cTn id="102" dur="500" fill="hold"/>
                                        <p:tgtEl>
                                          <p:spTgt spid="274"/>
                                        </p:tgtEl>
                                        <p:attrNameLst>
                                          <p:attrName>fill.on</p:attrName>
                                        </p:attrNameLst>
                                      </p:cBhvr>
                                      <p:to>
                                        <p:strVal val="true"/>
                                      </p:to>
                                    </p:set>
                                  </p:childTnLst>
                                </p:cTn>
                              </p:par>
                              <p:par>
                                <p:cTn id="103" presetID="7" presetClass="emph" presetSubtype="2" fill="hold" nodeType="withEffect">
                                  <p:stCondLst>
                                    <p:cond delay="0"/>
                                  </p:stCondLst>
                                  <p:childTnLst>
                                    <p:animClr clrSpc="rgb" dir="cw">
                                      <p:cBhvr>
                                        <p:cTn id="104" dur="500" fill="hold"/>
                                        <p:tgtEl>
                                          <p:spTgt spid="300"/>
                                        </p:tgtEl>
                                        <p:attrNameLst>
                                          <p:attrName>stroke.color</p:attrName>
                                        </p:attrNameLst>
                                      </p:cBhvr>
                                      <p:to>
                                        <a:srgbClr val="660066"/>
                                      </p:to>
                                    </p:animClr>
                                    <p:set>
                                      <p:cBhvr>
                                        <p:cTn id="105" dur="500" fill="hold"/>
                                        <p:tgtEl>
                                          <p:spTgt spid="300"/>
                                        </p:tgtEl>
                                        <p:attrNameLst>
                                          <p:attrName>stroke.on</p:attrName>
                                        </p:attrNameLst>
                                      </p:cBhvr>
                                      <p:to>
                                        <p:strVal val="true"/>
                                      </p:to>
                                    </p:set>
                                  </p:childTnLst>
                                </p:cTn>
                              </p:par>
                              <p:par>
                                <p:cTn id="106" presetID="1" presetClass="emph" presetSubtype="2" fill="hold" nodeType="withEffect">
                                  <p:stCondLst>
                                    <p:cond delay="0"/>
                                  </p:stCondLst>
                                  <p:childTnLst>
                                    <p:animClr clrSpc="rgb" dir="cw">
                                      <p:cBhvr>
                                        <p:cTn id="107" dur="500" fill="hold"/>
                                        <p:tgtEl>
                                          <p:spTgt spid="278"/>
                                        </p:tgtEl>
                                        <p:attrNameLst>
                                          <p:attrName>fillcolor</p:attrName>
                                        </p:attrNameLst>
                                      </p:cBhvr>
                                      <p:to>
                                        <a:srgbClr val="660066"/>
                                      </p:to>
                                    </p:animClr>
                                    <p:set>
                                      <p:cBhvr>
                                        <p:cTn id="108" dur="500" fill="hold"/>
                                        <p:tgtEl>
                                          <p:spTgt spid="278"/>
                                        </p:tgtEl>
                                        <p:attrNameLst>
                                          <p:attrName>fill.type</p:attrName>
                                        </p:attrNameLst>
                                      </p:cBhvr>
                                      <p:to>
                                        <p:strVal val="solid"/>
                                      </p:to>
                                    </p:set>
                                    <p:set>
                                      <p:cBhvr>
                                        <p:cTn id="109" dur="500" fill="hold"/>
                                        <p:tgtEl>
                                          <p:spTgt spid="278"/>
                                        </p:tgtEl>
                                        <p:attrNameLst>
                                          <p:attrName>fill.on</p:attrName>
                                        </p:attrNameLst>
                                      </p:cBhvr>
                                      <p:to>
                                        <p:strVal val="true"/>
                                      </p:to>
                                    </p:set>
                                  </p:childTnLst>
                                </p:cTn>
                              </p:par>
                              <p:par>
                                <p:cTn id="110" presetID="1" presetClass="emph" presetSubtype="2" fill="hold" nodeType="withEffect">
                                  <p:stCondLst>
                                    <p:cond delay="0"/>
                                  </p:stCondLst>
                                  <p:childTnLst>
                                    <p:animClr clrSpc="rgb" dir="cw">
                                      <p:cBhvr>
                                        <p:cTn id="111" dur="500" fill="hold"/>
                                        <p:tgtEl>
                                          <p:spTgt spid="277"/>
                                        </p:tgtEl>
                                        <p:attrNameLst>
                                          <p:attrName>fillcolor</p:attrName>
                                        </p:attrNameLst>
                                      </p:cBhvr>
                                      <p:to>
                                        <a:srgbClr val="660066"/>
                                      </p:to>
                                    </p:animClr>
                                    <p:set>
                                      <p:cBhvr>
                                        <p:cTn id="112" dur="500" fill="hold"/>
                                        <p:tgtEl>
                                          <p:spTgt spid="277"/>
                                        </p:tgtEl>
                                        <p:attrNameLst>
                                          <p:attrName>fill.type</p:attrName>
                                        </p:attrNameLst>
                                      </p:cBhvr>
                                      <p:to>
                                        <p:strVal val="solid"/>
                                      </p:to>
                                    </p:set>
                                    <p:set>
                                      <p:cBhvr>
                                        <p:cTn id="113" dur="500" fill="hold"/>
                                        <p:tgtEl>
                                          <p:spTgt spid="277"/>
                                        </p:tgtEl>
                                        <p:attrNameLst>
                                          <p:attrName>fill.on</p:attrName>
                                        </p:attrNameLst>
                                      </p:cBhvr>
                                      <p:to>
                                        <p:strVal val="true"/>
                                      </p:to>
                                    </p:set>
                                  </p:childTnLst>
                                </p:cTn>
                              </p:par>
                              <p:par>
                                <p:cTn id="114" presetID="3" presetClass="emph" presetSubtype="2" fill="hold" grpId="0" nodeType="withEffect">
                                  <p:stCondLst>
                                    <p:cond delay="0"/>
                                  </p:stCondLst>
                                  <p:childTnLst>
                                    <p:animClr clrSpc="rgb" dir="cw">
                                      <p:cBhvr override="childStyle">
                                        <p:cTn id="115" dur="500" fill="hold"/>
                                        <p:tgtEl>
                                          <p:spTgt spid="274"/>
                                        </p:tgtEl>
                                        <p:attrNameLst>
                                          <p:attrName>style.color</p:attrName>
                                        </p:attrNameLst>
                                      </p:cBhvr>
                                      <p:to>
                                        <a:schemeClr val="bg1"/>
                                      </p:to>
                                    </p:animClr>
                                  </p:childTnLst>
                                </p:cTn>
                              </p:par>
                              <p:par>
                                <p:cTn id="116" presetID="3" presetClass="emph" presetSubtype="2" fill="hold" grpId="0" nodeType="withEffect">
                                  <p:stCondLst>
                                    <p:cond delay="0"/>
                                  </p:stCondLst>
                                  <p:childTnLst>
                                    <p:animClr clrSpc="rgb" dir="cw">
                                      <p:cBhvr override="childStyle">
                                        <p:cTn id="117" dur="500" fill="hold"/>
                                        <p:tgtEl>
                                          <p:spTgt spid="273"/>
                                        </p:tgtEl>
                                        <p:attrNameLst>
                                          <p:attrName>style.color</p:attrName>
                                        </p:attrNameLst>
                                      </p:cBhvr>
                                      <p:to>
                                        <a:schemeClr val="bg1"/>
                                      </p:to>
                                    </p:animClr>
                                  </p:childTnLst>
                                </p:cTn>
                              </p:par>
                              <p:par>
                                <p:cTn id="118" presetID="3" presetClass="emph" presetSubtype="2" fill="hold" grpId="0" nodeType="withEffect">
                                  <p:stCondLst>
                                    <p:cond delay="0"/>
                                  </p:stCondLst>
                                  <p:childTnLst>
                                    <p:animClr clrSpc="rgb" dir="cw">
                                      <p:cBhvr override="childStyle">
                                        <p:cTn id="119" dur="500" fill="hold"/>
                                        <p:tgtEl>
                                          <p:spTgt spid="278"/>
                                        </p:tgtEl>
                                        <p:attrNameLst>
                                          <p:attrName>style.color</p:attrName>
                                        </p:attrNameLst>
                                      </p:cBhvr>
                                      <p:to>
                                        <a:schemeClr val="bg1"/>
                                      </p:to>
                                    </p:animClr>
                                  </p:childTnLst>
                                </p:cTn>
                              </p:par>
                              <p:par>
                                <p:cTn id="120" presetID="3" presetClass="emph" presetSubtype="2" fill="hold" grpId="0" nodeType="withEffect">
                                  <p:stCondLst>
                                    <p:cond delay="0"/>
                                  </p:stCondLst>
                                  <p:childTnLst>
                                    <p:animClr clrSpc="rgb" dir="cw">
                                      <p:cBhvr override="childStyle">
                                        <p:cTn id="121" dur="500" fill="hold"/>
                                        <p:tgtEl>
                                          <p:spTgt spid="277"/>
                                        </p:tgtEl>
                                        <p:attrNameLst>
                                          <p:attrName>style.color</p:attrName>
                                        </p:attrNameLst>
                                      </p:cBhvr>
                                      <p:to>
                                        <a:schemeClr val="bg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animBg="1"/>
      <p:bldP spid="70" grpId="0" animBg="1"/>
      <p:bldP spid="71" grpId="0" animBg="1"/>
      <p:bldP spid="72" grpId="0" animBg="1"/>
      <p:bldP spid="84" grpId="0" animBg="1"/>
      <p:bldP spid="89" grpId="0"/>
      <p:bldP spid="90" grpId="0"/>
      <p:bldP spid="91" grpId="0"/>
      <p:bldP spid="95" grpId="0"/>
      <p:bldP spid="244" grpId="0" animBg="1"/>
      <p:bldP spid="250" grpId="0" animBg="1"/>
      <p:bldP spid="251" grpId="0" animBg="1"/>
      <p:bldP spid="252" grpId="0" animBg="1"/>
      <p:bldP spid="262" grpId="0"/>
      <p:bldP spid="263" grpId="0"/>
      <p:bldP spid="268" grpId="0"/>
      <p:bldP spid="273" grpId="0" animBg="1"/>
      <p:bldP spid="274" grpId="0" animBg="1"/>
      <p:bldP spid="277" grpId="0" animBg="1"/>
      <p:bldP spid="278" grpId="0" animBg="1"/>
      <p:bldP spid="290" grpId="0"/>
      <p:bldP spid="296" grpId="0"/>
      <p:bldP spid="299"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9.4|11.4|1.9|2.2|2.3"/>
</p:tagLst>
</file>

<file path=ppt/tags/tag2.xml><?xml version="1.0" encoding="utf-8"?>
<p:tagLst xmlns:a="http://schemas.openxmlformats.org/drawingml/2006/main" xmlns:r="http://schemas.openxmlformats.org/officeDocument/2006/relationships" xmlns:p="http://schemas.openxmlformats.org/presentationml/2006/main">
  <p:tag name="TIMING" val="|10.9|8.3|26.7|11|4.4|6.4|18.6|7.9|2.7|3|4.4|2.7"/>
</p:tagLst>
</file>

<file path=ppt/tags/tag3.xml><?xml version="1.0" encoding="utf-8"?>
<p:tagLst xmlns:a="http://schemas.openxmlformats.org/drawingml/2006/main" xmlns:r="http://schemas.openxmlformats.org/officeDocument/2006/relationships" xmlns:p="http://schemas.openxmlformats.org/presentationml/2006/main">
  <p:tag name="TIMING" val="|10.8|6.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流線">
  <a:themeElements>
    <a:clrScheme name="流線">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線">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線">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47286</TotalTime>
  <Words>4366</Words>
  <Application>Microsoft Office PowerPoint</Application>
  <PresentationFormat>如螢幕大小 (4:3)</PresentationFormat>
  <Paragraphs>980</Paragraphs>
  <Slides>38</Slides>
  <Notes>28</Notes>
  <HiddenSlides>0</HiddenSlides>
  <MMClips>0</MMClips>
  <ScaleCrop>false</ScaleCrop>
  <HeadingPairs>
    <vt:vector size="8" baseType="variant">
      <vt:variant>
        <vt:lpstr>使用字型</vt:lpstr>
      </vt:variant>
      <vt:variant>
        <vt:i4>11</vt:i4>
      </vt:variant>
      <vt:variant>
        <vt:lpstr>佈景主題</vt:lpstr>
      </vt:variant>
      <vt:variant>
        <vt:i4>1</vt:i4>
      </vt:variant>
      <vt:variant>
        <vt:lpstr>內嵌 OLE 伺服程式</vt:lpstr>
      </vt:variant>
      <vt:variant>
        <vt:i4>1</vt:i4>
      </vt:variant>
      <vt:variant>
        <vt:lpstr>投影片標題</vt:lpstr>
      </vt:variant>
      <vt:variant>
        <vt:i4>38</vt:i4>
      </vt:variant>
    </vt:vector>
  </HeadingPairs>
  <TitlesOfParts>
    <vt:vector size="51" baseType="lpstr">
      <vt:lpstr>Palatino</vt:lpstr>
      <vt:lpstr>微軟正黑體</vt:lpstr>
      <vt:lpstr>新細明體</vt:lpstr>
      <vt:lpstr>Arial</vt:lpstr>
      <vt:lpstr>Calibri</vt:lpstr>
      <vt:lpstr>Cambria Math</vt:lpstr>
      <vt:lpstr>Century Gothic</vt:lpstr>
      <vt:lpstr>Constantia</vt:lpstr>
      <vt:lpstr>Times New Roman</vt:lpstr>
      <vt:lpstr>Verdana</vt:lpstr>
      <vt:lpstr>Wingdings 2</vt:lpstr>
      <vt:lpstr>流線</vt:lpstr>
      <vt:lpstr>方程式</vt:lpstr>
      <vt:lpstr>PowerPoint 簡報</vt:lpstr>
      <vt:lpstr>Outline</vt:lpstr>
      <vt:lpstr>String Matching</vt:lpstr>
      <vt:lpstr>Aho-Corasick Algorithm</vt:lpstr>
      <vt:lpstr>Aho-Corasick Algorithm (cont.)</vt:lpstr>
      <vt:lpstr>Naïve Data Parallel Approach</vt:lpstr>
      <vt:lpstr>Parallel Failureless Aho-Corasick Algorithm</vt:lpstr>
      <vt:lpstr>Failureless-AC State Machine</vt:lpstr>
      <vt:lpstr>Mechanism of PFAC</vt:lpstr>
      <vt:lpstr>Experimental Environment</vt:lpstr>
      <vt:lpstr>Implementations</vt:lpstr>
      <vt:lpstr>Performance Evaluation</vt:lpstr>
      <vt:lpstr>PFAC Library</vt:lpstr>
      <vt:lpstr>Using PFAC Library for Multiple String Matching</vt:lpstr>
      <vt:lpstr>Five Steps to Use PFAC for String Matching</vt:lpstr>
      <vt:lpstr>PowerPoint 簡報</vt:lpstr>
      <vt:lpstr>Outline</vt:lpstr>
      <vt:lpstr>Memory Issue of PFAC</vt:lpstr>
      <vt:lpstr>Perfect Hashing Memory Architecture</vt:lpstr>
      <vt:lpstr>Hardware-friendly Perfect Hash Function</vt:lpstr>
      <vt:lpstr>Step 1 of Creating PHF</vt:lpstr>
      <vt:lpstr>Step 2 of Creating PHF</vt:lpstr>
      <vt:lpstr>Step 3 of Creating PHF</vt:lpstr>
      <vt:lpstr>Computation of Hash Value</vt:lpstr>
      <vt:lpstr>Computation of Hash Value</vt:lpstr>
      <vt:lpstr>Perfect Hashing Memory Architecture</vt:lpstr>
      <vt:lpstr>Experimental Environment</vt:lpstr>
      <vt:lpstr>Experimental Results</vt:lpstr>
      <vt:lpstr>Conclusions</vt:lpstr>
      <vt:lpstr>M-DFA (Multithreaded DFA): An Algorithm for Reduction of State Transitions and Acceleration of REGEXP Matching</vt:lpstr>
      <vt:lpstr>Regular Expression Matching</vt:lpstr>
      <vt:lpstr>NFA and DFA</vt:lpstr>
      <vt:lpstr>M-DFA (multithreaded DFA)</vt:lpstr>
      <vt:lpstr>Multi-threaded M-DFA Model</vt:lpstr>
      <vt:lpstr>Construction of DFALF</vt:lpstr>
      <vt:lpstr>Advantages of M-DFA</vt:lpstr>
      <vt:lpstr>Experimental Results</vt:lpstr>
      <vt:lpstr>PowerPoint 簡報</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kiyoshi</dc:creator>
  <cp:lastModifiedBy>brucelin</cp:lastModifiedBy>
  <cp:revision>1000</cp:revision>
  <dcterms:created xsi:type="dcterms:W3CDTF">2011-05-04T22:39:35Z</dcterms:created>
  <dcterms:modified xsi:type="dcterms:W3CDTF">2017-09-06T13:37:32Z</dcterms:modified>
</cp:coreProperties>
</file>