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2"/>
  </p:notesMasterIdLst>
  <p:sldIdLst>
    <p:sldId id="256" r:id="rId2"/>
    <p:sldId id="258" r:id="rId3"/>
    <p:sldId id="260" r:id="rId4"/>
    <p:sldId id="261" r:id="rId5"/>
    <p:sldId id="297" r:id="rId6"/>
    <p:sldId id="298" r:id="rId7"/>
    <p:sldId id="303" r:id="rId8"/>
    <p:sldId id="321" r:id="rId9"/>
    <p:sldId id="300" r:id="rId10"/>
    <p:sldId id="263" r:id="rId11"/>
    <p:sldId id="312" r:id="rId12"/>
    <p:sldId id="309" r:id="rId13"/>
    <p:sldId id="302" r:id="rId14"/>
    <p:sldId id="304" r:id="rId15"/>
    <p:sldId id="299" r:id="rId16"/>
    <p:sldId id="307" r:id="rId17"/>
    <p:sldId id="273" r:id="rId18"/>
    <p:sldId id="308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11" r:id="rId28"/>
    <p:sldId id="310" r:id="rId29"/>
    <p:sldId id="306" r:id="rId30"/>
    <p:sldId id="305" r:id="rId31"/>
  </p:sldIdLst>
  <p:sldSz cx="9144000" cy="5143500" type="screen16x9"/>
  <p:notesSz cx="6858000" cy="9144000"/>
  <p:embeddedFontLst>
    <p:embeddedFont>
      <p:font typeface="Anaheim" panose="02020500000000000000" charset="0"/>
      <p:regular r:id="rId33"/>
      <p:bold r:id="rId34"/>
    </p:embeddedFont>
    <p:embeddedFont>
      <p:font typeface="Hanken Grotesk" panose="02020500000000000000" charset="0"/>
      <p:regular r:id="rId35"/>
      <p:bold r:id="rId36"/>
      <p:italic r:id="rId37"/>
      <p:boldItalic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Raleway" pitchFamily="2" charset="0"/>
      <p:regular r:id="rId43"/>
      <p:bold r:id="rId44"/>
      <p:italic r:id="rId45"/>
      <p:boldItalic r:id="rId46"/>
    </p:embeddedFont>
    <p:embeddedFont>
      <p:font typeface="Raleway Black" pitchFamily="2" charset="0"/>
      <p:bold r:id="rId47"/>
      <p:boldItalic r:id="rId48"/>
    </p:embeddedFont>
    <p:embeddedFont>
      <p:font typeface="Raleway ExtraBold" pitchFamily="2" charset="0"/>
      <p:bold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A19972-1EE8-469B-9894-9475DBF76390}">
  <a:tblStyle styleId="{5FA19972-1EE8-469B-9894-9475DBF76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598CD7-063B-4558-956D-3E770D7136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608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449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429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874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553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750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869d044d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1869d044d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762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14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929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602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167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135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846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050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470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068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527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021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28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66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474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590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34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8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rot="5400000" flipH="1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avLst/>
                <a:gdLst/>
                <a:ahLst/>
                <a:cxnLst/>
                <a:rect l="l" t="t" r="r" b="b"/>
                <a:pathLst>
                  <a:path w="95259" h="17185" extrusionOk="0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2" r:id="rId10"/>
    <p:sldLayoutId id="2147483663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09243" y="2020750"/>
            <a:ext cx="5455969" cy="16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SecurePi</a:t>
            </a:r>
            <a:r>
              <a:rPr lang="en-US" altLang="zh-TW" dirty="0"/>
              <a:t>: A Raspberry Pi-Based Smart Security and Notification System</a:t>
            </a:r>
            <a:endParaRPr dirty="0"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15974" y="3719650"/>
            <a:ext cx="5767426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Group 14</a:t>
            </a:r>
            <a:r>
              <a:rPr lang="en" dirty="0"/>
              <a:t>:61375070H_</a:t>
            </a:r>
            <a:r>
              <a:rPr lang="zh-TW" altLang="en-US" dirty="0"/>
              <a:t>黃柏瑜 </a:t>
            </a:r>
            <a:r>
              <a:rPr lang="en-US" altLang="zh-TW" dirty="0"/>
              <a:t>61375082H_</a:t>
            </a:r>
            <a:r>
              <a:rPr lang="zh-TW" altLang="en-US" dirty="0"/>
              <a:t>林聖倫 </a:t>
            </a:r>
            <a:r>
              <a:rPr lang="en-US" altLang="zh-TW" dirty="0"/>
              <a:t>61375017H_</a:t>
            </a:r>
            <a:r>
              <a:rPr lang="zh-TW" altLang="en-US" dirty="0"/>
              <a:t>陳昕佑</a:t>
            </a:r>
            <a:endParaRPr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Devices</a:t>
            </a:r>
            <a:endParaRPr dirty="0"/>
          </a:p>
        </p:txBody>
      </p:sp>
      <p:grpSp>
        <p:nvGrpSpPr>
          <p:cNvPr id="821" name="Google Shape;821;p35"/>
          <p:cNvGrpSpPr/>
          <p:nvPr/>
        </p:nvGrpSpPr>
        <p:grpSpPr>
          <a:xfrm>
            <a:off x="110151" y="558662"/>
            <a:ext cx="345125" cy="345425"/>
            <a:chOff x="997838" y="2690475"/>
            <a:chExt cx="345125" cy="345425"/>
          </a:xfrm>
        </p:grpSpPr>
        <p:sp>
          <p:nvSpPr>
            <p:cNvPr id="822" name="Google Shape;822;p35"/>
            <p:cNvSpPr/>
            <p:nvPr/>
          </p:nvSpPr>
          <p:spPr>
            <a:xfrm>
              <a:off x="1267563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2" y="0"/>
                  </a:moveTo>
                  <a:cubicBezTo>
                    <a:pt x="188" y="0"/>
                    <a:pt x="0" y="200"/>
                    <a:pt x="23" y="444"/>
                  </a:cubicBezTo>
                  <a:cubicBezTo>
                    <a:pt x="48" y="654"/>
                    <a:pt x="233" y="806"/>
                    <a:pt x="432" y="806"/>
                  </a:cubicBezTo>
                  <a:lnTo>
                    <a:pt x="1226" y="806"/>
                  </a:lnTo>
                  <a:cubicBezTo>
                    <a:pt x="1437" y="806"/>
                    <a:pt x="1613" y="654"/>
                    <a:pt x="1636" y="444"/>
                  </a:cubicBezTo>
                  <a:cubicBezTo>
                    <a:pt x="1661" y="200"/>
                    <a:pt x="147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12599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3" y="0"/>
                  </a:moveTo>
                  <a:cubicBezTo>
                    <a:pt x="1094" y="0"/>
                    <a:pt x="1023" y="17"/>
                    <a:pt x="957" y="52"/>
                  </a:cubicBezTo>
                  <a:lnTo>
                    <a:pt x="256" y="462"/>
                  </a:lnTo>
                  <a:cubicBezTo>
                    <a:pt x="70" y="577"/>
                    <a:pt x="0" y="824"/>
                    <a:pt x="115" y="1009"/>
                  </a:cubicBezTo>
                  <a:cubicBezTo>
                    <a:pt x="187" y="1143"/>
                    <a:pt x="321" y="1214"/>
                    <a:pt x="462" y="1214"/>
                  </a:cubicBezTo>
                  <a:cubicBezTo>
                    <a:pt x="530" y="1214"/>
                    <a:pt x="600" y="1197"/>
                    <a:pt x="665" y="1163"/>
                  </a:cubicBezTo>
                  <a:lnTo>
                    <a:pt x="1366" y="754"/>
                  </a:lnTo>
                  <a:cubicBezTo>
                    <a:pt x="1554" y="647"/>
                    <a:pt x="1625" y="403"/>
                    <a:pt x="1507" y="204"/>
                  </a:cubicBezTo>
                  <a:cubicBezTo>
                    <a:pt x="1437" y="71"/>
                    <a:pt x="1304" y="0"/>
                    <a:pt x="1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12599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7" y="1"/>
                  </a:moveTo>
                  <a:cubicBezTo>
                    <a:pt x="318" y="1"/>
                    <a:pt x="186" y="74"/>
                    <a:pt x="115" y="199"/>
                  </a:cubicBezTo>
                  <a:cubicBezTo>
                    <a:pt x="0" y="395"/>
                    <a:pt x="70" y="642"/>
                    <a:pt x="256" y="760"/>
                  </a:cubicBezTo>
                  <a:lnTo>
                    <a:pt x="957" y="1155"/>
                  </a:lnTo>
                  <a:cubicBezTo>
                    <a:pt x="1023" y="1195"/>
                    <a:pt x="1095" y="1213"/>
                    <a:pt x="1166" y="1213"/>
                  </a:cubicBezTo>
                  <a:cubicBezTo>
                    <a:pt x="1305" y="1213"/>
                    <a:pt x="1438" y="1140"/>
                    <a:pt x="1507" y="1015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9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1031688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6" y="0"/>
                  </a:moveTo>
                  <a:cubicBezTo>
                    <a:pt x="225" y="0"/>
                    <a:pt x="49" y="152"/>
                    <a:pt x="26" y="351"/>
                  </a:cubicBezTo>
                  <a:cubicBezTo>
                    <a:pt x="1" y="595"/>
                    <a:pt x="189" y="806"/>
                    <a:pt x="422" y="806"/>
                  </a:cubicBezTo>
                  <a:lnTo>
                    <a:pt x="1230" y="806"/>
                  </a:lnTo>
                  <a:cubicBezTo>
                    <a:pt x="1429" y="806"/>
                    <a:pt x="1614" y="654"/>
                    <a:pt x="1639" y="444"/>
                  </a:cubicBezTo>
                  <a:cubicBezTo>
                    <a:pt x="1662" y="200"/>
                    <a:pt x="1474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10401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2" y="0"/>
                  </a:moveTo>
                  <a:cubicBezTo>
                    <a:pt x="321" y="0"/>
                    <a:pt x="188" y="71"/>
                    <a:pt x="118" y="204"/>
                  </a:cubicBezTo>
                  <a:cubicBezTo>
                    <a:pt x="0" y="403"/>
                    <a:pt x="71" y="647"/>
                    <a:pt x="259" y="754"/>
                  </a:cubicBezTo>
                  <a:lnTo>
                    <a:pt x="960" y="1163"/>
                  </a:lnTo>
                  <a:cubicBezTo>
                    <a:pt x="1025" y="1197"/>
                    <a:pt x="1095" y="1214"/>
                    <a:pt x="1163" y="1214"/>
                  </a:cubicBezTo>
                  <a:cubicBezTo>
                    <a:pt x="1304" y="1214"/>
                    <a:pt x="1438" y="1143"/>
                    <a:pt x="1510" y="1009"/>
                  </a:cubicBezTo>
                  <a:cubicBezTo>
                    <a:pt x="1625" y="824"/>
                    <a:pt x="1555" y="577"/>
                    <a:pt x="1369" y="462"/>
                  </a:cubicBezTo>
                  <a:lnTo>
                    <a:pt x="668" y="52"/>
                  </a:lnTo>
                  <a:cubicBezTo>
                    <a:pt x="602" y="17"/>
                    <a:pt x="53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10401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8" y="1"/>
                  </a:moveTo>
                  <a:cubicBezTo>
                    <a:pt x="1098" y="1"/>
                    <a:pt x="1026" y="19"/>
                    <a:pt x="960" y="59"/>
                  </a:cubicBezTo>
                  <a:lnTo>
                    <a:pt x="259" y="454"/>
                  </a:lnTo>
                  <a:cubicBezTo>
                    <a:pt x="71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30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5" y="642"/>
                    <a:pt x="1625" y="395"/>
                    <a:pt x="1510" y="199"/>
                  </a:cubicBezTo>
                  <a:cubicBezTo>
                    <a:pt x="1439" y="74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997838" y="2690475"/>
              <a:ext cx="345125" cy="345425"/>
            </a:xfrm>
            <a:custGeom>
              <a:avLst/>
              <a:gdLst/>
              <a:ahLst/>
              <a:cxnLst/>
              <a:rect l="l" t="t" r="r" b="b"/>
              <a:pathLst>
                <a:path w="13805" h="13817" extrusionOk="0">
                  <a:moveTo>
                    <a:pt x="6895" y="820"/>
                  </a:moveTo>
                  <a:cubicBezTo>
                    <a:pt x="8172" y="820"/>
                    <a:pt x="9199" y="1847"/>
                    <a:pt x="9199" y="3109"/>
                  </a:cubicBezTo>
                  <a:cubicBezTo>
                    <a:pt x="9199" y="3799"/>
                    <a:pt x="8896" y="4441"/>
                    <a:pt x="8357" y="4876"/>
                  </a:cubicBezTo>
                  <a:cubicBezTo>
                    <a:pt x="8018" y="5168"/>
                    <a:pt x="7785" y="5541"/>
                    <a:pt x="7715" y="5939"/>
                  </a:cubicBezTo>
                  <a:lnTo>
                    <a:pt x="7305" y="5939"/>
                  </a:lnTo>
                  <a:lnTo>
                    <a:pt x="7305" y="3824"/>
                  </a:lnTo>
                  <a:lnTo>
                    <a:pt x="7995" y="3134"/>
                  </a:lnTo>
                  <a:cubicBezTo>
                    <a:pt x="8135" y="2994"/>
                    <a:pt x="8158" y="2758"/>
                    <a:pt x="8032" y="2596"/>
                  </a:cubicBezTo>
                  <a:cubicBezTo>
                    <a:pt x="7950" y="2490"/>
                    <a:pt x="7833" y="2437"/>
                    <a:pt x="7715" y="2437"/>
                  </a:cubicBezTo>
                  <a:cubicBezTo>
                    <a:pt x="7610" y="2437"/>
                    <a:pt x="7505" y="2479"/>
                    <a:pt x="7423" y="2562"/>
                  </a:cubicBezTo>
                  <a:lnTo>
                    <a:pt x="6895" y="3075"/>
                  </a:lnTo>
                  <a:lnTo>
                    <a:pt x="6382" y="2562"/>
                  </a:lnTo>
                  <a:cubicBezTo>
                    <a:pt x="6300" y="2479"/>
                    <a:pt x="6195" y="2437"/>
                    <a:pt x="6090" y="2437"/>
                  </a:cubicBezTo>
                  <a:cubicBezTo>
                    <a:pt x="5972" y="2437"/>
                    <a:pt x="5855" y="2490"/>
                    <a:pt x="5773" y="2596"/>
                  </a:cubicBezTo>
                  <a:cubicBezTo>
                    <a:pt x="5647" y="2758"/>
                    <a:pt x="5670" y="2994"/>
                    <a:pt x="5810" y="3134"/>
                  </a:cubicBezTo>
                  <a:lnTo>
                    <a:pt x="6500" y="3824"/>
                  </a:lnTo>
                  <a:lnTo>
                    <a:pt x="6500" y="5939"/>
                  </a:lnTo>
                  <a:lnTo>
                    <a:pt x="6090" y="5939"/>
                  </a:lnTo>
                  <a:cubicBezTo>
                    <a:pt x="6020" y="5541"/>
                    <a:pt x="5787" y="5168"/>
                    <a:pt x="5448" y="4876"/>
                  </a:cubicBezTo>
                  <a:cubicBezTo>
                    <a:pt x="4909" y="4441"/>
                    <a:pt x="4606" y="3799"/>
                    <a:pt x="4606" y="3109"/>
                  </a:cubicBezTo>
                  <a:cubicBezTo>
                    <a:pt x="4606" y="1847"/>
                    <a:pt x="5633" y="820"/>
                    <a:pt x="6895" y="820"/>
                  </a:cubicBezTo>
                  <a:close/>
                  <a:moveTo>
                    <a:pt x="7681" y="6756"/>
                  </a:moveTo>
                  <a:lnTo>
                    <a:pt x="7681" y="7424"/>
                  </a:lnTo>
                  <a:cubicBezTo>
                    <a:pt x="7681" y="7505"/>
                    <a:pt x="7622" y="7564"/>
                    <a:pt x="7552" y="7564"/>
                  </a:cubicBezTo>
                  <a:lnTo>
                    <a:pt x="6253" y="7564"/>
                  </a:lnTo>
                  <a:cubicBezTo>
                    <a:pt x="6183" y="7564"/>
                    <a:pt x="6124" y="7505"/>
                    <a:pt x="6124" y="7424"/>
                  </a:cubicBezTo>
                  <a:lnTo>
                    <a:pt x="6124" y="6756"/>
                  </a:lnTo>
                  <a:close/>
                  <a:moveTo>
                    <a:pt x="2561" y="8383"/>
                  </a:moveTo>
                  <a:cubicBezTo>
                    <a:pt x="3004" y="8383"/>
                    <a:pt x="3366" y="8745"/>
                    <a:pt x="3366" y="9188"/>
                  </a:cubicBezTo>
                  <a:cubicBezTo>
                    <a:pt x="3366" y="9631"/>
                    <a:pt x="3004" y="9996"/>
                    <a:pt x="2561" y="9996"/>
                  </a:cubicBezTo>
                  <a:cubicBezTo>
                    <a:pt x="2115" y="9996"/>
                    <a:pt x="1753" y="9631"/>
                    <a:pt x="1753" y="9188"/>
                  </a:cubicBezTo>
                  <a:cubicBezTo>
                    <a:pt x="1753" y="8745"/>
                    <a:pt x="2115" y="8383"/>
                    <a:pt x="2561" y="8383"/>
                  </a:cubicBezTo>
                  <a:close/>
                  <a:moveTo>
                    <a:pt x="11244" y="8383"/>
                  </a:moveTo>
                  <a:cubicBezTo>
                    <a:pt x="11690" y="8383"/>
                    <a:pt x="12052" y="8745"/>
                    <a:pt x="12052" y="9188"/>
                  </a:cubicBezTo>
                  <a:cubicBezTo>
                    <a:pt x="12052" y="9631"/>
                    <a:pt x="11690" y="9996"/>
                    <a:pt x="11244" y="9996"/>
                  </a:cubicBezTo>
                  <a:cubicBezTo>
                    <a:pt x="10800" y="9996"/>
                    <a:pt x="10439" y="9631"/>
                    <a:pt x="10439" y="9188"/>
                  </a:cubicBezTo>
                  <a:cubicBezTo>
                    <a:pt x="10439" y="8745"/>
                    <a:pt x="10800" y="8383"/>
                    <a:pt x="11244" y="8383"/>
                  </a:cubicBezTo>
                  <a:close/>
                  <a:moveTo>
                    <a:pt x="6500" y="8369"/>
                  </a:moveTo>
                  <a:lnTo>
                    <a:pt x="6500" y="9830"/>
                  </a:lnTo>
                  <a:cubicBezTo>
                    <a:pt x="6500" y="10812"/>
                    <a:pt x="5703" y="11609"/>
                    <a:pt x="4721" y="11609"/>
                  </a:cubicBezTo>
                  <a:cubicBezTo>
                    <a:pt x="4500" y="11609"/>
                    <a:pt x="4315" y="11783"/>
                    <a:pt x="4315" y="12005"/>
                  </a:cubicBezTo>
                  <a:lnTo>
                    <a:pt x="4315" y="13012"/>
                  </a:lnTo>
                  <a:lnTo>
                    <a:pt x="808" y="13012"/>
                  </a:lnTo>
                  <a:lnTo>
                    <a:pt x="808" y="12005"/>
                  </a:lnTo>
                  <a:cubicBezTo>
                    <a:pt x="808" y="11340"/>
                    <a:pt x="1355" y="10801"/>
                    <a:pt x="2023" y="10801"/>
                  </a:cubicBezTo>
                  <a:lnTo>
                    <a:pt x="4721" y="10801"/>
                  </a:lnTo>
                  <a:cubicBezTo>
                    <a:pt x="5260" y="10801"/>
                    <a:pt x="5692" y="10358"/>
                    <a:pt x="5692" y="9830"/>
                  </a:cubicBezTo>
                  <a:lnTo>
                    <a:pt x="5692" y="8778"/>
                  </a:lnTo>
                  <a:cubicBezTo>
                    <a:pt x="5692" y="8557"/>
                    <a:pt x="5869" y="8369"/>
                    <a:pt x="6090" y="8369"/>
                  </a:cubicBezTo>
                  <a:close/>
                  <a:moveTo>
                    <a:pt x="7715" y="8369"/>
                  </a:moveTo>
                  <a:cubicBezTo>
                    <a:pt x="7936" y="8369"/>
                    <a:pt x="8113" y="8557"/>
                    <a:pt x="8113" y="8778"/>
                  </a:cubicBezTo>
                  <a:lnTo>
                    <a:pt x="8113" y="9830"/>
                  </a:lnTo>
                  <a:cubicBezTo>
                    <a:pt x="8113" y="10358"/>
                    <a:pt x="8545" y="10801"/>
                    <a:pt x="9084" y="10801"/>
                  </a:cubicBezTo>
                  <a:lnTo>
                    <a:pt x="11782" y="10801"/>
                  </a:lnTo>
                  <a:cubicBezTo>
                    <a:pt x="12450" y="10801"/>
                    <a:pt x="12997" y="11340"/>
                    <a:pt x="12997" y="12005"/>
                  </a:cubicBezTo>
                  <a:lnTo>
                    <a:pt x="12997" y="13012"/>
                  </a:lnTo>
                  <a:lnTo>
                    <a:pt x="9490" y="13012"/>
                  </a:lnTo>
                  <a:lnTo>
                    <a:pt x="9490" y="12005"/>
                  </a:lnTo>
                  <a:cubicBezTo>
                    <a:pt x="9490" y="11783"/>
                    <a:pt x="9305" y="11609"/>
                    <a:pt x="9084" y="11609"/>
                  </a:cubicBezTo>
                  <a:cubicBezTo>
                    <a:pt x="8102" y="11609"/>
                    <a:pt x="7305" y="10812"/>
                    <a:pt x="7305" y="9830"/>
                  </a:cubicBezTo>
                  <a:lnTo>
                    <a:pt x="7305" y="8369"/>
                  </a:lnTo>
                  <a:close/>
                  <a:moveTo>
                    <a:pt x="6895" y="1"/>
                  </a:moveTo>
                  <a:cubicBezTo>
                    <a:pt x="5190" y="1"/>
                    <a:pt x="3787" y="1403"/>
                    <a:pt x="3787" y="3123"/>
                  </a:cubicBezTo>
                  <a:cubicBezTo>
                    <a:pt x="3787" y="4057"/>
                    <a:pt x="4197" y="4921"/>
                    <a:pt x="4921" y="5519"/>
                  </a:cubicBezTo>
                  <a:cubicBezTo>
                    <a:pt x="5167" y="5729"/>
                    <a:pt x="5308" y="6010"/>
                    <a:pt x="5308" y="6290"/>
                  </a:cubicBezTo>
                  <a:lnTo>
                    <a:pt x="5308" y="7446"/>
                  </a:lnTo>
                  <a:cubicBezTo>
                    <a:pt x="5308" y="7575"/>
                    <a:pt x="5341" y="7693"/>
                    <a:pt x="5378" y="7797"/>
                  </a:cubicBezTo>
                  <a:cubicBezTo>
                    <a:pt x="5072" y="8018"/>
                    <a:pt x="4876" y="8369"/>
                    <a:pt x="4876" y="8767"/>
                  </a:cubicBezTo>
                  <a:lnTo>
                    <a:pt x="4876" y="9830"/>
                  </a:lnTo>
                  <a:cubicBezTo>
                    <a:pt x="4876" y="9912"/>
                    <a:pt x="4806" y="9982"/>
                    <a:pt x="4721" y="9982"/>
                  </a:cubicBezTo>
                  <a:lnTo>
                    <a:pt x="3964" y="9982"/>
                  </a:lnTo>
                  <a:cubicBezTo>
                    <a:pt x="4115" y="9727"/>
                    <a:pt x="4197" y="9435"/>
                    <a:pt x="4174" y="9107"/>
                  </a:cubicBezTo>
                  <a:cubicBezTo>
                    <a:pt x="4138" y="8276"/>
                    <a:pt x="3473" y="7597"/>
                    <a:pt x="2643" y="7564"/>
                  </a:cubicBezTo>
                  <a:cubicBezTo>
                    <a:pt x="2614" y="7562"/>
                    <a:pt x="2586" y="7562"/>
                    <a:pt x="2558" y="7562"/>
                  </a:cubicBezTo>
                  <a:cubicBezTo>
                    <a:pt x="1660" y="7562"/>
                    <a:pt x="948" y="8293"/>
                    <a:pt x="948" y="9177"/>
                  </a:cubicBezTo>
                  <a:cubicBezTo>
                    <a:pt x="948" y="9539"/>
                    <a:pt x="1063" y="9867"/>
                    <a:pt x="1262" y="10136"/>
                  </a:cubicBezTo>
                  <a:cubicBezTo>
                    <a:pt x="527" y="10439"/>
                    <a:pt x="0" y="11163"/>
                    <a:pt x="0" y="12005"/>
                  </a:cubicBezTo>
                  <a:lnTo>
                    <a:pt x="0" y="13407"/>
                  </a:lnTo>
                  <a:cubicBezTo>
                    <a:pt x="0" y="13629"/>
                    <a:pt x="177" y="13817"/>
                    <a:pt x="410" y="13817"/>
                  </a:cubicBezTo>
                  <a:lnTo>
                    <a:pt x="4721" y="13817"/>
                  </a:lnTo>
                  <a:cubicBezTo>
                    <a:pt x="4946" y="13817"/>
                    <a:pt x="5120" y="13629"/>
                    <a:pt x="5120" y="13407"/>
                  </a:cubicBezTo>
                  <a:lnTo>
                    <a:pt x="5120" y="12380"/>
                  </a:lnTo>
                  <a:cubicBezTo>
                    <a:pt x="5869" y="12263"/>
                    <a:pt x="6511" y="11831"/>
                    <a:pt x="6895" y="11211"/>
                  </a:cubicBezTo>
                  <a:cubicBezTo>
                    <a:pt x="7294" y="11831"/>
                    <a:pt x="7936" y="12263"/>
                    <a:pt x="8685" y="12380"/>
                  </a:cubicBezTo>
                  <a:lnTo>
                    <a:pt x="8685" y="13407"/>
                  </a:lnTo>
                  <a:cubicBezTo>
                    <a:pt x="8685" y="13629"/>
                    <a:pt x="8859" y="13817"/>
                    <a:pt x="9084" y="13817"/>
                  </a:cubicBezTo>
                  <a:lnTo>
                    <a:pt x="13395" y="13817"/>
                  </a:lnTo>
                  <a:cubicBezTo>
                    <a:pt x="13617" y="13817"/>
                    <a:pt x="13805" y="13629"/>
                    <a:pt x="13805" y="13407"/>
                  </a:cubicBezTo>
                  <a:lnTo>
                    <a:pt x="13805" y="12005"/>
                  </a:lnTo>
                  <a:cubicBezTo>
                    <a:pt x="13805" y="11163"/>
                    <a:pt x="13278" y="10439"/>
                    <a:pt x="12543" y="10136"/>
                  </a:cubicBezTo>
                  <a:cubicBezTo>
                    <a:pt x="12764" y="9842"/>
                    <a:pt x="12882" y="9480"/>
                    <a:pt x="12857" y="9095"/>
                  </a:cubicBezTo>
                  <a:cubicBezTo>
                    <a:pt x="12812" y="8254"/>
                    <a:pt x="12111" y="7575"/>
                    <a:pt x="11269" y="7564"/>
                  </a:cubicBezTo>
                  <a:cubicBezTo>
                    <a:pt x="11262" y="7564"/>
                    <a:pt x="11255" y="7564"/>
                    <a:pt x="11248" y="7564"/>
                  </a:cubicBezTo>
                  <a:cubicBezTo>
                    <a:pt x="10357" y="7564"/>
                    <a:pt x="9619" y="8283"/>
                    <a:pt x="9619" y="9177"/>
                  </a:cubicBezTo>
                  <a:cubicBezTo>
                    <a:pt x="9619" y="9469"/>
                    <a:pt x="9701" y="9749"/>
                    <a:pt x="9841" y="9982"/>
                  </a:cubicBezTo>
                  <a:lnTo>
                    <a:pt x="9084" y="9982"/>
                  </a:lnTo>
                  <a:cubicBezTo>
                    <a:pt x="8999" y="9982"/>
                    <a:pt x="8918" y="9912"/>
                    <a:pt x="8918" y="9830"/>
                  </a:cubicBezTo>
                  <a:lnTo>
                    <a:pt x="8918" y="8778"/>
                  </a:lnTo>
                  <a:cubicBezTo>
                    <a:pt x="8918" y="8369"/>
                    <a:pt x="8733" y="8007"/>
                    <a:pt x="8427" y="7785"/>
                  </a:cubicBezTo>
                  <a:cubicBezTo>
                    <a:pt x="8464" y="7682"/>
                    <a:pt x="8497" y="7553"/>
                    <a:pt x="8497" y="7424"/>
                  </a:cubicBezTo>
                  <a:lnTo>
                    <a:pt x="8497" y="6290"/>
                  </a:lnTo>
                  <a:cubicBezTo>
                    <a:pt x="8497" y="6010"/>
                    <a:pt x="8638" y="5729"/>
                    <a:pt x="8884" y="5519"/>
                  </a:cubicBezTo>
                  <a:cubicBezTo>
                    <a:pt x="9608" y="4921"/>
                    <a:pt x="10018" y="4057"/>
                    <a:pt x="10018" y="3123"/>
                  </a:cubicBezTo>
                  <a:cubicBezTo>
                    <a:pt x="10018" y="1403"/>
                    <a:pt x="861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FC1CF2CB-1BCD-0FDE-D988-BA116EB5E0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156224"/>
            <a:ext cx="7975765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Raspberry Pi 5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zh-TW" sz="1800" dirty="0"/>
              <a:t>Acts as the central processor, handling sensor data, YOLO inference, email transmission, and LED display control. Runs Linux OS and uses Python for system management</a:t>
            </a:r>
            <a:r>
              <a:rPr lang="zh-TW" altLang="en-US" sz="1800" dirty="0"/>
              <a:t> </a:t>
            </a:r>
            <a:r>
              <a:rPr lang="en-US" altLang="zh-TW" sz="2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USB</a:t>
            </a:r>
            <a:r>
              <a:rPr kumimoji="0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Camera Module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camera module supporting night vision for surveillance, photo, and video capture.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HC-SR501 PIR Sensor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zh-TW" sz="1800" dirty="0"/>
              <a:t>Detects human movement and triggers the system to start capturing and recognition. Connected via GPIO 17.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MAX7219 8x8 LED Module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zh-TW" sz="1800" dirty="0"/>
              <a:t>Controlled via SPI interface. Displays system states like IDLE, WARNING, and CLEAR using scrolling messages with LCD-style fonts.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GSM/4G Module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Enables SMS alerts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TW" dirty="0"/>
              <a:t>Devices</a:t>
            </a:r>
          </a:p>
        </p:txBody>
      </p:sp>
      <p:grpSp>
        <p:nvGrpSpPr>
          <p:cNvPr id="787" name="Google Shape;787;p34"/>
          <p:cNvGrpSpPr/>
          <p:nvPr/>
        </p:nvGrpSpPr>
        <p:grpSpPr>
          <a:xfrm>
            <a:off x="99413" y="5588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85002DB3-06C1-4EF0-B339-5BAA67519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428" y="1017725"/>
            <a:ext cx="5157184" cy="39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8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TW" dirty="0"/>
              <a:t>Specifications</a:t>
            </a:r>
          </a:p>
        </p:txBody>
      </p:sp>
      <p:grpSp>
        <p:nvGrpSpPr>
          <p:cNvPr id="787" name="Google Shape;787;p34"/>
          <p:cNvGrpSpPr/>
          <p:nvPr/>
        </p:nvGrpSpPr>
        <p:grpSpPr>
          <a:xfrm>
            <a:off x="99413" y="5588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E0C520B-F191-673C-4558-AEF322491EB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136481"/>
            <a:ext cx="7154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 Distance/Range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HC-SR501 can detect motion within 7-10 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Resolution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Camera Module 2 NoIR supports up to 8MP stills and 1080p/30fps video recording.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Response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Detect anomaly → Send SMS in under 5 seconds (depending on network/GSM signal).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Requirements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Raspberry Pi 5 requires about 5V/3A; Arduino UNO runs on 5V/USB power supply.</a:t>
            </a:r>
          </a:p>
        </p:txBody>
      </p:sp>
    </p:spTree>
    <p:extLst>
      <p:ext uri="{BB962C8B-B14F-4D97-AF65-F5344CB8AC3E}">
        <p14:creationId xmlns:p14="http://schemas.microsoft.com/office/powerpoint/2010/main" val="56799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Total Cost </a:t>
            </a:r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04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06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05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C9730F4F-649A-8A61-22B9-D6F6A4D8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TW" dirty="0"/>
              <a:t>Job role</a:t>
            </a:r>
          </a:p>
        </p:txBody>
      </p:sp>
    </p:spTree>
    <p:extLst>
      <p:ext uri="{BB962C8B-B14F-4D97-AF65-F5344CB8AC3E}">
        <p14:creationId xmlns:p14="http://schemas.microsoft.com/office/powerpoint/2010/main" val="3727934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TW" dirty="0"/>
              <a:t>Job role</a:t>
            </a:r>
          </a:p>
        </p:txBody>
      </p:sp>
      <p:grpSp>
        <p:nvGrpSpPr>
          <p:cNvPr id="778" name="Google Shape;778;p34"/>
          <p:cNvGrpSpPr/>
          <p:nvPr/>
        </p:nvGrpSpPr>
        <p:grpSpPr>
          <a:xfrm>
            <a:off x="4427200" y="558725"/>
            <a:ext cx="289600" cy="345150"/>
            <a:chOff x="4801988" y="3797375"/>
            <a:chExt cx="289600" cy="345150"/>
          </a:xfrm>
        </p:grpSpPr>
        <p:sp>
          <p:nvSpPr>
            <p:cNvPr id="779" name="Google Shape;779;p34"/>
            <p:cNvSpPr/>
            <p:nvPr/>
          </p:nvSpPr>
          <p:spPr>
            <a:xfrm>
              <a:off x="4916238" y="3885675"/>
              <a:ext cx="60825" cy="60775"/>
            </a:xfrm>
            <a:custGeom>
              <a:avLst/>
              <a:gdLst/>
              <a:ahLst/>
              <a:cxnLst/>
              <a:rect l="l" t="t" r="r" b="b"/>
              <a:pathLst>
                <a:path w="2433" h="2431" extrusionOk="0">
                  <a:moveTo>
                    <a:pt x="1215" y="806"/>
                  </a:moveTo>
                  <a:cubicBezTo>
                    <a:pt x="1436" y="806"/>
                    <a:pt x="1613" y="994"/>
                    <a:pt x="1613" y="1215"/>
                  </a:cubicBezTo>
                  <a:cubicBezTo>
                    <a:pt x="1613" y="1437"/>
                    <a:pt x="1436" y="1614"/>
                    <a:pt x="1215" y="1614"/>
                  </a:cubicBezTo>
                  <a:cubicBezTo>
                    <a:pt x="993" y="1614"/>
                    <a:pt x="805" y="1437"/>
                    <a:pt x="805" y="1215"/>
                  </a:cubicBezTo>
                  <a:cubicBezTo>
                    <a:pt x="805" y="994"/>
                    <a:pt x="993" y="806"/>
                    <a:pt x="1215" y="806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1"/>
                    <a:pt x="0" y="1215"/>
                  </a:cubicBezTo>
                  <a:cubicBezTo>
                    <a:pt x="0" y="1883"/>
                    <a:pt x="539" y="2430"/>
                    <a:pt x="1215" y="2430"/>
                  </a:cubicBezTo>
                  <a:cubicBezTo>
                    <a:pt x="1882" y="2430"/>
                    <a:pt x="2432" y="1883"/>
                    <a:pt x="2432" y="1215"/>
                  </a:cubicBezTo>
                  <a:cubicBezTo>
                    <a:pt x="2432" y="551"/>
                    <a:pt x="1882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4801988" y="3797375"/>
              <a:ext cx="289600" cy="345150"/>
            </a:xfrm>
            <a:custGeom>
              <a:avLst/>
              <a:gdLst/>
              <a:ahLst/>
              <a:cxnLst/>
              <a:rect l="l" t="t" r="r" b="b"/>
              <a:pathLst>
                <a:path w="11584" h="13806" extrusionOk="0">
                  <a:moveTo>
                    <a:pt x="10731" y="11643"/>
                  </a:moveTo>
                  <a:cubicBezTo>
                    <a:pt x="10579" y="12288"/>
                    <a:pt x="10074" y="12801"/>
                    <a:pt x="9432" y="12953"/>
                  </a:cubicBezTo>
                  <a:lnTo>
                    <a:pt x="9432" y="11643"/>
                  </a:lnTo>
                  <a:close/>
                  <a:moveTo>
                    <a:pt x="10111" y="809"/>
                  </a:moveTo>
                  <a:cubicBezTo>
                    <a:pt x="10472" y="809"/>
                    <a:pt x="10775" y="1112"/>
                    <a:pt x="10775" y="1488"/>
                  </a:cubicBezTo>
                  <a:lnTo>
                    <a:pt x="10775" y="10838"/>
                  </a:lnTo>
                  <a:lnTo>
                    <a:pt x="9022" y="10838"/>
                  </a:lnTo>
                  <a:cubicBezTo>
                    <a:pt x="8801" y="10838"/>
                    <a:pt x="8627" y="11026"/>
                    <a:pt x="8627" y="11247"/>
                  </a:cubicBezTo>
                  <a:lnTo>
                    <a:pt x="8627" y="13001"/>
                  </a:lnTo>
                  <a:lnTo>
                    <a:pt x="1473" y="13001"/>
                  </a:lnTo>
                  <a:cubicBezTo>
                    <a:pt x="1111" y="13001"/>
                    <a:pt x="805" y="12695"/>
                    <a:pt x="805" y="12322"/>
                  </a:cubicBezTo>
                  <a:lnTo>
                    <a:pt x="805" y="1488"/>
                  </a:lnTo>
                  <a:cubicBezTo>
                    <a:pt x="805" y="1112"/>
                    <a:pt x="1111" y="809"/>
                    <a:pt x="1473" y="809"/>
                  </a:cubicBezTo>
                  <a:close/>
                  <a:moveTo>
                    <a:pt x="1473" y="1"/>
                  </a:moveTo>
                  <a:cubicBezTo>
                    <a:pt x="654" y="1"/>
                    <a:pt x="0" y="669"/>
                    <a:pt x="0" y="1488"/>
                  </a:cubicBezTo>
                  <a:lnTo>
                    <a:pt x="0" y="12322"/>
                  </a:lnTo>
                  <a:cubicBezTo>
                    <a:pt x="0" y="13141"/>
                    <a:pt x="654" y="13806"/>
                    <a:pt x="1473" y="13806"/>
                  </a:cubicBezTo>
                  <a:lnTo>
                    <a:pt x="9022" y="13806"/>
                  </a:lnTo>
                  <a:cubicBezTo>
                    <a:pt x="10439" y="13806"/>
                    <a:pt x="11583" y="12661"/>
                    <a:pt x="11583" y="11247"/>
                  </a:cubicBezTo>
                  <a:lnTo>
                    <a:pt x="11583" y="1488"/>
                  </a:lnTo>
                  <a:cubicBezTo>
                    <a:pt x="11583" y="669"/>
                    <a:pt x="10930" y="1"/>
                    <a:pt x="10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4841688" y="3838625"/>
              <a:ext cx="210125" cy="269500"/>
            </a:xfrm>
            <a:custGeom>
              <a:avLst/>
              <a:gdLst/>
              <a:ahLst/>
              <a:cxnLst/>
              <a:rect l="l" t="t" r="r" b="b"/>
              <a:pathLst>
                <a:path w="8405" h="10780" extrusionOk="0">
                  <a:moveTo>
                    <a:pt x="4477" y="805"/>
                  </a:moveTo>
                  <a:lnTo>
                    <a:pt x="4503" y="1122"/>
                  </a:lnTo>
                  <a:cubicBezTo>
                    <a:pt x="4503" y="1263"/>
                    <a:pt x="4606" y="1392"/>
                    <a:pt x="4735" y="1437"/>
                  </a:cubicBezTo>
                  <a:cubicBezTo>
                    <a:pt x="4957" y="1507"/>
                    <a:pt x="5167" y="1625"/>
                    <a:pt x="5344" y="1776"/>
                  </a:cubicBezTo>
                  <a:cubicBezTo>
                    <a:pt x="5412" y="1839"/>
                    <a:pt x="5506" y="1873"/>
                    <a:pt x="5600" y="1873"/>
                  </a:cubicBezTo>
                  <a:cubicBezTo>
                    <a:pt x="5665" y="1873"/>
                    <a:pt x="5730" y="1857"/>
                    <a:pt x="5787" y="1824"/>
                  </a:cubicBezTo>
                  <a:lnTo>
                    <a:pt x="6031" y="1695"/>
                  </a:lnTo>
                  <a:lnTo>
                    <a:pt x="6326" y="2197"/>
                  </a:lnTo>
                  <a:lnTo>
                    <a:pt x="6057" y="2374"/>
                  </a:lnTo>
                  <a:cubicBezTo>
                    <a:pt x="5939" y="2455"/>
                    <a:pt x="5880" y="2595"/>
                    <a:pt x="5905" y="2736"/>
                  </a:cubicBezTo>
                  <a:cubicBezTo>
                    <a:pt x="5939" y="2853"/>
                    <a:pt x="5950" y="2980"/>
                    <a:pt x="5950" y="3097"/>
                  </a:cubicBezTo>
                  <a:cubicBezTo>
                    <a:pt x="5950" y="3215"/>
                    <a:pt x="5939" y="3344"/>
                    <a:pt x="5905" y="3459"/>
                  </a:cubicBezTo>
                  <a:cubicBezTo>
                    <a:pt x="5880" y="3600"/>
                    <a:pt x="5939" y="3740"/>
                    <a:pt x="6057" y="3821"/>
                  </a:cubicBezTo>
                  <a:lnTo>
                    <a:pt x="6326" y="3998"/>
                  </a:lnTo>
                  <a:lnTo>
                    <a:pt x="6031" y="4489"/>
                  </a:lnTo>
                  <a:lnTo>
                    <a:pt x="5751" y="4349"/>
                  </a:lnTo>
                  <a:cubicBezTo>
                    <a:pt x="5701" y="4321"/>
                    <a:pt x="5647" y="4308"/>
                    <a:pt x="5593" y="4308"/>
                  </a:cubicBezTo>
                  <a:cubicBezTo>
                    <a:pt x="5511" y="4308"/>
                    <a:pt x="5429" y="4339"/>
                    <a:pt x="5367" y="4396"/>
                  </a:cubicBezTo>
                  <a:cubicBezTo>
                    <a:pt x="5190" y="4559"/>
                    <a:pt x="4994" y="4677"/>
                    <a:pt x="4769" y="4747"/>
                  </a:cubicBezTo>
                  <a:cubicBezTo>
                    <a:pt x="4618" y="4803"/>
                    <a:pt x="4503" y="4943"/>
                    <a:pt x="4503" y="5109"/>
                  </a:cubicBezTo>
                  <a:lnTo>
                    <a:pt x="4477" y="5389"/>
                  </a:lnTo>
                  <a:lnTo>
                    <a:pt x="3905" y="5389"/>
                  </a:lnTo>
                  <a:lnTo>
                    <a:pt x="3894" y="5061"/>
                  </a:lnTo>
                  <a:cubicBezTo>
                    <a:pt x="3883" y="4921"/>
                    <a:pt x="3787" y="4803"/>
                    <a:pt x="3647" y="4758"/>
                  </a:cubicBezTo>
                  <a:cubicBezTo>
                    <a:pt x="3425" y="4688"/>
                    <a:pt x="3226" y="4570"/>
                    <a:pt x="3052" y="4419"/>
                  </a:cubicBezTo>
                  <a:cubicBezTo>
                    <a:pt x="2976" y="4356"/>
                    <a:pt x="2884" y="4322"/>
                    <a:pt x="2789" y="4322"/>
                  </a:cubicBezTo>
                  <a:cubicBezTo>
                    <a:pt x="2724" y="4322"/>
                    <a:pt x="2658" y="4338"/>
                    <a:pt x="2595" y="4371"/>
                  </a:cubicBezTo>
                  <a:lnTo>
                    <a:pt x="2351" y="4489"/>
                  </a:lnTo>
                  <a:lnTo>
                    <a:pt x="2070" y="3998"/>
                  </a:lnTo>
                  <a:lnTo>
                    <a:pt x="2340" y="3821"/>
                  </a:lnTo>
                  <a:cubicBezTo>
                    <a:pt x="2455" y="3740"/>
                    <a:pt x="2514" y="3600"/>
                    <a:pt x="2480" y="3459"/>
                  </a:cubicBezTo>
                  <a:cubicBezTo>
                    <a:pt x="2455" y="3344"/>
                    <a:pt x="2443" y="3215"/>
                    <a:pt x="2443" y="3097"/>
                  </a:cubicBezTo>
                  <a:cubicBezTo>
                    <a:pt x="2443" y="2980"/>
                    <a:pt x="2455" y="2853"/>
                    <a:pt x="2480" y="2736"/>
                  </a:cubicBezTo>
                  <a:cubicBezTo>
                    <a:pt x="2514" y="2595"/>
                    <a:pt x="2455" y="2455"/>
                    <a:pt x="2340" y="2374"/>
                  </a:cubicBezTo>
                  <a:lnTo>
                    <a:pt x="2070" y="2197"/>
                  </a:lnTo>
                  <a:lnTo>
                    <a:pt x="2351" y="1695"/>
                  </a:lnTo>
                  <a:lnTo>
                    <a:pt x="2643" y="1846"/>
                  </a:lnTo>
                  <a:cubicBezTo>
                    <a:pt x="2694" y="1874"/>
                    <a:pt x="2749" y="1887"/>
                    <a:pt x="2803" y="1887"/>
                  </a:cubicBezTo>
                  <a:cubicBezTo>
                    <a:pt x="2885" y="1887"/>
                    <a:pt x="2966" y="1857"/>
                    <a:pt x="3030" y="1801"/>
                  </a:cubicBezTo>
                  <a:cubicBezTo>
                    <a:pt x="3204" y="1625"/>
                    <a:pt x="3414" y="1507"/>
                    <a:pt x="3647" y="1425"/>
                  </a:cubicBezTo>
                  <a:cubicBezTo>
                    <a:pt x="3787" y="1392"/>
                    <a:pt x="3883" y="1263"/>
                    <a:pt x="3894" y="1122"/>
                  </a:cubicBezTo>
                  <a:lnTo>
                    <a:pt x="3905" y="805"/>
                  </a:lnTo>
                  <a:close/>
                  <a:moveTo>
                    <a:pt x="1229" y="7002"/>
                  </a:moveTo>
                  <a:cubicBezTo>
                    <a:pt x="1450" y="7002"/>
                    <a:pt x="1638" y="7188"/>
                    <a:pt x="1638" y="7412"/>
                  </a:cubicBezTo>
                  <a:cubicBezTo>
                    <a:pt x="1638" y="7634"/>
                    <a:pt x="1450" y="7808"/>
                    <a:pt x="1229" y="7808"/>
                  </a:cubicBezTo>
                  <a:cubicBezTo>
                    <a:pt x="1007" y="7808"/>
                    <a:pt x="819" y="7634"/>
                    <a:pt x="819" y="7412"/>
                  </a:cubicBezTo>
                  <a:cubicBezTo>
                    <a:pt x="819" y="7188"/>
                    <a:pt x="1007" y="7002"/>
                    <a:pt x="1229" y="7002"/>
                  </a:cubicBezTo>
                  <a:close/>
                  <a:moveTo>
                    <a:pt x="7154" y="7002"/>
                  </a:moveTo>
                  <a:cubicBezTo>
                    <a:pt x="7389" y="7002"/>
                    <a:pt x="7563" y="7188"/>
                    <a:pt x="7563" y="7412"/>
                  </a:cubicBezTo>
                  <a:cubicBezTo>
                    <a:pt x="7563" y="7634"/>
                    <a:pt x="7389" y="7808"/>
                    <a:pt x="7154" y="7808"/>
                  </a:cubicBezTo>
                  <a:cubicBezTo>
                    <a:pt x="6932" y="7808"/>
                    <a:pt x="6758" y="7634"/>
                    <a:pt x="6758" y="7412"/>
                  </a:cubicBezTo>
                  <a:cubicBezTo>
                    <a:pt x="6758" y="7188"/>
                    <a:pt x="6932" y="7002"/>
                    <a:pt x="7154" y="7002"/>
                  </a:cubicBezTo>
                  <a:close/>
                  <a:moveTo>
                    <a:pt x="4197" y="9165"/>
                  </a:moveTo>
                  <a:cubicBezTo>
                    <a:pt x="4418" y="9165"/>
                    <a:pt x="4595" y="9339"/>
                    <a:pt x="4595" y="9561"/>
                  </a:cubicBezTo>
                  <a:cubicBezTo>
                    <a:pt x="4595" y="9782"/>
                    <a:pt x="4418" y="9970"/>
                    <a:pt x="4197" y="9970"/>
                  </a:cubicBezTo>
                  <a:cubicBezTo>
                    <a:pt x="3975" y="9970"/>
                    <a:pt x="3787" y="9782"/>
                    <a:pt x="3787" y="9561"/>
                  </a:cubicBezTo>
                  <a:cubicBezTo>
                    <a:pt x="3787" y="9339"/>
                    <a:pt x="3975" y="9165"/>
                    <a:pt x="4197" y="9165"/>
                  </a:cubicBezTo>
                  <a:close/>
                  <a:moveTo>
                    <a:pt x="3532" y="0"/>
                  </a:moveTo>
                  <a:cubicBezTo>
                    <a:pt x="3310" y="0"/>
                    <a:pt x="3134" y="163"/>
                    <a:pt x="3122" y="385"/>
                  </a:cubicBezTo>
                  <a:lnTo>
                    <a:pt x="3111" y="783"/>
                  </a:lnTo>
                  <a:cubicBezTo>
                    <a:pt x="2982" y="842"/>
                    <a:pt x="2864" y="912"/>
                    <a:pt x="2749" y="993"/>
                  </a:cubicBezTo>
                  <a:lnTo>
                    <a:pt x="2385" y="805"/>
                  </a:lnTo>
                  <a:cubicBezTo>
                    <a:pt x="2326" y="773"/>
                    <a:pt x="2263" y="757"/>
                    <a:pt x="2201" y="757"/>
                  </a:cubicBezTo>
                  <a:cubicBezTo>
                    <a:pt x="2064" y="757"/>
                    <a:pt x="1931" y="831"/>
                    <a:pt x="1860" y="960"/>
                  </a:cubicBezTo>
                  <a:lnTo>
                    <a:pt x="1181" y="2127"/>
                  </a:lnTo>
                  <a:cubicBezTo>
                    <a:pt x="1077" y="2315"/>
                    <a:pt x="1136" y="2559"/>
                    <a:pt x="1310" y="2677"/>
                  </a:cubicBezTo>
                  <a:lnTo>
                    <a:pt x="1650" y="2887"/>
                  </a:lnTo>
                  <a:cubicBezTo>
                    <a:pt x="1650" y="2957"/>
                    <a:pt x="1638" y="3027"/>
                    <a:pt x="1638" y="3097"/>
                  </a:cubicBezTo>
                  <a:cubicBezTo>
                    <a:pt x="1638" y="3168"/>
                    <a:pt x="1650" y="3238"/>
                    <a:pt x="1650" y="3308"/>
                  </a:cubicBezTo>
                  <a:lnTo>
                    <a:pt x="1310" y="3518"/>
                  </a:lnTo>
                  <a:cubicBezTo>
                    <a:pt x="1136" y="3636"/>
                    <a:pt x="1077" y="3880"/>
                    <a:pt x="1181" y="4068"/>
                  </a:cubicBezTo>
                  <a:lnTo>
                    <a:pt x="1860" y="5224"/>
                  </a:lnTo>
                  <a:cubicBezTo>
                    <a:pt x="1933" y="5356"/>
                    <a:pt x="2071" y="5430"/>
                    <a:pt x="2211" y="5430"/>
                  </a:cubicBezTo>
                  <a:cubicBezTo>
                    <a:pt x="2270" y="5430"/>
                    <a:pt x="2330" y="5417"/>
                    <a:pt x="2385" y="5389"/>
                  </a:cubicBezTo>
                  <a:lnTo>
                    <a:pt x="2749" y="5201"/>
                  </a:lnTo>
                  <a:cubicBezTo>
                    <a:pt x="2864" y="5283"/>
                    <a:pt x="2982" y="5353"/>
                    <a:pt x="3111" y="5412"/>
                  </a:cubicBezTo>
                  <a:lnTo>
                    <a:pt x="3122" y="5810"/>
                  </a:lnTo>
                  <a:cubicBezTo>
                    <a:pt x="3134" y="6032"/>
                    <a:pt x="3310" y="6194"/>
                    <a:pt x="3532" y="6194"/>
                  </a:cubicBezTo>
                  <a:lnTo>
                    <a:pt x="3801" y="6194"/>
                  </a:lnTo>
                  <a:lnTo>
                    <a:pt x="3801" y="7002"/>
                  </a:lnTo>
                  <a:lnTo>
                    <a:pt x="2385" y="7002"/>
                  </a:lnTo>
                  <a:cubicBezTo>
                    <a:pt x="2216" y="6527"/>
                    <a:pt x="1761" y="6193"/>
                    <a:pt x="1222" y="6193"/>
                  </a:cubicBezTo>
                  <a:cubicBezTo>
                    <a:pt x="1205" y="6193"/>
                    <a:pt x="1187" y="6194"/>
                    <a:pt x="1170" y="6194"/>
                  </a:cubicBezTo>
                  <a:cubicBezTo>
                    <a:pt x="550" y="6231"/>
                    <a:pt x="48" y="6744"/>
                    <a:pt x="25" y="7364"/>
                  </a:cubicBezTo>
                  <a:cubicBezTo>
                    <a:pt x="0" y="8054"/>
                    <a:pt x="550" y="8627"/>
                    <a:pt x="1240" y="8627"/>
                  </a:cubicBezTo>
                  <a:cubicBezTo>
                    <a:pt x="1767" y="8627"/>
                    <a:pt x="2211" y="8287"/>
                    <a:pt x="2385" y="7819"/>
                  </a:cubicBezTo>
                  <a:lnTo>
                    <a:pt x="3801" y="7819"/>
                  </a:lnTo>
                  <a:lnTo>
                    <a:pt x="3801" y="8428"/>
                  </a:lnTo>
                  <a:cubicBezTo>
                    <a:pt x="3310" y="8604"/>
                    <a:pt x="2960" y="9081"/>
                    <a:pt x="2993" y="9631"/>
                  </a:cubicBezTo>
                  <a:cubicBezTo>
                    <a:pt x="3030" y="10251"/>
                    <a:pt x="3532" y="10753"/>
                    <a:pt x="4152" y="10778"/>
                  </a:cubicBezTo>
                  <a:cubicBezTo>
                    <a:pt x="4172" y="10779"/>
                    <a:pt x="4191" y="10780"/>
                    <a:pt x="4211" y="10780"/>
                  </a:cubicBezTo>
                  <a:cubicBezTo>
                    <a:pt x="4872" y="10780"/>
                    <a:pt x="5414" y="10231"/>
                    <a:pt x="5414" y="9561"/>
                  </a:cubicBezTo>
                  <a:cubicBezTo>
                    <a:pt x="5414" y="9036"/>
                    <a:pt x="5075" y="8590"/>
                    <a:pt x="4606" y="8428"/>
                  </a:cubicBezTo>
                  <a:lnTo>
                    <a:pt x="4606" y="7819"/>
                  </a:lnTo>
                  <a:lnTo>
                    <a:pt x="6020" y="7819"/>
                  </a:lnTo>
                  <a:cubicBezTo>
                    <a:pt x="6191" y="8294"/>
                    <a:pt x="6658" y="8628"/>
                    <a:pt x="7186" y="8628"/>
                  </a:cubicBezTo>
                  <a:cubicBezTo>
                    <a:pt x="7203" y="8628"/>
                    <a:pt x="7221" y="8627"/>
                    <a:pt x="7238" y="8627"/>
                  </a:cubicBezTo>
                  <a:cubicBezTo>
                    <a:pt x="7855" y="8590"/>
                    <a:pt x="8360" y="8077"/>
                    <a:pt x="8382" y="7457"/>
                  </a:cubicBezTo>
                  <a:cubicBezTo>
                    <a:pt x="8405" y="6767"/>
                    <a:pt x="7855" y="6194"/>
                    <a:pt x="7168" y="6194"/>
                  </a:cubicBezTo>
                  <a:cubicBezTo>
                    <a:pt x="6640" y="6194"/>
                    <a:pt x="6197" y="6534"/>
                    <a:pt x="6020" y="7002"/>
                  </a:cubicBezTo>
                  <a:lnTo>
                    <a:pt x="4606" y="7002"/>
                  </a:lnTo>
                  <a:lnTo>
                    <a:pt x="4606" y="6194"/>
                  </a:lnTo>
                  <a:lnTo>
                    <a:pt x="4876" y="6194"/>
                  </a:lnTo>
                  <a:cubicBezTo>
                    <a:pt x="5097" y="6194"/>
                    <a:pt x="5274" y="6032"/>
                    <a:pt x="5285" y="5810"/>
                  </a:cubicBezTo>
                  <a:lnTo>
                    <a:pt x="5296" y="5412"/>
                  </a:lnTo>
                  <a:cubicBezTo>
                    <a:pt x="5426" y="5353"/>
                    <a:pt x="5541" y="5283"/>
                    <a:pt x="5658" y="5201"/>
                  </a:cubicBezTo>
                  <a:lnTo>
                    <a:pt x="6020" y="5389"/>
                  </a:lnTo>
                  <a:cubicBezTo>
                    <a:pt x="6076" y="5417"/>
                    <a:pt x="6136" y="5430"/>
                    <a:pt x="6195" y="5430"/>
                  </a:cubicBezTo>
                  <a:cubicBezTo>
                    <a:pt x="6335" y="5430"/>
                    <a:pt x="6473" y="5356"/>
                    <a:pt x="6548" y="5224"/>
                  </a:cubicBezTo>
                  <a:lnTo>
                    <a:pt x="7224" y="4068"/>
                  </a:lnTo>
                  <a:cubicBezTo>
                    <a:pt x="7330" y="3880"/>
                    <a:pt x="7271" y="3636"/>
                    <a:pt x="7098" y="3518"/>
                  </a:cubicBezTo>
                  <a:lnTo>
                    <a:pt x="6758" y="3308"/>
                  </a:lnTo>
                  <a:cubicBezTo>
                    <a:pt x="6758" y="3238"/>
                    <a:pt x="6769" y="3168"/>
                    <a:pt x="6769" y="3097"/>
                  </a:cubicBezTo>
                  <a:cubicBezTo>
                    <a:pt x="6769" y="3027"/>
                    <a:pt x="6758" y="2957"/>
                    <a:pt x="6758" y="2887"/>
                  </a:cubicBezTo>
                  <a:lnTo>
                    <a:pt x="7098" y="2677"/>
                  </a:lnTo>
                  <a:cubicBezTo>
                    <a:pt x="7271" y="2559"/>
                    <a:pt x="7330" y="2315"/>
                    <a:pt x="7224" y="2127"/>
                  </a:cubicBezTo>
                  <a:lnTo>
                    <a:pt x="6548" y="960"/>
                  </a:lnTo>
                  <a:cubicBezTo>
                    <a:pt x="6475" y="831"/>
                    <a:pt x="6342" y="757"/>
                    <a:pt x="6205" y="757"/>
                  </a:cubicBezTo>
                  <a:cubicBezTo>
                    <a:pt x="6143" y="757"/>
                    <a:pt x="6079" y="773"/>
                    <a:pt x="6020" y="805"/>
                  </a:cubicBezTo>
                  <a:lnTo>
                    <a:pt x="5658" y="993"/>
                  </a:lnTo>
                  <a:cubicBezTo>
                    <a:pt x="5541" y="912"/>
                    <a:pt x="5426" y="842"/>
                    <a:pt x="5296" y="783"/>
                  </a:cubicBezTo>
                  <a:lnTo>
                    <a:pt x="5285" y="385"/>
                  </a:lnTo>
                  <a:cubicBezTo>
                    <a:pt x="5274" y="163"/>
                    <a:pt x="5097" y="0"/>
                    <a:pt x="4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82" name="Google Shape;782;p34"/>
          <p:cNvGrpSpPr/>
          <p:nvPr/>
        </p:nvGrpSpPr>
        <p:grpSpPr>
          <a:xfrm>
            <a:off x="3739277" y="561707"/>
            <a:ext cx="347475" cy="345150"/>
            <a:chOff x="4744113" y="3243975"/>
            <a:chExt cx="347475" cy="345150"/>
          </a:xfrm>
        </p:grpSpPr>
        <p:sp>
          <p:nvSpPr>
            <p:cNvPr id="783" name="Google Shape;783;p34"/>
            <p:cNvSpPr/>
            <p:nvPr/>
          </p:nvSpPr>
          <p:spPr>
            <a:xfrm>
              <a:off x="4744113" y="3339725"/>
              <a:ext cx="182950" cy="249400"/>
            </a:xfrm>
            <a:custGeom>
              <a:avLst/>
              <a:gdLst/>
              <a:ahLst/>
              <a:cxnLst/>
              <a:rect l="l" t="t" r="r" b="b"/>
              <a:pathLst>
                <a:path w="7318" h="9976" extrusionOk="0">
                  <a:moveTo>
                    <a:pt x="3697" y="810"/>
                  </a:moveTo>
                  <a:cubicBezTo>
                    <a:pt x="3704" y="810"/>
                    <a:pt x="3711" y="810"/>
                    <a:pt x="3718" y="810"/>
                  </a:cubicBezTo>
                  <a:cubicBezTo>
                    <a:pt x="5272" y="833"/>
                    <a:pt x="6523" y="2095"/>
                    <a:pt x="6523" y="3638"/>
                  </a:cubicBezTo>
                  <a:cubicBezTo>
                    <a:pt x="6523" y="4398"/>
                    <a:pt x="6217" y="5111"/>
                    <a:pt x="5682" y="5649"/>
                  </a:cubicBezTo>
                  <a:cubicBezTo>
                    <a:pt x="5154" y="6174"/>
                    <a:pt x="4815" y="6842"/>
                    <a:pt x="4722" y="7554"/>
                  </a:cubicBezTo>
                  <a:lnTo>
                    <a:pt x="4091" y="7554"/>
                  </a:lnTo>
                  <a:lnTo>
                    <a:pt x="4091" y="4889"/>
                  </a:lnTo>
                  <a:lnTo>
                    <a:pt x="5050" y="3930"/>
                  </a:lnTo>
                  <a:cubicBezTo>
                    <a:pt x="5191" y="3789"/>
                    <a:pt x="5213" y="3557"/>
                    <a:pt x="5084" y="3394"/>
                  </a:cubicBezTo>
                  <a:cubicBezTo>
                    <a:pt x="5003" y="3288"/>
                    <a:pt x="4886" y="3235"/>
                    <a:pt x="4768" y="3235"/>
                  </a:cubicBezTo>
                  <a:cubicBezTo>
                    <a:pt x="4664" y="3235"/>
                    <a:pt x="4560" y="3276"/>
                    <a:pt x="4478" y="3357"/>
                  </a:cubicBezTo>
                  <a:lnTo>
                    <a:pt x="3693" y="4154"/>
                  </a:lnTo>
                  <a:lnTo>
                    <a:pt x="2899" y="3357"/>
                  </a:lnTo>
                  <a:cubicBezTo>
                    <a:pt x="2817" y="3276"/>
                    <a:pt x="2713" y="3235"/>
                    <a:pt x="2608" y="3235"/>
                  </a:cubicBezTo>
                  <a:cubicBezTo>
                    <a:pt x="2490" y="3235"/>
                    <a:pt x="2372" y="3288"/>
                    <a:pt x="2290" y="3394"/>
                  </a:cubicBezTo>
                  <a:cubicBezTo>
                    <a:pt x="2164" y="3557"/>
                    <a:pt x="2186" y="3789"/>
                    <a:pt x="2338" y="3930"/>
                  </a:cubicBezTo>
                  <a:lnTo>
                    <a:pt x="3286" y="4889"/>
                  </a:lnTo>
                  <a:lnTo>
                    <a:pt x="3286" y="7554"/>
                  </a:lnTo>
                  <a:lnTo>
                    <a:pt x="2655" y="7554"/>
                  </a:lnTo>
                  <a:cubicBezTo>
                    <a:pt x="2559" y="6842"/>
                    <a:pt x="2234" y="6174"/>
                    <a:pt x="1695" y="5649"/>
                  </a:cubicBezTo>
                  <a:cubicBezTo>
                    <a:pt x="1145" y="5099"/>
                    <a:pt x="854" y="4376"/>
                    <a:pt x="854" y="3615"/>
                  </a:cubicBezTo>
                  <a:cubicBezTo>
                    <a:pt x="876" y="2057"/>
                    <a:pt x="2152" y="810"/>
                    <a:pt x="3697" y="810"/>
                  </a:cubicBezTo>
                  <a:close/>
                  <a:moveTo>
                    <a:pt x="4689" y="8362"/>
                  </a:moveTo>
                  <a:lnTo>
                    <a:pt x="4689" y="8769"/>
                  </a:lnTo>
                  <a:cubicBezTo>
                    <a:pt x="4689" y="8993"/>
                    <a:pt x="4501" y="9167"/>
                    <a:pt x="4279" y="9167"/>
                  </a:cubicBezTo>
                  <a:lnTo>
                    <a:pt x="3075" y="9167"/>
                  </a:lnTo>
                  <a:cubicBezTo>
                    <a:pt x="2840" y="9167"/>
                    <a:pt x="2666" y="8993"/>
                    <a:pt x="2666" y="8769"/>
                  </a:cubicBezTo>
                  <a:lnTo>
                    <a:pt x="2666" y="8362"/>
                  </a:lnTo>
                  <a:close/>
                  <a:moveTo>
                    <a:pt x="3679" y="1"/>
                  </a:moveTo>
                  <a:cubicBezTo>
                    <a:pt x="3645" y="1"/>
                    <a:pt x="3611" y="1"/>
                    <a:pt x="3578" y="2"/>
                  </a:cubicBezTo>
                  <a:cubicBezTo>
                    <a:pt x="1659" y="50"/>
                    <a:pt x="105" y="1604"/>
                    <a:pt x="35" y="3509"/>
                  </a:cubicBezTo>
                  <a:cubicBezTo>
                    <a:pt x="1" y="4538"/>
                    <a:pt x="385" y="5498"/>
                    <a:pt x="1112" y="6222"/>
                  </a:cubicBezTo>
                  <a:cubicBezTo>
                    <a:pt x="1589" y="6701"/>
                    <a:pt x="1858" y="7321"/>
                    <a:pt x="1858" y="7952"/>
                  </a:cubicBezTo>
                  <a:lnTo>
                    <a:pt x="1858" y="8769"/>
                  </a:lnTo>
                  <a:cubicBezTo>
                    <a:pt x="1858" y="9436"/>
                    <a:pt x="2397" y="9975"/>
                    <a:pt x="3075" y="9975"/>
                  </a:cubicBezTo>
                  <a:lnTo>
                    <a:pt x="4279" y="9975"/>
                  </a:lnTo>
                  <a:cubicBezTo>
                    <a:pt x="4955" y="9975"/>
                    <a:pt x="5494" y="9436"/>
                    <a:pt x="5494" y="8769"/>
                  </a:cubicBezTo>
                  <a:lnTo>
                    <a:pt x="5494" y="7952"/>
                  </a:lnTo>
                  <a:cubicBezTo>
                    <a:pt x="5494" y="7321"/>
                    <a:pt x="5763" y="6701"/>
                    <a:pt x="6243" y="6222"/>
                  </a:cubicBezTo>
                  <a:cubicBezTo>
                    <a:pt x="6933" y="5531"/>
                    <a:pt x="7317" y="4620"/>
                    <a:pt x="7317" y="3638"/>
                  </a:cubicBezTo>
                  <a:cubicBezTo>
                    <a:pt x="7317" y="1638"/>
                    <a:pt x="5689" y="1"/>
                    <a:pt x="3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4935238" y="3434175"/>
              <a:ext cx="156350" cy="154950"/>
            </a:xfrm>
            <a:custGeom>
              <a:avLst/>
              <a:gdLst/>
              <a:ahLst/>
              <a:cxnLst/>
              <a:rect l="l" t="t" r="r" b="b"/>
              <a:pathLst>
                <a:path w="6254" h="6198" extrusionOk="0">
                  <a:moveTo>
                    <a:pt x="3412" y="808"/>
                  </a:moveTo>
                  <a:lnTo>
                    <a:pt x="3426" y="1089"/>
                  </a:lnTo>
                  <a:cubicBezTo>
                    <a:pt x="3437" y="1251"/>
                    <a:pt x="3541" y="1392"/>
                    <a:pt x="3706" y="1450"/>
                  </a:cubicBezTo>
                  <a:cubicBezTo>
                    <a:pt x="3917" y="1521"/>
                    <a:pt x="4102" y="1624"/>
                    <a:pt x="4267" y="1779"/>
                  </a:cubicBezTo>
                  <a:cubicBezTo>
                    <a:pt x="4342" y="1840"/>
                    <a:pt x="4434" y="1873"/>
                    <a:pt x="4528" y="1873"/>
                  </a:cubicBezTo>
                  <a:cubicBezTo>
                    <a:pt x="4593" y="1873"/>
                    <a:pt x="4660" y="1857"/>
                    <a:pt x="4722" y="1824"/>
                  </a:cubicBezTo>
                  <a:lnTo>
                    <a:pt x="4969" y="1709"/>
                  </a:lnTo>
                  <a:lnTo>
                    <a:pt x="5260" y="2200"/>
                  </a:lnTo>
                  <a:lnTo>
                    <a:pt x="5025" y="2351"/>
                  </a:lnTo>
                  <a:cubicBezTo>
                    <a:pt x="4884" y="2444"/>
                    <a:pt x="4814" y="2606"/>
                    <a:pt x="4851" y="2772"/>
                  </a:cubicBezTo>
                  <a:cubicBezTo>
                    <a:pt x="4873" y="2876"/>
                    <a:pt x="4873" y="2993"/>
                    <a:pt x="4873" y="3097"/>
                  </a:cubicBezTo>
                  <a:cubicBezTo>
                    <a:pt x="4873" y="3204"/>
                    <a:pt x="4873" y="3322"/>
                    <a:pt x="4851" y="3425"/>
                  </a:cubicBezTo>
                  <a:cubicBezTo>
                    <a:pt x="4814" y="3588"/>
                    <a:pt x="4884" y="3754"/>
                    <a:pt x="5025" y="3846"/>
                  </a:cubicBezTo>
                  <a:lnTo>
                    <a:pt x="5260" y="3998"/>
                  </a:lnTo>
                  <a:lnTo>
                    <a:pt x="4969" y="4500"/>
                  </a:lnTo>
                  <a:lnTo>
                    <a:pt x="4722" y="4374"/>
                  </a:lnTo>
                  <a:cubicBezTo>
                    <a:pt x="4660" y="4339"/>
                    <a:pt x="4594" y="4323"/>
                    <a:pt x="4529" y="4323"/>
                  </a:cubicBezTo>
                  <a:cubicBezTo>
                    <a:pt x="4434" y="4323"/>
                    <a:pt x="4342" y="4357"/>
                    <a:pt x="4267" y="4419"/>
                  </a:cubicBezTo>
                  <a:cubicBezTo>
                    <a:pt x="4102" y="4570"/>
                    <a:pt x="3917" y="4677"/>
                    <a:pt x="3706" y="4758"/>
                  </a:cubicBezTo>
                  <a:cubicBezTo>
                    <a:pt x="3541" y="4806"/>
                    <a:pt x="3437" y="4946"/>
                    <a:pt x="3426" y="5120"/>
                  </a:cubicBezTo>
                  <a:lnTo>
                    <a:pt x="3412" y="5389"/>
                  </a:lnTo>
                  <a:lnTo>
                    <a:pt x="2839" y="5389"/>
                  </a:lnTo>
                  <a:lnTo>
                    <a:pt x="2828" y="5120"/>
                  </a:lnTo>
                  <a:cubicBezTo>
                    <a:pt x="2817" y="4946"/>
                    <a:pt x="2710" y="4806"/>
                    <a:pt x="2548" y="4758"/>
                  </a:cubicBezTo>
                  <a:cubicBezTo>
                    <a:pt x="2337" y="4677"/>
                    <a:pt x="2149" y="4570"/>
                    <a:pt x="1987" y="4419"/>
                  </a:cubicBezTo>
                  <a:cubicBezTo>
                    <a:pt x="1910" y="4357"/>
                    <a:pt x="1818" y="4323"/>
                    <a:pt x="1724" y="4323"/>
                  </a:cubicBezTo>
                  <a:cubicBezTo>
                    <a:pt x="1659" y="4323"/>
                    <a:pt x="1594" y="4339"/>
                    <a:pt x="1532" y="4374"/>
                  </a:cubicBezTo>
                  <a:lnTo>
                    <a:pt x="1285" y="4500"/>
                  </a:lnTo>
                  <a:lnTo>
                    <a:pt x="993" y="3998"/>
                  </a:lnTo>
                  <a:lnTo>
                    <a:pt x="1226" y="3846"/>
                  </a:lnTo>
                  <a:cubicBezTo>
                    <a:pt x="1367" y="3754"/>
                    <a:pt x="1437" y="3588"/>
                    <a:pt x="1403" y="3425"/>
                  </a:cubicBezTo>
                  <a:cubicBezTo>
                    <a:pt x="1392" y="3322"/>
                    <a:pt x="1378" y="3204"/>
                    <a:pt x="1378" y="3097"/>
                  </a:cubicBezTo>
                  <a:cubicBezTo>
                    <a:pt x="1378" y="2993"/>
                    <a:pt x="1392" y="2876"/>
                    <a:pt x="1403" y="2772"/>
                  </a:cubicBezTo>
                  <a:cubicBezTo>
                    <a:pt x="1437" y="2606"/>
                    <a:pt x="1367" y="2444"/>
                    <a:pt x="1226" y="2351"/>
                  </a:cubicBezTo>
                  <a:lnTo>
                    <a:pt x="993" y="2200"/>
                  </a:lnTo>
                  <a:lnTo>
                    <a:pt x="1285" y="1709"/>
                  </a:lnTo>
                  <a:lnTo>
                    <a:pt x="1532" y="1824"/>
                  </a:lnTo>
                  <a:cubicBezTo>
                    <a:pt x="1594" y="1857"/>
                    <a:pt x="1660" y="1873"/>
                    <a:pt x="1725" y="1873"/>
                  </a:cubicBezTo>
                  <a:cubicBezTo>
                    <a:pt x="1819" y="1873"/>
                    <a:pt x="1910" y="1840"/>
                    <a:pt x="1987" y="1779"/>
                  </a:cubicBezTo>
                  <a:cubicBezTo>
                    <a:pt x="2149" y="1624"/>
                    <a:pt x="2337" y="1521"/>
                    <a:pt x="2548" y="1450"/>
                  </a:cubicBezTo>
                  <a:cubicBezTo>
                    <a:pt x="2710" y="1392"/>
                    <a:pt x="2817" y="1251"/>
                    <a:pt x="2828" y="1089"/>
                  </a:cubicBezTo>
                  <a:lnTo>
                    <a:pt x="2839" y="808"/>
                  </a:lnTo>
                  <a:close/>
                  <a:moveTo>
                    <a:pt x="2455" y="0"/>
                  </a:moveTo>
                  <a:cubicBezTo>
                    <a:pt x="2233" y="0"/>
                    <a:pt x="2057" y="166"/>
                    <a:pt x="2045" y="387"/>
                  </a:cubicBezTo>
                  <a:lnTo>
                    <a:pt x="2034" y="783"/>
                  </a:lnTo>
                  <a:cubicBezTo>
                    <a:pt x="1905" y="842"/>
                    <a:pt x="1787" y="912"/>
                    <a:pt x="1672" y="993"/>
                  </a:cubicBezTo>
                  <a:lnTo>
                    <a:pt x="1308" y="808"/>
                  </a:lnTo>
                  <a:cubicBezTo>
                    <a:pt x="1251" y="779"/>
                    <a:pt x="1190" y="765"/>
                    <a:pt x="1129" y="765"/>
                  </a:cubicBezTo>
                  <a:cubicBezTo>
                    <a:pt x="991" y="765"/>
                    <a:pt x="855" y="837"/>
                    <a:pt x="783" y="960"/>
                  </a:cubicBezTo>
                  <a:lnTo>
                    <a:pt x="104" y="2129"/>
                  </a:lnTo>
                  <a:cubicBezTo>
                    <a:pt x="0" y="2315"/>
                    <a:pt x="59" y="2561"/>
                    <a:pt x="233" y="2676"/>
                  </a:cubicBezTo>
                  <a:lnTo>
                    <a:pt x="573" y="2887"/>
                  </a:lnTo>
                  <a:cubicBezTo>
                    <a:pt x="573" y="2957"/>
                    <a:pt x="561" y="3027"/>
                    <a:pt x="561" y="3097"/>
                  </a:cubicBezTo>
                  <a:cubicBezTo>
                    <a:pt x="561" y="3167"/>
                    <a:pt x="573" y="3237"/>
                    <a:pt x="573" y="3308"/>
                  </a:cubicBezTo>
                  <a:lnTo>
                    <a:pt x="233" y="3518"/>
                  </a:lnTo>
                  <a:cubicBezTo>
                    <a:pt x="59" y="3636"/>
                    <a:pt x="0" y="3883"/>
                    <a:pt x="104" y="4068"/>
                  </a:cubicBezTo>
                  <a:lnTo>
                    <a:pt x="783" y="5238"/>
                  </a:lnTo>
                  <a:cubicBezTo>
                    <a:pt x="854" y="5366"/>
                    <a:pt x="986" y="5439"/>
                    <a:pt x="1121" y="5439"/>
                  </a:cubicBezTo>
                  <a:cubicBezTo>
                    <a:pt x="1185" y="5439"/>
                    <a:pt x="1249" y="5423"/>
                    <a:pt x="1308" y="5389"/>
                  </a:cubicBezTo>
                  <a:lnTo>
                    <a:pt x="1672" y="5201"/>
                  </a:lnTo>
                  <a:cubicBezTo>
                    <a:pt x="1787" y="5285"/>
                    <a:pt x="1905" y="5355"/>
                    <a:pt x="2034" y="5412"/>
                  </a:cubicBezTo>
                  <a:lnTo>
                    <a:pt x="2045" y="5810"/>
                  </a:lnTo>
                  <a:cubicBezTo>
                    <a:pt x="2057" y="6032"/>
                    <a:pt x="2233" y="6197"/>
                    <a:pt x="2455" y="6197"/>
                  </a:cubicBezTo>
                  <a:lnTo>
                    <a:pt x="3799" y="6197"/>
                  </a:lnTo>
                  <a:cubicBezTo>
                    <a:pt x="4020" y="6197"/>
                    <a:pt x="4197" y="6032"/>
                    <a:pt x="4208" y="5810"/>
                  </a:cubicBezTo>
                  <a:lnTo>
                    <a:pt x="4220" y="5412"/>
                  </a:lnTo>
                  <a:cubicBezTo>
                    <a:pt x="4349" y="5355"/>
                    <a:pt x="4464" y="5285"/>
                    <a:pt x="4581" y="5201"/>
                  </a:cubicBezTo>
                  <a:lnTo>
                    <a:pt x="4943" y="5389"/>
                  </a:lnTo>
                  <a:cubicBezTo>
                    <a:pt x="5003" y="5423"/>
                    <a:pt x="5068" y="5439"/>
                    <a:pt x="5131" y="5439"/>
                  </a:cubicBezTo>
                  <a:cubicBezTo>
                    <a:pt x="5267" y="5439"/>
                    <a:pt x="5398" y="5366"/>
                    <a:pt x="5471" y="5238"/>
                  </a:cubicBezTo>
                  <a:lnTo>
                    <a:pt x="6147" y="4068"/>
                  </a:lnTo>
                  <a:cubicBezTo>
                    <a:pt x="6253" y="3883"/>
                    <a:pt x="6194" y="3636"/>
                    <a:pt x="6021" y="3518"/>
                  </a:cubicBezTo>
                  <a:lnTo>
                    <a:pt x="5681" y="3308"/>
                  </a:lnTo>
                  <a:cubicBezTo>
                    <a:pt x="5681" y="3237"/>
                    <a:pt x="5692" y="3167"/>
                    <a:pt x="5692" y="3097"/>
                  </a:cubicBezTo>
                  <a:cubicBezTo>
                    <a:pt x="5692" y="3027"/>
                    <a:pt x="5681" y="2957"/>
                    <a:pt x="5681" y="2887"/>
                  </a:cubicBezTo>
                  <a:lnTo>
                    <a:pt x="6021" y="2676"/>
                  </a:lnTo>
                  <a:cubicBezTo>
                    <a:pt x="6194" y="2561"/>
                    <a:pt x="6253" y="2315"/>
                    <a:pt x="6147" y="2129"/>
                  </a:cubicBezTo>
                  <a:lnTo>
                    <a:pt x="5471" y="960"/>
                  </a:lnTo>
                  <a:cubicBezTo>
                    <a:pt x="5397" y="837"/>
                    <a:pt x="5261" y="765"/>
                    <a:pt x="5123" y="765"/>
                  </a:cubicBezTo>
                  <a:cubicBezTo>
                    <a:pt x="5062" y="765"/>
                    <a:pt x="5001" y="779"/>
                    <a:pt x="4943" y="808"/>
                  </a:cubicBezTo>
                  <a:lnTo>
                    <a:pt x="4581" y="993"/>
                  </a:lnTo>
                  <a:cubicBezTo>
                    <a:pt x="4464" y="912"/>
                    <a:pt x="4349" y="842"/>
                    <a:pt x="4220" y="783"/>
                  </a:cubicBezTo>
                  <a:lnTo>
                    <a:pt x="4208" y="387"/>
                  </a:lnTo>
                  <a:cubicBezTo>
                    <a:pt x="4197" y="166"/>
                    <a:pt x="4020" y="0"/>
                    <a:pt x="3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4983138" y="3481225"/>
              <a:ext cx="60550" cy="60825"/>
            </a:xfrm>
            <a:custGeom>
              <a:avLst/>
              <a:gdLst/>
              <a:ahLst/>
              <a:cxnLst/>
              <a:rect l="l" t="t" r="r" b="b"/>
              <a:pathLst>
                <a:path w="2422" h="2433" extrusionOk="0">
                  <a:moveTo>
                    <a:pt x="1215" y="808"/>
                  </a:moveTo>
                  <a:cubicBezTo>
                    <a:pt x="1440" y="808"/>
                    <a:pt x="1613" y="994"/>
                    <a:pt x="1613" y="1215"/>
                  </a:cubicBezTo>
                  <a:cubicBezTo>
                    <a:pt x="1613" y="1440"/>
                    <a:pt x="1440" y="1625"/>
                    <a:pt x="1215" y="1625"/>
                  </a:cubicBezTo>
                  <a:cubicBezTo>
                    <a:pt x="982" y="1625"/>
                    <a:pt x="808" y="1440"/>
                    <a:pt x="808" y="1215"/>
                  </a:cubicBezTo>
                  <a:cubicBezTo>
                    <a:pt x="808" y="994"/>
                    <a:pt x="982" y="808"/>
                    <a:pt x="1215" y="808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0"/>
                    <a:pt x="0" y="1215"/>
                  </a:cubicBezTo>
                  <a:cubicBezTo>
                    <a:pt x="0" y="1883"/>
                    <a:pt x="539" y="2433"/>
                    <a:pt x="1215" y="2433"/>
                  </a:cubicBezTo>
                  <a:cubicBezTo>
                    <a:pt x="1883" y="2433"/>
                    <a:pt x="2421" y="1883"/>
                    <a:pt x="2421" y="1215"/>
                  </a:cubicBezTo>
                  <a:cubicBezTo>
                    <a:pt x="2421" y="550"/>
                    <a:pt x="1883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4826238" y="3243975"/>
              <a:ext cx="231950" cy="173375"/>
            </a:xfrm>
            <a:custGeom>
              <a:avLst/>
              <a:gdLst/>
              <a:ahLst/>
              <a:cxnLst/>
              <a:rect l="l" t="t" r="r" b="b"/>
              <a:pathLst>
                <a:path w="9278" h="6935" extrusionOk="0">
                  <a:moveTo>
                    <a:pt x="924" y="0"/>
                  </a:moveTo>
                  <a:cubicBezTo>
                    <a:pt x="408" y="0"/>
                    <a:pt x="1" y="421"/>
                    <a:pt x="1" y="923"/>
                  </a:cubicBezTo>
                  <a:lnTo>
                    <a:pt x="1" y="2839"/>
                  </a:lnTo>
                  <a:cubicBezTo>
                    <a:pt x="1" y="2946"/>
                    <a:pt x="82" y="3027"/>
                    <a:pt x="186" y="3027"/>
                  </a:cubicBezTo>
                  <a:lnTo>
                    <a:pt x="618" y="3027"/>
                  </a:lnTo>
                  <a:cubicBezTo>
                    <a:pt x="725" y="3027"/>
                    <a:pt x="806" y="2946"/>
                    <a:pt x="806" y="2839"/>
                  </a:cubicBezTo>
                  <a:lnTo>
                    <a:pt x="806" y="1366"/>
                  </a:lnTo>
                  <a:cubicBezTo>
                    <a:pt x="806" y="1063"/>
                    <a:pt x="1053" y="816"/>
                    <a:pt x="1356" y="816"/>
                  </a:cubicBezTo>
                  <a:lnTo>
                    <a:pt x="6860" y="816"/>
                  </a:lnTo>
                  <a:cubicBezTo>
                    <a:pt x="6989" y="816"/>
                    <a:pt x="7096" y="912"/>
                    <a:pt x="7096" y="1041"/>
                  </a:cubicBezTo>
                  <a:lnTo>
                    <a:pt x="7096" y="5412"/>
                  </a:lnTo>
                  <a:lnTo>
                    <a:pt x="6313" y="4640"/>
                  </a:lnTo>
                  <a:cubicBezTo>
                    <a:pt x="6299" y="4629"/>
                    <a:pt x="6288" y="4618"/>
                    <a:pt x="6265" y="4618"/>
                  </a:cubicBezTo>
                  <a:cubicBezTo>
                    <a:pt x="6258" y="4617"/>
                    <a:pt x="6250" y="4617"/>
                    <a:pt x="6243" y="4617"/>
                  </a:cubicBezTo>
                  <a:cubicBezTo>
                    <a:pt x="5748" y="4617"/>
                    <a:pt x="5626" y="5087"/>
                    <a:pt x="5856" y="5330"/>
                  </a:cubicBezTo>
                  <a:lnTo>
                    <a:pt x="7446" y="6907"/>
                  </a:lnTo>
                  <a:cubicBezTo>
                    <a:pt x="7457" y="6925"/>
                    <a:pt x="7475" y="6934"/>
                    <a:pt x="7494" y="6934"/>
                  </a:cubicBezTo>
                  <a:cubicBezTo>
                    <a:pt x="7513" y="6934"/>
                    <a:pt x="7533" y="6925"/>
                    <a:pt x="7550" y="6907"/>
                  </a:cubicBezTo>
                  <a:lnTo>
                    <a:pt x="9244" y="5212"/>
                  </a:lnTo>
                  <a:cubicBezTo>
                    <a:pt x="9258" y="5201"/>
                    <a:pt x="9270" y="5179"/>
                    <a:pt x="9270" y="5165"/>
                  </a:cubicBezTo>
                  <a:cubicBezTo>
                    <a:pt x="9277" y="4816"/>
                    <a:pt x="9058" y="4639"/>
                    <a:pt x="8841" y="4639"/>
                  </a:cubicBezTo>
                  <a:cubicBezTo>
                    <a:pt x="8738" y="4639"/>
                    <a:pt x="8635" y="4679"/>
                    <a:pt x="8557" y="4758"/>
                  </a:cubicBezTo>
                  <a:lnTo>
                    <a:pt x="7901" y="5412"/>
                  </a:lnTo>
                  <a:lnTo>
                    <a:pt x="7901" y="384"/>
                  </a:lnTo>
                  <a:cubicBezTo>
                    <a:pt x="7901" y="174"/>
                    <a:pt x="7727" y="0"/>
                    <a:pt x="7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787" name="Google Shape;787;p34"/>
          <p:cNvGrpSpPr/>
          <p:nvPr/>
        </p:nvGrpSpPr>
        <p:grpSpPr>
          <a:xfrm>
            <a:off x="99413" y="5588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644E41DD-0F5F-E255-0EAD-7E9EC416CE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131425"/>
            <a:ext cx="800963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and Sensor Integration (</a:t>
            </a:r>
            <a:r>
              <a:rPr kumimoji="0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林聖倫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wiring and sensors, including the HC-SR501 PIR sensor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MAX7219 8x8 LED module 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Raspberry Pi and Image Processing (</a:t>
            </a:r>
            <a:r>
              <a:rPr kumimoji="0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黃柏瑜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setting up the Raspberry Pi 5 and Camera Module 2 NoIR, using OpenCV or a similar framework for video detection and capture.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SMS Alert and Network Functionality (</a:t>
            </a:r>
            <a:r>
              <a:rPr kumimoji="0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陳昕佑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charge of integrating and programming the GSM/4G module or SMS API (such as Twilio), enabling automatic SMS alerts upon anomaly detection.</a:t>
            </a:r>
          </a:p>
        </p:txBody>
      </p:sp>
    </p:spTree>
    <p:extLst>
      <p:ext uri="{BB962C8B-B14F-4D97-AF65-F5344CB8AC3E}">
        <p14:creationId xmlns:p14="http://schemas.microsoft.com/office/powerpoint/2010/main" val="1889502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06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C9730F4F-649A-8A61-22B9-D6F6A4D8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TW" dirty="0"/>
              <a:t>Gantt Chart </a:t>
            </a:r>
          </a:p>
        </p:txBody>
      </p:sp>
    </p:spTree>
    <p:extLst>
      <p:ext uri="{BB962C8B-B14F-4D97-AF65-F5344CB8AC3E}">
        <p14:creationId xmlns:p14="http://schemas.microsoft.com/office/powerpoint/2010/main" val="1818160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5"/>
          <p:cNvSpPr txBox="1">
            <a:spLocks noGrp="1"/>
          </p:cNvSpPr>
          <p:nvPr>
            <p:ph type="title"/>
          </p:nvPr>
        </p:nvSpPr>
        <p:spPr>
          <a:xfrm>
            <a:off x="720000" y="4587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TW" dirty="0"/>
              <a:t>Gantt Chart </a:t>
            </a:r>
          </a:p>
        </p:txBody>
      </p:sp>
      <p:graphicFrame>
        <p:nvGraphicFramePr>
          <p:cNvPr id="1186" name="Google Shape;1186;p45"/>
          <p:cNvGraphicFramePr/>
          <p:nvPr>
            <p:extLst>
              <p:ext uri="{D42A27DB-BD31-4B8C-83A1-F6EECF244321}">
                <p14:modId xmlns:p14="http://schemas.microsoft.com/office/powerpoint/2010/main" val="1070104046"/>
              </p:ext>
            </p:extLst>
          </p:nvPr>
        </p:nvGraphicFramePr>
        <p:xfrm>
          <a:off x="570145" y="917160"/>
          <a:ext cx="7853855" cy="4226340"/>
        </p:xfrm>
        <a:graphic>
          <a:graphicData uri="http://schemas.openxmlformats.org/drawingml/2006/table">
            <a:tbl>
              <a:tblPr>
                <a:noFill/>
                <a:tableStyleId>{8B598CD7-063B-4558-956D-3E770D71361C}</a:tableStyleId>
              </a:tblPr>
              <a:tblGrid>
                <a:gridCol w="1772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65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43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60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INITIATIVE</a:t>
                      </a:r>
                      <a:endParaRPr sz="17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OBJECTIVE</a:t>
                      </a:r>
                      <a:endParaRPr sz="11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1</a:t>
                      </a:r>
                      <a:endParaRPr sz="11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3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4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5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6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Preliminary Planning &amp; Setup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Confirm requirements &amp; hardware list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Install Raspberry Pi OS/Arduino IDE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Test basic sensors &amp; camera module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Sensor &amp; Camera Integration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Write sensor data reading scripts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Implement OpenCV for image processing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Verify data transmission to Pi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SMS Alert Functionality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Test GSM/4G module or API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Implement SMS via AT commands/REST API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Integrate with detection workflow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Display &amp; Data Storage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Test MAX7219 LED display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Integrate alert message display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Design database or CSV logging mechanism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System Integration &amp; Testing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Conduct end-to-end functionality tests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Adjust detection sensitivity and parameters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Validate SMS reliability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accent3"/>
                          </a:solidFill>
                        </a:rPr>
                        <a:t>Optimization &amp; Debugging</a:t>
                      </a:r>
                      <a:endParaRPr sz="1000" b="1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Refine detection algorithms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Debug hardware wiring and code logic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Finalize user guide &amp; documentation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07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C9730F4F-649A-8A61-22B9-D6F6A4D8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TW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81689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TW" dirty="0"/>
              <a:t>Email Sending Functions</a:t>
            </a:r>
          </a:p>
        </p:txBody>
      </p:sp>
      <p:grpSp>
        <p:nvGrpSpPr>
          <p:cNvPr id="787" name="Google Shape;787;p34"/>
          <p:cNvGrpSpPr/>
          <p:nvPr/>
        </p:nvGrpSpPr>
        <p:grpSpPr>
          <a:xfrm>
            <a:off x="99413" y="5588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ACF4F1C0-634D-47EC-A6F6-9520E93FF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60147"/>
            <a:ext cx="4344006" cy="66684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3267D5A-FEA5-4173-83BD-94B664F64F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2369413"/>
            <a:ext cx="680962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send_email_alert()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Sends a "WARNING" email with an image attachment when a person is continuously detected.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send_clear_email()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Sends a "CLEAR" email when no person has been detected for a specified duration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48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2110703" y="2586288"/>
            <a:ext cx="187862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b="1" dirty="0"/>
              <a:t>Software Function</a:t>
            </a:r>
            <a:endParaRPr lang="en-US" altLang="zh-TW" dirty="0"/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1431287" y="2045202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 idx="3"/>
          </p:nvPr>
        </p:nvSpPr>
        <p:spPr>
          <a:xfrm>
            <a:off x="1431287" y="3727773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1431287" y="2603902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3" name="Google Shape;713;p30"/>
          <p:cNvSpPr txBox="1">
            <a:spLocks noGrp="1"/>
          </p:cNvSpPr>
          <p:nvPr>
            <p:ph type="title" idx="5"/>
          </p:nvPr>
        </p:nvSpPr>
        <p:spPr>
          <a:xfrm>
            <a:off x="4253368" y="2039353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1431287" y="3160076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5" name="Google Shape;715;p30"/>
          <p:cNvSpPr txBox="1">
            <a:spLocks noGrp="1"/>
          </p:cNvSpPr>
          <p:nvPr>
            <p:ph type="title" idx="7"/>
          </p:nvPr>
        </p:nvSpPr>
        <p:spPr>
          <a:xfrm>
            <a:off x="4253368" y="2607050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2270368" y="203629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Storyline </a:t>
            </a:r>
            <a:endParaRPr lang="en-US" dirty="0"/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9"/>
          </p:nvPr>
        </p:nvSpPr>
        <p:spPr>
          <a:xfrm>
            <a:off x="5092449" y="3726102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Demo </a:t>
            </a:r>
            <a:endParaRPr dirty="0"/>
          </a:p>
        </p:txBody>
      </p:sp>
      <p:sp>
        <p:nvSpPr>
          <p:cNvPr id="718" name="Google Shape;718;p30"/>
          <p:cNvSpPr txBox="1">
            <a:spLocks noGrp="1"/>
          </p:cNvSpPr>
          <p:nvPr>
            <p:ph type="subTitle" idx="13"/>
          </p:nvPr>
        </p:nvSpPr>
        <p:spPr>
          <a:xfrm>
            <a:off x="2270368" y="3163676"/>
            <a:ext cx="1878619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Hardware Specification</a:t>
            </a:r>
            <a:endParaRPr dirty="0"/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14"/>
          </p:nvPr>
        </p:nvSpPr>
        <p:spPr>
          <a:xfrm>
            <a:off x="2270368" y="3727553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Total Cost </a:t>
            </a:r>
            <a:endParaRPr dirty="0"/>
          </a:p>
        </p:txBody>
      </p:sp>
      <p:sp>
        <p:nvSpPr>
          <p:cNvPr id="720" name="Google Shape;720;p30"/>
          <p:cNvSpPr txBox="1">
            <a:spLocks noGrp="1"/>
          </p:cNvSpPr>
          <p:nvPr>
            <p:ph type="subTitle" idx="15"/>
          </p:nvPr>
        </p:nvSpPr>
        <p:spPr>
          <a:xfrm>
            <a:off x="5092449" y="316187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code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544754" y="1716388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Google Shape;715;p30">
            <a:extLst>
              <a:ext uri="{FF2B5EF4-FFF2-40B4-BE49-F238E27FC236}">
                <a16:creationId xmlns:a16="http://schemas.microsoft.com/office/drawing/2014/main" id="{9307338B-2976-2134-E123-277D14A9BD63}"/>
              </a:ext>
            </a:extLst>
          </p:cNvPr>
          <p:cNvSpPr txBox="1">
            <a:spLocks/>
          </p:cNvSpPr>
          <p:nvPr/>
        </p:nvSpPr>
        <p:spPr>
          <a:xfrm>
            <a:off x="4253368" y="3174747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dirty="0"/>
              <a:t>0</a:t>
            </a:r>
            <a:r>
              <a:rPr lang="en-US" altLang="zh-TW" dirty="0"/>
              <a:t>7</a:t>
            </a:r>
            <a:endParaRPr lang="en" dirty="0"/>
          </a:p>
        </p:txBody>
      </p:sp>
      <p:sp>
        <p:nvSpPr>
          <p:cNvPr id="5" name="Google Shape;720;p30">
            <a:extLst>
              <a:ext uri="{FF2B5EF4-FFF2-40B4-BE49-F238E27FC236}">
                <a16:creationId xmlns:a16="http://schemas.microsoft.com/office/drawing/2014/main" id="{2B3DA817-9CEB-C717-16F8-E33E8ED60B14}"/>
              </a:ext>
            </a:extLst>
          </p:cNvPr>
          <p:cNvSpPr txBox="1">
            <a:spLocks/>
          </p:cNvSpPr>
          <p:nvPr/>
        </p:nvSpPr>
        <p:spPr>
          <a:xfrm>
            <a:off x="5092449" y="2607502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altLang="zh-TW" dirty="0"/>
              <a:t>Gantt Chart </a:t>
            </a:r>
            <a:endParaRPr lang="en-US" dirty="0"/>
          </a:p>
        </p:txBody>
      </p:sp>
      <p:sp>
        <p:nvSpPr>
          <p:cNvPr id="22" name="Google Shape;715;p30">
            <a:extLst>
              <a:ext uri="{FF2B5EF4-FFF2-40B4-BE49-F238E27FC236}">
                <a16:creationId xmlns:a16="http://schemas.microsoft.com/office/drawing/2014/main" id="{EFB8A1CA-3EFC-42A8-9221-5EA59E55586F}"/>
              </a:ext>
            </a:extLst>
          </p:cNvPr>
          <p:cNvSpPr txBox="1">
            <a:spLocks/>
          </p:cNvSpPr>
          <p:nvPr/>
        </p:nvSpPr>
        <p:spPr>
          <a:xfrm>
            <a:off x="4253368" y="3748740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dirty="0"/>
              <a:t>0</a:t>
            </a:r>
            <a:r>
              <a:rPr lang="en-US" altLang="zh-TW" dirty="0"/>
              <a:t>8</a:t>
            </a:r>
            <a:endParaRPr lang="en" dirty="0"/>
          </a:p>
        </p:txBody>
      </p:sp>
      <p:sp>
        <p:nvSpPr>
          <p:cNvPr id="23" name="Google Shape;720;p30">
            <a:extLst>
              <a:ext uri="{FF2B5EF4-FFF2-40B4-BE49-F238E27FC236}">
                <a16:creationId xmlns:a16="http://schemas.microsoft.com/office/drawing/2014/main" id="{852B0B18-0887-4E58-B981-B07830D8E47F}"/>
              </a:ext>
            </a:extLst>
          </p:cNvPr>
          <p:cNvSpPr txBox="1">
            <a:spLocks/>
          </p:cNvSpPr>
          <p:nvPr/>
        </p:nvSpPr>
        <p:spPr>
          <a:xfrm>
            <a:off x="5092449" y="2047453"/>
            <a:ext cx="1781183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altLang="zh-TW" dirty="0"/>
              <a:t>Job role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TW" dirty="0"/>
              <a:t>Device Initialization</a:t>
            </a:r>
          </a:p>
        </p:txBody>
      </p:sp>
      <p:grpSp>
        <p:nvGrpSpPr>
          <p:cNvPr id="787" name="Google Shape;787;p34"/>
          <p:cNvGrpSpPr/>
          <p:nvPr/>
        </p:nvGrpSpPr>
        <p:grpSpPr>
          <a:xfrm>
            <a:off x="99413" y="5588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93267D5A-FEA5-4173-83BD-94B664F64F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2753" y="2898417"/>
            <a:ext cx="680962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Loads the YOLOv11 model (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yolo11n.pt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Opens the USB camera (index 0) with 320x240 resolution.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Initializes the MAX7219 LED matrix using SPI.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Initializes the PIR motion sensor on GPIO 17.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0DACF9-3F63-4765-8A23-F907FE741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53" y="1017725"/>
            <a:ext cx="639216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0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TW" dirty="0"/>
              <a:t>Main Loop Functionality</a:t>
            </a:r>
          </a:p>
        </p:txBody>
      </p:sp>
      <p:grpSp>
        <p:nvGrpSpPr>
          <p:cNvPr id="787" name="Google Shape;787;p34"/>
          <p:cNvGrpSpPr/>
          <p:nvPr/>
        </p:nvGrpSpPr>
        <p:grpSpPr>
          <a:xfrm>
            <a:off x="99413" y="5588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6B7735BD-7E0B-4994-9C19-DD34CCBA2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53" y="1469468"/>
            <a:ext cx="4163006" cy="142894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06D8184-9D25-4090-ADFC-EF142481BC14}"/>
              </a:ext>
            </a:extLst>
          </p:cNvPr>
          <p:cNvSpPr txBox="1"/>
          <p:nvPr/>
        </p:nvSpPr>
        <p:spPr>
          <a:xfrm>
            <a:off x="699312" y="10177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(1) Wait for Motion Detection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9B4CA3B-3430-4FA3-BD5E-2BBC5427C4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2753" y="3096796"/>
            <a:ext cx="69449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“IDLE” on the LED screen while waiting for motion.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motion is detected, it transitions to detection mode.</a:t>
            </a:r>
          </a:p>
        </p:txBody>
      </p:sp>
    </p:spTree>
    <p:extLst>
      <p:ext uri="{BB962C8B-B14F-4D97-AF65-F5344CB8AC3E}">
        <p14:creationId xmlns:p14="http://schemas.microsoft.com/office/powerpoint/2010/main" val="1318947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TW" dirty="0"/>
              <a:t>Main Loop Functionality</a:t>
            </a:r>
          </a:p>
        </p:txBody>
      </p:sp>
      <p:grpSp>
        <p:nvGrpSpPr>
          <p:cNvPr id="787" name="Google Shape;787;p34"/>
          <p:cNvGrpSpPr/>
          <p:nvPr/>
        </p:nvGrpSpPr>
        <p:grpSpPr>
          <a:xfrm>
            <a:off x="99413" y="5588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06D8184-9D25-4090-ADFC-EF142481BC14}"/>
              </a:ext>
            </a:extLst>
          </p:cNvPr>
          <p:cNvSpPr txBox="1"/>
          <p:nvPr/>
        </p:nvSpPr>
        <p:spPr>
          <a:xfrm>
            <a:off x="699312" y="1017725"/>
            <a:ext cx="623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(2) Frame Capture and Object Detection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C7DD215-83F6-4B36-B963-CC3107C5E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12" y="1501067"/>
            <a:ext cx="6439799" cy="74305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E6E093B-BAF3-409A-94D7-140B198214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99312" y="2353140"/>
            <a:ext cx="72668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Captures a frame from the camera.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Runs YOLO inference to detect objects (particularly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person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class).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6855B73-3EDF-45B7-B8A5-6CFE92BC9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12" y="3105691"/>
            <a:ext cx="7135221" cy="695422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3093A5C3-E6F5-4B64-9A17-219A7E0D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312" y="3966565"/>
            <a:ext cx="72668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Extracts class IDs from YOLO results and counts how many are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 0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(which refers to people)</a:t>
            </a:r>
            <a:endParaRPr lang="zh-TW" altLang="zh-TW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45E1E7A-F26C-4AA8-A7E3-E1407E271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6944"/>
            <a:ext cx="21352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417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TW" dirty="0"/>
              <a:t>Main Loop Functionality</a:t>
            </a:r>
          </a:p>
        </p:txBody>
      </p:sp>
      <p:grpSp>
        <p:nvGrpSpPr>
          <p:cNvPr id="787" name="Google Shape;787;p34"/>
          <p:cNvGrpSpPr/>
          <p:nvPr/>
        </p:nvGrpSpPr>
        <p:grpSpPr>
          <a:xfrm>
            <a:off x="99413" y="5588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06D8184-9D25-4090-ADFC-EF142481BC14}"/>
              </a:ext>
            </a:extLst>
          </p:cNvPr>
          <p:cNvSpPr txBox="1"/>
          <p:nvPr/>
        </p:nvSpPr>
        <p:spPr>
          <a:xfrm>
            <a:off x="699312" y="1017725"/>
            <a:ext cx="623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(3) Triggering Warning and Sending Email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093A5C3-E6F5-4B64-9A17-219A7E0D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00" y="4098310"/>
            <a:ext cx="73515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r>
              <a:rPr lang="en-US" altLang="zh-TW" sz="1800" dirty="0"/>
              <a:t>If a person is continuously detected for more than 10 seconds: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dirty="0"/>
              <a:t>Start LED “WARNING” scroll animation in a background thread.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dirty="0"/>
              <a:t>Send an alert email with the captured image.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zh-TW" altLang="zh-TW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45E1E7A-F26C-4AA8-A7E3-E1407E271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6944"/>
            <a:ext cx="21352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DCAA7D-7D12-4440-9275-D88D98A3E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08" y="1387057"/>
            <a:ext cx="5540698" cy="264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7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TW" dirty="0"/>
              <a:t>Main Loop Functionality</a:t>
            </a:r>
          </a:p>
        </p:txBody>
      </p:sp>
      <p:grpSp>
        <p:nvGrpSpPr>
          <p:cNvPr id="787" name="Google Shape;787;p34"/>
          <p:cNvGrpSpPr/>
          <p:nvPr/>
        </p:nvGrpSpPr>
        <p:grpSpPr>
          <a:xfrm>
            <a:off x="99413" y="5588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06D8184-9D25-4090-ADFC-EF142481BC14}"/>
              </a:ext>
            </a:extLst>
          </p:cNvPr>
          <p:cNvSpPr txBox="1"/>
          <p:nvPr/>
        </p:nvSpPr>
        <p:spPr>
          <a:xfrm>
            <a:off x="699312" y="1017725"/>
            <a:ext cx="623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(4) Clearing the Alert State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093A5C3-E6F5-4B64-9A17-219A7E0D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00" y="3770385"/>
            <a:ext cx="735156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r>
              <a:rPr lang="en-US" altLang="zh-TW" sz="1800" dirty="0"/>
              <a:t>If no person is detected for over 3 seconds: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dirty="0"/>
              <a:t>Stop the “WARNING”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dirty="0"/>
              <a:t>Display “CLEAR” on the LED matrix.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dirty="0"/>
              <a:t>Send a “CLEAR” email with a snapshot.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zh-TW" altLang="zh-TW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45E1E7A-F26C-4AA8-A7E3-E1407E271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6944"/>
            <a:ext cx="21352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7DECEC7-A394-4832-A21D-25A87754B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87057"/>
            <a:ext cx="6460729" cy="238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47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TW" dirty="0"/>
              <a:t>Main Loop Functionality</a:t>
            </a:r>
          </a:p>
        </p:txBody>
      </p:sp>
      <p:grpSp>
        <p:nvGrpSpPr>
          <p:cNvPr id="787" name="Google Shape;787;p34"/>
          <p:cNvGrpSpPr/>
          <p:nvPr/>
        </p:nvGrpSpPr>
        <p:grpSpPr>
          <a:xfrm>
            <a:off x="99413" y="5588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06D8184-9D25-4090-ADFC-EF142481BC14}"/>
              </a:ext>
            </a:extLst>
          </p:cNvPr>
          <p:cNvSpPr txBox="1"/>
          <p:nvPr/>
        </p:nvSpPr>
        <p:spPr>
          <a:xfrm>
            <a:off x="699312" y="1017725"/>
            <a:ext cx="623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(5) Return to PIR Mode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093A5C3-E6F5-4B64-9A17-219A7E0D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312" y="2794759"/>
            <a:ext cx="73515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TW" sz="1800" dirty="0"/>
              <a:t>After 10 seconds of clear status, the system re-enters idle mode, waiting for new PIR triggers.</a:t>
            </a:r>
            <a:endParaRPr lang="zh-TW" altLang="zh-TW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45E1E7A-F26C-4AA8-A7E3-E1407E271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6944"/>
            <a:ext cx="21352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C13C8F-71AB-4722-B8ED-56472C61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87057"/>
            <a:ext cx="497274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37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TW" dirty="0"/>
              <a:t>Cleanup and Exit</a:t>
            </a:r>
          </a:p>
        </p:txBody>
      </p:sp>
      <p:grpSp>
        <p:nvGrpSpPr>
          <p:cNvPr id="787" name="Google Shape;787;p34"/>
          <p:cNvGrpSpPr/>
          <p:nvPr/>
        </p:nvGrpSpPr>
        <p:grpSpPr>
          <a:xfrm>
            <a:off x="99413" y="5588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4" name="Rectangle 1">
            <a:extLst>
              <a:ext uri="{FF2B5EF4-FFF2-40B4-BE49-F238E27FC236}">
                <a16:creationId xmlns:a16="http://schemas.microsoft.com/office/drawing/2014/main" id="{3093A5C3-E6F5-4B64-9A17-219A7E0D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00" y="2476269"/>
            <a:ext cx="73515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TW" sz="1800" dirty="0"/>
              <a:t>Releases the camera resource and closes all OpenCV windows to cleanly exit the program.</a:t>
            </a:r>
            <a:endParaRPr lang="zh-TW" altLang="zh-TW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45E1E7A-F26C-4AA8-A7E3-E1407E271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6944"/>
            <a:ext cx="21352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FD411E5-7702-4A53-8D4A-3429EE002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04049"/>
            <a:ext cx="266737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26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08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C9730F4F-649A-8A61-22B9-D6F6A4D8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TW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03230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05;p47">
            <a:extLst>
              <a:ext uri="{FF2B5EF4-FFF2-40B4-BE49-F238E27FC236}">
                <a16:creationId xmlns:a16="http://schemas.microsoft.com/office/drawing/2014/main" id="{16ACC119-6673-8AD1-7831-A53525396C28}"/>
              </a:ext>
            </a:extLst>
          </p:cNvPr>
          <p:cNvSpPr txBox="1">
            <a:spLocks/>
          </p:cNvSpPr>
          <p:nvPr/>
        </p:nvSpPr>
        <p:spPr>
          <a:xfrm>
            <a:off x="1132704" y="2026108"/>
            <a:ext cx="44481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Q&amp;A</a:t>
            </a:r>
          </a:p>
        </p:txBody>
      </p:sp>
      <p:sp>
        <p:nvSpPr>
          <p:cNvPr id="8" name="Google Shape;1208;p47">
            <a:extLst>
              <a:ext uri="{FF2B5EF4-FFF2-40B4-BE49-F238E27FC236}">
                <a16:creationId xmlns:a16="http://schemas.microsoft.com/office/drawing/2014/main" id="{3F91A189-52F2-EE09-9DE1-25A6BEA9DA9A}"/>
              </a:ext>
            </a:extLst>
          </p:cNvPr>
          <p:cNvSpPr/>
          <p:nvPr/>
        </p:nvSpPr>
        <p:spPr>
          <a:xfrm rot="-5400000">
            <a:off x="693965" y="2495370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858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Goals</a:t>
            </a:r>
            <a:endParaRPr lang="en-US" dirty="0"/>
          </a:p>
        </p:txBody>
      </p:sp>
      <p:grpSp>
        <p:nvGrpSpPr>
          <p:cNvPr id="787" name="Google Shape;787;p34"/>
          <p:cNvGrpSpPr/>
          <p:nvPr/>
        </p:nvGrpSpPr>
        <p:grpSpPr>
          <a:xfrm>
            <a:off x="99413" y="5588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750E54B5-7491-6E21-005D-6C503E3D53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379329"/>
            <a:ext cx="733021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system detection accuracy and reduce false alarms.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real-time SMS alerts and display warning information on-screen.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hardware and software stability for continuous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sensor data and camera footage effectively for comprehensive surveillance.</a:t>
            </a:r>
          </a:p>
        </p:txBody>
      </p:sp>
    </p:spTree>
    <p:extLst>
      <p:ext uri="{BB962C8B-B14F-4D97-AF65-F5344CB8AC3E}">
        <p14:creationId xmlns:p14="http://schemas.microsoft.com/office/powerpoint/2010/main" val="201116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Storyline </a:t>
            </a:r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Challenges</a:t>
            </a:r>
            <a:endParaRPr lang="en-US" dirty="0"/>
          </a:p>
        </p:txBody>
      </p:sp>
      <p:grpSp>
        <p:nvGrpSpPr>
          <p:cNvPr id="787" name="Google Shape;787;p34"/>
          <p:cNvGrpSpPr/>
          <p:nvPr/>
        </p:nvGrpSpPr>
        <p:grpSpPr>
          <a:xfrm>
            <a:off x="99413" y="5588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63358B23-F169-6A9A-70E5-093725AA43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143655"/>
            <a:ext cx="715383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integration and wiring: Multiple sensors and wireless modules add complexity.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of image detection: Factors like ambient lighting and background noise must be managed.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synchronization: Stable and reliable data exchange between Arduino and Raspberry Pi is crucial.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GSM/SMS feasibility: If using SIM cards, signal strength and costs must be considered; if using a cloud API, a stable network connection is required.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8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Storyline </a:t>
            </a:r>
          </a:p>
        </p:txBody>
      </p:sp>
      <p:sp>
        <p:nvSpPr>
          <p:cNvPr id="765" name="Google Shape;765;p33"/>
          <p:cNvSpPr/>
          <p:nvPr/>
        </p:nvSpPr>
        <p:spPr>
          <a:xfrm>
            <a:off x="3296436" y="558925"/>
            <a:ext cx="345150" cy="344900"/>
          </a:xfrm>
          <a:custGeom>
            <a:avLst/>
            <a:gdLst/>
            <a:ahLst/>
            <a:cxnLst/>
            <a:rect l="l" t="t" r="r" b="b"/>
            <a:pathLst>
              <a:path w="13806" h="13796" extrusionOk="0">
                <a:moveTo>
                  <a:pt x="2561" y="880"/>
                </a:moveTo>
                <a:lnTo>
                  <a:pt x="3964" y="1747"/>
                </a:lnTo>
                <a:lnTo>
                  <a:pt x="2561" y="2622"/>
                </a:lnTo>
                <a:lnTo>
                  <a:pt x="1170" y="1747"/>
                </a:lnTo>
                <a:lnTo>
                  <a:pt x="2561" y="880"/>
                </a:lnTo>
                <a:close/>
                <a:moveTo>
                  <a:pt x="11247" y="880"/>
                </a:moveTo>
                <a:lnTo>
                  <a:pt x="12638" y="1747"/>
                </a:lnTo>
                <a:lnTo>
                  <a:pt x="11247" y="2622"/>
                </a:lnTo>
                <a:lnTo>
                  <a:pt x="9855" y="1747"/>
                </a:lnTo>
                <a:lnTo>
                  <a:pt x="11247" y="880"/>
                </a:lnTo>
                <a:close/>
                <a:moveTo>
                  <a:pt x="808" y="2482"/>
                </a:moveTo>
                <a:lnTo>
                  <a:pt x="2152" y="3323"/>
                </a:lnTo>
                <a:lnTo>
                  <a:pt x="2152" y="5065"/>
                </a:lnTo>
                <a:lnTo>
                  <a:pt x="808" y="4224"/>
                </a:lnTo>
                <a:lnTo>
                  <a:pt x="808" y="2482"/>
                </a:lnTo>
                <a:close/>
                <a:moveTo>
                  <a:pt x="4315" y="2482"/>
                </a:moveTo>
                <a:lnTo>
                  <a:pt x="4315" y="4224"/>
                </a:lnTo>
                <a:lnTo>
                  <a:pt x="2971" y="5065"/>
                </a:lnTo>
                <a:lnTo>
                  <a:pt x="2971" y="3323"/>
                </a:lnTo>
                <a:lnTo>
                  <a:pt x="4315" y="2482"/>
                </a:lnTo>
                <a:close/>
                <a:moveTo>
                  <a:pt x="9493" y="2482"/>
                </a:moveTo>
                <a:lnTo>
                  <a:pt x="10837" y="3323"/>
                </a:lnTo>
                <a:lnTo>
                  <a:pt x="10837" y="5065"/>
                </a:lnTo>
                <a:lnTo>
                  <a:pt x="9493" y="4224"/>
                </a:lnTo>
                <a:lnTo>
                  <a:pt x="9493" y="2482"/>
                </a:lnTo>
                <a:close/>
                <a:moveTo>
                  <a:pt x="13000" y="2482"/>
                </a:moveTo>
                <a:lnTo>
                  <a:pt x="13000" y="4224"/>
                </a:lnTo>
                <a:lnTo>
                  <a:pt x="11642" y="5065"/>
                </a:lnTo>
                <a:lnTo>
                  <a:pt x="11642" y="3323"/>
                </a:lnTo>
                <a:lnTo>
                  <a:pt x="13000" y="2482"/>
                </a:lnTo>
                <a:close/>
                <a:moveTo>
                  <a:pt x="2561" y="8479"/>
                </a:moveTo>
                <a:lnTo>
                  <a:pt x="3964" y="9355"/>
                </a:lnTo>
                <a:lnTo>
                  <a:pt x="2561" y="10219"/>
                </a:lnTo>
                <a:lnTo>
                  <a:pt x="1170" y="9355"/>
                </a:lnTo>
                <a:lnTo>
                  <a:pt x="2561" y="8479"/>
                </a:lnTo>
                <a:close/>
                <a:moveTo>
                  <a:pt x="11247" y="8479"/>
                </a:moveTo>
                <a:lnTo>
                  <a:pt x="12638" y="9355"/>
                </a:lnTo>
                <a:lnTo>
                  <a:pt x="11247" y="10219"/>
                </a:lnTo>
                <a:lnTo>
                  <a:pt x="9855" y="9355"/>
                </a:lnTo>
                <a:lnTo>
                  <a:pt x="11247" y="8479"/>
                </a:lnTo>
                <a:close/>
                <a:moveTo>
                  <a:pt x="8685" y="2961"/>
                </a:moveTo>
                <a:lnTo>
                  <a:pt x="8685" y="4445"/>
                </a:lnTo>
                <a:cubicBezTo>
                  <a:pt x="8685" y="4586"/>
                  <a:pt x="8756" y="4715"/>
                  <a:pt x="8873" y="4785"/>
                </a:cubicBezTo>
                <a:lnTo>
                  <a:pt x="10837" y="6025"/>
                </a:lnTo>
                <a:lnTo>
                  <a:pt x="10837" y="7778"/>
                </a:lnTo>
                <a:lnTo>
                  <a:pt x="8873" y="9015"/>
                </a:lnTo>
                <a:cubicBezTo>
                  <a:pt x="8756" y="9085"/>
                  <a:pt x="8685" y="9214"/>
                  <a:pt x="8685" y="9355"/>
                </a:cubicBezTo>
                <a:lnTo>
                  <a:pt x="8685" y="10839"/>
                </a:lnTo>
                <a:lnTo>
                  <a:pt x="5120" y="10839"/>
                </a:lnTo>
                <a:lnTo>
                  <a:pt x="5120" y="9355"/>
                </a:lnTo>
                <a:cubicBezTo>
                  <a:pt x="5120" y="9214"/>
                  <a:pt x="5050" y="9085"/>
                  <a:pt x="4935" y="9015"/>
                </a:cubicBezTo>
                <a:lnTo>
                  <a:pt x="2971" y="7778"/>
                </a:lnTo>
                <a:lnTo>
                  <a:pt x="2971" y="6025"/>
                </a:lnTo>
                <a:lnTo>
                  <a:pt x="4935" y="4785"/>
                </a:lnTo>
                <a:cubicBezTo>
                  <a:pt x="5050" y="4715"/>
                  <a:pt x="5120" y="4586"/>
                  <a:pt x="5120" y="4445"/>
                </a:cubicBezTo>
                <a:lnTo>
                  <a:pt x="5120" y="2961"/>
                </a:lnTo>
                <a:close/>
                <a:moveTo>
                  <a:pt x="808" y="10078"/>
                </a:moveTo>
                <a:lnTo>
                  <a:pt x="2152" y="10920"/>
                </a:lnTo>
                <a:lnTo>
                  <a:pt x="2152" y="12662"/>
                </a:lnTo>
                <a:lnTo>
                  <a:pt x="808" y="11821"/>
                </a:lnTo>
                <a:lnTo>
                  <a:pt x="808" y="10078"/>
                </a:lnTo>
                <a:close/>
                <a:moveTo>
                  <a:pt x="4315" y="10078"/>
                </a:moveTo>
                <a:lnTo>
                  <a:pt x="4315" y="11821"/>
                </a:lnTo>
                <a:lnTo>
                  <a:pt x="2971" y="12662"/>
                </a:lnTo>
                <a:lnTo>
                  <a:pt x="2971" y="10920"/>
                </a:lnTo>
                <a:lnTo>
                  <a:pt x="4315" y="10078"/>
                </a:lnTo>
                <a:close/>
                <a:moveTo>
                  <a:pt x="9493" y="10078"/>
                </a:moveTo>
                <a:lnTo>
                  <a:pt x="10837" y="10920"/>
                </a:lnTo>
                <a:lnTo>
                  <a:pt x="10837" y="12662"/>
                </a:lnTo>
                <a:lnTo>
                  <a:pt x="9493" y="11821"/>
                </a:lnTo>
                <a:lnTo>
                  <a:pt x="9493" y="10078"/>
                </a:lnTo>
                <a:close/>
                <a:moveTo>
                  <a:pt x="13000" y="10078"/>
                </a:moveTo>
                <a:lnTo>
                  <a:pt x="13000" y="11821"/>
                </a:lnTo>
                <a:lnTo>
                  <a:pt x="11642" y="12662"/>
                </a:lnTo>
                <a:lnTo>
                  <a:pt x="11642" y="10920"/>
                </a:lnTo>
                <a:lnTo>
                  <a:pt x="13000" y="10078"/>
                </a:lnTo>
                <a:close/>
                <a:moveTo>
                  <a:pt x="2561" y="0"/>
                </a:moveTo>
                <a:cubicBezTo>
                  <a:pt x="2489" y="0"/>
                  <a:pt x="2416" y="21"/>
                  <a:pt x="2351" y="63"/>
                </a:cubicBezTo>
                <a:lnTo>
                  <a:pt x="188" y="1407"/>
                </a:lnTo>
                <a:cubicBezTo>
                  <a:pt x="70" y="1477"/>
                  <a:pt x="0" y="1618"/>
                  <a:pt x="0" y="1747"/>
                </a:cubicBezTo>
                <a:lnTo>
                  <a:pt x="0" y="4445"/>
                </a:lnTo>
                <a:cubicBezTo>
                  <a:pt x="0" y="4586"/>
                  <a:pt x="70" y="4715"/>
                  <a:pt x="188" y="4785"/>
                </a:cubicBezTo>
                <a:lnTo>
                  <a:pt x="2152" y="6025"/>
                </a:lnTo>
                <a:lnTo>
                  <a:pt x="2152" y="7778"/>
                </a:lnTo>
                <a:lnTo>
                  <a:pt x="188" y="9015"/>
                </a:lnTo>
                <a:cubicBezTo>
                  <a:pt x="70" y="9085"/>
                  <a:pt x="0" y="9214"/>
                  <a:pt x="0" y="9355"/>
                </a:cubicBezTo>
                <a:lnTo>
                  <a:pt x="0" y="12056"/>
                </a:lnTo>
                <a:cubicBezTo>
                  <a:pt x="0" y="12182"/>
                  <a:pt x="70" y="12323"/>
                  <a:pt x="188" y="12393"/>
                </a:cubicBezTo>
                <a:lnTo>
                  <a:pt x="2351" y="13739"/>
                </a:lnTo>
                <a:cubicBezTo>
                  <a:pt x="2410" y="13784"/>
                  <a:pt x="2491" y="13795"/>
                  <a:pt x="2561" y="13795"/>
                </a:cubicBezTo>
                <a:cubicBezTo>
                  <a:pt x="2632" y="13795"/>
                  <a:pt x="2713" y="13784"/>
                  <a:pt x="2772" y="13739"/>
                </a:cubicBezTo>
                <a:lnTo>
                  <a:pt x="4935" y="12393"/>
                </a:lnTo>
                <a:cubicBezTo>
                  <a:pt x="5050" y="12323"/>
                  <a:pt x="5120" y="12182"/>
                  <a:pt x="5120" y="12056"/>
                </a:cubicBezTo>
                <a:lnTo>
                  <a:pt x="5120" y="11647"/>
                </a:lnTo>
                <a:lnTo>
                  <a:pt x="8685" y="11647"/>
                </a:lnTo>
                <a:lnTo>
                  <a:pt x="8685" y="12056"/>
                </a:lnTo>
                <a:cubicBezTo>
                  <a:pt x="8685" y="12182"/>
                  <a:pt x="8756" y="12323"/>
                  <a:pt x="8873" y="12393"/>
                </a:cubicBezTo>
                <a:lnTo>
                  <a:pt x="11025" y="13739"/>
                </a:lnTo>
                <a:cubicBezTo>
                  <a:pt x="11095" y="13784"/>
                  <a:pt x="11165" y="13795"/>
                  <a:pt x="11247" y="13795"/>
                </a:cubicBezTo>
                <a:cubicBezTo>
                  <a:pt x="11317" y="13795"/>
                  <a:pt x="11387" y="13784"/>
                  <a:pt x="11457" y="13739"/>
                </a:cubicBezTo>
                <a:lnTo>
                  <a:pt x="13620" y="12393"/>
                </a:lnTo>
                <a:cubicBezTo>
                  <a:pt x="13735" y="12323"/>
                  <a:pt x="13805" y="12182"/>
                  <a:pt x="13805" y="12056"/>
                </a:cubicBezTo>
                <a:lnTo>
                  <a:pt x="13805" y="9355"/>
                </a:lnTo>
                <a:cubicBezTo>
                  <a:pt x="13805" y="9214"/>
                  <a:pt x="13735" y="9085"/>
                  <a:pt x="13620" y="9015"/>
                </a:cubicBezTo>
                <a:lnTo>
                  <a:pt x="11642" y="7778"/>
                </a:lnTo>
                <a:lnTo>
                  <a:pt x="11642" y="6025"/>
                </a:lnTo>
                <a:lnTo>
                  <a:pt x="13620" y="4785"/>
                </a:lnTo>
                <a:cubicBezTo>
                  <a:pt x="13735" y="4715"/>
                  <a:pt x="13805" y="4586"/>
                  <a:pt x="13805" y="4445"/>
                </a:cubicBezTo>
                <a:lnTo>
                  <a:pt x="13805" y="1747"/>
                </a:lnTo>
                <a:cubicBezTo>
                  <a:pt x="13805" y="1618"/>
                  <a:pt x="13735" y="1477"/>
                  <a:pt x="13620" y="1407"/>
                </a:cubicBezTo>
                <a:lnTo>
                  <a:pt x="11457" y="63"/>
                </a:lnTo>
                <a:cubicBezTo>
                  <a:pt x="11393" y="21"/>
                  <a:pt x="11320" y="0"/>
                  <a:pt x="11245" y="0"/>
                </a:cubicBezTo>
                <a:cubicBezTo>
                  <a:pt x="11171" y="0"/>
                  <a:pt x="11095" y="21"/>
                  <a:pt x="11025" y="63"/>
                </a:cubicBezTo>
                <a:lnTo>
                  <a:pt x="8873" y="1407"/>
                </a:lnTo>
                <a:cubicBezTo>
                  <a:pt x="8756" y="1477"/>
                  <a:pt x="8685" y="1618"/>
                  <a:pt x="8685" y="1747"/>
                </a:cubicBezTo>
                <a:lnTo>
                  <a:pt x="8685" y="2153"/>
                </a:lnTo>
                <a:lnTo>
                  <a:pt x="5120" y="2153"/>
                </a:lnTo>
                <a:lnTo>
                  <a:pt x="5120" y="1747"/>
                </a:lnTo>
                <a:cubicBezTo>
                  <a:pt x="5120" y="1618"/>
                  <a:pt x="5050" y="1477"/>
                  <a:pt x="4935" y="1407"/>
                </a:cubicBezTo>
                <a:lnTo>
                  <a:pt x="2772" y="63"/>
                </a:lnTo>
                <a:cubicBezTo>
                  <a:pt x="2707" y="21"/>
                  <a:pt x="2634" y="0"/>
                  <a:pt x="25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2826705" y="539275"/>
            <a:ext cx="345150" cy="345125"/>
          </a:xfrm>
          <a:custGeom>
            <a:avLst/>
            <a:gdLst/>
            <a:ahLst/>
            <a:cxnLst/>
            <a:rect l="l" t="t" r="r" b="b"/>
            <a:pathLst>
              <a:path w="13806" h="13805" extrusionOk="0">
                <a:moveTo>
                  <a:pt x="2547" y="808"/>
                </a:moveTo>
                <a:cubicBezTo>
                  <a:pt x="2991" y="808"/>
                  <a:pt x="3355" y="1170"/>
                  <a:pt x="3355" y="1616"/>
                </a:cubicBezTo>
                <a:cubicBezTo>
                  <a:pt x="3355" y="2059"/>
                  <a:pt x="2991" y="2421"/>
                  <a:pt x="2547" y="2421"/>
                </a:cubicBezTo>
                <a:cubicBezTo>
                  <a:pt x="2104" y="2421"/>
                  <a:pt x="1742" y="2059"/>
                  <a:pt x="1742" y="1616"/>
                </a:cubicBezTo>
                <a:cubicBezTo>
                  <a:pt x="1742" y="1170"/>
                  <a:pt x="2104" y="808"/>
                  <a:pt x="2547" y="808"/>
                </a:cubicBezTo>
                <a:close/>
                <a:moveTo>
                  <a:pt x="11233" y="808"/>
                </a:moveTo>
                <a:cubicBezTo>
                  <a:pt x="11676" y="808"/>
                  <a:pt x="12038" y="1170"/>
                  <a:pt x="12038" y="1616"/>
                </a:cubicBezTo>
                <a:cubicBezTo>
                  <a:pt x="12038" y="2059"/>
                  <a:pt x="11676" y="2421"/>
                  <a:pt x="11233" y="2421"/>
                </a:cubicBezTo>
                <a:cubicBezTo>
                  <a:pt x="10789" y="2421"/>
                  <a:pt x="10425" y="2059"/>
                  <a:pt x="10425" y="1616"/>
                </a:cubicBezTo>
                <a:cubicBezTo>
                  <a:pt x="10425" y="1170"/>
                  <a:pt x="10789" y="808"/>
                  <a:pt x="11233" y="808"/>
                </a:cubicBezTo>
                <a:close/>
                <a:moveTo>
                  <a:pt x="3097" y="3229"/>
                </a:moveTo>
                <a:cubicBezTo>
                  <a:pt x="3762" y="3229"/>
                  <a:pt x="4312" y="3776"/>
                  <a:pt x="4312" y="4444"/>
                </a:cubicBezTo>
                <a:lnTo>
                  <a:pt x="4312" y="4853"/>
                </a:lnTo>
                <a:lnTo>
                  <a:pt x="805" y="4853"/>
                </a:lnTo>
                <a:lnTo>
                  <a:pt x="805" y="4444"/>
                </a:lnTo>
                <a:cubicBezTo>
                  <a:pt x="805" y="3776"/>
                  <a:pt x="1355" y="3229"/>
                  <a:pt x="2023" y="3229"/>
                </a:cubicBezTo>
                <a:close/>
                <a:moveTo>
                  <a:pt x="11782" y="3229"/>
                </a:moveTo>
                <a:cubicBezTo>
                  <a:pt x="12447" y="3229"/>
                  <a:pt x="12997" y="3776"/>
                  <a:pt x="12997" y="4444"/>
                </a:cubicBezTo>
                <a:lnTo>
                  <a:pt x="12997" y="4853"/>
                </a:lnTo>
                <a:lnTo>
                  <a:pt x="9491" y="4853"/>
                </a:lnTo>
                <a:lnTo>
                  <a:pt x="9491" y="4444"/>
                </a:lnTo>
                <a:cubicBezTo>
                  <a:pt x="9491" y="3776"/>
                  <a:pt x="10029" y="3229"/>
                  <a:pt x="10705" y="3229"/>
                </a:cubicBezTo>
                <a:close/>
                <a:moveTo>
                  <a:pt x="6497" y="3229"/>
                </a:moveTo>
                <a:lnTo>
                  <a:pt x="6497" y="5473"/>
                </a:lnTo>
                <a:cubicBezTo>
                  <a:pt x="6006" y="5613"/>
                  <a:pt x="5611" y="5998"/>
                  <a:pt x="5470" y="6500"/>
                </a:cubicBezTo>
                <a:lnTo>
                  <a:pt x="2968" y="6500"/>
                </a:lnTo>
                <a:lnTo>
                  <a:pt x="2968" y="5658"/>
                </a:lnTo>
                <a:lnTo>
                  <a:pt x="4721" y="5658"/>
                </a:lnTo>
                <a:cubicBezTo>
                  <a:pt x="4943" y="5658"/>
                  <a:pt x="5120" y="5484"/>
                  <a:pt x="5120" y="5249"/>
                </a:cubicBezTo>
                <a:lnTo>
                  <a:pt x="5120" y="4444"/>
                </a:lnTo>
                <a:cubicBezTo>
                  <a:pt x="5120" y="3986"/>
                  <a:pt x="4968" y="3565"/>
                  <a:pt x="4710" y="3229"/>
                </a:cubicBezTo>
                <a:close/>
                <a:moveTo>
                  <a:pt x="9081" y="3229"/>
                </a:moveTo>
                <a:cubicBezTo>
                  <a:pt x="8837" y="3565"/>
                  <a:pt x="8685" y="3986"/>
                  <a:pt x="8685" y="4444"/>
                </a:cubicBezTo>
                <a:lnTo>
                  <a:pt x="8685" y="5249"/>
                </a:lnTo>
                <a:cubicBezTo>
                  <a:pt x="8685" y="5484"/>
                  <a:pt x="8859" y="5658"/>
                  <a:pt x="9081" y="5658"/>
                </a:cubicBezTo>
                <a:lnTo>
                  <a:pt x="10834" y="5658"/>
                </a:lnTo>
                <a:lnTo>
                  <a:pt x="10834" y="6500"/>
                </a:lnTo>
                <a:lnTo>
                  <a:pt x="8321" y="6500"/>
                </a:lnTo>
                <a:cubicBezTo>
                  <a:pt x="8180" y="5998"/>
                  <a:pt x="7796" y="5613"/>
                  <a:pt x="7305" y="5473"/>
                </a:cubicBezTo>
                <a:lnTo>
                  <a:pt x="7305" y="3229"/>
                </a:lnTo>
                <a:close/>
                <a:moveTo>
                  <a:pt x="6884" y="6231"/>
                </a:moveTo>
                <a:cubicBezTo>
                  <a:pt x="7257" y="6231"/>
                  <a:pt x="7563" y="6525"/>
                  <a:pt x="7563" y="6898"/>
                </a:cubicBezTo>
                <a:cubicBezTo>
                  <a:pt x="7563" y="7271"/>
                  <a:pt x="7257" y="7577"/>
                  <a:pt x="6884" y="7577"/>
                </a:cubicBezTo>
                <a:cubicBezTo>
                  <a:pt x="6522" y="7577"/>
                  <a:pt x="6217" y="7271"/>
                  <a:pt x="6217" y="6898"/>
                </a:cubicBezTo>
                <a:cubicBezTo>
                  <a:pt x="6217" y="6525"/>
                  <a:pt x="6522" y="6231"/>
                  <a:pt x="6884" y="6231"/>
                </a:cubicBezTo>
                <a:close/>
                <a:moveTo>
                  <a:pt x="2547" y="8943"/>
                </a:moveTo>
                <a:cubicBezTo>
                  <a:pt x="2991" y="8943"/>
                  <a:pt x="3355" y="9316"/>
                  <a:pt x="3355" y="9762"/>
                </a:cubicBezTo>
                <a:cubicBezTo>
                  <a:pt x="3355" y="10206"/>
                  <a:pt x="2991" y="10568"/>
                  <a:pt x="2547" y="10568"/>
                </a:cubicBezTo>
                <a:cubicBezTo>
                  <a:pt x="2104" y="10568"/>
                  <a:pt x="1742" y="10206"/>
                  <a:pt x="1742" y="9762"/>
                </a:cubicBezTo>
                <a:cubicBezTo>
                  <a:pt x="1742" y="9316"/>
                  <a:pt x="2104" y="8943"/>
                  <a:pt x="2547" y="8943"/>
                </a:cubicBezTo>
                <a:close/>
                <a:moveTo>
                  <a:pt x="5470" y="7308"/>
                </a:moveTo>
                <a:cubicBezTo>
                  <a:pt x="5611" y="7799"/>
                  <a:pt x="6006" y="8183"/>
                  <a:pt x="6497" y="8323"/>
                </a:cubicBezTo>
                <a:lnTo>
                  <a:pt x="6497" y="10568"/>
                </a:lnTo>
                <a:lnTo>
                  <a:pt x="3961" y="10568"/>
                </a:lnTo>
                <a:cubicBezTo>
                  <a:pt x="4101" y="10323"/>
                  <a:pt x="4172" y="10054"/>
                  <a:pt x="4172" y="9762"/>
                </a:cubicBezTo>
                <a:cubicBezTo>
                  <a:pt x="4172" y="9002"/>
                  <a:pt x="3658" y="8371"/>
                  <a:pt x="2968" y="8194"/>
                </a:cubicBezTo>
                <a:lnTo>
                  <a:pt x="2968" y="7308"/>
                </a:lnTo>
                <a:close/>
                <a:moveTo>
                  <a:pt x="10834" y="7308"/>
                </a:moveTo>
                <a:lnTo>
                  <a:pt x="10834" y="8194"/>
                </a:lnTo>
                <a:cubicBezTo>
                  <a:pt x="10133" y="8371"/>
                  <a:pt x="9620" y="9002"/>
                  <a:pt x="9620" y="9762"/>
                </a:cubicBezTo>
                <a:cubicBezTo>
                  <a:pt x="9620" y="10054"/>
                  <a:pt x="9701" y="10323"/>
                  <a:pt x="9841" y="10568"/>
                </a:cubicBezTo>
                <a:lnTo>
                  <a:pt x="7305" y="10568"/>
                </a:lnTo>
                <a:lnTo>
                  <a:pt x="7305" y="8323"/>
                </a:lnTo>
                <a:cubicBezTo>
                  <a:pt x="7796" y="8183"/>
                  <a:pt x="8180" y="7799"/>
                  <a:pt x="8321" y="7308"/>
                </a:cubicBezTo>
                <a:close/>
                <a:moveTo>
                  <a:pt x="11233" y="8943"/>
                </a:moveTo>
                <a:cubicBezTo>
                  <a:pt x="11676" y="8943"/>
                  <a:pt x="12038" y="9316"/>
                  <a:pt x="12038" y="9762"/>
                </a:cubicBezTo>
                <a:cubicBezTo>
                  <a:pt x="12038" y="10206"/>
                  <a:pt x="11676" y="10568"/>
                  <a:pt x="11233" y="10568"/>
                </a:cubicBezTo>
                <a:cubicBezTo>
                  <a:pt x="10789" y="10568"/>
                  <a:pt x="10425" y="10206"/>
                  <a:pt x="10425" y="9762"/>
                </a:cubicBezTo>
                <a:cubicBezTo>
                  <a:pt x="10425" y="9316"/>
                  <a:pt x="10789" y="8943"/>
                  <a:pt x="11233" y="8943"/>
                </a:cubicBezTo>
                <a:close/>
                <a:moveTo>
                  <a:pt x="3097" y="11375"/>
                </a:moveTo>
                <a:cubicBezTo>
                  <a:pt x="3762" y="11375"/>
                  <a:pt x="4312" y="11925"/>
                  <a:pt x="4312" y="12590"/>
                </a:cubicBezTo>
                <a:lnTo>
                  <a:pt x="4312" y="12989"/>
                </a:lnTo>
                <a:lnTo>
                  <a:pt x="805" y="12989"/>
                </a:lnTo>
                <a:lnTo>
                  <a:pt x="805" y="12590"/>
                </a:lnTo>
                <a:cubicBezTo>
                  <a:pt x="805" y="11925"/>
                  <a:pt x="1355" y="11375"/>
                  <a:pt x="2023" y="11375"/>
                </a:cubicBezTo>
                <a:close/>
                <a:moveTo>
                  <a:pt x="11782" y="11375"/>
                </a:moveTo>
                <a:cubicBezTo>
                  <a:pt x="12447" y="11375"/>
                  <a:pt x="12997" y="11925"/>
                  <a:pt x="12997" y="12590"/>
                </a:cubicBezTo>
                <a:lnTo>
                  <a:pt x="12997" y="12989"/>
                </a:lnTo>
                <a:lnTo>
                  <a:pt x="9491" y="12989"/>
                </a:lnTo>
                <a:lnTo>
                  <a:pt x="9491" y="12590"/>
                </a:lnTo>
                <a:cubicBezTo>
                  <a:pt x="9491" y="11925"/>
                  <a:pt x="10029" y="11375"/>
                  <a:pt x="10705" y="11375"/>
                </a:cubicBezTo>
                <a:close/>
                <a:moveTo>
                  <a:pt x="2545" y="1"/>
                </a:moveTo>
                <a:cubicBezTo>
                  <a:pt x="1660" y="1"/>
                  <a:pt x="945" y="732"/>
                  <a:pt x="945" y="1616"/>
                </a:cubicBezTo>
                <a:cubicBezTo>
                  <a:pt x="945" y="1978"/>
                  <a:pt x="1063" y="2303"/>
                  <a:pt x="1263" y="2572"/>
                </a:cubicBezTo>
                <a:cubicBezTo>
                  <a:pt x="513" y="2878"/>
                  <a:pt x="0" y="3602"/>
                  <a:pt x="0" y="4444"/>
                </a:cubicBezTo>
                <a:lnTo>
                  <a:pt x="0" y="5249"/>
                </a:lnTo>
                <a:cubicBezTo>
                  <a:pt x="0" y="5484"/>
                  <a:pt x="174" y="5658"/>
                  <a:pt x="396" y="5658"/>
                </a:cubicBezTo>
                <a:lnTo>
                  <a:pt x="2149" y="5658"/>
                </a:lnTo>
                <a:lnTo>
                  <a:pt x="2149" y="8194"/>
                </a:lnTo>
                <a:cubicBezTo>
                  <a:pt x="1462" y="8371"/>
                  <a:pt x="945" y="9002"/>
                  <a:pt x="945" y="9762"/>
                </a:cubicBezTo>
                <a:cubicBezTo>
                  <a:pt x="945" y="10113"/>
                  <a:pt x="1063" y="10453"/>
                  <a:pt x="1263" y="10719"/>
                </a:cubicBezTo>
                <a:cubicBezTo>
                  <a:pt x="513" y="11025"/>
                  <a:pt x="0" y="11749"/>
                  <a:pt x="0" y="12590"/>
                </a:cubicBezTo>
                <a:lnTo>
                  <a:pt x="0" y="13398"/>
                </a:lnTo>
                <a:cubicBezTo>
                  <a:pt x="0" y="13620"/>
                  <a:pt x="174" y="13805"/>
                  <a:pt x="396" y="13805"/>
                </a:cubicBezTo>
                <a:lnTo>
                  <a:pt x="4721" y="13805"/>
                </a:lnTo>
                <a:cubicBezTo>
                  <a:pt x="4943" y="13805"/>
                  <a:pt x="5120" y="13620"/>
                  <a:pt x="5120" y="13398"/>
                </a:cubicBezTo>
                <a:lnTo>
                  <a:pt x="5120" y="12590"/>
                </a:lnTo>
                <a:cubicBezTo>
                  <a:pt x="5120" y="12136"/>
                  <a:pt x="4968" y="11715"/>
                  <a:pt x="4710" y="11375"/>
                </a:cubicBezTo>
                <a:lnTo>
                  <a:pt x="9081" y="11375"/>
                </a:lnTo>
                <a:cubicBezTo>
                  <a:pt x="8837" y="11715"/>
                  <a:pt x="8685" y="12136"/>
                  <a:pt x="8685" y="12590"/>
                </a:cubicBezTo>
                <a:lnTo>
                  <a:pt x="8685" y="13398"/>
                </a:lnTo>
                <a:cubicBezTo>
                  <a:pt x="8685" y="13620"/>
                  <a:pt x="8859" y="13805"/>
                  <a:pt x="9081" y="13805"/>
                </a:cubicBezTo>
                <a:lnTo>
                  <a:pt x="13396" y="13805"/>
                </a:lnTo>
                <a:cubicBezTo>
                  <a:pt x="13617" y="13805"/>
                  <a:pt x="13805" y="13620"/>
                  <a:pt x="13805" y="13398"/>
                </a:cubicBezTo>
                <a:lnTo>
                  <a:pt x="13805" y="12590"/>
                </a:lnTo>
                <a:cubicBezTo>
                  <a:pt x="13805" y="11749"/>
                  <a:pt x="13278" y="11025"/>
                  <a:pt x="12543" y="10719"/>
                </a:cubicBezTo>
                <a:cubicBezTo>
                  <a:pt x="12739" y="10453"/>
                  <a:pt x="12857" y="10113"/>
                  <a:pt x="12857" y="9762"/>
                </a:cubicBezTo>
                <a:cubicBezTo>
                  <a:pt x="12857" y="9002"/>
                  <a:pt x="12344" y="8371"/>
                  <a:pt x="11642" y="8194"/>
                </a:cubicBezTo>
                <a:lnTo>
                  <a:pt x="11642" y="5658"/>
                </a:lnTo>
                <a:lnTo>
                  <a:pt x="13396" y="5658"/>
                </a:lnTo>
                <a:cubicBezTo>
                  <a:pt x="13617" y="5658"/>
                  <a:pt x="13805" y="5484"/>
                  <a:pt x="13805" y="5249"/>
                </a:cubicBezTo>
                <a:lnTo>
                  <a:pt x="13805" y="4444"/>
                </a:lnTo>
                <a:cubicBezTo>
                  <a:pt x="13805" y="3602"/>
                  <a:pt x="13278" y="2878"/>
                  <a:pt x="12543" y="2572"/>
                </a:cubicBezTo>
                <a:cubicBezTo>
                  <a:pt x="12753" y="2281"/>
                  <a:pt x="12879" y="1919"/>
                  <a:pt x="12857" y="1532"/>
                </a:cubicBezTo>
                <a:cubicBezTo>
                  <a:pt x="12809" y="679"/>
                  <a:pt x="12108" y="14"/>
                  <a:pt x="11266" y="3"/>
                </a:cubicBezTo>
                <a:cubicBezTo>
                  <a:pt x="11258" y="3"/>
                  <a:pt x="11249" y="3"/>
                  <a:pt x="11240" y="3"/>
                </a:cubicBezTo>
                <a:cubicBezTo>
                  <a:pt x="10341" y="3"/>
                  <a:pt x="9620" y="724"/>
                  <a:pt x="9620" y="1616"/>
                </a:cubicBezTo>
                <a:cubicBezTo>
                  <a:pt x="9620" y="1908"/>
                  <a:pt x="9701" y="2188"/>
                  <a:pt x="9841" y="2421"/>
                </a:cubicBezTo>
                <a:lnTo>
                  <a:pt x="3961" y="2421"/>
                </a:lnTo>
                <a:cubicBezTo>
                  <a:pt x="4113" y="2163"/>
                  <a:pt x="4183" y="1860"/>
                  <a:pt x="4172" y="1546"/>
                </a:cubicBezTo>
                <a:cubicBezTo>
                  <a:pt x="4138" y="715"/>
                  <a:pt x="3459" y="36"/>
                  <a:pt x="2629" y="3"/>
                </a:cubicBezTo>
                <a:cubicBezTo>
                  <a:pt x="2601" y="1"/>
                  <a:pt x="2573" y="1"/>
                  <a:pt x="25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27B80E-2A47-20B7-B1BF-CA738574BB9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17080" y="1371951"/>
            <a:ext cx="8206920" cy="3981176"/>
          </a:xfrm>
        </p:spPr>
        <p:txBody>
          <a:bodyPr/>
          <a:lstStyle/>
          <a:p>
            <a:r>
              <a:rPr lang="zh-TW" altLang="en-US" sz="1800" dirty="0"/>
              <a:t>     </a:t>
            </a:r>
            <a:r>
              <a:rPr lang="en-US" altLang="zh-TW" sz="1800" dirty="0"/>
              <a:t>The core concept of this project is to develop an "Intelligent Surveillance System" capable of automatically detecting suspicious individuals or activities, capturing images/video, and sending alerts via SMS to administrators. In addition, various sensors (such as PIR motion sensor)will be integrated to monitor environmental conditions, ensuring real-time and accurate anomaly detection.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Storyline </a:t>
            </a:r>
          </a:p>
        </p:txBody>
      </p:sp>
      <p:sp>
        <p:nvSpPr>
          <p:cNvPr id="765" name="Google Shape;765;p33"/>
          <p:cNvSpPr/>
          <p:nvPr/>
        </p:nvSpPr>
        <p:spPr>
          <a:xfrm>
            <a:off x="3296436" y="558925"/>
            <a:ext cx="345150" cy="344900"/>
          </a:xfrm>
          <a:custGeom>
            <a:avLst/>
            <a:gdLst/>
            <a:ahLst/>
            <a:cxnLst/>
            <a:rect l="l" t="t" r="r" b="b"/>
            <a:pathLst>
              <a:path w="13806" h="13796" extrusionOk="0">
                <a:moveTo>
                  <a:pt x="2561" y="880"/>
                </a:moveTo>
                <a:lnTo>
                  <a:pt x="3964" y="1747"/>
                </a:lnTo>
                <a:lnTo>
                  <a:pt x="2561" y="2622"/>
                </a:lnTo>
                <a:lnTo>
                  <a:pt x="1170" y="1747"/>
                </a:lnTo>
                <a:lnTo>
                  <a:pt x="2561" y="880"/>
                </a:lnTo>
                <a:close/>
                <a:moveTo>
                  <a:pt x="11247" y="880"/>
                </a:moveTo>
                <a:lnTo>
                  <a:pt x="12638" y="1747"/>
                </a:lnTo>
                <a:lnTo>
                  <a:pt x="11247" y="2622"/>
                </a:lnTo>
                <a:lnTo>
                  <a:pt x="9855" y="1747"/>
                </a:lnTo>
                <a:lnTo>
                  <a:pt x="11247" y="880"/>
                </a:lnTo>
                <a:close/>
                <a:moveTo>
                  <a:pt x="808" y="2482"/>
                </a:moveTo>
                <a:lnTo>
                  <a:pt x="2152" y="3323"/>
                </a:lnTo>
                <a:lnTo>
                  <a:pt x="2152" y="5065"/>
                </a:lnTo>
                <a:lnTo>
                  <a:pt x="808" y="4224"/>
                </a:lnTo>
                <a:lnTo>
                  <a:pt x="808" y="2482"/>
                </a:lnTo>
                <a:close/>
                <a:moveTo>
                  <a:pt x="4315" y="2482"/>
                </a:moveTo>
                <a:lnTo>
                  <a:pt x="4315" y="4224"/>
                </a:lnTo>
                <a:lnTo>
                  <a:pt x="2971" y="5065"/>
                </a:lnTo>
                <a:lnTo>
                  <a:pt x="2971" y="3323"/>
                </a:lnTo>
                <a:lnTo>
                  <a:pt x="4315" y="2482"/>
                </a:lnTo>
                <a:close/>
                <a:moveTo>
                  <a:pt x="9493" y="2482"/>
                </a:moveTo>
                <a:lnTo>
                  <a:pt x="10837" y="3323"/>
                </a:lnTo>
                <a:lnTo>
                  <a:pt x="10837" y="5065"/>
                </a:lnTo>
                <a:lnTo>
                  <a:pt x="9493" y="4224"/>
                </a:lnTo>
                <a:lnTo>
                  <a:pt x="9493" y="2482"/>
                </a:lnTo>
                <a:close/>
                <a:moveTo>
                  <a:pt x="13000" y="2482"/>
                </a:moveTo>
                <a:lnTo>
                  <a:pt x="13000" y="4224"/>
                </a:lnTo>
                <a:lnTo>
                  <a:pt x="11642" y="5065"/>
                </a:lnTo>
                <a:lnTo>
                  <a:pt x="11642" y="3323"/>
                </a:lnTo>
                <a:lnTo>
                  <a:pt x="13000" y="2482"/>
                </a:lnTo>
                <a:close/>
                <a:moveTo>
                  <a:pt x="2561" y="8479"/>
                </a:moveTo>
                <a:lnTo>
                  <a:pt x="3964" y="9355"/>
                </a:lnTo>
                <a:lnTo>
                  <a:pt x="2561" y="10219"/>
                </a:lnTo>
                <a:lnTo>
                  <a:pt x="1170" y="9355"/>
                </a:lnTo>
                <a:lnTo>
                  <a:pt x="2561" y="8479"/>
                </a:lnTo>
                <a:close/>
                <a:moveTo>
                  <a:pt x="11247" y="8479"/>
                </a:moveTo>
                <a:lnTo>
                  <a:pt x="12638" y="9355"/>
                </a:lnTo>
                <a:lnTo>
                  <a:pt x="11247" y="10219"/>
                </a:lnTo>
                <a:lnTo>
                  <a:pt x="9855" y="9355"/>
                </a:lnTo>
                <a:lnTo>
                  <a:pt x="11247" y="8479"/>
                </a:lnTo>
                <a:close/>
                <a:moveTo>
                  <a:pt x="8685" y="2961"/>
                </a:moveTo>
                <a:lnTo>
                  <a:pt x="8685" y="4445"/>
                </a:lnTo>
                <a:cubicBezTo>
                  <a:pt x="8685" y="4586"/>
                  <a:pt x="8756" y="4715"/>
                  <a:pt x="8873" y="4785"/>
                </a:cubicBezTo>
                <a:lnTo>
                  <a:pt x="10837" y="6025"/>
                </a:lnTo>
                <a:lnTo>
                  <a:pt x="10837" y="7778"/>
                </a:lnTo>
                <a:lnTo>
                  <a:pt x="8873" y="9015"/>
                </a:lnTo>
                <a:cubicBezTo>
                  <a:pt x="8756" y="9085"/>
                  <a:pt x="8685" y="9214"/>
                  <a:pt x="8685" y="9355"/>
                </a:cubicBezTo>
                <a:lnTo>
                  <a:pt x="8685" y="10839"/>
                </a:lnTo>
                <a:lnTo>
                  <a:pt x="5120" y="10839"/>
                </a:lnTo>
                <a:lnTo>
                  <a:pt x="5120" y="9355"/>
                </a:lnTo>
                <a:cubicBezTo>
                  <a:pt x="5120" y="9214"/>
                  <a:pt x="5050" y="9085"/>
                  <a:pt x="4935" y="9015"/>
                </a:cubicBezTo>
                <a:lnTo>
                  <a:pt x="2971" y="7778"/>
                </a:lnTo>
                <a:lnTo>
                  <a:pt x="2971" y="6025"/>
                </a:lnTo>
                <a:lnTo>
                  <a:pt x="4935" y="4785"/>
                </a:lnTo>
                <a:cubicBezTo>
                  <a:pt x="5050" y="4715"/>
                  <a:pt x="5120" y="4586"/>
                  <a:pt x="5120" y="4445"/>
                </a:cubicBezTo>
                <a:lnTo>
                  <a:pt x="5120" y="2961"/>
                </a:lnTo>
                <a:close/>
                <a:moveTo>
                  <a:pt x="808" y="10078"/>
                </a:moveTo>
                <a:lnTo>
                  <a:pt x="2152" y="10920"/>
                </a:lnTo>
                <a:lnTo>
                  <a:pt x="2152" y="12662"/>
                </a:lnTo>
                <a:lnTo>
                  <a:pt x="808" y="11821"/>
                </a:lnTo>
                <a:lnTo>
                  <a:pt x="808" y="10078"/>
                </a:lnTo>
                <a:close/>
                <a:moveTo>
                  <a:pt x="4315" y="10078"/>
                </a:moveTo>
                <a:lnTo>
                  <a:pt x="4315" y="11821"/>
                </a:lnTo>
                <a:lnTo>
                  <a:pt x="2971" y="12662"/>
                </a:lnTo>
                <a:lnTo>
                  <a:pt x="2971" y="10920"/>
                </a:lnTo>
                <a:lnTo>
                  <a:pt x="4315" y="10078"/>
                </a:lnTo>
                <a:close/>
                <a:moveTo>
                  <a:pt x="9493" y="10078"/>
                </a:moveTo>
                <a:lnTo>
                  <a:pt x="10837" y="10920"/>
                </a:lnTo>
                <a:lnTo>
                  <a:pt x="10837" y="12662"/>
                </a:lnTo>
                <a:lnTo>
                  <a:pt x="9493" y="11821"/>
                </a:lnTo>
                <a:lnTo>
                  <a:pt x="9493" y="10078"/>
                </a:lnTo>
                <a:close/>
                <a:moveTo>
                  <a:pt x="13000" y="10078"/>
                </a:moveTo>
                <a:lnTo>
                  <a:pt x="13000" y="11821"/>
                </a:lnTo>
                <a:lnTo>
                  <a:pt x="11642" y="12662"/>
                </a:lnTo>
                <a:lnTo>
                  <a:pt x="11642" y="10920"/>
                </a:lnTo>
                <a:lnTo>
                  <a:pt x="13000" y="10078"/>
                </a:lnTo>
                <a:close/>
                <a:moveTo>
                  <a:pt x="2561" y="0"/>
                </a:moveTo>
                <a:cubicBezTo>
                  <a:pt x="2489" y="0"/>
                  <a:pt x="2416" y="21"/>
                  <a:pt x="2351" y="63"/>
                </a:cubicBezTo>
                <a:lnTo>
                  <a:pt x="188" y="1407"/>
                </a:lnTo>
                <a:cubicBezTo>
                  <a:pt x="70" y="1477"/>
                  <a:pt x="0" y="1618"/>
                  <a:pt x="0" y="1747"/>
                </a:cubicBezTo>
                <a:lnTo>
                  <a:pt x="0" y="4445"/>
                </a:lnTo>
                <a:cubicBezTo>
                  <a:pt x="0" y="4586"/>
                  <a:pt x="70" y="4715"/>
                  <a:pt x="188" y="4785"/>
                </a:cubicBezTo>
                <a:lnTo>
                  <a:pt x="2152" y="6025"/>
                </a:lnTo>
                <a:lnTo>
                  <a:pt x="2152" y="7778"/>
                </a:lnTo>
                <a:lnTo>
                  <a:pt x="188" y="9015"/>
                </a:lnTo>
                <a:cubicBezTo>
                  <a:pt x="70" y="9085"/>
                  <a:pt x="0" y="9214"/>
                  <a:pt x="0" y="9355"/>
                </a:cubicBezTo>
                <a:lnTo>
                  <a:pt x="0" y="12056"/>
                </a:lnTo>
                <a:cubicBezTo>
                  <a:pt x="0" y="12182"/>
                  <a:pt x="70" y="12323"/>
                  <a:pt x="188" y="12393"/>
                </a:cubicBezTo>
                <a:lnTo>
                  <a:pt x="2351" y="13739"/>
                </a:lnTo>
                <a:cubicBezTo>
                  <a:pt x="2410" y="13784"/>
                  <a:pt x="2491" y="13795"/>
                  <a:pt x="2561" y="13795"/>
                </a:cubicBezTo>
                <a:cubicBezTo>
                  <a:pt x="2632" y="13795"/>
                  <a:pt x="2713" y="13784"/>
                  <a:pt x="2772" y="13739"/>
                </a:cubicBezTo>
                <a:lnTo>
                  <a:pt x="4935" y="12393"/>
                </a:lnTo>
                <a:cubicBezTo>
                  <a:pt x="5050" y="12323"/>
                  <a:pt x="5120" y="12182"/>
                  <a:pt x="5120" y="12056"/>
                </a:cubicBezTo>
                <a:lnTo>
                  <a:pt x="5120" y="11647"/>
                </a:lnTo>
                <a:lnTo>
                  <a:pt x="8685" y="11647"/>
                </a:lnTo>
                <a:lnTo>
                  <a:pt x="8685" y="12056"/>
                </a:lnTo>
                <a:cubicBezTo>
                  <a:pt x="8685" y="12182"/>
                  <a:pt x="8756" y="12323"/>
                  <a:pt x="8873" y="12393"/>
                </a:cubicBezTo>
                <a:lnTo>
                  <a:pt x="11025" y="13739"/>
                </a:lnTo>
                <a:cubicBezTo>
                  <a:pt x="11095" y="13784"/>
                  <a:pt x="11165" y="13795"/>
                  <a:pt x="11247" y="13795"/>
                </a:cubicBezTo>
                <a:cubicBezTo>
                  <a:pt x="11317" y="13795"/>
                  <a:pt x="11387" y="13784"/>
                  <a:pt x="11457" y="13739"/>
                </a:cubicBezTo>
                <a:lnTo>
                  <a:pt x="13620" y="12393"/>
                </a:lnTo>
                <a:cubicBezTo>
                  <a:pt x="13735" y="12323"/>
                  <a:pt x="13805" y="12182"/>
                  <a:pt x="13805" y="12056"/>
                </a:cubicBezTo>
                <a:lnTo>
                  <a:pt x="13805" y="9355"/>
                </a:lnTo>
                <a:cubicBezTo>
                  <a:pt x="13805" y="9214"/>
                  <a:pt x="13735" y="9085"/>
                  <a:pt x="13620" y="9015"/>
                </a:cubicBezTo>
                <a:lnTo>
                  <a:pt x="11642" y="7778"/>
                </a:lnTo>
                <a:lnTo>
                  <a:pt x="11642" y="6025"/>
                </a:lnTo>
                <a:lnTo>
                  <a:pt x="13620" y="4785"/>
                </a:lnTo>
                <a:cubicBezTo>
                  <a:pt x="13735" y="4715"/>
                  <a:pt x="13805" y="4586"/>
                  <a:pt x="13805" y="4445"/>
                </a:cubicBezTo>
                <a:lnTo>
                  <a:pt x="13805" y="1747"/>
                </a:lnTo>
                <a:cubicBezTo>
                  <a:pt x="13805" y="1618"/>
                  <a:pt x="13735" y="1477"/>
                  <a:pt x="13620" y="1407"/>
                </a:cubicBezTo>
                <a:lnTo>
                  <a:pt x="11457" y="63"/>
                </a:lnTo>
                <a:cubicBezTo>
                  <a:pt x="11393" y="21"/>
                  <a:pt x="11320" y="0"/>
                  <a:pt x="11245" y="0"/>
                </a:cubicBezTo>
                <a:cubicBezTo>
                  <a:pt x="11171" y="0"/>
                  <a:pt x="11095" y="21"/>
                  <a:pt x="11025" y="63"/>
                </a:cubicBezTo>
                <a:lnTo>
                  <a:pt x="8873" y="1407"/>
                </a:lnTo>
                <a:cubicBezTo>
                  <a:pt x="8756" y="1477"/>
                  <a:pt x="8685" y="1618"/>
                  <a:pt x="8685" y="1747"/>
                </a:cubicBezTo>
                <a:lnTo>
                  <a:pt x="8685" y="2153"/>
                </a:lnTo>
                <a:lnTo>
                  <a:pt x="5120" y="2153"/>
                </a:lnTo>
                <a:lnTo>
                  <a:pt x="5120" y="1747"/>
                </a:lnTo>
                <a:cubicBezTo>
                  <a:pt x="5120" y="1618"/>
                  <a:pt x="5050" y="1477"/>
                  <a:pt x="4935" y="1407"/>
                </a:cubicBezTo>
                <a:lnTo>
                  <a:pt x="2772" y="63"/>
                </a:lnTo>
                <a:cubicBezTo>
                  <a:pt x="2707" y="21"/>
                  <a:pt x="2634" y="0"/>
                  <a:pt x="25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2826705" y="539275"/>
            <a:ext cx="345150" cy="345125"/>
          </a:xfrm>
          <a:custGeom>
            <a:avLst/>
            <a:gdLst/>
            <a:ahLst/>
            <a:cxnLst/>
            <a:rect l="l" t="t" r="r" b="b"/>
            <a:pathLst>
              <a:path w="13806" h="13805" extrusionOk="0">
                <a:moveTo>
                  <a:pt x="2547" y="808"/>
                </a:moveTo>
                <a:cubicBezTo>
                  <a:pt x="2991" y="808"/>
                  <a:pt x="3355" y="1170"/>
                  <a:pt x="3355" y="1616"/>
                </a:cubicBezTo>
                <a:cubicBezTo>
                  <a:pt x="3355" y="2059"/>
                  <a:pt x="2991" y="2421"/>
                  <a:pt x="2547" y="2421"/>
                </a:cubicBezTo>
                <a:cubicBezTo>
                  <a:pt x="2104" y="2421"/>
                  <a:pt x="1742" y="2059"/>
                  <a:pt x="1742" y="1616"/>
                </a:cubicBezTo>
                <a:cubicBezTo>
                  <a:pt x="1742" y="1170"/>
                  <a:pt x="2104" y="808"/>
                  <a:pt x="2547" y="808"/>
                </a:cubicBezTo>
                <a:close/>
                <a:moveTo>
                  <a:pt x="11233" y="808"/>
                </a:moveTo>
                <a:cubicBezTo>
                  <a:pt x="11676" y="808"/>
                  <a:pt x="12038" y="1170"/>
                  <a:pt x="12038" y="1616"/>
                </a:cubicBezTo>
                <a:cubicBezTo>
                  <a:pt x="12038" y="2059"/>
                  <a:pt x="11676" y="2421"/>
                  <a:pt x="11233" y="2421"/>
                </a:cubicBezTo>
                <a:cubicBezTo>
                  <a:pt x="10789" y="2421"/>
                  <a:pt x="10425" y="2059"/>
                  <a:pt x="10425" y="1616"/>
                </a:cubicBezTo>
                <a:cubicBezTo>
                  <a:pt x="10425" y="1170"/>
                  <a:pt x="10789" y="808"/>
                  <a:pt x="11233" y="808"/>
                </a:cubicBezTo>
                <a:close/>
                <a:moveTo>
                  <a:pt x="3097" y="3229"/>
                </a:moveTo>
                <a:cubicBezTo>
                  <a:pt x="3762" y="3229"/>
                  <a:pt x="4312" y="3776"/>
                  <a:pt x="4312" y="4444"/>
                </a:cubicBezTo>
                <a:lnTo>
                  <a:pt x="4312" y="4853"/>
                </a:lnTo>
                <a:lnTo>
                  <a:pt x="805" y="4853"/>
                </a:lnTo>
                <a:lnTo>
                  <a:pt x="805" y="4444"/>
                </a:lnTo>
                <a:cubicBezTo>
                  <a:pt x="805" y="3776"/>
                  <a:pt x="1355" y="3229"/>
                  <a:pt x="2023" y="3229"/>
                </a:cubicBezTo>
                <a:close/>
                <a:moveTo>
                  <a:pt x="11782" y="3229"/>
                </a:moveTo>
                <a:cubicBezTo>
                  <a:pt x="12447" y="3229"/>
                  <a:pt x="12997" y="3776"/>
                  <a:pt x="12997" y="4444"/>
                </a:cubicBezTo>
                <a:lnTo>
                  <a:pt x="12997" y="4853"/>
                </a:lnTo>
                <a:lnTo>
                  <a:pt x="9491" y="4853"/>
                </a:lnTo>
                <a:lnTo>
                  <a:pt x="9491" y="4444"/>
                </a:lnTo>
                <a:cubicBezTo>
                  <a:pt x="9491" y="3776"/>
                  <a:pt x="10029" y="3229"/>
                  <a:pt x="10705" y="3229"/>
                </a:cubicBezTo>
                <a:close/>
                <a:moveTo>
                  <a:pt x="6497" y="3229"/>
                </a:moveTo>
                <a:lnTo>
                  <a:pt x="6497" y="5473"/>
                </a:lnTo>
                <a:cubicBezTo>
                  <a:pt x="6006" y="5613"/>
                  <a:pt x="5611" y="5998"/>
                  <a:pt x="5470" y="6500"/>
                </a:cubicBezTo>
                <a:lnTo>
                  <a:pt x="2968" y="6500"/>
                </a:lnTo>
                <a:lnTo>
                  <a:pt x="2968" y="5658"/>
                </a:lnTo>
                <a:lnTo>
                  <a:pt x="4721" y="5658"/>
                </a:lnTo>
                <a:cubicBezTo>
                  <a:pt x="4943" y="5658"/>
                  <a:pt x="5120" y="5484"/>
                  <a:pt x="5120" y="5249"/>
                </a:cubicBezTo>
                <a:lnTo>
                  <a:pt x="5120" y="4444"/>
                </a:lnTo>
                <a:cubicBezTo>
                  <a:pt x="5120" y="3986"/>
                  <a:pt x="4968" y="3565"/>
                  <a:pt x="4710" y="3229"/>
                </a:cubicBezTo>
                <a:close/>
                <a:moveTo>
                  <a:pt x="9081" y="3229"/>
                </a:moveTo>
                <a:cubicBezTo>
                  <a:pt x="8837" y="3565"/>
                  <a:pt x="8685" y="3986"/>
                  <a:pt x="8685" y="4444"/>
                </a:cubicBezTo>
                <a:lnTo>
                  <a:pt x="8685" y="5249"/>
                </a:lnTo>
                <a:cubicBezTo>
                  <a:pt x="8685" y="5484"/>
                  <a:pt x="8859" y="5658"/>
                  <a:pt x="9081" y="5658"/>
                </a:cubicBezTo>
                <a:lnTo>
                  <a:pt x="10834" y="5658"/>
                </a:lnTo>
                <a:lnTo>
                  <a:pt x="10834" y="6500"/>
                </a:lnTo>
                <a:lnTo>
                  <a:pt x="8321" y="6500"/>
                </a:lnTo>
                <a:cubicBezTo>
                  <a:pt x="8180" y="5998"/>
                  <a:pt x="7796" y="5613"/>
                  <a:pt x="7305" y="5473"/>
                </a:cubicBezTo>
                <a:lnTo>
                  <a:pt x="7305" y="3229"/>
                </a:lnTo>
                <a:close/>
                <a:moveTo>
                  <a:pt x="6884" y="6231"/>
                </a:moveTo>
                <a:cubicBezTo>
                  <a:pt x="7257" y="6231"/>
                  <a:pt x="7563" y="6525"/>
                  <a:pt x="7563" y="6898"/>
                </a:cubicBezTo>
                <a:cubicBezTo>
                  <a:pt x="7563" y="7271"/>
                  <a:pt x="7257" y="7577"/>
                  <a:pt x="6884" y="7577"/>
                </a:cubicBezTo>
                <a:cubicBezTo>
                  <a:pt x="6522" y="7577"/>
                  <a:pt x="6217" y="7271"/>
                  <a:pt x="6217" y="6898"/>
                </a:cubicBezTo>
                <a:cubicBezTo>
                  <a:pt x="6217" y="6525"/>
                  <a:pt x="6522" y="6231"/>
                  <a:pt x="6884" y="6231"/>
                </a:cubicBezTo>
                <a:close/>
                <a:moveTo>
                  <a:pt x="2547" y="8943"/>
                </a:moveTo>
                <a:cubicBezTo>
                  <a:pt x="2991" y="8943"/>
                  <a:pt x="3355" y="9316"/>
                  <a:pt x="3355" y="9762"/>
                </a:cubicBezTo>
                <a:cubicBezTo>
                  <a:pt x="3355" y="10206"/>
                  <a:pt x="2991" y="10568"/>
                  <a:pt x="2547" y="10568"/>
                </a:cubicBezTo>
                <a:cubicBezTo>
                  <a:pt x="2104" y="10568"/>
                  <a:pt x="1742" y="10206"/>
                  <a:pt x="1742" y="9762"/>
                </a:cubicBezTo>
                <a:cubicBezTo>
                  <a:pt x="1742" y="9316"/>
                  <a:pt x="2104" y="8943"/>
                  <a:pt x="2547" y="8943"/>
                </a:cubicBezTo>
                <a:close/>
                <a:moveTo>
                  <a:pt x="5470" y="7308"/>
                </a:moveTo>
                <a:cubicBezTo>
                  <a:pt x="5611" y="7799"/>
                  <a:pt x="6006" y="8183"/>
                  <a:pt x="6497" y="8323"/>
                </a:cubicBezTo>
                <a:lnTo>
                  <a:pt x="6497" y="10568"/>
                </a:lnTo>
                <a:lnTo>
                  <a:pt x="3961" y="10568"/>
                </a:lnTo>
                <a:cubicBezTo>
                  <a:pt x="4101" y="10323"/>
                  <a:pt x="4172" y="10054"/>
                  <a:pt x="4172" y="9762"/>
                </a:cubicBezTo>
                <a:cubicBezTo>
                  <a:pt x="4172" y="9002"/>
                  <a:pt x="3658" y="8371"/>
                  <a:pt x="2968" y="8194"/>
                </a:cubicBezTo>
                <a:lnTo>
                  <a:pt x="2968" y="7308"/>
                </a:lnTo>
                <a:close/>
                <a:moveTo>
                  <a:pt x="10834" y="7308"/>
                </a:moveTo>
                <a:lnTo>
                  <a:pt x="10834" y="8194"/>
                </a:lnTo>
                <a:cubicBezTo>
                  <a:pt x="10133" y="8371"/>
                  <a:pt x="9620" y="9002"/>
                  <a:pt x="9620" y="9762"/>
                </a:cubicBezTo>
                <a:cubicBezTo>
                  <a:pt x="9620" y="10054"/>
                  <a:pt x="9701" y="10323"/>
                  <a:pt x="9841" y="10568"/>
                </a:cubicBezTo>
                <a:lnTo>
                  <a:pt x="7305" y="10568"/>
                </a:lnTo>
                <a:lnTo>
                  <a:pt x="7305" y="8323"/>
                </a:lnTo>
                <a:cubicBezTo>
                  <a:pt x="7796" y="8183"/>
                  <a:pt x="8180" y="7799"/>
                  <a:pt x="8321" y="7308"/>
                </a:cubicBezTo>
                <a:close/>
                <a:moveTo>
                  <a:pt x="11233" y="8943"/>
                </a:moveTo>
                <a:cubicBezTo>
                  <a:pt x="11676" y="8943"/>
                  <a:pt x="12038" y="9316"/>
                  <a:pt x="12038" y="9762"/>
                </a:cubicBezTo>
                <a:cubicBezTo>
                  <a:pt x="12038" y="10206"/>
                  <a:pt x="11676" y="10568"/>
                  <a:pt x="11233" y="10568"/>
                </a:cubicBezTo>
                <a:cubicBezTo>
                  <a:pt x="10789" y="10568"/>
                  <a:pt x="10425" y="10206"/>
                  <a:pt x="10425" y="9762"/>
                </a:cubicBezTo>
                <a:cubicBezTo>
                  <a:pt x="10425" y="9316"/>
                  <a:pt x="10789" y="8943"/>
                  <a:pt x="11233" y="8943"/>
                </a:cubicBezTo>
                <a:close/>
                <a:moveTo>
                  <a:pt x="3097" y="11375"/>
                </a:moveTo>
                <a:cubicBezTo>
                  <a:pt x="3762" y="11375"/>
                  <a:pt x="4312" y="11925"/>
                  <a:pt x="4312" y="12590"/>
                </a:cubicBezTo>
                <a:lnTo>
                  <a:pt x="4312" y="12989"/>
                </a:lnTo>
                <a:lnTo>
                  <a:pt x="805" y="12989"/>
                </a:lnTo>
                <a:lnTo>
                  <a:pt x="805" y="12590"/>
                </a:lnTo>
                <a:cubicBezTo>
                  <a:pt x="805" y="11925"/>
                  <a:pt x="1355" y="11375"/>
                  <a:pt x="2023" y="11375"/>
                </a:cubicBezTo>
                <a:close/>
                <a:moveTo>
                  <a:pt x="11782" y="11375"/>
                </a:moveTo>
                <a:cubicBezTo>
                  <a:pt x="12447" y="11375"/>
                  <a:pt x="12997" y="11925"/>
                  <a:pt x="12997" y="12590"/>
                </a:cubicBezTo>
                <a:lnTo>
                  <a:pt x="12997" y="12989"/>
                </a:lnTo>
                <a:lnTo>
                  <a:pt x="9491" y="12989"/>
                </a:lnTo>
                <a:lnTo>
                  <a:pt x="9491" y="12590"/>
                </a:lnTo>
                <a:cubicBezTo>
                  <a:pt x="9491" y="11925"/>
                  <a:pt x="10029" y="11375"/>
                  <a:pt x="10705" y="11375"/>
                </a:cubicBezTo>
                <a:close/>
                <a:moveTo>
                  <a:pt x="2545" y="1"/>
                </a:moveTo>
                <a:cubicBezTo>
                  <a:pt x="1660" y="1"/>
                  <a:pt x="945" y="732"/>
                  <a:pt x="945" y="1616"/>
                </a:cubicBezTo>
                <a:cubicBezTo>
                  <a:pt x="945" y="1978"/>
                  <a:pt x="1063" y="2303"/>
                  <a:pt x="1263" y="2572"/>
                </a:cubicBezTo>
                <a:cubicBezTo>
                  <a:pt x="513" y="2878"/>
                  <a:pt x="0" y="3602"/>
                  <a:pt x="0" y="4444"/>
                </a:cubicBezTo>
                <a:lnTo>
                  <a:pt x="0" y="5249"/>
                </a:lnTo>
                <a:cubicBezTo>
                  <a:pt x="0" y="5484"/>
                  <a:pt x="174" y="5658"/>
                  <a:pt x="396" y="5658"/>
                </a:cubicBezTo>
                <a:lnTo>
                  <a:pt x="2149" y="5658"/>
                </a:lnTo>
                <a:lnTo>
                  <a:pt x="2149" y="8194"/>
                </a:lnTo>
                <a:cubicBezTo>
                  <a:pt x="1462" y="8371"/>
                  <a:pt x="945" y="9002"/>
                  <a:pt x="945" y="9762"/>
                </a:cubicBezTo>
                <a:cubicBezTo>
                  <a:pt x="945" y="10113"/>
                  <a:pt x="1063" y="10453"/>
                  <a:pt x="1263" y="10719"/>
                </a:cubicBezTo>
                <a:cubicBezTo>
                  <a:pt x="513" y="11025"/>
                  <a:pt x="0" y="11749"/>
                  <a:pt x="0" y="12590"/>
                </a:cubicBezTo>
                <a:lnTo>
                  <a:pt x="0" y="13398"/>
                </a:lnTo>
                <a:cubicBezTo>
                  <a:pt x="0" y="13620"/>
                  <a:pt x="174" y="13805"/>
                  <a:pt x="396" y="13805"/>
                </a:cubicBezTo>
                <a:lnTo>
                  <a:pt x="4721" y="13805"/>
                </a:lnTo>
                <a:cubicBezTo>
                  <a:pt x="4943" y="13805"/>
                  <a:pt x="5120" y="13620"/>
                  <a:pt x="5120" y="13398"/>
                </a:cubicBezTo>
                <a:lnTo>
                  <a:pt x="5120" y="12590"/>
                </a:lnTo>
                <a:cubicBezTo>
                  <a:pt x="5120" y="12136"/>
                  <a:pt x="4968" y="11715"/>
                  <a:pt x="4710" y="11375"/>
                </a:cubicBezTo>
                <a:lnTo>
                  <a:pt x="9081" y="11375"/>
                </a:lnTo>
                <a:cubicBezTo>
                  <a:pt x="8837" y="11715"/>
                  <a:pt x="8685" y="12136"/>
                  <a:pt x="8685" y="12590"/>
                </a:cubicBezTo>
                <a:lnTo>
                  <a:pt x="8685" y="13398"/>
                </a:lnTo>
                <a:cubicBezTo>
                  <a:pt x="8685" y="13620"/>
                  <a:pt x="8859" y="13805"/>
                  <a:pt x="9081" y="13805"/>
                </a:cubicBezTo>
                <a:lnTo>
                  <a:pt x="13396" y="13805"/>
                </a:lnTo>
                <a:cubicBezTo>
                  <a:pt x="13617" y="13805"/>
                  <a:pt x="13805" y="13620"/>
                  <a:pt x="13805" y="13398"/>
                </a:cubicBezTo>
                <a:lnTo>
                  <a:pt x="13805" y="12590"/>
                </a:lnTo>
                <a:cubicBezTo>
                  <a:pt x="13805" y="11749"/>
                  <a:pt x="13278" y="11025"/>
                  <a:pt x="12543" y="10719"/>
                </a:cubicBezTo>
                <a:cubicBezTo>
                  <a:pt x="12739" y="10453"/>
                  <a:pt x="12857" y="10113"/>
                  <a:pt x="12857" y="9762"/>
                </a:cubicBezTo>
                <a:cubicBezTo>
                  <a:pt x="12857" y="9002"/>
                  <a:pt x="12344" y="8371"/>
                  <a:pt x="11642" y="8194"/>
                </a:cubicBezTo>
                <a:lnTo>
                  <a:pt x="11642" y="5658"/>
                </a:lnTo>
                <a:lnTo>
                  <a:pt x="13396" y="5658"/>
                </a:lnTo>
                <a:cubicBezTo>
                  <a:pt x="13617" y="5658"/>
                  <a:pt x="13805" y="5484"/>
                  <a:pt x="13805" y="5249"/>
                </a:cubicBezTo>
                <a:lnTo>
                  <a:pt x="13805" y="4444"/>
                </a:lnTo>
                <a:cubicBezTo>
                  <a:pt x="13805" y="3602"/>
                  <a:pt x="13278" y="2878"/>
                  <a:pt x="12543" y="2572"/>
                </a:cubicBezTo>
                <a:cubicBezTo>
                  <a:pt x="12753" y="2281"/>
                  <a:pt x="12879" y="1919"/>
                  <a:pt x="12857" y="1532"/>
                </a:cubicBezTo>
                <a:cubicBezTo>
                  <a:pt x="12809" y="679"/>
                  <a:pt x="12108" y="14"/>
                  <a:pt x="11266" y="3"/>
                </a:cubicBezTo>
                <a:cubicBezTo>
                  <a:pt x="11258" y="3"/>
                  <a:pt x="11249" y="3"/>
                  <a:pt x="11240" y="3"/>
                </a:cubicBezTo>
                <a:cubicBezTo>
                  <a:pt x="10341" y="3"/>
                  <a:pt x="9620" y="724"/>
                  <a:pt x="9620" y="1616"/>
                </a:cubicBezTo>
                <a:cubicBezTo>
                  <a:pt x="9620" y="1908"/>
                  <a:pt x="9701" y="2188"/>
                  <a:pt x="9841" y="2421"/>
                </a:cubicBezTo>
                <a:lnTo>
                  <a:pt x="3961" y="2421"/>
                </a:lnTo>
                <a:cubicBezTo>
                  <a:pt x="4113" y="2163"/>
                  <a:pt x="4183" y="1860"/>
                  <a:pt x="4172" y="1546"/>
                </a:cubicBezTo>
                <a:cubicBezTo>
                  <a:pt x="4138" y="715"/>
                  <a:pt x="3459" y="36"/>
                  <a:pt x="2629" y="3"/>
                </a:cubicBezTo>
                <a:cubicBezTo>
                  <a:pt x="2601" y="1"/>
                  <a:pt x="2573" y="1"/>
                  <a:pt x="25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27B80E-2A47-20B7-B1BF-CA738574BB9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1280658"/>
            <a:ext cx="7288306" cy="2986542"/>
          </a:xfrm>
        </p:spPr>
        <p:txBody>
          <a:bodyPr/>
          <a:lstStyle/>
          <a:p>
            <a:r>
              <a:rPr lang="en-US" altLang="zh-TW" sz="1800" b="1" dirty="0"/>
              <a:t>Key Objectives:</a:t>
            </a:r>
            <a:endParaRPr lang="en-US" altLang="zh-TW" sz="1800" dirty="0"/>
          </a:p>
          <a:p>
            <a:pPr>
              <a:buFont typeface="+mj-lt"/>
              <a:buAutoNum type="arabicPeriod"/>
            </a:pPr>
            <a:r>
              <a:rPr lang="en-US" altLang="zh-TW" sz="1800" dirty="0"/>
              <a:t>Automatically detect suspicious persons or intrusions and promptly notify the administrator.</a:t>
            </a:r>
          </a:p>
          <a:p>
            <a:pPr>
              <a:buFont typeface="+mj-lt"/>
              <a:buAutoNum type="arabicPeriod"/>
            </a:pPr>
            <a:r>
              <a:rPr lang="en-US" altLang="zh-TW" sz="1800" dirty="0"/>
              <a:t>Integrate multiple sensors to provide more comprehensive environmental data.</a:t>
            </a:r>
          </a:p>
          <a:p>
            <a:pPr>
              <a:buFont typeface="+mj-lt"/>
              <a:buAutoNum type="arabicPeriod"/>
            </a:pPr>
            <a:r>
              <a:rPr lang="en-US" altLang="zh-TW" sz="1800" dirty="0"/>
              <a:t>Send alarm notifications via SMS or other methods to enhance mobility and responsiveness.</a:t>
            </a:r>
          </a:p>
          <a:p>
            <a:pPr>
              <a:buFont typeface="+mj-lt"/>
              <a:buAutoNum type="arabicPeriod"/>
            </a:pPr>
            <a:r>
              <a:rPr lang="en-US" altLang="zh-TW" sz="1800" dirty="0"/>
              <a:t>Display warning information and sensor readings for convenient monitoring and operation.</a:t>
            </a: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040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b="1" dirty="0"/>
              <a:t>Software Function</a:t>
            </a:r>
            <a:endParaRPr lang="en-US" altLang="zh-TW" dirty="0"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835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b="1" dirty="0"/>
              <a:t>System Flow Description</a:t>
            </a:r>
          </a:p>
        </p:txBody>
      </p:sp>
      <p:grpSp>
        <p:nvGrpSpPr>
          <p:cNvPr id="787" name="Google Shape;787;p34"/>
          <p:cNvGrpSpPr/>
          <p:nvPr/>
        </p:nvGrpSpPr>
        <p:grpSpPr>
          <a:xfrm>
            <a:off x="99413" y="5588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BBFCD71-5653-9646-C1AF-AC5B90C10F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409472"/>
            <a:ext cx="796521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52400" indent="0"/>
            <a:r>
              <a:rPr lang="en-US" altLang="zh-TW" sz="2000" dirty="0"/>
              <a:t>1.System waits in IDLE mode, shown on LED</a:t>
            </a:r>
          </a:p>
          <a:p>
            <a:pPr marL="152400" indent="0"/>
            <a:r>
              <a:rPr lang="en-US" altLang="zh-TW" sz="2000" dirty="0"/>
              <a:t>2.PIR detects motion → start camera</a:t>
            </a:r>
          </a:p>
          <a:p>
            <a:pPr marL="152400" indent="0"/>
            <a:r>
              <a:rPr lang="en-US" altLang="zh-TW" sz="2000" dirty="0"/>
              <a:t>3.YOLOv11 processes frame → checks if person detected</a:t>
            </a:r>
          </a:p>
          <a:p>
            <a:pPr marL="152400" indent="0"/>
            <a:r>
              <a:rPr lang="en-US" altLang="zh-TW" sz="2000" dirty="0"/>
              <a:t>4.If person present &gt;10s:</a:t>
            </a:r>
          </a:p>
          <a:p>
            <a:pPr marL="152400" indent="0"/>
            <a:r>
              <a:rPr lang="zh-TW" altLang="en-US" sz="2000" dirty="0"/>
              <a:t>    </a:t>
            </a:r>
            <a:r>
              <a:rPr lang="en-US" altLang="zh-TW" sz="2000" dirty="0"/>
              <a:t>1.LED scrolls “WARNING“</a:t>
            </a:r>
            <a:r>
              <a:rPr lang="zh-TW" altLang="en-US" sz="2000" dirty="0"/>
              <a:t> </a:t>
            </a:r>
            <a:r>
              <a:rPr lang="en-US" altLang="zh-TW" sz="2000" dirty="0"/>
              <a:t>2.Email sent with image</a:t>
            </a:r>
          </a:p>
          <a:p>
            <a:pPr marL="152400" indent="0"/>
            <a:r>
              <a:rPr lang="en-US" altLang="zh-TW" sz="2000" dirty="0"/>
              <a:t>5.If no person for &gt;</a:t>
            </a:r>
            <a:r>
              <a:rPr lang="zh-TW" altLang="en-US" sz="2000" dirty="0"/>
              <a:t> </a:t>
            </a:r>
            <a:r>
              <a:rPr lang="en-US" altLang="zh-TW" sz="2000" dirty="0"/>
              <a:t>3s after detection:</a:t>
            </a:r>
          </a:p>
          <a:p>
            <a:pPr marL="152400" indent="0"/>
            <a:r>
              <a:rPr lang="zh-TW" altLang="en-US" sz="2000" dirty="0"/>
              <a:t>    </a:t>
            </a:r>
            <a:r>
              <a:rPr lang="en-US" altLang="zh-TW" sz="2000" dirty="0"/>
              <a:t>1.LED scrolls “CLEAR”</a:t>
            </a:r>
            <a:r>
              <a:rPr lang="zh-TW" altLang="en-US" sz="2000" dirty="0"/>
              <a:t>       </a:t>
            </a:r>
            <a:r>
              <a:rPr lang="en-US" altLang="zh-TW" sz="2000" dirty="0"/>
              <a:t>2.Email sent with snapshot</a:t>
            </a:r>
          </a:p>
        </p:txBody>
      </p:sp>
    </p:spTree>
    <p:extLst>
      <p:ext uri="{BB962C8B-B14F-4D97-AF65-F5344CB8AC3E}">
        <p14:creationId xmlns:p14="http://schemas.microsoft.com/office/powerpoint/2010/main" val="277268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b="1" dirty="0"/>
              <a:t>System Flow Chart</a:t>
            </a:r>
          </a:p>
        </p:txBody>
      </p:sp>
      <p:grpSp>
        <p:nvGrpSpPr>
          <p:cNvPr id="787" name="Google Shape;787;p34"/>
          <p:cNvGrpSpPr/>
          <p:nvPr/>
        </p:nvGrpSpPr>
        <p:grpSpPr>
          <a:xfrm>
            <a:off x="99413" y="5588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E22DE26D-488B-4601-8C8D-DD208D0EF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50" y="1017725"/>
            <a:ext cx="4514900" cy="406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2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Hardware Specification</a:t>
            </a:r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03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058566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1235</Words>
  <Application>Microsoft Office PowerPoint</Application>
  <PresentationFormat>如螢幕大小 (16:9)</PresentationFormat>
  <Paragraphs>141</Paragraphs>
  <Slides>30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Raleway</vt:lpstr>
      <vt:lpstr>Arial</vt:lpstr>
      <vt:lpstr>Arial Unicode MS</vt:lpstr>
      <vt:lpstr>Raleway Black</vt:lpstr>
      <vt:lpstr>Anaheim</vt:lpstr>
      <vt:lpstr>Hanken Grotesk</vt:lpstr>
      <vt:lpstr>Open Sans</vt:lpstr>
      <vt:lpstr>Raleway ExtraBold</vt:lpstr>
      <vt:lpstr>Technology Market Research Pitch Deck by Slidesgo</vt:lpstr>
      <vt:lpstr>SecurePi: A Raspberry Pi-Based Smart Security and Notification System</vt:lpstr>
      <vt:lpstr>TABLE OF CONTENTS</vt:lpstr>
      <vt:lpstr>Storyline </vt:lpstr>
      <vt:lpstr>Storyline </vt:lpstr>
      <vt:lpstr>Storyline </vt:lpstr>
      <vt:lpstr>Software Function</vt:lpstr>
      <vt:lpstr>System Flow Description</vt:lpstr>
      <vt:lpstr>System Flow Chart</vt:lpstr>
      <vt:lpstr>Hardware Specification</vt:lpstr>
      <vt:lpstr>Devices</vt:lpstr>
      <vt:lpstr>Devices</vt:lpstr>
      <vt:lpstr>Specifications</vt:lpstr>
      <vt:lpstr>Total Cost </vt:lpstr>
      <vt:lpstr>05</vt:lpstr>
      <vt:lpstr>Job role</vt:lpstr>
      <vt:lpstr>06</vt:lpstr>
      <vt:lpstr>Gantt Chart </vt:lpstr>
      <vt:lpstr>07</vt:lpstr>
      <vt:lpstr>Email Sending Functions</vt:lpstr>
      <vt:lpstr>Device Initialization</vt:lpstr>
      <vt:lpstr>Main Loop Functionality</vt:lpstr>
      <vt:lpstr>Main Loop Functionality</vt:lpstr>
      <vt:lpstr>Main Loop Functionality</vt:lpstr>
      <vt:lpstr>Main Loop Functionality</vt:lpstr>
      <vt:lpstr>Main Loop Functionality</vt:lpstr>
      <vt:lpstr>Cleanup and Exit</vt:lpstr>
      <vt:lpstr>08</vt:lpstr>
      <vt:lpstr>PowerPoint 簡報</vt:lpstr>
      <vt:lpstr>Goals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SecurePi: A Raspberry Pi-Based Smart Security and Notification System</dc:title>
  <cp:lastModifiedBy>黃柏瑜</cp:lastModifiedBy>
  <cp:revision>35</cp:revision>
  <dcterms:modified xsi:type="dcterms:W3CDTF">2025-05-26T21:07:42Z</dcterms:modified>
</cp:coreProperties>
</file>