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328" r:id="rId3"/>
    <p:sldId id="387" r:id="rId4"/>
    <p:sldId id="412" r:id="rId5"/>
    <p:sldId id="413" r:id="rId6"/>
    <p:sldId id="414" r:id="rId7"/>
    <p:sldId id="418" r:id="rId8"/>
    <p:sldId id="415" r:id="rId9"/>
    <p:sldId id="417" r:id="rId10"/>
    <p:sldId id="419" r:id="rId11"/>
    <p:sldId id="420" r:id="rId12"/>
    <p:sldId id="435" r:id="rId13"/>
    <p:sldId id="436" r:id="rId14"/>
    <p:sldId id="424" r:id="rId15"/>
    <p:sldId id="426" r:id="rId16"/>
    <p:sldId id="425" r:id="rId17"/>
    <p:sldId id="427" r:id="rId18"/>
    <p:sldId id="423" r:id="rId19"/>
    <p:sldId id="430" r:id="rId20"/>
    <p:sldId id="432" r:id="rId21"/>
    <p:sldId id="431" r:id="rId22"/>
    <p:sldId id="433" r:id="rId23"/>
    <p:sldId id="434" r:id="rId24"/>
    <p:sldId id="422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祥龙" initials="刘祥龙" lastIdx="9" clrIdx="0">
    <p:extLst>
      <p:ext uri="{19B8F6BF-5375-455C-9EA6-DF929625EA0E}">
        <p15:presenceInfo xmlns:p15="http://schemas.microsoft.com/office/powerpoint/2012/main" userId="S-1-5-21-2409370262-4235172250-3052717005-1109" providerId="AD"/>
      </p:ext>
    </p:extLst>
  </p:cmAuthor>
  <p:cmAuthor id="2" name="Melon Water" initials="MW" lastIdx="0" clrIdx="1"/>
  <p:cmAuthor id="3" name="dell" initials="d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87407" autoAdjust="0"/>
  </p:normalViewPr>
  <p:slideViewPr>
    <p:cSldViewPr snapToGrid="0" snapToObjects="1">
      <p:cViewPr varScale="1">
        <p:scale>
          <a:sx n="63" d="100"/>
          <a:sy n="63" d="100"/>
        </p:scale>
        <p:origin x="8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4069-4E9E-4317-AB5D-50B2BA4A0CB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9056-EFA4-4C86-A670-ECBD34FE3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8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59056-EFA4-4C86-A670-ECBD34FE37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59056-EFA4-4C86-A670-ECBD34FE37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491" y="203538"/>
            <a:ext cx="437831" cy="443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1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stafa-saad/deep-activity-rec" TargetMode="External"/><Relationship Id="rId2" Type="http://schemas.openxmlformats.org/officeDocument/2006/relationships/hyperlink" Target="http://www.cs.sfu.ca/~mori/research/papers/ibrahim-cvpr16.pdf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hosts.eecs.umich.edu/vision/activity-dataset.htm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hk/books?id=xqbdxBtTY_E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ersonal.umich.edu/~wgchoi/eccv12/wongun_eccv12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multimodal-information-group/trecvid-multimedia-event-detection-2011-evaluation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tafa-saad/deep-activity-rec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cla.stat.ucla.edu/Projects/Multiscale_Activity_Recognition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ts.ox.ac.uk/~vgg/data/tv_human_interactions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rc.ece.utexas.edu/SDHA2010/Human_Interaction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atdata.org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"/>
          <p:cNvSpPr>
            <a:spLocks noGrp="1"/>
          </p:cNvSpPr>
          <p:nvPr/>
        </p:nvSpPr>
        <p:spPr>
          <a:xfrm>
            <a:off x="-115614" y="2284870"/>
            <a:ext cx="12423228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数据</a:t>
            </a:r>
            <a:r>
              <a:rPr lang="zh-CN" altLang="en-US" sz="3200" dirty="0" smtClean="0"/>
              <a:t>集、源码、方法总结和分析</a:t>
            </a:r>
            <a:endParaRPr lang="zh-CN" altLang="zh-CN" sz="3200" dirty="0"/>
          </a:p>
        </p:txBody>
      </p:sp>
      <p:sp>
        <p:nvSpPr>
          <p:cNvPr id="23" name="文本占位符 7"/>
          <p:cNvSpPr>
            <a:spLocks noGrp="1"/>
          </p:cNvSpPr>
          <p:nvPr/>
        </p:nvSpPr>
        <p:spPr>
          <a:xfrm>
            <a:off x="4117506" y="5544276"/>
            <a:ext cx="3566529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2017-8-8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4370052" y="4909966"/>
            <a:ext cx="306143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cs typeface=""/>
              </a:rPr>
              <a:t>龚睿昊</a:t>
            </a:r>
            <a:endParaRPr lang="en-US" altLang="zh-CN" sz="2000" kern="0" dirty="0" smtClean="0">
              <a:latin typeface="Segoe UI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7244" y="3345980"/>
            <a:ext cx="59870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smtClean="0"/>
              <a:t>Group Action Recognition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53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源码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论文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A Hierarchical Deep Temporal Model for Group Activity Recognition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uFill>
                  <a:solidFill>
                    <a:srgbClr val="FFFFFF"/>
                  </a:solidFill>
                </a:uFill>
                <a:hlinkClick r:id="rId3"/>
              </a:rPr>
              <a:t>https://github.com/mostafa-saad/deep-activity-rec</a:t>
            </a:r>
            <a:endParaRPr lang="en-US" altLang="zh-CN" sz="2000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Multi-Agent Event Detection: Localization and Role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Assignment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http://cv.postech.ac.kr/research/constflow/</a:t>
            </a:r>
          </a:p>
        </p:txBody>
      </p:sp>
    </p:spTree>
    <p:extLst>
      <p:ext uri="{BB962C8B-B14F-4D97-AF65-F5344CB8AC3E}">
        <p14:creationId xmlns:p14="http://schemas.microsoft.com/office/powerpoint/2010/main" val="3098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源码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方法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101745"/>
            <a:ext cx="10728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hCRF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hmilhy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svm_struct_hcrf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用于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hCRF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(CRF)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ssvm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(c)  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yalesong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-light——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LDCRF(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matlab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dirko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pyhcrf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(python)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latent 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svm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kondra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latent_ssvm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——latent-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(python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github.com/Not-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IITian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/latent-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latent-ssvm&amp;CCCP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training(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cython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lucasb-eyer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pydensecrf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——dense(fully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connected)-CRF(python)   Efficient Inference in Fully Connected CRFs with Gaussian Edge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Potentials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013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源码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方法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260277"/>
            <a:ext cx="10728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atent 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github.com/a061105/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ConvexLatentSVM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——convex-latent-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++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luvegood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latent_ssvm_matlab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——latent-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ssvm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spacegoing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/MRFLSSVM——Solving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Binary Markov Random Field Using Latent Structural SVM(c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ssvm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drwn.anu.edu.au/drwnProjMultiSeg.html——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darwin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documentation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25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图模型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" y="4678680"/>
            <a:ext cx="3627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Social Roles in Hierarchical Models For Human Activity Recognition 2012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7460" y="1633987"/>
            <a:ext cx="4138294" cy="30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6" y="2030882"/>
            <a:ext cx="5408038" cy="25570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570" y="1268730"/>
            <a:ext cx="1962150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240" y="4175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1"/>
          <p:cNvSpPr txBox="1"/>
          <p:nvPr/>
        </p:nvSpPr>
        <p:spPr>
          <a:xfrm>
            <a:off x="8869680" y="4861560"/>
            <a:ext cx="150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2014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297680" y="4724400"/>
            <a:ext cx="288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Social Role discovery in human events 2013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68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图模型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关注角色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)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40" y="4578488"/>
            <a:ext cx="4693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角色之间的关系在图结构中表示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每个人的特征向量比较简单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人物的位置关系在图的建模中表示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图的结构复杂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50000"/>
              </a:lnSpc>
            </a:pP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731" y="1178245"/>
            <a:ext cx="4138294" cy="30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70" y="1178245"/>
            <a:ext cx="1962150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240" y="4175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6903720" y="4575572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图的结构简单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角色之间的关系在特征向量中表示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人物的位置关系在特征向量中表示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每个人的特征向量复杂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325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图模型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结构和模型组成相似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)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4373880"/>
            <a:ext cx="553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隐层存在横向连接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第一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个隐层赋予动作标签的含义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第二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个隐层赋予角色标签的含义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直接标注目标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97953" y="993907"/>
            <a:ext cx="4138294" cy="30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1467505"/>
            <a:ext cx="5408038" cy="25570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240" y="4175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1"/>
          <p:cNvSpPr txBox="1"/>
          <p:nvPr/>
        </p:nvSpPr>
        <p:spPr>
          <a:xfrm>
            <a:off x="6416040" y="4419600"/>
            <a:ext cx="553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隐层无横向连接，叶节点加入</a:t>
            </a:r>
            <a:r>
              <a:rPr lang="zh-CN" alt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时序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分段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第一个隐层无显式含义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第二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个隐层代表是否为前景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使用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detector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443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图模型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4373880"/>
            <a:ext cx="10728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相同点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层次图模型建模个体之间的内在关系；“可解释”；训练一般使用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max-margin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思想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；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推断复杂，一般近似求解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不同点：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对于隐层的“解释”不同；图的结构不完全相同；加的时空约束不同；特征向量不同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7460" y="993907"/>
            <a:ext cx="4138294" cy="30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36" y="1421282"/>
            <a:ext cx="5408038" cy="25570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0" y="1040130"/>
            <a:ext cx="1962150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240" y="4175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6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深度神经网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图模型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2015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5204" y="1048754"/>
            <a:ext cx="4934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CNN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直接作为分类器，对个体的行为和姿态方向、场景分类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场景分类正确率为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48%)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模仿因子图模型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加入因子神经元，对场景与个体行为、姿态间的关系建模，利用整体关系对单分类器做修正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结果：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Nursing Home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比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Social role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高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4.2%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CAD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上比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FTC-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HiRF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11.4%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（原因：没有时序？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CNN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正确率影响？不是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end-to-end?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特征向量不同？）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8839" y="1353554"/>
            <a:ext cx="6386365" cy="4635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8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深度神经网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LSTM 2016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059" y="4702286"/>
            <a:ext cx="5356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排球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vs 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篮球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AlexNet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vs 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Inception7 net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 vs BLSTM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（左：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CAD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上比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HiRF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9.5%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）没有角色？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" y="1089660"/>
            <a:ext cx="6516572" cy="34671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9" y="852626"/>
            <a:ext cx="4633341" cy="384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6743699" y="4702286"/>
            <a:ext cx="4579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场景的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输入不同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所有个体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的输出连接池化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全局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&amp;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个体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的输出向量与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γ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相乘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101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深度神经网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LSTM 2016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40" y="4605634"/>
            <a:ext cx="1022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相同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点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Cnn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，球类运动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不同点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提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特征的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cnn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结构不同；时序的建模不同；个体到群体的关联方式不同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" y="1089660"/>
            <a:ext cx="6516572" cy="34671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9" y="852626"/>
            <a:ext cx="4633341" cy="384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数据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——Collective Activity Dataset</a:t>
            </a:r>
            <a:endParaRPr lang="en-US" altLang="zh-CN" sz="2400" dirty="0"/>
          </a:p>
          <a:p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http://vhosts.eecs.umich.edu/vision//activity-dataset.html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种群体活动</a:t>
            </a:r>
          </a:p>
          <a:p>
            <a:pPr lvl="1"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crossing, walking, waiting, talking, and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queueing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44个短的视频序列，每10帧标注一帧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标注信息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Frame number, X, Y, WIDTH, HEIGHT, CLASS ID, POSE ID.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 ID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 NA 2. Crossing 3. Waiting 4. Queueing 5. Walking 6.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Talking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POSE ID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 Right 2. Front-right 3. Front 4. Front-left 5. Left 6. Back-left 7. Back 8.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Back-right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7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深度神经网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&amp;LSTM 2016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499" y="4702286"/>
            <a:ext cx="3970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排球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vs 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篮球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AlexNet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vs 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Inception7 net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 vs BLSTM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考虑不同队？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" y="1089660"/>
            <a:ext cx="6516572" cy="34671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9" y="852626"/>
            <a:ext cx="4633341" cy="384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6743699" y="4702286"/>
            <a:ext cx="4579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场景的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输入不同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所有个体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的输出连接池化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全局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&amp;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个体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的输出向量与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γ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相乘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833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——Constraint Flow 2013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446521" y="1036320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把事件用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 flow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表示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再把观察到的行为映射到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 flow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根据角色分配的置信度以及与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 flow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的一致性运用动态规划求解最后方案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个人认为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 flow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本质上是提供了“精确”的时序约束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25" y="1722577"/>
            <a:ext cx="5661852" cy="42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总结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27540" y="1203960"/>
            <a:ext cx="104957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关键因素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时序、空间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人物的行为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人物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的角色和相互关系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模型的结构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概率图模型：不同层次，不同连接方式，不同解释方案，对不同的问题有不同的效率和效果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概率图模型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神经网络：如何有效结合，表征内在层次关系的同时提高效率？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00127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尽量保证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End-to-end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，使个体特征和群体关系更好传播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深度神经网络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&amp;LSTM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：如何组织使得个体与群体的时序关系更加紧密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特征向量的选取与模型结构的权衡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572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中途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get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777240"/>
            <a:ext cx="10728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books.google.com.hk/books?id=xqbdxBtTY_EC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download.springer.com/static/pdf/387/chp%253A10.2991%252F978-94-91216-20-6_6.pdf?originUrl=https%3A%2F%2Flink.springer.com%2Fchapter%2F10.2991%2F978-94-91216-20-6_6&amp;token2=exp=1502277818~acl=%2Fstatic%2Fpdf%2F387%2Fchp%25253A10.2991%25252F978-94-91216-20-6_6.pdf%3ForiginUrl%3Dhttps%253A%252F%252Flink.springer.com%252Fchapter%252F10.2991%252F978-94-91216-20-6_6*~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hmac=a816afb38fac550e42005f6c8d56b54faef2363c073e88884e49b62df1bafb1c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https://docs.google.com/presentation/d/1iHMRCghn-dOYc2knvTj8Kp27RRojCsLzCbE8Ax5JCOs/edit#slide=id.gbcec7f1c0_0_15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548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——New Collective Activity Dataset</a:t>
            </a:r>
            <a:endParaRPr lang="en-US" altLang="zh-CN" sz="2400" dirty="0" smtClean="0"/>
          </a:p>
          <a:p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http://www-personal.umich.edu/~wgchoi/eccv12/wongun_eccv12.html 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6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种群体活动</a:t>
            </a:r>
          </a:p>
          <a:p>
            <a:pPr lvl="1"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gathering, talking, dismissal, walking together, chasing, queueing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9种交互关系标签</a:t>
            </a:r>
          </a:p>
          <a:p>
            <a:pPr lvl="1"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approaching (AP), walking-in-opposite-direction (WO), facing-each-other (FE), standing-in-a-row (SR), walking-side-by-side (WS), walking-one-after-the-other (WR), 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running-side-by-side 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(RS), running-one-after-the-other (RR), and no-interaction (NA)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个体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动作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Walking , standing still , running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种姿态方向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858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——TRECVID-MED11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www.nist.gov/multimodal-information-group/trecvid-multimedia-event-detection-2011-evaluation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15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有一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篇论文利用其中的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birthday party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和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wedding ceremony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，对人物角色做了标注用于自己的工作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角色标注：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://sites.google.com/site/eevignesh/socialroles</a:t>
            </a:r>
          </a:p>
        </p:txBody>
      </p:sp>
    </p:spTree>
    <p:extLst>
      <p:ext uri="{BB962C8B-B14F-4D97-AF65-F5344CB8AC3E}">
        <p14:creationId xmlns:p14="http://schemas.microsoft.com/office/powerpoint/2010/main" val="27791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——Volleyball Dataset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github.com/mostafa-saad/deep-activity-rec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代码完整、数据说明详细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55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个视频中抽取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4830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帧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种个体行为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Waiting, setting, digging, falling, spiking, blocking, jumping, moving, standing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种群体活动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 set, 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rignt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spike, right pass, right 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winpoint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left 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winpoint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left pass, left spike, left set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868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——UCLA Courtyard Dataset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http://vcla.stat.ucla.edu/Projects/Multiscale_Activity_Recognition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/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106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分钟，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30fps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2569*1920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的连续视频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4 orientation classes for groups, 8 orientations for people, and 7 poses for </a:t>
            </a:r>
            <a:r>
              <a:rPr lang="en-US" altLang="zh-CN" sz="2000" dirty="0" smtClean="0"/>
              <a:t>people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6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种群体活动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 Walking-together, 2. </a:t>
            </a:r>
            <a:r>
              <a:rPr lang="en-US" altLang="zh-CN" sz="2000" dirty="0" smtClean="0"/>
              <a:t>Standing-in-line</a:t>
            </a:r>
            <a:r>
              <a:rPr lang="en-US" altLang="zh-CN" sz="2000" dirty="0"/>
              <a:t>, 3. Discussing-in-group, 4. Sitting-together, 5. Waiting-in-group,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6. </a:t>
            </a:r>
            <a:r>
              <a:rPr lang="en-US" altLang="zh-CN" sz="2000" dirty="0" smtClean="0"/>
              <a:t>Guided-tour.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种个体行为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1. Riding-skateboard, 2. </a:t>
            </a:r>
            <a:r>
              <a:rPr lang="en-US" altLang="zh-CN" sz="2000" dirty="0" err="1"/>
              <a:t>Ridingbike</a:t>
            </a:r>
            <a:r>
              <a:rPr lang="en-US" altLang="zh-CN" sz="2000" dirty="0"/>
              <a:t>, 3. Riding-scooter, 4. Driving-car, 5. Walking, 6. Talking, 7. Waiting, 8. Reading, 9. Eating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10. Sitting</a:t>
            </a:r>
            <a:r>
              <a:rPr lang="en-US" altLang="zh-CN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17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种物体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944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——TV Human Interaction Dataset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http://www.robots.ox.ac.uk/~vgg/data/tv_human_interactions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/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从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20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个电视节目中抽取出来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300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个视频片段，每个片段几秒钟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种交互关系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握手、击掌、拥抱、亲吻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每一个视频片段，有以下标注内容：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标注的帧的数目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对于一个标注的帧，有以下标注内容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00127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帧序号、有多少个人，每个人的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upper body box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，交互关系类型，人与人之间的联系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747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——UT-Interaction Dataset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cvrc.ece.utexas.edu/SDHA2010/Human_Interaction.html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6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种人与人的交互关系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shake-hands, point, hug, push, kick and punch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每段视频两个人拍摄，中间依次做出以上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6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种行为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拍得很随意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标注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信息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视频名称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活动种类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起始帧、终止帧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位置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 actor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91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40" y="182880"/>
            <a:ext cx="67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数据集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——VIRAT Video Dataset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386840"/>
            <a:ext cx="10728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http://www.viratdata.org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/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29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小时的视频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23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种事件类型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Single Person Events (8):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walking</a:t>
            </a:r>
            <a:r>
              <a:rPr lang="en-US" altLang="zh-CN" sz="2000" dirty="0"/>
              <a:t>, running, standing, throwing, gesturing, carrying, loitering, picking up </a:t>
            </a:r>
            <a:endParaRPr lang="en-US" altLang="zh-CN" sz="2000" dirty="0" smtClean="0"/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Person </a:t>
            </a:r>
            <a:r>
              <a:rPr lang="en-US" altLang="zh-CN" sz="2000" dirty="0"/>
              <a:t>and Vehicle Events (7):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getting </a:t>
            </a:r>
            <a:r>
              <a:rPr lang="en-US" altLang="zh-CN" sz="2000" dirty="0"/>
              <a:t>into or getting out of vehicle, opening or closing trunk, loading, unloading, dropping off, bicycling </a:t>
            </a:r>
          </a:p>
          <a:p>
            <a:pPr marL="742939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Person </a:t>
            </a:r>
            <a:r>
              <a:rPr lang="en-US" altLang="zh-CN" sz="2000" dirty="0"/>
              <a:t>and Facility Events (2</a:t>
            </a:r>
            <a:r>
              <a:rPr lang="en-US" altLang="zh-CN" sz="2000" dirty="0" smtClean="0"/>
              <a:t>):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entering </a:t>
            </a:r>
            <a:r>
              <a:rPr lang="en-US" altLang="zh-CN" sz="2000" dirty="0"/>
              <a:t>or exiting facility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0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12570</TotalTime>
  <Words>1309</Words>
  <Application>Microsoft Office PowerPoint</Application>
  <PresentationFormat>宽屏</PresentationFormat>
  <Paragraphs>179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宋体</vt:lpstr>
      <vt:lpstr>微软雅黑</vt:lpstr>
      <vt:lpstr>微软雅黑</vt:lpstr>
      <vt:lpstr>Arial</vt:lpstr>
      <vt:lpstr>Calibri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XHPlus</cp:lastModifiedBy>
  <cp:revision>913</cp:revision>
  <dcterms:created xsi:type="dcterms:W3CDTF">2015-08-18T02:51:41Z</dcterms:created>
  <dcterms:modified xsi:type="dcterms:W3CDTF">2017-08-09T19:24:15Z</dcterms:modified>
  <cp:category/>
</cp:coreProperties>
</file>