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7" r:id="rId3"/>
    <p:sldId id="312" r:id="rId4"/>
    <p:sldId id="313" r:id="rId5"/>
    <p:sldId id="315" r:id="rId6"/>
    <p:sldId id="314" r:id="rId7"/>
    <p:sldId id="316" r:id="rId8"/>
    <p:sldId id="317" r:id="rId9"/>
    <p:sldId id="318" r:id="rId10"/>
    <p:sldId id="321" r:id="rId11"/>
    <p:sldId id="319" r:id="rId12"/>
    <p:sldId id="320" r:id="rId13"/>
    <p:sldId id="272" r:id="rId14"/>
    <p:sldId id="284" r:id="rId15"/>
  </p:sldIdLst>
  <p:sldSz cx="9144000" cy="5143500" type="screen16x9"/>
  <p:notesSz cx="6858000" cy="9144000"/>
  <p:embeddedFontLst>
    <p:embeddedFont>
      <p:font typeface="Didact Gothic" panose="020B0604020202020204" charset="0"/>
      <p:regular r:id="rId17"/>
    </p:embeddedFont>
    <p:embeddedFont>
      <p:font typeface="Julius Sans One" panose="020B0604020202020204" charset="0"/>
      <p:regular r:id="rId18"/>
    </p:embeddedFont>
    <p:embeddedFont>
      <p:font typeface="Questrial" panose="020B0604020202020204" charset="-93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31DA86-E158-40A0-BD25-49FB284E97BD}">
  <a:tblStyle styleId="{6B31DA86-E158-40A0-BD25-49FB284E97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10" y="182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62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508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99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18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31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28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79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sadasdasdasdsa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319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28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78289" y="2653518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82589" y="2653518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810900" y="-1063468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8" r:id="rId5"/>
    <p:sldLayoutId id="2147483667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At25CZxyEm4?feature=oembed" TargetMode="Externa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805750" y="1848628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</a:t>
            </a:r>
            <a:r>
              <a:rPr lang="en"/>
              <a:t>ogic expression normalizer</a:t>
            </a:r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4299250" y="3690026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Language and Theory - Lab</a:t>
            </a:r>
            <a:endParaRPr/>
          </a:p>
        </p:txBody>
      </p:sp>
      <p:cxnSp>
        <p:nvCxnSpPr>
          <p:cNvPr id="228" name="Google Shape;228;p36"/>
          <p:cNvCxnSpPr/>
          <p:nvPr/>
        </p:nvCxnSpPr>
        <p:spPr>
          <a:xfrm>
            <a:off x="7402150" y="35522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27;p36">
            <a:extLst>
              <a:ext uri="{FF2B5EF4-FFF2-40B4-BE49-F238E27FC236}">
                <a16:creationId xmlns:a16="http://schemas.microsoft.com/office/drawing/2014/main" id="{55FD4CB2-88EB-4E72-B549-14D038EA7B80}"/>
              </a:ext>
            </a:extLst>
          </p:cNvPr>
          <p:cNvSpPr txBox="1">
            <a:spLocks/>
          </p:cNvSpPr>
          <p:nvPr/>
        </p:nvSpPr>
        <p:spPr>
          <a:xfrm>
            <a:off x="4096941" y="4775881"/>
            <a:ext cx="950118" cy="36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/>
              <a:t>June 2021</a:t>
            </a:r>
          </a:p>
        </p:txBody>
      </p:sp>
      <p:sp>
        <p:nvSpPr>
          <p:cNvPr id="6" name="Google Shape;227;p36">
            <a:extLst>
              <a:ext uri="{FF2B5EF4-FFF2-40B4-BE49-F238E27FC236}">
                <a16:creationId xmlns:a16="http://schemas.microsoft.com/office/drawing/2014/main" id="{47B3CA49-71A3-4174-B709-ABEF6BA24630}"/>
              </a:ext>
            </a:extLst>
          </p:cNvPr>
          <p:cNvSpPr txBox="1">
            <a:spLocks/>
          </p:cNvSpPr>
          <p:nvPr/>
        </p:nvSpPr>
        <p:spPr>
          <a:xfrm>
            <a:off x="4299250" y="4076245"/>
            <a:ext cx="3829200" cy="36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/>
              <a:t>Lecturer: Nguyen Thi Thu Trang,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class diagram for util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C03E1B4-1044-43F3-9433-EF2E7EEAB1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085" y="741941"/>
            <a:ext cx="5445829" cy="4098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50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240744" y="28763"/>
            <a:ext cx="6588806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class diagram for Controller 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693413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DE771F-1396-4B5A-B0A7-1F3C7939F76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728663"/>
            <a:ext cx="6515100" cy="4414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713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705088" y="-648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Explanation of oop design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693413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950A46-D7FA-4EA5-A02F-DFF0392C1391}"/>
              </a:ext>
            </a:extLst>
          </p:cNvPr>
          <p:cNvSpPr txBox="1"/>
          <p:nvPr/>
        </p:nvSpPr>
        <p:spPr>
          <a:xfrm>
            <a:off x="560784" y="693413"/>
            <a:ext cx="8022431" cy="46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he </a:t>
            </a:r>
            <a:r>
              <a:rPr lang="en-US" sz="2400" b="1">
                <a:solidFill>
                  <a:srgbClr val="CC6666"/>
                </a:solidFill>
                <a:effectLst/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aggregation relationship 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is used among Implicant class, the Column class, the PITable and the IntermediateTable class</a:t>
            </a:r>
          </a:p>
          <a:p>
            <a:pPr marL="342900" marR="0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However, the IntermediateTable must contain at least one column, so the relationship between those two is a </a:t>
            </a:r>
            <a:r>
              <a:rPr lang="en-US" sz="2400" b="1">
                <a:solidFill>
                  <a:srgbClr val="CC6666"/>
                </a:solidFill>
                <a:effectLst/>
                <a:latin typeface="Didact Gothic" panose="020B0604020202020204" charset="0"/>
                <a:ea typeface="Arial" panose="020B0604020202020204" pitchFamily="34" charset="0"/>
                <a:cs typeface="Times New Roman" panose="02020603050405020304" pitchFamily="18" charset="0"/>
              </a:rPr>
              <a:t>strong composite relationship</a:t>
            </a:r>
          </a:p>
          <a:p>
            <a:pPr marL="34290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Didact Gothic" panose="020B0604020202020204" charset="0"/>
                <a:ea typeface="Arial" panose="020B0604020202020204" pitchFamily="34" charset="0"/>
              </a:rPr>
              <a:t>T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</a:rPr>
              <a:t>he IntermediateTable and PITable both </a:t>
            </a:r>
            <a:r>
              <a:rPr lang="en-US" sz="2400" b="1">
                <a:solidFill>
                  <a:srgbClr val="CC6666"/>
                </a:solidFill>
                <a:effectLst/>
                <a:latin typeface="Didact Gothic" panose="020B0604020202020204" charset="0"/>
                <a:ea typeface="Arial" panose="020B0604020202020204" pitchFamily="34" charset="0"/>
              </a:rPr>
              <a:t>inherit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</a:rPr>
              <a:t> the Table class. </a:t>
            </a:r>
            <a:r>
              <a:rPr lang="en-US" sz="2400">
                <a:latin typeface="Didact Gothic" panose="020B0604020202020204" charset="0"/>
                <a:ea typeface="Arial" panose="020B0604020202020204" pitchFamily="34" charset="0"/>
              </a:rPr>
              <a:t>T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</a:rPr>
              <a:t>he SOP and POS class should </a:t>
            </a:r>
            <a:r>
              <a:rPr lang="en-US" sz="2400" b="1">
                <a:solidFill>
                  <a:srgbClr val="CC6666"/>
                </a:solidFill>
                <a:effectLst/>
                <a:latin typeface="Didact Gothic" panose="020B0604020202020204" charset="0"/>
                <a:ea typeface="Arial" panose="020B0604020202020204" pitchFamily="34" charset="0"/>
              </a:rPr>
              <a:t>inherit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</a:rPr>
              <a:t> the CanonicalForm</a:t>
            </a:r>
            <a:endParaRPr lang="en-US" sz="2400">
              <a:effectLst/>
              <a:latin typeface="Didact Gothic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b="1">
              <a:solidFill>
                <a:srgbClr val="CC6666"/>
              </a:solidFill>
              <a:effectLst/>
              <a:latin typeface="Didact Gothic" panose="020B060402020202020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7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>
            <a:spLocks noGrp="1"/>
          </p:cNvSpPr>
          <p:nvPr>
            <p:ph type="title"/>
          </p:nvPr>
        </p:nvSpPr>
        <p:spPr>
          <a:xfrm>
            <a:off x="1642292" y="0"/>
            <a:ext cx="5859412" cy="1020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lang="en"/>
              <a:t>pplication demonstration</a:t>
            </a:r>
            <a:endParaRPr/>
          </a:p>
        </p:txBody>
      </p:sp>
      <p:cxnSp>
        <p:nvCxnSpPr>
          <p:cNvPr id="428" name="Google Shape;428;p52"/>
          <p:cNvCxnSpPr>
            <a:cxnSpLocks/>
          </p:cNvCxnSpPr>
          <p:nvPr/>
        </p:nvCxnSpPr>
        <p:spPr>
          <a:xfrm>
            <a:off x="2679360" y="693971"/>
            <a:ext cx="378527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Online Media 2" title="OOP demo">
            <a:hlinkClick r:id="" action="ppaction://media"/>
            <a:extLst>
              <a:ext uri="{FF2B5EF4-FFF2-40B4-BE49-F238E27FC236}">
                <a16:creationId xmlns:a16="http://schemas.microsoft.com/office/drawing/2014/main" id="{6BF4301D-2595-4E45-80F8-733C57EAF88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46651" y="777261"/>
            <a:ext cx="5450693" cy="4088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4"/>
          <p:cNvSpPr txBox="1">
            <a:spLocks noGrp="1"/>
          </p:cNvSpPr>
          <p:nvPr>
            <p:ph type="title"/>
          </p:nvPr>
        </p:nvSpPr>
        <p:spPr>
          <a:xfrm>
            <a:off x="713250" y="1165657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GROUP 3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3A2A01-C926-4BED-A517-3C7DA86DF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00897"/>
              </p:ext>
            </p:extLst>
          </p:nvPr>
        </p:nvGraphicFramePr>
        <p:xfrm>
          <a:off x="713225" y="1491749"/>
          <a:ext cx="7170012" cy="2565400"/>
        </p:xfrm>
        <a:graphic>
          <a:graphicData uri="http://schemas.openxmlformats.org/drawingml/2006/table">
            <a:tbl>
              <a:tblPr firstRow="1" bandRow="1">
                <a:tableStyleId>{6B31DA86-E158-40A0-BD25-49FB284E97BD}</a:tableStyleId>
              </a:tblPr>
              <a:tblGrid>
                <a:gridCol w="2390004">
                  <a:extLst>
                    <a:ext uri="{9D8B030D-6E8A-4147-A177-3AD203B41FA5}">
                      <a16:colId xmlns:a16="http://schemas.microsoft.com/office/drawing/2014/main" val="1876590457"/>
                    </a:ext>
                  </a:extLst>
                </a:gridCol>
                <a:gridCol w="1385645">
                  <a:extLst>
                    <a:ext uri="{9D8B030D-6E8A-4147-A177-3AD203B41FA5}">
                      <a16:colId xmlns:a16="http://schemas.microsoft.com/office/drawing/2014/main" val="1592992810"/>
                    </a:ext>
                  </a:extLst>
                </a:gridCol>
                <a:gridCol w="3394363">
                  <a:extLst>
                    <a:ext uri="{9D8B030D-6E8A-4147-A177-3AD203B41FA5}">
                      <a16:colId xmlns:a16="http://schemas.microsoft.com/office/drawing/2014/main" val="117909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Full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Student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Assignment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96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Tran Trung Hieu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20194764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Package: column, table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Controller and GUI: Main menu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43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To Xuan Hung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20194772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Package: minterm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Controller and GUI: Input interface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Report and Slides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07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Nguyen Tran Minh Tuan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Didact Gothic" panose="020B0604020202020204" charset="0"/>
                        </a:rPr>
                        <a:t>20194877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Package: output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Controller and GUI: Output interface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>
                          <a:latin typeface="Didact Gothic" panose="020B0604020202020204" charset="0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68667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2;p43">
            <a:extLst>
              <a:ext uri="{FF2B5EF4-FFF2-40B4-BE49-F238E27FC236}">
                <a16:creationId xmlns:a16="http://schemas.microsoft.com/office/drawing/2014/main" id="{E3C9D538-6609-4033-82D9-18C03EA30C4C}"/>
              </a:ext>
            </a:extLst>
          </p:cNvPr>
          <p:cNvSpPr txBox="1">
            <a:spLocks/>
          </p:cNvSpPr>
          <p:nvPr/>
        </p:nvSpPr>
        <p:spPr>
          <a:xfrm>
            <a:off x="1705088" y="14945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Problem statement</a:t>
            </a:r>
          </a:p>
        </p:txBody>
      </p:sp>
      <p:cxnSp>
        <p:nvCxnSpPr>
          <p:cNvPr id="4" name="Google Shape;304;p43">
            <a:extLst>
              <a:ext uri="{FF2B5EF4-FFF2-40B4-BE49-F238E27FC236}">
                <a16:creationId xmlns:a16="http://schemas.microsoft.com/office/drawing/2014/main" id="{C7ACCA2D-D9FA-4123-8EA0-E9485FCB5C67}"/>
              </a:ext>
            </a:extLst>
          </p:cNvPr>
          <p:cNvCxnSpPr>
            <a:cxnSpLocks/>
          </p:cNvCxnSpPr>
          <p:nvPr/>
        </p:nvCxnSpPr>
        <p:spPr>
          <a:xfrm>
            <a:off x="1993107" y="714845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7177EE-59DC-49EE-A765-619FE72BD384}"/>
              </a:ext>
            </a:extLst>
          </p:cNvPr>
          <p:cNvSpPr txBox="1"/>
          <p:nvPr/>
        </p:nvSpPr>
        <p:spPr>
          <a:xfrm>
            <a:off x="1293019" y="1093672"/>
            <a:ext cx="6279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Didact Gothic" panose="020B0604020202020204" charset="0"/>
                <a:ea typeface="Arial" panose="020B0604020202020204" pitchFamily="34" charset="0"/>
              </a:rPr>
              <a:t>N</a:t>
            </a:r>
            <a:r>
              <a:rPr lang="en-US" sz="2400">
                <a:effectLst/>
                <a:latin typeface="Didact Gothic" panose="020B0604020202020204" charset="0"/>
                <a:ea typeface="Arial" panose="020B0604020202020204" pitchFamily="34" charset="0"/>
              </a:rPr>
              <a:t>ormalize a logic expression using the implementation of the Quine-McCluskey method</a:t>
            </a:r>
            <a:endParaRPr lang="en-US" sz="2400">
              <a:latin typeface="Didact Gothic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D196B-4B0F-4E82-96F5-BB006757D399}"/>
              </a:ext>
            </a:extLst>
          </p:cNvPr>
          <p:cNvSpPr txBox="1"/>
          <p:nvPr/>
        </p:nvSpPr>
        <p:spPr>
          <a:xfrm>
            <a:off x="1293019" y="2300221"/>
            <a:ext cx="6111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Didact Gothic" panose="020B0604020202020204" charset="0"/>
              </a:rPr>
              <a:t>The same expression can be implemented using fewer logic gates</a:t>
            </a:r>
          </a:p>
        </p:txBody>
      </p:sp>
    </p:spTree>
    <p:extLst>
      <p:ext uri="{BB962C8B-B14F-4D97-AF65-F5344CB8AC3E}">
        <p14:creationId xmlns:p14="http://schemas.microsoft.com/office/powerpoint/2010/main" val="53880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5900FBD-49F4-4174-BD47-2208513E8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23" y="790946"/>
            <a:ext cx="5368529" cy="403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2F8F339A-E986-4E14-B355-34CD7F904E98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Use case diagram</a:t>
            </a:r>
          </a:p>
        </p:txBody>
      </p:sp>
      <p:cxnSp>
        <p:nvCxnSpPr>
          <p:cNvPr id="11" name="Google Shape;304;p43">
            <a:extLst>
              <a:ext uri="{FF2B5EF4-FFF2-40B4-BE49-F238E27FC236}">
                <a16:creationId xmlns:a16="http://schemas.microsoft.com/office/drawing/2014/main" id="{3477299E-7AC9-44C5-8B29-4ABD5998ABA2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3885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2;p43">
            <a:extLst>
              <a:ext uri="{FF2B5EF4-FFF2-40B4-BE49-F238E27FC236}">
                <a16:creationId xmlns:a16="http://schemas.microsoft.com/office/drawing/2014/main" id="{3FF8273E-B751-4B81-9B44-8EB45474E7B8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General class diagram</a:t>
            </a:r>
          </a:p>
        </p:txBody>
      </p:sp>
      <p:cxnSp>
        <p:nvCxnSpPr>
          <p:cNvPr id="6" name="Google Shape;304;p43">
            <a:extLst>
              <a:ext uri="{FF2B5EF4-FFF2-40B4-BE49-F238E27FC236}">
                <a16:creationId xmlns:a16="http://schemas.microsoft.com/office/drawing/2014/main" id="{670445FA-DBBD-4CB9-B101-A9639AC63AA2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49EB83-A67A-4A6E-8912-20EBBD64917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21" y="864395"/>
            <a:ext cx="5732667" cy="4093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41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BF167B-219F-4D29-A2D7-60552FD1AF6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1202" r="30991" b="18412"/>
          <a:stretch/>
        </p:blipFill>
        <p:spPr bwMode="auto">
          <a:xfrm>
            <a:off x="1690800" y="911144"/>
            <a:ext cx="5762400" cy="3834038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Google Shape;302;p43">
            <a:extLst>
              <a:ext uri="{FF2B5EF4-FFF2-40B4-BE49-F238E27FC236}">
                <a16:creationId xmlns:a16="http://schemas.microsoft.com/office/drawing/2014/main" id="{FBC16E9D-E292-4A69-A9E2-C9664C7C160B}"/>
              </a:ext>
            </a:extLst>
          </p:cNvPr>
          <p:cNvSpPr txBox="1">
            <a:spLocks/>
          </p:cNvSpPr>
          <p:nvPr/>
        </p:nvSpPr>
        <p:spPr>
          <a:xfrm>
            <a:off x="1690800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class diagram for minterm</a:t>
            </a:r>
          </a:p>
        </p:txBody>
      </p:sp>
      <p:cxnSp>
        <p:nvCxnSpPr>
          <p:cNvPr id="7" name="Google Shape;304;p43">
            <a:extLst>
              <a:ext uri="{FF2B5EF4-FFF2-40B4-BE49-F238E27FC236}">
                <a16:creationId xmlns:a16="http://schemas.microsoft.com/office/drawing/2014/main" id="{413F55CE-6C3A-446B-8EEE-DF02492B2DFC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997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class diagram for column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EBA4AE3-1284-4E24-A29C-268C257471D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16" y="827405"/>
            <a:ext cx="6394767" cy="3937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02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class diagram for table 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6102D12-5608-4CCD-ACBD-12389179EE2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t="15279" r="24243" b="10775"/>
          <a:stretch/>
        </p:blipFill>
        <p:spPr bwMode="auto">
          <a:xfrm>
            <a:off x="2896790" y="1186144"/>
            <a:ext cx="3350419" cy="304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426D2-F9F4-4967-80E7-96473AC0FAF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6" y="1612884"/>
            <a:ext cx="3940095" cy="2189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F61612-5A0A-4081-BFE4-6338E91E613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23" y="3417233"/>
            <a:ext cx="4452620" cy="929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463F74-8934-449E-8657-E593985C1DB4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3" b="3585"/>
          <a:stretch/>
        </p:blipFill>
        <p:spPr bwMode="auto">
          <a:xfrm>
            <a:off x="4294430" y="2159876"/>
            <a:ext cx="4578985" cy="10089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41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5679E-6 L -0.23993 -4.5679E-6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4.5679E-6 L 0.00018 -0.14012 " pathEditMode="relative" rAng="0" ptsTypes="AA">
                                      <p:cBhvr>
                                        <p:cTn id="13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00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2;p43">
            <a:extLst>
              <a:ext uri="{FF2B5EF4-FFF2-40B4-BE49-F238E27FC236}">
                <a16:creationId xmlns:a16="http://schemas.microsoft.com/office/drawing/2014/main" id="{1F4DA788-0E47-4846-B8D1-4CDB8F216CD0}"/>
              </a:ext>
            </a:extLst>
          </p:cNvPr>
          <p:cNvSpPr txBox="1">
            <a:spLocks/>
          </p:cNvSpPr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/>
              <a:t>class diagram for output</a:t>
            </a:r>
          </a:p>
        </p:txBody>
      </p:sp>
      <p:cxnSp>
        <p:nvCxnSpPr>
          <p:cNvPr id="10" name="Google Shape;304;p43">
            <a:extLst>
              <a:ext uri="{FF2B5EF4-FFF2-40B4-BE49-F238E27FC236}">
                <a16:creationId xmlns:a16="http://schemas.microsoft.com/office/drawing/2014/main" id="{A8BE6309-0937-469C-88DE-C7A24E1A2B99}"/>
              </a:ext>
            </a:extLst>
          </p:cNvPr>
          <p:cNvCxnSpPr>
            <a:cxnSpLocks/>
          </p:cNvCxnSpPr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4B41FE-D849-44DB-865F-B5502998CA5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" t="6085" r="5774" b="4677"/>
          <a:stretch/>
        </p:blipFill>
        <p:spPr bwMode="auto">
          <a:xfrm>
            <a:off x="1993106" y="951654"/>
            <a:ext cx="5236369" cy="351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2B69D-19DD-4C70-8DDC-2124419F1FA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6"/>
          <a:stretch/>
        </p:blipFill>
        <p:spPr bwMode="auto">
          <a:xfrm>
            <a:off x="2120117" y="1527100"/>
            <a:ext cx="4903766" cy="2294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C2805F-330E-4E63-BF7A-B9C6274552F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722" y="1400457"/>
            <a:ext cx="5206365" cy="261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381C1A9-D4B8-492A-A6D8-C25600F015A8}"/>
              </a:ext>
            </a:extLst>
          </p:cNvPr>
          <p:cNvGrpSpPr/>
          <p:nvPr/>
        </p:nvGrpSpPr>
        <p:grpSpPr>
          <a:xfrm>
            <a:off x="1965722" y="1693246"/>
            <a:ext cx="5210175" cy="2128109"/>
            <a:chOff x="268383" y="1024975"/>
            <a:chExt cx="5210175" cy="2128109"/>
          </a:xfrm>
        </p:grpSpPr>
        <p:pic>
          <p:nvPicPr>
            <p:cNvPr id="14" name="Picture 13" descr="Description: 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02C913C2-7324-437A-9621-877116487B83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8031"/>
            <a:stretch/>
          </p:blipFill>
          <p:spPr bwMode="auto">
            <a:xfrm>
              <a:off x="268383" y="1024975"/>
              <a:ext cx="5210175" cy="1868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5" name="Picture 14" descr="Description: 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FE1CF9A-0820-4EFC-A44B-ACD6671AF6B1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906" b="-1"/>
            <a:stretch/>
          </p:blipFill>
          <p:spPr bwMode="auto">
            <a:xfrm>
              <a:off x="268383" y="2969289"/>
              <a:ext cx="5210175" cy="1837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495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200</Words>
  <Application>Microsoft Office PowerPoint</Application>
  <PresentationFormat>On-screen Show (16:9)</PresentationFormat>
  <Paragraphs>41</Paragraphs>
  <Slides>14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Julius Sans One</vt:lpstr>
      <vt:lpstr>Questrial</vt:lpstr>
      <vt:lpstr>Arial</vt:lpstr>
      <vt:lpstr>Didact Gothic</vt:lpstr>
      <vt:lpstr>Minimalist Grayscale Pitch Deck by Slidesgo</vt:lpstr>
      <vt:lpstr>Logic expression normalizer</vt:lpstr>
      <vt:lpstr>GROUP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demonstration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expression normalizer</dc:title>
  <cp:lastModifiedBy>Hung To</cp:lastModifiedBy>
  <cp:revision>28</cp:revision>
  <dcterms:modified xsi:type="dcterms:W3CDTF">2021-06-06T11:34:05Z</dcterms:modified>
</cp:coreProperties>
</file>