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74" r:id="rId15"/>
    <p:sldId id="273" r:id="rId16"/>
    <p:sldId id="275" r:id="rId17"/>
    <p:sldId id="270" r:id="rId18"/>
    <p:sldId id="271" r:id="rId19"/>
    <p:sldId id="272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48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95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8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688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2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5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2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038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928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33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42A08E-7C86-46F1-AD96-3E1A655A297F}" type="datetimeFigureOut">
              <a:rPr lang="en-ID" smtClean="0"/>
              <a:t>16/10/2023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EE9C65-AFBB-4263-969F-71EE310BD8AC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7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illusion of swirling lines in black and white">
            <a:extLst>
              <a:ext uri="{FF2B5EF4-FFF2-40B4-BE49-F238E27FC236}">
                <a16:creationId xmlns:a16="http://schemas.microsoft.com/office/drawing/2014/main" id="{4C3E01BE-AC7A-9E6E-B446-966D1F1B9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93D80-9FDF-44D8-9481-254849715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ERD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FBD91-FEEB-45B8-8AFD-DA770CE2D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Entity Relationship Diagram</a:t>
            </a:r>
            <a:endParaRPr lang="en-ID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2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B8C6-D8E8-43BF-8761-E673A0CC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JENIS-JENIS ATRIBUT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5117-7FD0-4F19-8ADA-7AE64281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simpel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dipecah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dan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kantor</a:t>
            </a:r>
            <a:r>
              <a:rPr lang="en-ID" dirty="0"/>
              <a:t>,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penerbit</a:t>
            </a:r>
            <a:r>
              <a:rPr lang="en-ID" dirty="0"/>
              <a:t>, dan lain-lain.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multinilai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 err="1"/>
              <a:t>Multivalue</a:t>
            </a:r>
            <a:r>
              <a:rPr lang="en-ID" i="1" dirty="0"/>
              <a:t> Attributes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website </a:t>
            </a:r>
            <a:r>
              <a:rPr lang="en-ID" dirty="0" err="1"/>
              <a:t>artikel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15EDC-6397-4195-950C-FC3680CD2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71"/>
          <a:stretch/>
        </p:blipFill>
        <p:spPr>
          <a:xfrm>
            <a:off x="1544850" y="4415246"/>
            <a:ext cx="4694842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4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B8C6-D8E8-43BF-8761-E673A0CC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JENIS-JENIS ATRIBUT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5117-7FD0-4F19-8ADA-7AE64281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Composite Attributes</a:t>
            </a:r>
            <a:r>
              <a:rPr lang="en-ID" dirty="0"/>
              <a:t>.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berukuran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dan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arti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depan</a:t>
            </a:r>
            <a:r>
              <a:rPr lang="en-ID" dirty="0"/>
              <a:t>,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tengah</a:t>
            </a:r>
            <a:r>
              <a:rPr lang="en-ID" dirty="0"/>
              <a:t>, dan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 startAt="4"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CF774-D89A-4387-93AB-B95E6047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12" y="3825215"/>
            <a:ext cx="3740176" cy="28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0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B8C6-D8E8-43BF-8761-E673A0CC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JENIS-JENIS ATRIBUT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5117-7FD0-4F19-8ADA-7AE64281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derivatif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lain dan </a:t>
            </a:r>
            <a:r>
              <a:rPr lang="en-ID" dirty="0" err="1"/>
              <a:t>atributnya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Entity Relationship Diagram.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selisih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, </a:t>
            </a:r>
            <a:r>
              <a:rPr lang="en-ID" dirty="0" err="1"/>
              <a:t>usia</a:t>
            </a:r>
            <a:r>
              <a:rPr lang="en-ID" dirty="0"/>
              <a:t>, dan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01629-1905-4780-9D37-48A57F86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55" y="3550239"/>
            <a:ext cx="3486545" cy="18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3FBD-4A4C-4B47-9AA9-9992D825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63" y="478698"/>
            <a:ext cx="9720072" cy="1499616"/>
          </a:xfrm>
        </p:spPr>
        <p:txBody>
          <a:bodyPr>
            <a:normAutofit/>
          </a:bodyPr>
          <a:lstStyle/>
          <a:p>
            <a:r>
              <a:rPr lang="en-ID" b="1" dirty="0">
                <a:solidFill>
                  <a:schemeClr val="tx1"/>
                </a:solidFill>
              </a:rPr>
              <a:t>3. </a:t>
            </a:r>
            <a:r>
              <a:rPr lang="en-ID" b="1" dirty="0" err="1">
                <a:solidFill>
                  <a:schemeClr val="tx1"/>
                </a:solidFill>
              </a:rPr>
              <a:t>Relasi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CAA8-4A27-42A1-84C4-AB86AAE1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690" y="2038181"/>
            <a:ext cx="8105690" cy="728662"/>
          </a:xfrm>
        </p:spPr>
        <p:txBody>
          <a:bodyPr>
            <a:noAutofit/>
          </a:bodyPr>
          <a:lstStyle/>
          <a:p>
            <a:pPr marL="75895" indent="-75895" defTabSz="758952">
              <a:spcBef>
                <a:spcPts val="996"/>
              </a:spcBef>
              <a:spcAft>
                <a:spcPts val="166"/>
              </a:spcAft>
            </a:pP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ERD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hubungan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terjadi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antara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sendiri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sering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disebut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D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ID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proses.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96118-E38A-44D5-B43E-D4C3E3BA1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6"/>
          <a:stretch/>
        </p:blipFill>
        <p:spPr>
          <a:xfrm>
            <a:off x="854417" y="2038181"/>
            <a:ext cx="2999125" cy="190454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DBAB302-C445-4D1C-AB52-6AF9C4815424}"/>
              </a:ext>
            </a:extLst>
          </p:cNvPr>
          <p:cNvSpPr txBox="1">
            <a:spLocks/>
          </p:cNvSpPr>
          <p:nvPr/>
        </p:nvSpPr>
        <p:spPr>
          <a:xfrm>
            <a:off x="556447" y="5168297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ERD </a:t>
            </a:r>
            <a:r>
              <a:rPr lang="en-US" dirty="0" err="1">
                <a:solidFill>
                  <a:srgbClr val="FFFFFF"/>
                </a:solidFill>
              </a:rPr>
              <a:t>terdiri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dari</a:t>
            </a:r>
            <a:r>
              <a:rPr lang="en-US" dirty="0">
                <a:solidFill>
                  <a:srgbClr val="FFFFFF"/>
                </a:solidFill>
              </a:rPr>
              <a:t> 3 </a:t>
            </a:r>
            <a:r>
              <a:rPr lang="en-US" dirty="0" err="1">
                <a:solidFill>
                  <a:srgbClr val="FFFFFF"/>
                </a:solidFill>
              </a:rPr>
              <a:t>komponen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utama</a:t>
            </a:r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0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F62F-76F0-4B06-9BCA-FCF477D5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DERAJAT RELASI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8D3E-557E-4302-BEF2-81E3E60C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" y="1825625"/>
            <a:ext cx="10556966" cy="44445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Unary Degree (</a:t>
            </a:r>
            <a:r>
              <a:rPr lang="en-US" dirty="0" err="1"/>
              <a:t>Derajat</a:t>
            </a:r>
            <a:r>
              <a:rPr lang="en-US" dirty="0"/>
              <a:t> Satu)</a:t>
            </a:r>
          </a:p>
          <a:p>
            <a:pPr marL="0" indent="0">
              <a:buNone/>
            </a:pP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berpartisipasi</a:t>
            </a:r>
            <a:r>
              <a:rPr lang="en-US" dirty="0"/>
              <a:t> dalam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Unary Degree (</a:t>
            </a:r>
            <a:r>
              <a:rPr lang="en-US" dirty="0" err="1"/>
              <a:t>Derajat</a:t>
            </a:r>
            <a:r>
              <a:rPr lang="en-US" dirty="0"/>
              <a:t> Satu) : </a:t>
            </a:r>
            <a:r>
              <a:rPr lang="en-US" dirty="0" err="1"/>
              <a:t>sebuah</a:t>
            </a:r>
            <a:r>
              <a:rPr lang="en-US" dirty="0"/>
              <a:t> entity </a:t>
            </a:r>
            <a:r>
              <a:rPr lang="en-US" dirty="0" err="1"/>
              <a:t>berelasi</a:t>
            </a:r>
            <a:r>
              <a:rPr lang="en-US" dirty="0"/>
              <a:t> dengan </a:t>
            </a:r>
            <a:r>
              <a:rPr lang="en-US" dirty="0" err="1"/>
              <a:t>dirinya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4D42E-2FFE-49AF-BEEB-E1D9886D6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06" y="3365388"/>
            <a:ext cx="3686351" cy="31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F62F-76F0-4B06-9BCA-FCF477D5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DERAJAT RELASI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8D3E-557E-4302-BEF2-81E3E60C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" y="1825625"/>
            <a:ext cx="10556966" cy="4444546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Binary Degree (Derajat Dua)</a:t>
            </a:r>
          </a:p>
          <a:p>
            <a:pPr marL="0" indent="0">
              <a:buNone/>
            </a:pPr>
            <a:r>
              <a:rPr lang="en-US"/>
              <a:t>Binary Degree (Derajat Dua) : terdapat dua entity yang saling</a:t>
            </a:r>
          </a:p>
          <a:p>
            <a:pPr marL="0" indent="0">
              <a:buNone/>
            </a:pPr>
            <a:r>
              <a:rPr lang="en-US"/>
              <a:t>berhubungan.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7194E-DA29-4DB3-B638-2B3FAE7D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37" y="3429000"/>
            <a:ext cx="9968697" cy="24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F62F-76F0-4B06-9BCA-FCF477D5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DERAJAT RELASI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8D3E-557E-4302-BEF2-81E3E60C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" y="1825625"/>
            <a:ext cx="10556966" cy="4444546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Ternary Degree (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Ternary Degree (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) : terdapat </a:t>
            </a:r>
            <a:r>
              <a:rPr lang="en-US" dirty="0" err="1"/>
              <a:t>tiga</a:t>
            </a:r>
            <a:r>
              <a:rPr lang="en-US" dirty="0"/>
              <a:t> entity yang </a:t>
            </a:r>
            <a:r>
              <a:rPr lang="en-US" dirty="0" err="1"/>
              <a:t>saling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Berhubungan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232DB-57A2-4CCB-8067-E355C7A6B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5" r="6082"/>
          <a:stretch/>
        </p:blipFill>
        <p:spPr>
          <a:xfrm>
            <a:off x="2841674" y="2936630"/>
            <a:ext cx="8736037" cy="38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0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590E-C26E-4011-ACA7-BC1292FE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RASIO KARDINALITAS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F813-069F-447E-9088-F7257BA6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24297"/>
            <a:ext cx="9720073" cy="4023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b="1" dirty="0"/>
              <a:t>One to one</a:t>
            </a:r>
          </a:p>
          <a:p>
            <a:pPr marL="0" indent="0">
              <a:buNone/>
            </a:pPr>
            <a:r>
              <a:rPr lang="en-ID" dirty="0"/>
              <a:t>One to one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lain.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66951-D302-4DC6-B193-7CC6EACDD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8"/>
          <a:stretch/>
        </p:blipFill>
        <p:spPr>
          <a:xfrm>
            <a:off x="3303393" y="2912011"/>
            <a:ext cx="7365941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590E-C26E-4011-ACA7-BC1292FE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RASIO KARDINALITAS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F813-069F-447E-9088-F7257BA6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93668"/>
            <a:ext cx="9720073" cy="402336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D" b="1" dirty="0"/>
              <a:t>One to many</a:t>
            </a:r>
          </a:p>
          <a:p>
            <a:pPr marL="0" indent="0">
              <a:buNone/>
            </a:pPr>
            <a:r>
              <a:rPr lang="en-ID" dirty="0"/>
              <a:t>One to many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arti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, </a:t>
            </a:r>
            <a:r>
              <a:rPr lang="en-ID" dirty="0" err="1"/>
              <a:t>begitu</a:t>
            </a:r>
            <a:r>
              <a:rPr lang="en-ID" dirty="0"/>
              <a:t> pula </a:t>
            </a:r>
            <a:r>
              <a:rPr lang="en-ID" dirty="0" err="1"/>
              <a:t>sebaliknya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2FCC0-A1EE-4E32-819C-0A5599069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3" b="-1"/>
          <a:stretch/>
        </p:blipFill>
        <p:spPr>
          <a:xfrm>
            <a:off x="2503922" y="2777139"/>
            <a:ext cx="7490168" cy="36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1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590E-C26E-4011-ACA7-BC1292FE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RASIO KARDINALITAS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F813-069F-447E-9088-F7257BA6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133" y="1737360"/>
            <a:ext cx="9720073" cy="402336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D" b="1" dirty="0"/>
              <a:t>Many to many</a:t>
            </a:r>
          </a:p>
          <a:p>
            <a:pPr marL="0" indent="0">
              <a:buNone/>
            </a:pPr>
            <a:r>
              <a:rPr lang="en-ID" dirty="0"/>
              <a:t>Many to many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arti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lain, </a:t>
            </a:r>
            <a:r>
              <a:rPr lang="en-ID" dirty="0" err="1"/>
              <a:t>begitu</a:t>
            </a:r>
            <a:r>
              <a:rPr lang="en-ID" dirty="0"/>
              <a:t> pula </a:t>
            </a:r>
            <a:r>
              <a:rPr lang="en-ID" dirty="0" err="1"/>
              <a:t>sebaliknya</a:t>
            </a:r>
            <a:r>
              <a:rPr lang="en-ID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1FC46-127F-48A4-8C50-D03A5A59E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76"/>
          <a:stretch/>
        </p:blipFill>
        <p:spPr>
          <a:xfrm>
            <a:off x="2419643" y="3220255"/>
            <a:ext cx="7130842" cy="35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9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8E726-694C-46D8-900C-254980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Pengertian</a:t>
            </a:r>
            <a:r>
              <a:rPr lang="en-US" dirty="0"/>
              <a:t> ERD</a:t>
            </a:r>
            <a:endParaRPr lang="en-ID" dirty="0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5BD9-0936-474F-A957-616B1B4A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diagram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(</a:t>
            </a:r>
            <a:r>
              <a:rPr lang="en-ID" dirty="0" err="1"/>
              <a:t>objek</a:t>
            </a:r>
            <a:r>
              <a:rPr lang="en-ID" dirty="0"/>
              <a:t>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3097450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8B37-E731-445A-BABF-C9D7FEAA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Langkah-langkah</a:t>
            </a:r>
            <a:r>
              <a:rPr lang="en-US" b="1" dirty="0"/>
              <a:t> </a:t>
            </a:r>
            <a:r>
              <a:rPr lang="en-US" b="1" dirty="0" err="1"/>
              <a:t>pembuatan</a:t>
            </a:r>
            <a:r>
              <a:rPr lang="en-US" b="1" dirty="0"/>
              <a:t> ERD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88F3-2A03-4D3C-827F-D025746A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saja yang </a:t>
            </a:r>
            <a:r>
              <a:rPr lang="en-US" dirty="0" err="1"/>
              <a:t>terlibat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(key)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entitas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entitas-entitas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kardinalitas</a:t>
            </a:r>
            <a:r>
              <a:rPr lang="en-US" dirty="0"/>
              <a:t> untuk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entitas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Melengkapi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dengan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(non-key)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855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EF62F-76F0-4B06-9BCA-FCF477D5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ERD </a:t>
            </a:r>
            <a:r>
              <a:rPr lang="en-US" dirty="0" err="1">
                <a:solidFill>
                  <a:srgbClr val="FFFFFF"/>
                </a:solidFill>
              </a:rPr>
              <a:t>terdiri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dari</a:t>
            </a:r>
            <a:r>
              <a:rPr lang="en-US" dirty="0">
                <a:solidFill>
                  <a:srgbClr val="FFFFFF"/>
                </a:solidFill>
              </a:rPr>
              <a:t> 3 </a:t>
            </a:r>
            <a:r>
              <a:rPr lang="en-US" dirty="0" err="1">
                <a:solidFill>
                  <a:srgbClr val="FFFFFF"/>
                </a:solidFill>
              </a:rPr>
              <a:t>komponen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utama</a:t>
            </a:r>
            <a:endParaRPr lang="en-ID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479C8-E20B-4616-9147-F57C4C597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" r="441" b="-2"/>
          <a:stretch/>
        </p:blipFill>
        <p:spPr>
          <a:xfrm>
            <a:off x="413656" y="558465"/>
            <a:ext cx="6771128" cy="3608586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8D3E-557E-4302-BEF2-81E3E60C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FF"/>
                </a:solidFill>
              </a:rPr>
              <a:t>Entitas</a:t>
            </a:r>
            <a:r>
              <a:rPr lang="en-US" b="1" dirty="0">
                <a:solidFill>
                  <a:srgbClr val="FFFFFF"/>
                </a:solidFill>
              </a:rPr>
              <a:t> (entity)</a:t>
            </a:r>
            <a:endParaRPr lang="en-ID" b="1" dirty="0">
              <a:solidFill>
                <a:srgbClr val="FFFFFF"/>
              </a:solidFill>
            </a:endParaRPr>
          </a:p>
          <a:p>
            <a:r>
              <a:rPr lang="en-ID" dirty="0">
                <a:solidFill>
                  <a:srgbClr val="FFFFFF"/>
                </a:solidFill>
              </a:rPr>
              <a:t>Benda, orang, </a:t>
            </a:r>
            <a:r>
              <a:rPr lang="en-ID">
                <a:solidFill>
                  <a:srgbClr val="FFFFFF"/>
                </a:solidFill>
              </a:rPr>
              <a:t>tempat</a:t>
            </a:r>
            <a:r>
              <a:rPr lang="en-ID" dirty="0">
                <a:solidFill>
                  <a:srgbClr val="FFFFFF"/>
                </a:solidFill>
              </a:rPr>
              <a:t>, unit, </a:t>
            </a:r>
            <a:r>
              <a:rPr lang="en-ID">
                <a:solidFill>
                  <a:srgbClr val="FFFFFF"/>
                </a:solidFill>
              </a:rPr>
              <a:t>objek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atau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hal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lainnya</a:t>
            </a:r>
            <a:r>
              <a:rPr lang="en-ID" dirty="0">
                <a:solidFill>
                  <a:srgbClr val="FFFFFF"/>
                </a:solidFill>
              </a:rPr>
              <a:t> yang </a:t>
            </a:r>
            <a:r>
              <a:rPr lang="en-ID">
                <a:solidFill>
                  <a:srgbClr val="FFFFFF"/>
                </a:solidFill>
              </a:rPr>
              <a:t>mempresentasikan</a:t>
            </a:r>
            <a:r>
              <a:rPr lang="en-ID" dirty="0">
                <a:solidFill>
                  <a:srgbClr val="FFFFFF"/>
                </a:solidFill>
              </a:rPr>
              <a:t> data</a:t>
            </a:r>
          </a:p>
          <a:p>
            <a:r>
              <a:rPr lang="en-US">
                <a:solidFill>
                  <a:srgbClr val="FFFFFF"/>
                </a:solidFill>
              </a:rPr>
              <a:t>Contoh</a:t>
            </a:r>
            <a:r>
              <a:rPr lang="en-US" dirty="0">
                <a:solidFill>
                  <a:srgbClr val="FFFFFF"/>
                </a:solidFill>
              </a:rPr>
              <a:t> : </a:t>
            </a:r>
            <a:r>
              <a:rPr lang="en-ID" dirty="0">
                <a:solidFill>
                  <a:srgbClr val="FFFFFF"/>
                </a:solidFill>
              </a:rPr>
              <a:t>Orang, </a:t>
            </a:r>
            <a:r>
              <a:rPr lang="en-ID">
                <a:solidFill>
                  <a:srgbClr val="FFFFFF"/>
                </a:solidFill>
              </a:rPr>
              <a:t>buku</a:t>
            </a:r>
            <a:r>
              <a:rPr lang="en-ID" dirty="0">
                <a:solidFill>
                  <a:srgbClr val="FFFFFF"/>
                </a:solidFill>
              </a:rPr>
              <a:t>, </a:t>
            </a:r>
            <a:r>
              <a:rPr lang="en-ID">
                <a:solidFill>
                  <a:srgbClr val="FFFFFF"/>
                </a:solidFill>
              </a:rPr>
              <a:t>pegawai</a:t>
            </a:r>
            <a:r>
              <a:rPr lang="en-ID" dirty="0">
                <a:solidFill>
                  <a:srgbClr val="FFFFFF"/>
                </a:solidFill>
              </a:rPr>
              <a:t>, </a:t>
            </a:r>
            <a:r>
              <a:rPr lang="en-ID">
                <a:solidFill>
                  <a:srgbClr val="FFFFFF"/>
                </a:solidFill>
              </a:rPr>
              <a:t>perusahaan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merupakan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jenis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entitas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konkret</a:t>
            </a:r>
            <a:r>
              <a:rPr lang="en-ID" dirty="0">
                <a:solidFill>
                  <a:srgbClr val="FFFFFF"/>
                </a:solidFill>
              </a:rPr>
              <a:t>. </a:t>
            </a:r>
            <a:r>
              <a:rPr lang="en-ID">
                <a:solidFill>
                  <a:srgbClr val="FFFFFF"/>
                </a:solidFill>
              </a:rPr>
              <a:t>Berbeda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dengan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mata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kuliah</a:t>
            </a:r>
            <a:r>
              <a:rPr lang="en-ID" dirty="0">
                <a:solidFill>
                  <a:srgbClr val="FFFFFF"/>
                </a:solidFill>
              </a:rPr>
              <a:t>, </a:t>
            </a:r>
            <a:r>
              <a:rPr lang="en-ID">
                <a:solidFill>
                  <a:srgbClr val="FFFFFF"/>
                </a:solidFill>
              </a:rPr>
              <a:t>kejadian</a:t>
            </a:r>
            <a:r>
              <a:rPr lang="en-ID" dirty="0">
                <a:solidFill>
                  <a:srgbClr val="FFFFFF"/>
                </a:solidFill>
              </a:rPr>
              <a:t>, </a:t>
            </a:r>
            <a:r>
              <a:rPr lang="en-ID">
                <a:solidFill>
                  <a:srgbClr val="FFFFFF"/>
                </a:solidFill>
              </a:rPr>
              <a:t>pekerjaan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adalah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benda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tak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>
                <a:solidFill>
                  <a:srgbClr val="FFFFFF"/>
                </a:solidFill>
              </a:rPr>
              <a:t>berwujud</a:t>
            </a:r>
            <a:r>
              <a:rPr lang="en-ID" dirty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3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681-28AF-4655-A9B4-5126422A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Perbedaan ENTITAS KUAT DAN LEMAH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6CD1-2F90-42CF-9564-DA4980F3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DEFINISI</a:t>
            </a:r>
          </a:p>
          <a:p>
            <a:pPr marL="0" indent="0">
              <a:buNone/>
            </a:pP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2D2E0-FC90-40DC-92DD-DA82D80F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06" y="2183113"/>
            <a:ext cx="7685315" cy="350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5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681-28AF-4655-A9B4-5126422A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Perbedaan ENTITAS KUAT DAN LEMAH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6CD1-2F90-42CF-9564-DA4980F3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342965"/>
            <a:ext cx="9443291" cy="3908794"/>
          </a:xfrm>
        </p:spPr>
        <p:txBody>
          <a:bodyPr/>
          <a:lstStyle/>
          <a:p>
            <a:pPr marL="498920" indent="-498920" defTabSz="886968">
              <a:spcBef>
                <a:spcPts val="1164"/>
              </a:spcBef>
              <a:spcAft>
                <a:spcPts val="194"/>
              </a:spcAft>
              <a:buFont typeface="+mj-lt"/>
              <a:buAutoNum type="arabicPeriod" startAt="2"/>
            </a:pPr>
            <a:r>
              <a:rPr lang="en-US" sz="2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</a:t>
            </a:r>
          </a:p>
          <a:p>
            <a:pPr marL="498920" indent="-498920" defTabSz="886968">
              <a:spcBef>
                <a:spcPts val="1164"/>
              </a:spcBef>
              <a:spcAft>
                <a:spcPts val="194"/>
              </a:spcAft>
              <a:buFont typeface="+mj-lt"/>
              <a:buAutoNum type="arabicPeriod" startAt="2"/>
            </a:pPr>
            <a:endParaRPr lang="en-US" sz="213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98920" indent="-498920" defTabSz="886968">
              <a:spcBef>
                <a:spcPts val="1164"/>
              </a:spcBef>
              <a:spcAft>
                <a:spcPts val="194"/>
              </a:spcAft>
              <a:buFont typeface="+mj-lt"/>
              <a:buAutoNum type="arabicPeriod" startAt="2"/>
            </a:pPr>
            <a:endParaRPr lang="en-US" sz="213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98920" indent="-498920" defTabSz="886968">
              <a:spcBef>
                <a:spcPts val="1164"/>
              </a:spcBef>
              <a:spcAft>
                <a:spcPts val="194"/>
              </a:spcAft>
              <a:buFont typeface="+mj-lt"/>
              <a:buAutoNum type="arabicPeriod" startAt="2"/>
            </a:pPr>
            <a:endParaRPr lang="en-US" sz="213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98920" indent="-498920" defTabSz="886968">
              <a:spcBef>
                <a:spcPts val="1164"/>
              </a:spcBef>
              <a:spcAft>
                <a:spcPts val="194"/>
              </a:spcAft>
              <a:buFont typeface="+mj-lt"/>
              <a:buAutoNum type="arabicPeriod" startAt="2"/>
            </a:pPr>
            <a:r>
              <a:rPr lang="en-ID" sz="2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ATTRIBUTE</a:t>
            </a:r>
          </a:p>
          <a:p>
            <a:pPr marL="514350" indent="-514350">
              <a:buFont typeface="+mj-lt"/>
              <a:buAutoNum type="arabicPeriod" startAt="2"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24EBD-906C-48ED-9B51-6E63DBFB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84" y="2807843"/>
            <a:ext cx="9268216" cy="1089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7712B5-4546-4B4D-A008-621C23D0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14" y="4592802"/>
            <a:ext cx="9145000" cy="16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1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681-28AF-4655-A9B4-5126422A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Perbedaan ENTITAS KUAT DAN LEMAH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6CD1-2F90-42CF-9564-DA4980F3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/>
              <a:t>Representation</a:t>
            </a:r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A89C5-E04D-46C6-8289-5E29C3C2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59" y="2741545"/>
            <a:ext cx="9748213" cy="27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ADE1-2EE7-451E-897F-0D7A5549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Perbedaan ENTITAS KUAT DAN LEMAH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8656D-0419-4F3C-A8CE-5DBAD8CE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78" y="640080"/>
            <a:ext cx="78638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2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27B7C6F6-4579-4D42-9857-ED1B2EE07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4382347"/>
            <a:ext cx="5688020" cy="21539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EF62F-76F0-4B06-9BCA-FCF477D5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4608575"/>
            <a:ext cx="5242560" cy="1765715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ERD terdiri dari 3 komponen utama</a:t>
            </a:r>
            <a:endParaRPr lang="en-ID" sz="44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B43DC-727D-4ED2-8DD9-4F29A43CE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5" t="18278" r="10826" b="6270"/>
          <a:stretch/>
        </p:blipFill>
        <p:spPr>
          <a:xfrm>
            <a:off x="246099" y="703072"/>
            <a:ext cx="5688020" cy="2377441"/>
          </a:xfrm>
          <a:prstGeom prst="rect">
            <a:avLst/>
          </a:pr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7E6D8249-E901-4E71-B15A-A7F5D7F7B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rgbClr val="374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8D3E-557E-4302-BEF2-81E3E60C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065" y="974875"/>
            <a:ext cx="4724573" cy="485236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D" b="1">
                <a:solidFill>
                  <a:srgbClr val="FFFFFF"/>
                </a:solidFill>
              </a:rPr>
              <a:t>Atribut (field )</a:t>
            </a:r>
          </a:p>
          <a:p>
            <a:r>
              <a:rPr lang="en-ID">
                <a:solidFill>
                  <a:srgbClr val="FFFFFF"/>
                </a:solidFill>
              </a:rPr>
              <a:t>Setiap entitas memiliki atribut untuk mendeskripsikan karakteristik dari suatu entitas. 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0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B8C6-D8E8-43BF-8761-E673A0CC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JENIS-JENIS ATRIBUT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5117-7FD0-4F19-8ADA-7AE64281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/>
              <a:t>Atribut kunci atau </a:t>
            </a:r>
            <a:r>
              <a:rPr lang="en-ID" i="1"/>
              <a:t>Key Attributes</a:t>
            </a:r>
            <a:r>
              <a:rPr lang="en-ID"/>
              <a:t> adalah atribut yang berfungsi untuk menentukan data yang bersifat penting (bebentuk angka/numerik). </a:t>
            </a:r>
            <a:r>
              <a:rPr lang="en-US"/>
              <a:t>Contoh dari atribut ini adalah No. KTP, NIM (Nomor Induk Mahasiswa), dan lain-lain.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32047-9CC5-4E15-A515-7C3DD861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00" y="3338071"/>
            <a:ext cx="4516399" cy="21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94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512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Tw Cen MT</vt:lpstr>
      <vt:lpstr>Tw Cen MT Condensed</vt:lpstr>
      <vt:lpstr>Wingdings 3</vt:lpstr>
      <vt:lpstr>Integral</vt:lpstr>
      <vt:lpstr>ERD</vt:lpstr>
      <vt:lpstr>Pengertian ERD</vt:lpstr>
      <vt:lpstr>ERD terdiri dari 3 komponen utama</vt:lpstr>
      <vt:lpstr>Perbedaan ENTITAS KUAT DAN LEMAH</vt:lpstr>
      <vt:lpstr>Perbedaan ENTITAS KUAT DAN LEMAH</vt:lpstr>
      <vt:lpstr>Perbedaan ENTITAS KUAT DAN LEMAH</vt:lpstr>
      <vt:lpstr>Perbedaan ENTITAS KUAT DAN LEMAH</vt:lpstr>
      <vt:lpstr>ERD terdiri dari 3 komponen utama</vt:lpstr>
      <vt:lpstr>JENIS-JENIS ATRIBUT</vt:lpstr>
      <vt:lpstr>JENIS-JENIS ATRIBUT</vt:lpstr>
      <vt:lpstr>JENIS-JENIS ATRIBUT</vt:lpstr>
      <vt:lpstr>JENIS-JENIS ATRIBUT</vt:lpstr>
      <vt:lpstr>3. Relasi</vt:lpstr>
      <vt:lpstr>DERAJAT RELASI</vt:lpstr>
      <vt:lpstr>DERAJAT RELASI</vt:lpstr>
      <vt:lpstr>DERAJAT RELASI</vt:lpstr>
      <vt:lpstr>RASIO KARDINALITAS</vt:lpstr>
      <vt:lpstr>RASIO KARDINALITAS</vt:lpstr>
      <vt:lpstr>RASIO KARDINALITAS</vt:lpstr>
      <vt:lpstr>Langkah-langkah pembuatan 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dc:creator>SMK PANCASILA 8 SLOGOHIMO</dc:creator>
  <cp:lastModifiedBy>SMK PANCASILA 8 SLOGOHIMO</cp:lastModifiedBy>
  <cp:revision>3</cp:revision>
  <dcterms:created xsi:type="dcterms:W3CDTF">2023-10-16T02:11:07Z</dcterms:created>
  <dcterms:modified xsi:type="dcterms:W3CDTF">2023-10-16T02:17:37Z</dcterms:modified>
</cp:coreProperties>
</file>