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21" r:id="rId20"/>
    <p:sldId id="300" r:id="rId21"/>
    <p:sldId id="301" r:id="rId22"/>
    <p:sldId id="302" r:id="rId23"/>
    <p:sldId id="303" r:id="rId24"/>
    <p:sldId id="304" r:id="rId25"/>
    <p:sldId id="322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4660"/>
  </p:normalViewPr>
  <p:slideViewPr>
    <p:cSldViewPr>
      <p:cViewPr varScale="1">
        <p:scale>
          <a:sx n="64" d="100"/>
          <a:sy n="64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1DA7F-DFB1-47EC-9C39-88B36532EE0A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76E75-143B-4E23-B7AA-9AC6D8826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B222-4092-41E0-9CE5-AE6D5A22C2D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57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095C-7D6F-4C6B-B3E1-E90190F52E14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5102-805D-4A9E-BD48-1759CFFBF5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477000"/>
            <a:ext cx="91440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This</a:t>
            </a:r>
            <a:r>
              <a:rPr lang="en-US" sz="1000" baseline="0" dirty="0" smtClean="0">
                <a:solidFill>
                  <a:schemeClr val="tx1"/>
                </a:solidFill>
              </a:rPr>
              <a:t> template for presentation reference of </a:t>
            </a:r>
            <a:r>
              <a:rPr lang="en-US" sz="1000" baseline="0" dirty="0" err="1" smtClean="0">
                <a:solidFill>
                  <a:schemeClr val="tx1"/>
                </a:solidFill>
              </a:rPr>
              <a:t>Profexindo</a:t>
            </a:r>
            <a:r>
              <a:rPr lang="en-US" sz="1000" baseline="0" dirty="0" smtClean="0">
                <a:solidFill>
                  <a:schemeClr val="tx1"/>
                </a:solidFill>
              </a:rPr>
              <a:t> group. www.profexindo.com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295400"/>
            <a:ext cx="91440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3B7C8-B8E2-43B2-A2C1-C1E8F9594DBB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A37AE-F33C-4B8E-A75B-DB50AEE93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ikbal\Desktop\storyboard.pdf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76800" y="2057400"/>
            <a:ext cx="3822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err="1" smtClean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Materi</a:t>
            </a:r>
            <a:r>
              <a:rPr lang="en-US" sz="3600" b="1" dirty="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kuliah</a:t>
            </a:r>
            <a:r>
              <a:rPr lang="en-US" sz="3600" b="1" dirty="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  <a:endParaRPr lang="en-US" sz="3600" b="1" dirty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" y="2873514"/>
            <a:ext cx="8534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Konsep</a:t>
            </a: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Aplikasi</a:t>
            </a: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Multimedia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-15240" y="3962400"/>
            <a:ext cx="915924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-15240" y="4114800"/>
            <a:ext cx="9144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-15240" y="4267200"/>
            <a:ext cx="9144000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10000" y="45720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Ikbal Jamaludin</a:t>
            </a:r>
            <a:endParaRPr lang="en-US" sz="2400" b="1" dirty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5367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1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98016"/>
            <a:ext cx="83395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Pantingya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Multimedia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pPr marL="342900" lvl="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fi-FI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Multimedia sebagai </a:t>
            </a:r>
            <a:r>
              <a:rPr lang="fi-FI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alat bersaing perusahaan (sarana </a:t>
            </a:r>
            <a:r>
              <a:rPr lang="fi-FI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promosi), serta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meningkatkan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efektivitas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penyampaian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suatu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informasi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mendorong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partisipasi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keterlibatan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serta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eksplorasi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pengguna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tersebut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meransang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panca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indera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karena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penggunaannya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multimedia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meransang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beberapa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indera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penting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manusia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seperti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Penglihatan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pendengaran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aksi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maupun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suara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fi-FI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0739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19120"/>
            <a:ext cx="8339545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Perkembangan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Multimedia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pPr marL="342900" lvl="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Perkembangan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multimedia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mengikuti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perkembangan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internet.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Seiring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perkembangan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CD-ROM drive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DVD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drive.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akhir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abad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20,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dua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per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tiga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rumah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tangga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di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Amerika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telah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memiliki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komputer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setengahnya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terhubung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internet.</a:t>
            </a:r>
          </a:p>
          <a:p>
            <a:pPr marL="342900" lvl="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Adanya </a:t>
            </a:r>
            <a:r>
              <a:rPr lang="it-IT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industri telekomunikasi -&gt; multimedia </a:t>
            </a:r>
            <a:r>
              <a:rPr lang="it-IT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mobile.</a:t>
            </a:r>
          </a:p>
          <a:p>
            <a:pPr marL="342900" lvl="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fi-FI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Memudahkan perusahaan untuk melakukan merger dan aliansi.</a:t>
            </a:r>
          </a:p>
          <a:p>
            <a:pPr marL="342900" lvl="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Multimedia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mengubah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tempat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kerja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bisa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mobile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).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3241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04952"/>
            <a:ext cx="833954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Perkembangan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Multimedia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pPr marL="342900" lvl="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Multimedia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mengubah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cara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orang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berbalanja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(teleshopping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).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Multimedia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mengubah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cara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akses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informasi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baca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koran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).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7609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339545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Karir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bidang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Multimedia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pPr marL="342900" lvl="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id-ID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Bidang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pemasaran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endParaRPr lang="en-US" sz="24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nimasi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endParaRPr lang="en-US" sz="24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erekaman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CD/DVD, </a:t>
            </a:r>
            <a:endParaRPr lang="en-US" sz="24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Desain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Multimedia, </a:t>
            </a:r>
            <a:endParaRPr lang="en-US" sz="24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lectronic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publishing, </a:t>
            </a:r>
            <a:endParaRPr lang="en-US" sz="24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ditor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elektronik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</a:p>
          <a:p>
            <a:pPr marL="342900" lvl="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Desain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game, </a:t>
            </a:r>
            <a:endParaRPr lang="en-US" sz="24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Desain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grafik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 </a:t>
            </a:r>
          </a:p>
          <a:p>
            <a:pPr marL="342900" lvl="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Desain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interface, </a:t>
            </a: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Perencanaan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kontruksi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Multimedia,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29990" y="1600200"/>
            <a:ext cx="4110217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08138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339545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Karir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bidang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Multimedia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pPr marL="342900" lvl="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Pelayanan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online, </a:t>
            </a:r>
          </a:p>
          <a:p>
            <a:pPr marL="342900" lvl="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Desain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presentasi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</a:p>
          <a:p>
            <a:pPr marL="342900" lvl="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Modelling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</a:p>
          <a:p>
            <a:pPr marL="342900" lvl="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Penulis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naskah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</a:p>
          <a:p>
            <a:pPr marL="342900" lvl="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Simulasi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</a:p>
          <a:p>
            <a:pPr marL="342900" lvl="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Sound track, </a:t>
            </a:r>
          </a:p>
          <a:p>
            <a:pPr marL="342900" lvl="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Special effects, </a:t>
            </a:r>
          </a:p>
          <a:p>
            <a:pPr marL="342900" lvl="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Pelatihan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</a:p>
          <a:p>
            <a:pPr marL="342900" lvl="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Produksi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video, </a:t>
            </a:r>
          </a:p>
          <a:p>
            <a:pPr marL="342900" lvl="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Webmaster,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dll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id-ID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997782">
            <a:off x="7233585" y="3295708"/>
            <a:ext cx="1401586" cy="1630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72413" y="2112972"/>
            <a:ext cx="2709369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09243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48648"/>
            <a:ext cx="833954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Teknologi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Multimedia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pPr lvl="0" algn="justLow"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Teknologi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Multimedia :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implementasi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teknologi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multimedia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tergantung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teknologi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seperti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perancangan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grafis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komputer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operasi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teknik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implementasi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Jaringan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(network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CMS (Content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Management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Sytem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HCI (Human Computer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Interaction)</a:t>
            </a:r>
          </a:p>
        </p:txBody>
      </p:sp>
    </p:spTree>
    <p:extLst>
      <p:ext uri="{BB962C8B-B14F-4D97-AF65-F5344CB8AC3E}">
        <p14:creationId xmlns:p14="http://schemas.microsoft.com/office/powerpoint/2010/main" xmlns="" val="45602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38200"/>
            <a:ext cx="833954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Multimedia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2400" b="1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Bidang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Bisnis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Presentasi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Pemasaran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(Telemarketing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Periklanan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Demo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produk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Katalog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dll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Bidang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Pendidikan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Tutorial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Simulasi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pelatihan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E-Learning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dll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0179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38200"/>
            <a:ext cx="83395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Multimedia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2400" b="1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Bidang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Hiburan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Games</a:t>
            </a: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Video-on-demand (VOD) :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Pengguna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bebas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mengakses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data multimedia yang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tersedia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media server (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dokumen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berita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entertaintment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film,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musik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dll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).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Bidang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Virtual Reality 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elemen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dasar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multimedia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seperti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: imagery,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suara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animasi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342900" indent="-342900" algn="justLow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Mengharuskan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adanya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umpan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balik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(feedback)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user multimedia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interaktif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668898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33954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Hukum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&amp; Multimedia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Multimedia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berkait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dgn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paten, copyright,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penggunaan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yg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adil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etika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kejahatan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Hak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paten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yg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menonjol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dlm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multimedia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paten data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optis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paten Campton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serta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paten GIF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UNISYS.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Singapura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sejak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1996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telah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memiliki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perangkat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hukum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berkaitan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dgn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pemanfaatan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teknologi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informasi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Malaysia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sejak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1997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mengeluarkan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hukum-hukum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kriminalitas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komputer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tanda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tangan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digital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serta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komunikasi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multimedia.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Bagaimana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Indonesia ???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6031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8339545" cy="6483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Konsep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Pengembangan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Multimedia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pPr algn="justLow">
              <a:spcAft>
                <a:spcPts val="400"/>
              </a:spcAft>
            </a:pPr>
            <a:endParaRPr lang="en-US" sz="24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Low">
              <a:spcAft>
                <a:spcPts val="400"/>
              </a:spcAft>
            </a:pPr>
            <a:r>
              <a:rPr lang="en-US" sz="22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Menurut</a:t>
            </a:r>
            <a:r>
              <a:rPr lang="en-US" sz="2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Suyanto</a:t>
            </a:r>
            <a:r>
              <a:rPr lang="en-US" sz="22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(2003 : 353), </a:t>
            </a:r>
            <a:r>
              <a:rPr lang="en-US" sz="2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tip </a:t>
            </a:r>
            <a:r>
              <a:rPr lang="fi-FI" sz="2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tahapan </a:t>
            </a:r>
            <a:r>
              <a:rPr lang="en-US" sz="22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pengembangan</a:t>
            </a:r>
            <a:r>
              <a:rPr lang="en-US" sz="2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22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multimedia, </a:t>
            </a:r>
            <a:r>
              <a:rPr lang="en-US" sz="22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yaitu</a:t>
            </a:r>
            <a:r>
              <a:rPr lang="en-US" sz="22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en-US" sz="2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 algn="justLow">
              <a:spcAft>
                <a:spcPts val="400"/>
              </a:spcAft>
              <a:buFont typeface="+mj-lt"/>
              <a:buAutoNum type="arabicPeriod"/>
            </a:pPr>
            <a:r>
              <a:rPr lang="en-US" sz="2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Mendefinisikan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Masalah</a:t>
            </a:r>
            <a:endParaRPr lang="en-US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 algn="justLow">
              <a:spcAft>
                <a:spcPts val="400"/>
              </a:spcAft>
              <a:buFont typeface="+mj-lt"/>
              <a:buAutoNum type="arabicPeriod"/>
            </a:pPr>
            <a:r>
              <a:rPr lang="en-US" sz="2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Studi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Kelayakan</a:t>
            </a:r>
            <a:endParaRPr lang="en-US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 algn="justLow">
              <a:spcAft>
                <a:spcPts val="400"/>
              </a:spcAft>
              <a:buFont typeface="+mj-lt"/>
              <a:buAutoNum type="arabicPeriod"/>
            </a:pPr>
            <a:r>
              <a:rPr lang="en-US" sz="2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Analisis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Kebutuhan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endParaRPr lang="en-US" sz="2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 algn="justLow">
              <a:spcAft>
                <a:spcPts val="400"/>
              </a:spcAft>
              <a:buFont typeface="+mj-lt"/>
              <a:buAutoNum type="arabicPeriod"/>
            </a:pPr>
            <a:r>
              <a:rPr lang="en-US" sz="2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Merancang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Konsep</a:t>
            </a:r>
            <a:endParaRPr lang="en-US" sz="2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 algn="justLow">
              <a:spcAft>
                <a:spcPts val="400"/>
              </a:spcAft>
              <a:buFont typeface="+mj-lt"/>
              <a:buAutoNum type="arabicPeriod"/>
            </a:pPr>
            <a:r>
              <a:rPr lang="en-US" sz="2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Merancang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Isi</a:t>
            </a:r>
            <a:endParaRPr lang="en-US" sz="2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 algn="justLow">
              <a:spcAft>
                <a:spcPts val="400"/>
              </a:spcAft>
              <a:buFont typeface="+mj-lt"/>
              <a:buAutoNum type="arabicPeriod"/>
            </a:pPr>
            <a:r>
              <a:rPr lang="en-US" sz="2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Merancang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Naskah</a:t>
            </a:r>
            <a:endParaRPr lang="en-US" sz="2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 algn="justLow">
              <a:spcAft>
                <a:spcPts val="400"/>
              </a:spcAft>
              <a:buFont typeface="+mj-lt"/>
              <a:buAutoNum type="arabicPeriod"/>
            </a:pPr>
            <a:r>
              <a:rPr lang="en-US" sz="2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Merancang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Grafik</a:t>
            </a:r>
            <a:endParaRPr lang="en-US" sz="2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 algn="justLow">
              <a:spcAft>
                <a:spcPts val="400"/>
              </a:spcAft>
              <a:buFont typeface="+mj-lt"/>
              <a:buAutoNum type="arabicPeriod"/>
            </a:pPr>
            <a:r>
              <a:rPr lang="en-US" sz="2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Memproduksi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endParaRPr lang="en-US" sz="2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 algn="justLow">
              <a:spcAft>
                <a:spcPts val="400"/>
              </a:spcAft>
              <a:buFont typeface="+mj-lt"/>
              <a:buAutoNum type="arabicPeriod"/>
            </a:pPr>
            <a:r>
              <a:rPr lang="en-US" sz="2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Mengetes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endParaRPr lang="en-US" sz="2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 algn="justLow">
              <a:spcAft>
                <a:spcPts val="400"/>
              </a:spcAft>
              <a:buFont typeface="+mj-lt"/>
              <a:buAutoNum type="arabicPeriod"/>
            </a:pPr>
            <a:r>
              <a:rPr lang="en-US" sz="2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endParaRPr lang="en-US" sz="2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 algn="justLow">
              <a:spcAft>
                <a:spcPts val="400"/>
              </a:spcAft>
              <a:buFont typeface="+mj-lt"/>
              <a:buAutoNum type="arabicPeriod"/>
            </a:pPr>
            <a:r>
              <a:rPr lang="en-US" sz="2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Memelihara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endParaRPr lang="en-US" sz="2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400"/>
              </a:spcAft>
            </a:pP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4300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Tujuan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Perkuliahan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4999" y="2286000"/>
            <a:ext cx="6518365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>
              <a:spcAft>
                <a:spcPts val="1200"/>
              </a:spcAft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Mahasiswa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mempunyai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pemahaman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mengenai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konsep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aplikasi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multimedia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serta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komponen-komponen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pembangun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multimedia. </a:t>
            </a:r>
            <a:endParaRPr lang="en-US" sz="24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Low"/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akhirnya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menggabungkan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semua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telah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dipelajarinya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mahasiswa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mampu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merancang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aplikasi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multimedia yang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efektif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interaktif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2377" y="2377984"/>
            <a:ext cx="1176746" cy="1176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94951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33954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Konsep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Pengembangan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Multimedia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pPr algn="justLow">
              <a:spcAft>
                <a:spcPts val="400"/>
              </a:spcAft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Menurut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Suyanto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(2003 : 353),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tip </a:t>
            </a:r>
            <a:r>
              <a:rPr lang="fi-FI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tahapan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pengembangan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multimedia,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yaitu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400"/>
              </a:spcAft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1.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Mendefinisikan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Masalah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6075" algn="justLow">
              <a:spcAft>
                <a:spcPts val="400"/>
              </a:spcAft>
            </a:pP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Mendefinisikan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masalah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hal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pertama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dilakukan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oleh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seorang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analis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>
              <a:spcAft>
                <a:spcPts val="400"/>
              </a:spcAft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Studi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Kelayakan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6075" algn="justLow">
              <a:spcAft>
                <a:spcPts val="400"/>
              </a:spcAft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Hal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kedua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dilakukan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analis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studi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kelayakan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apakah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pengembangan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multimedia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layak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diteruskan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>
              <a:spcAft>
                <a:spcPts val="400"/>
              </a:spcAft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3.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Analisis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Kebutuhan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6075" algn="justLow">
              <a:spcAft>
                <a:spcPts val="400"/>
              </a:spcAft>
            </a:pP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Menganalisis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maksud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tujuan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sasaran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merupakan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hal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dilakukan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tahap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1462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33954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Konsep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Pengembangan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Multimedia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pPr algn="justLow">
              <a:spcAft>
                <a:spcPts val="400"/>
              </a:spcAft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Merancang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Konsep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6075" algn="justLow">
              <a:spcAft>
                <a:spcPts val="400"/>
              </a:spcAft>
            </a:pP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tahap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analisis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terlibat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user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merancang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konsep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yang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menentukan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keseluruhan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pesan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aplikasi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dibuat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Low">
              <a:spcAft>
                <a:spcPts val="400"/>
              </a:spcAft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5.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Merancang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Isi</a:t>
            </a:r>
          </a:p>
          <a:p>
            <a:pPr marL="346075" algn="justLow">
              <a:spcAft>
                <a:spcPts val="400"/>
              </a:spcAft>
            </a:pP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Merancang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meliputi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mengevaluasi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memilih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daya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tarik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pesan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gaya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mengeksekusi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pesan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nada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mengeksekusi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pesan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kata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mengeksekusi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pesan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Low">
              <a:spcAft>
                <a:spcPts val="400"/>
              </a:spcAft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6.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Merancang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Naskah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1638" algn="justLow">
              <a:spcAft>
                <a:spcPts val="400"/>
              </a:spcAft>
            </a:pP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Merancang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naskah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merupakan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spesifikasi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lengkap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teks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narasi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aplikasi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multimedia.</a:t>
            </a:r>
          </a:p>
        </p:txBody>
      </p:sp>
    </p:spTree>
    <p:extLst>
      <p:ext uri="{BB962C8B-B14F-4D97-AF65-F5344CB8AC3E}">
        <p14:creationId xmlns:p14="http://schemas.microsoft.com/office/powerpoint/2010/main" xmlns="" val="1811682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38200"/>
            <a:ext cx="8339545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Konsep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Pengembangan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Multimedia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7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Merancang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Grafik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6075" algn="justLow"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merancang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grafik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analis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memilih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grafik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sesuai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dialog.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8.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Memproduksi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6075" algn="justLow"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tahap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komputer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mulai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digunakan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secara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penuh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merancang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menggabungkan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ketujuh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tahap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telah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dilakukan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9.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Mengetes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6075" algn="justLow"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Pengetesan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merupakan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langkah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setelah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aplikasi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multimedia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selesai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dirancang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851646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97272"/>
            <a:ext cx="8339545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Konsep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Pengembangan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Multimedia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2763" algn="justLow">
              <a:spcAft>
                <a:spcPts val="600"/>
              </a:spcAft>
            </a:pPr>
            <a:r>
              <a:rPr lang="pt-BR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Implementasi sistem multimedia dipahami sebagai sebuah proses apakah sistem </a:t>
            </a:r>
            <a:r>
              <a:rPr lang="pt-BR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multimedia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mampu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beroperasi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baik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11.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Memelihara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2763" algn="justLow"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Setelah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digunakan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maka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dievaluasi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oleh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user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diputuskan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apakah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s-E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E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yang </a:t>
            </a:r>
            <a:r>
              <a:rPr lang="es-E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baru</a:t>
            </a:r>
            <a:r>
              <a:rPr lang="es-E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sesuai</a:t>
            </a:r>
            <a:r>
              <a:rPr lang="es-E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s-E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tujuan</a:t>
            </a:r>
            <a:r>
              <a:rPr lang="es-E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semula</a:t>
            </a:r>
            <a:r>
              <a:rPr lang="es-E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dan </a:t>
            </a:r>
            <a:r>
              <a:rPr lang="es-E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diputuskan</a:t>
            </a:r>
            <a:r>
              <a:rPr lang="es-E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apakah</a:t>
            </a:r>
            <a:r>
              <a:rPr lang="es-E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es-E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revisi</a:t>
            </a:r>
            <a:r>
              <a:rPr lang="es-E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s-E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modifikasi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989583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97272"/>
            <a:ext cx="8339545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Konsep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Pengembangan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Multimedia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2763" algn="justLow">
              <a:spcAft>
                <a:spcPts val="600"/>
              </a:spcAft>
            </a:pPr>
            <a:r>
              <a:rPr lang="pt-BR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Implementasi sistem multimedia dipahami sebagai sebuah proses apakah sistem </a:t>
            </a:r>
            <a:r>
              <a:rPr lang="pt-BR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multimedia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mampu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beroperasi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baik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11.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Memelihara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2763" algn="justLow"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Setelah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digunakan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maka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dievaluasi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oleh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user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diputuskan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apakah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s-E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E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yang </a:t>
            </a:r>
            <a:r>
              <a:rPr lang="es-E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baru</a:t>
            </a:r>
            <a:r>
              <a:rPr lang="es-E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sesuai</a:t>
            </a:r>
            <a:r>
              <a:rPr lang="es-E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s-E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tujuan</a:t>
            </a:r>
            <a:r>
              <a:rPr lang="es-E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semula</a:t>
            </a:r>
            <a:r>
              <a:rPr lang="es-E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dan </a:t>
            </a:r>
            <a:r>
              <a:rPr lang="es-E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diputuskan</a:t>
            </a:r>
            <a:r>
              <a:rPr lang="es-E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apakah</a:t>
            </a:r>
            <a:r>
              <a:rPr lang="es-E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es-E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revisi</a:t>
            </a:r>
            <a:r>
              <a:rPr lang="es-E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s-E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modifikasi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669150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81200"/>
            <a:ext cx="9144000" cy="2209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r>
              <a:rPr lang="en-US" b="1" dirty="0" smtClean="0"/>
              <a:t>Story Board</a:t>
            </a: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  <a:hlinkClick r:id="rId2" action="ppaction://hlinkfile"/>
              </a:rPr>
              <a:t>alat</a:t>
            </a:r>
            <a:r>
              <a:rPr lang="en-US" dirty="0" smtClean="0">
                <a:solidFill>
                  <a:schemeClr val="bg1"/>
                </a:solidFill>
                <a:hlinkClick r:id="rId2" action="ppaction://hlinkfile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hlinkClick r:id="rId2" action="ppaction://hlinkfile"/>
              </a:rPr>
              <a:t>perancangan</a:t>
            </a:r>
            <a:r>
              <a:rPr lang="en-US" dirty="0" smtClean="0">
                <a:solidFill>
                  <a:schemeClr val="bg1"/>
                </a:solidFill>
                <a:hlinkClick r:id="rId2" action="ppaction://hlinkfile"/>
              </a:rPr>
              <a:t> Multimedia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38200"/>
            <a:ext cx="83395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TEKS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(TEXT) </a:t>
            </a:r>
          </a:p>
          <a:p>
            <a:pPr>
              <a:spcAft>
                <a:spcPts val="600"/>
              </a:spcAft>
            </a:pP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Jenis-jenis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Teks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482725" indent="-1482725" algn="justLow">
              <a:spcAft>
                <a:spcPts val="600"/>
              </a:spcAft>
              <a:tabLst>
                <a:tab pos="1260475" algn="l"/>
              </a:tabLst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Plain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Text (Unformatted Text)</a:t>
            </a:r>
          </a:p>
          <a:p>
            <a:pPr marL="346075"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Teks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merupakan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data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bentuk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karakter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</a:p>
          <a:p>
            <a:pPr marL="346075" algn="justLow">
              <a:spcAft>
                <a:spcPts val="600"/>
              </a:spcAft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Teks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hal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kode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ASCII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American Standard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Code for Information Interchange)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ASCII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extension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seperti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UNICODE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murni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6075" algn="justLow">
              <a:spcAft>
                <a:spcPts val="600"/>
              </a:spcAft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Tiap-tiap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karakter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direpresentasikan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oleh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7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bit “binary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digit” (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desimal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0-127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),</a:t>
            </a:r>
          </a:p>
          <a:p>
            <a:pPr marL="346075" algn="justLow"/>
            <a:r>
              <a:rPr lang="fi-FI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Contoh plain text adalah </a:t>
            </a:r>
            <a:r>
              <a:rPr lang="fi-FI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disaat mengetik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notepad (.txt)</a:t>
            </a:r>
          </a:p>
        </p:txBody>
      </p:sp>
    </p:spTree>
    <p:extLst>
      <p:ext uri="{BB962C8B-B14F-4D97-AF65-F5344CB8AC3E}">
        <p14:creationId xmlns:p14="http://schemas.microsoft.com/office/powerpoint/2010/main" xmlns="" val="645497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86348"/>
            <a:ext cx="83395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Jenis-jenis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Teks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Formatted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Text (Rich Text Format) </a:t>
            </a:r>
          </a:p>
          <a:p>
            <a:pPr marL="346075" algn="justLow">
              <a:spcAft>
                <a:spcPts val="600"/>
              </a:spcAft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Serangkaian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karakter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format yang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telah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didefinisikan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rich text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saat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kita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mengetik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Wordpad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(.rtf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dll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6075" algn="justLow"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Wordpad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plain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teks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telah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diformat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sedemikian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rupa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aturan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(tag/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tanda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tertentu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sehingga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teks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tersebut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dibold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italics, underline,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diwarna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diganti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font,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lain-lain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271866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38200"/>
            <a:ext cx="833954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Jenis-jenis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Teks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Hypertext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  <a:p>
            <a:pPr marL="346075" algn="justLow">
              <a:spcAft>
                <a:spcPts val="600"/>
              </a:spcAft>
            </a:pPr>
            <a:r>
              <a:rPr lang="sv-SE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Diperkenalkan </a:t>
            </a:r>
            <a:r>
              <a:rPr lang="sv-SE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oleh Ted Nelson (1965</a:t>
            </a:r>
            <a:r>
              <a:rPr lang="sv-SE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),</a:t>
            </a:r>
          </a:p>
          <a:p>
            <a:pPr marL="346075" algn="justLow">
              <a:spcAft>
                <a:spcPts val="600"/>
              </a:spcAft>
            </a:pPr>
            <a:r>
              <a:rPr lang="nb-NO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Hypertext </a:t>
            </a:r>
            <a:r>
              <a:rPr lang="nb-NO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adalah teks yang memiliki fasilitas linking. </a:t>
            </a:r>
          </a:p>
          <a:p>
            <a:pPr marL="346075" algn="justLow"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hypertext : </a:t>
            </a:r>
            <a:endParaRPr lang="en-US" sz="24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88975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HTML (Hypertext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Markup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Language)</a:t>
            </a:r>
          </a:p>
          <a:p>
            <a:pPr marL="688975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XML (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eXtensible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Markup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Language)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7356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339545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HTML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(Hypertext Markup Language)</a:t>
            </a:r>
          </a:p>
          <a:p>
            <a:pPr algn="justLow"/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Merupakan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standard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bahasa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digunakan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menampilkan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document web. </a:t>
            </a:r>
            <a:endParaRPr lang="en-US" sz="24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Low"/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Yang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dilakukan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HTML :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Mengontrol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tampilan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web page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contentnya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Mempublikasikan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document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secara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online </a:t>
            </a:r>
            <a:r>
              <a:rPr lang="it-IT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sehingga </a:t>
            </a:r>
            <a:r>
              <a:rPr lang="it-IT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bisa di akses dari seluruh </a:t>
            </a:r>
            <a:r>
              <a:rPr lang="it-IT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dunia,</a:t>
            </a: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Membuat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online form yang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bisa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di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gunakan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menangani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pendaftaran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transaksi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secara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online,</a:t>
            </a: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Menambahkan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object-object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seperti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image, audio, video, flash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juga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java applet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document HTML.</a:t>
            </a: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Mendukung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link (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sebuah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hubungan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satu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dokumen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dokumen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lain)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antar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dokumen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xmlns="" val="2882200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33400"/>
            <a:ext cx="4300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Daftar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Referensi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454" y="1841947"/>
            <a:ext cx="1710146" cy="1510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057400" y="1676400"/>
            <a:ext cx="6629400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Multimedia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Alat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Meningkatkan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Kebutuhan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Bersaing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M.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Suyanto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Penerbit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Andi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Yogyakarta, 2003 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Multimedia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Aplikasinya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Tri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Daryanto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Penerbit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Graha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Ilmu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2005 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Furht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S.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Smoliar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and HJ Zhang, Image and Video Processing in Multimedia Systems , Kluwer Academic Publishers, 1995 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Multimedia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Communications: Applications, Networks, and Standards, Fred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Halsall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Addison-Wesley, 2001 </a:t>
            </a:r>
          </a:p>
        </p:txBody>
      </p:sp>
    </p:spTree>
    <p:extLst>
      <p:ext uri="{BB962C8B-B14F-4D97-AF65-F5344CB8AC3E}">
        <p14:creationId xmlns:p14="http://schemas.microsoft.com/office/powerpoint/2010/main" xmlns="" val="3466849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38200"/>
            <a:ext cx="833954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XML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eXtensible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Markup Language)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HTML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berkembang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XHTML</a:t>
            </a: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Strukturnya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lebih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jelas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punya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arti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Intelligence,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karena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XML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mampu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menangani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berbagai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komplesitas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markup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bertingkat-tingkat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Portable,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karena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memisahkan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data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presentasi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Extensible, dapat ditukar/digabung </a:t>
            </a:r>
            <a:r>
              <a:rPr lang="sv-SE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dengan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dokumen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XML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lain,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Maintenance, XML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mudah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diatur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dipelihara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3475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86348"/>
            <a:ext cx="83395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GAMBAR / IMAGE</a:t>
            </a: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sv-SE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Gambar </a:t>
            </a:r>
            <a:r>
              <a:rPr lang="sv-SE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(image) merupakan suatu </a:t>
            </a:r>
            <a:r>
              <a:rPr lang="sv-SE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representasi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spatial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suatu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obyek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pandangan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2D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3D,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Gambar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digital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merupakan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suatu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nilai-nilai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yang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berupa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intensitas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cahaya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tiap-tiap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titik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bidang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telah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diquantisasikan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diambil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sampelnya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interval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diskrit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),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Titik </a:t>
            </a:r>
            <a:r>
              <a:rPr lang="it-IT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dimana suatu gambar </a:t>
            </a:r>
            <a:r>
              <a:rPr lang="it-IT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di-sampling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disebut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picture element (pixel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),</a:t>
            </a:r>
          </a:p>
        </p:txBody>
      </p:sp>
    </p:spTree>
    <p:extLst>
      <p:ext uri="{BB962C8B-B14F-4D97-AF65-F5344CB8AC3E}">
        <p14:creationId xmlns:p14="http://schemas.microsoft.com/office/powerpoint/2010/main" xmlns="" val="2932432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38200"/>
            <a:ext cx="833954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Gambar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/ Image</a:t>
            </a:r>
          </a:p>
          <a:p>
            <a:pPr algn="justLow"/>
            <a:r>
              <a:rPr lang="pt-BR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Nilai </a:t>
            </a:r>
            <a:r>
              <a:rPr lang="pt-BR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intensitas warna pada suatu pixel </a:t>
            </a:r>
            <a:r>
              <a:rPr lang="pt-BR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disebut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gray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scale level</a:t>
            </a:r>
          </a:p>
          <a:p>
            <a:pPr>
              <a:tabLst>
                <a:tab pos="969963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bit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: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binary-valued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image (0 - 1)</a:t>
            </a:r>
          </a:p>
          <a:p>
            <a:pPr>
              <a:tabLst>
                <a:tab pos="969963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8 bits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: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gray level (0 - 255)</a:t>
            </a:r>
          </a:p>
          <a:p>
            <a:pPr marL="1081088" indent="-1081088">
              <a:tabLst>
                <a:tab pos="1081088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16 bits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: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high color (2^16)</a:t>
            </a:r>
          </a:p>
          <a:p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24 bits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2^24 true color</a:t>
            </a:r>
          </a:p>
          <a:p>
            <a:pPr>
              <a:tabLst>
                <a:tab pos="914400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32 bits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true color (2^32)</a:t>
            </a:r>
          </a:p>
          <a:p>
            <a:endParaRPr lang="en-US" sz="24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8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bits = 1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byte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Format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gambar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digital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memiliki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2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parameter :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4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de-DE" sz="2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patial </a:t>
            </a:r>
            <a:r>
              <a:rPr lang="de-DE" sz="24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resolution </a:t>
            </a:r>
            <a:r>
              <a:rPr lang="de-DE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pixels X pixels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Color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encoding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bits / pixel</a:t>
            </a:r>
          </a:p>
        </p:txBody>
      </p:sp>
    </p:spTree>
    <p:extLst>
      <p:ext uri="{BB962C8B-B14F-4D97-AF65-F5344CB8AC3E}">
        <p14:creationId xmlns:p14="http://schemas.microsoft.com/office/powerpoint/2010/main" xmlns="" val="3260024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97272"/>
            <a:ext cx="8339545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Gambar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/ Image</a:t>
            </a: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Misal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terdapat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gambar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berukuran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100 pixels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 100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pixels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color encoding 24 bits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R=8bits</a:t>
            </a:r>
            <a:r>
              <a:rPr lang="de-DE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G=8bits, B=8bits per pixel</a:t>
            </a: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sv-SE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Maka </a:t>
            </a:r>
            <a:r>
              <a:rPr lang="sv-SE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color encoding akan mampu mewakili 0 </a:t>
            </a:r>
            <a:r>
              <a:rPr lang="sv-SE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.. </a:t>
            </a:r>
            <a:r>
              <a:rPr lang="pl-PL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16.777.215 </a:t>
            </a:r>
            <a:r>
              <a:rPr lang="pl-PL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(mewakili 16 juta warna)</a:t>
            </a: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Ruang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disk yang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dibutuhkan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100 * 100 *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 </a:t>
            </a:r>
            <a:r>
              <a:rPr lang="sv-SE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byte </a:t>
            </a:r>
            <a:r>
              <a:rPr lang="sv-SE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(karena RGB) = 30.000 bytes = 30KB </a:t>
            </a:r>
            <a:r>
              <a:rPr lang="sv-SE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atau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100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 100 * 24bits = 240000bits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sv-SE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 </a:t>
            </a:r>
            <a:r>
              <a:rPr lang="sv-SE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KB = 1000 bytes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760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339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Resolusi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Display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&amp;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Kebutuhan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Memory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00755135"/>
              </p:ext>
            </p:extLst>
          </p:nvPr>
        </p:nvGraphicFramePr>
        <p:xfrm>
          <a:off x="304798" y="1981200"/>
          <a:ext cx="841574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2"/>
                <a:gridCol w="2362200"/>
                <a:gridCol w="2209800"/>
                <a:gridCol w="24721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baseline="0" dirty="0" smtClean="0">
                          <a:solidFill>
                            <a:srgbClr val="FFFF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Standard </a:t>
                      </a:r>
                      <a:r>
                        <a:rPr lang="en-US" sz="2000" b="1" i="0" u="none" strike="noStrike" baseline="0" dirty="0" err="1" smtClean="0">
                          <a:solidFill>
                            <a:srgbClr val="FFFF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Resolusi</a:t>
                      </a:r>
                      <a:r>
                        <a:rPr lang="en-US" sz="2000" b="1" i="0" u="none" strike="noStrike" baseline="0" dirty="0" smtClean="0">
                          <a:solidFill>
                            <a:srgbClr val="FFFF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000" b="1" i="0" u="none" strike="noStrike" baseline="0" dirty="0" err="1" smtClean="0">
                          <a:solidFill>
                            <a:srgbClr val="FFFF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Warna</a:t>
                      </a:r>
                      <a:endParaRPr lang="en-US" sz="20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baseline="0" dirty="0" smtClean="0">
                          <a:solidFill>
                            <a:srgbClr val="FFFF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Standard </a:t>
                      </a:r>
                      <a:r>
                        <a:rPr lang="en-US" sz="2000" b="1" i="0" u="none" strike="noStrike" baseline="0" dirty="0" err="1" smtClean="0">
                          <a:solidFill>
                            <a:srgbClr val="FFFF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Resolusi</a:t>
                      </a:r>
                      <a:r>
                        <a:rPr lang="en-US" sz="2000" b="1" i="0" u="none" strike="noStrike" baseline="0" dirty="0" smtClean="0">
                          <a:solidFill>
                            <a:srgbClr val="FFFF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000" b="1" i="0" u="none" strike="noStrike" baseline="0" dirty="0" err="1" smtClean="0">
                          <a:solidFill>
                            <a:srgbClr val="FFFF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Warna</a:t>
                      </a:r>
                      <a:endParaRPr lang="en-US" sz="20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baseline="0" dirty="0" smtClean="0">
                          <a:solidFill>
                            <a:srgbClr val="FFFF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Standard </a:t>
                      </a:r>
                      <a:r>
                        <a:rPr lang="en-US" sz="2000" b="1" i="0" u="none" strike="noStrike" baseline="0" dirty="0" err="1" smtClean="0">
                          <a:solidFill>
                            <a:srgbClr val="FFFF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Resolusi</a:t>
                      </a:r>
                      <a:r>
                        <a:rPr lang="en-US" sz="2000" b="1" i="0" u="none" strike="noStrike" baseline="0" dirty="0" smtClean="0">
                          <a:solidFill>
                            <a:srgbClr val="FFFF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000" b="1" i="0" u="none" strike="noStrike" baseline="0" dirty="0" err="1" smtClean="0">
                          <a:solidFill>
                            <a:srgbClr val="FFFF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Warna</a:t>
                      </a:r>
                      <a:endParaRPr lang="en-US" sz="20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err="1" smtClean="0">
                          <a:solidFill>
                            <a:schemeClr val="lt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Kebutuhan</a:t>
                      </a:r>
                      <a:r>
                        <a:rPr lang="en-US" sz="2000" b="1" i="0" u="none" strike="noStrike" kern="1200" baseline="0" dirty="0" smtClean="0">
                          <a:solidFill>
                            <a:schemeClr val="lt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memory</a:t>
                      </a:r>
                    </a:p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lt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/ frame (bytes)</a:t>
                      </a:r>
                      <a:endParaRPr lang="en-US" sz="20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VGA</a:t>
                      </a:r>
                      <a:endParaRPr lang="en-US" sz="2000" b="0" i="0" u="none" strike="noStrike" kern="1200" baseline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640 x 480</a:t>
                      </a:r>
                      <a:endParaRPr lang="en-US" sz="2000" b="0" i="0" u="none" strike="noStrike" kern="1200" baseline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 bit</a:t>
                      </a:r>
                      <a:endParaRPr lang="en-US" sz="2000" b="0" i="0" u="none" strike="noStrike" kern="1200" baseline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307.2 KB</a:t>
                      </a:r>
                      <a:endParaRPr lang="en-US" sz="2000" b="0" i="0" u="none" strike="noStrike" kern="1200" baseline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XGA</a:t>
                      </a:r>
                      <a:endParaRPr lang="en-US" sz="20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640 x 480</a:t>
                      </a:r>
                    </a:p>
                    <a:p>
                      <a:pPr algn="ctr"/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1024 x 768</a:t>
                      </a:r>
                      <a:endParaRPr lang="en-US" sz="20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16 bit</a:t>
                      </a:r>
                    </a:p>
                    <a:p>
                      <a:pPr algn="ctr"/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 bit</a:t>
                      </a:r>
                      <a:endParaRPr lang="en-US" sz="20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614.4 KB</a:t>
                      </a:r>
                    </a:p>
                    <a:p>
                      <a:pPr algn="ctr"/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786.432 KB</a:t>
                      </a:r>
                      <a:endParaRPr lang="en-US" sz="20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SVGA</a:t>
                      </a:r>
                      <a:endParaRPr lang="en-US" sz="2000" b="0" i="0" u="none" strike="noStrike" kern="1200" baseline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800 x 600</a:t>
                      </a:r>
                    </a:p>
                    <a:p>
                      <a:pPr algn="ctr"/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1024 x 768</a:t>
                      </a:r>
                    </a:p>
                    <a:p>
                      <a:pPr algn="ctr"/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1024 x 768</a:t>
                      </a:r>
                      <a:endParaRPr lang="en-US" sz="2000" b="0" i="0" u="none" strike="noStrike" kern="1200" baseline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16 bit</a:t>
                      </a:r>
                    </a:p>
                    <a:p>
                      <a:pPr algn="ctr"/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 bit</a:t>
                      </a:r>
                    </a:p>
                    <a:p>
                      <a:pPr algn="ctr"/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24 bit</a:t>
                      </a:r>
                      <a:endParaRPr lang="en-US" sz="2000" b="0" i="0" u="none" strike="noStrike" kern="1200" baseline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960 KB</a:t>
                      </a:r>
                    </a:p>
                    <a:p>
                      <a:pPr algn="ctr"/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786.432 KB</a:t>
                      </a:r>
                    </a:p>
                    <a:p>
                      <a:pPr algn="ctr"/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2359.296 KB</a:t>
                      </a:r>
                      <a:endParaRPr lang="en-US" sz="2000" b="0" i="0" u="none" strike="noStrike" kern="1200" baseline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52823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38200"/>
            <a:ext cx="8339545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Gambar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/ Image</a:t>
            </a: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Jika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suatu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gambar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disimpan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maka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disimpan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array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2D,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nn-NO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Dimana </a:t>
            </a:r>
            <a:r>
              <a:rPr lang="nn-NO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masing-masing merepresentasikan </a:t>
            </a:r>
            <a:r>
              <a:rPr lang="nn-NO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yang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berhubungan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pixel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tersebut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Array[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x,y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 =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warna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pixel,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Setiap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pixel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mempunyai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informasi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tambahan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yang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berhubungan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pixel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tersebut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Masing-masing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gambar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juga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memiliki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informasi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tambahan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seperti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lebar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X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panjang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gambar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kedalaman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gambar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pembuat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dll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de-DE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5138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38200"/>
            <a:ext cx="8339545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GRAFIK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(GRAPHICS)</a:t>
            </a:r>
          </a:p>
          <a:p>
            <a:pPr algn="justLow"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Ada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jenis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grafik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Raster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dimana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setiap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pixel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didefinisikan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secara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terpisah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(Bitmap Graphic)</a:t>
            </a: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Vector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dimana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formula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matematika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digunakan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fr-FR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menggambar</a:t>
            </a:r>
            <a:r>
              <a:rPr lang="fr-FR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graphics</a:t>
            </a:r>
            <a:r>
              <a:rPr lang="fr-FR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primitives (</a:t>
            </a:r>
            <a:r>
              <a:rPr lang="fr-FR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garis, </a:t>
            </a:r>
            <a:r>
              <a:rPr lang="nn-NO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kotak</a:t>
            </a:r>
            <a:r>
              <a:rPr lang="nn-NO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lingkaran,elips, dll) dan </a:t>
            </a:r>
            <a:r>
              <a:rPr lang="nn-NO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menggunakan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attributnya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(Vector Graphic)</a:t>
            </a:r>
          </a:p>
          <a:p>
            <a:pPr algn="justLow">
              <a:spcAft>
                <a:spcPts val="600"/>
              </a:spcAft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Gambar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vektor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biasanya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berukuran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lebih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kecil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gambar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pecah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semua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manipulasi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dilakukan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melalui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510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17364"/>
            <a:ext cx="833954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Grafik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(Graphics)</a:t>
            </a:r>
          </a:p>
          <a:p>
            <a:pPr algn="justLow"/>
            <a:r>
              <a:rPr lang="sv-SE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Grafik </a:t>
            </a:r>
            <a:r>
              <a:rPr lang="sv-SE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tidak hanya terdiri dari </a:t>
            </a:r>
            <a:r>
              <a:rPr lang="sv-SE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gambar-gambar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statis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endParaRPr lang="en-US" sz="24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Low"/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Grafik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dimanipulasi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secara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dinamis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justLow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Motion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dynamics :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obyek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/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background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bergerak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justLow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pdate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dynamics :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obyek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berubah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bentuk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warna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dll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5759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33765"/>
            <a:ext cx="8339545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Format File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Gambar</a:t>
            </a:r>
            <a:endParaRPr 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Bitmap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(.BMP) 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Format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gambar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yang paling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umum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merupakan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format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standar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Windows. </a:t>
            </a: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Ukuran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filenya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sangat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besar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karena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bisa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mencapai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ukuran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Megabytes. </a:t>
            </a: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merupakan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format yang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belum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terkompresi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warna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RGB (Red, Green, Blue)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dimana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masing-masing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warna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pixelnya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terdiri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3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komponen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R, G,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B yang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dicampur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menjadi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satu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 algn="justLow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File BMP </a:t>
            </a:r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dibuka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berbagai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macam</a:t>
            </a:r>
            <a:r>
              <a:rPr lang="en-US" sz="2400" dirty="0">
                <a:solidFill>
                  <a:schemeClr val="bg1"/>
                </a:solidFill>
              </a:rPr>
              <a:t> software </a:t>
            </a:r>
            <a:r>
              <a:rPr lang="en-US" sz="2400" dirty="0" err="1">
                <a:solidFill>
                  <a:schemeClr val="bg1"/>
                </a:solidFill>
              </a:rPr>
              <a:t>pembuka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gambar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seperti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ACDSee</a:t>
            </a:r>
            <a:r>
              <a:rPr lang="en-US" sz="2400" dirty="0">
                <a:solidFill>
                  <a:schemeClr val="bg1"/>
                </a:solidFill>
              </a:rPr>
              <a:t>, Paint, </a:t>
            </a:r>
            <a:r>
              <a:rPr lang="en-US" sz="2400" dirty="0" err="1">
                <a:solidFill>
                  <a:schemeClr val="bg1"/>
                </a:solidFill>
              </a:rPr>
              <a:t>IrvanView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dll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9830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38200"/>
            <a:ext cx="833954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FORMAT FILE GAMBAR</a:t>
            </a:r>
          </a:p>
          <a:p>
            <a:pPr>
              <a:spcAft>
                <a:spcPts val="600"/>
              </a:spcAft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Joint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Photographic Expert Group (.JPEG/JPG) 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Format JPG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merupakan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format yang paling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terkenal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sekarang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Hal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karena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sifatnya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berukuran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kecil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hanya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puluhan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ratusan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KB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saja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bersifat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portable. </a:t>
            </a: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sering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digunakan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bidang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fotografi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menyimpan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file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foto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 ini bisa digunakan di web (internet). </a:t>
            </a:r>
          </a:p>
        </p:txBody>
      </p:sp>
    </p:spTree>
    <p:extLst>
      <p:ext uri="{BB962C8B-B14F-4D97-AF65-F5344CB8AC3E}">
        <p14:creationId xmlns:p14="http://schemas.microsoft.com/office/powerpoint/2010/main" xmlns="" val="205421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4300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Daftar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Referensi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054" y="1981200"/>
            <a:ext cx="1710146" cy="1510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905000" y="1863328"/>
            <a:ext cx="6781800" cy="2780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4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Digital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Multimedia, Nigel Chapman, Jenny Chapman, Wiley,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2004</a:t>
            </a:r>
          </a:p>
          <a:p>
            <a:pPr marL="342900" indent="-342900">
              <a:spcAft>
                <a:spcPts val="4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Fundamentals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 Multimedia, Mark S. Drew,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Ze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-Nan Li, Prentice Hall, 2003 </a:t>
            </a:r>
            <a:endParaRPr lang="en-US" sz="24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spcAft>
                <a:spcPts val="4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Multimedia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Computing, Communications and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Appications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Steinmetz &amp;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Ralf, Prentice Hall, 1995 </a:t>
            </a:r>
          </a:p>
        </p:txBody>
      </p:sp>
    </p:spTree>
    <p:extLst>
      <p:ext uri="{BB962C8B-B14F-4D97-AF65-F5344CB8AC3E}">
        <p14:creationId xmlns:p14="http://schemas.microsoft.com/office/powerpoint/2010/main" xmlns="" val="363952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38200"/>
            <a:ext cx="83395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FORMAT FILE GAMBAR</a:t>
            </a:r>
          </a:p>
          <a:p>
            <a:pPr>
              <a:spcAft>
                <a:spcPts val="600"/>
              </a:spcAft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Graphics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Interchange Format (.GIF) 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sv-SE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Format GIF ini berukuran kecil dan mendukung gambar yang terdiri dari banyak frame sehingga bisa disebut sebagai gambar animasi (gambar bergerak). </a:t>
            </a:r>
            <a:endParaRPr lang="en-US" sz="24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Format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sering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sekali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digunakan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di internet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menampilkan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gambar-gambar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di web. </a:t>
            </a:r>
          </a:p>
        </p:txBody>
      </p:sp>
    </p:spTree>
    <p:extLst>
      <p:ext uri="{BB962C8B-B14F-4D97-AF65-F5344CB8AC3E}">
        <p14:creationId xmlns:p14="http://schemas.microsoft.com/office/powerpoint/2010/main" xmlns="" val="3560576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38200"/>
            <a:ext cx="833954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FORMAT FILE GAMBAR</a:t>
            </a:r>
          </a:p>
          <a:p>
            <a:pPr>
              <a:spcAft>
                <a:spcPts val="600"/>
              </a:spcAft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Portable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Network Graphics (.PNG) </a:t>
            </a: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Format yang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standar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sering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digunakan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di internet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menampilkan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gambar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pengiriman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gambar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endParaRPr lang="en-US" sz="24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justLow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Ukuran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cukup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kecil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setara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ukuran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gif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kualitas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bagus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Namun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mendukung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animasi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gambar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bergerak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). </a:t>
            </a:r>
          </a:p>
          <a:p>
            <a:pPr algn="justLow"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Format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gambar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bentuk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lain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seperti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TIFF (Tagged Image File Format), ICO (Icon), EMF (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Enchanced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Windows Metafile), PCX, ANI (Animation), CUR (Cursor), WBMP (WAP BMP), PSD (Adobe Photoshop Document),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CDR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(Corel Draw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),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dll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5669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05964"/>
            <a:ext cx="8339545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Konsep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&amp;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Multimedia</a:t>
            </a:r>
          </a:p>
          <a:p>
            <a:pPr marL="1482725" indent="-1482725" algn="justLow">
              <a:spcAft>
                <a:spcPts val="600"/>
              </a:spcAft>
              <a:tabLst>
                <a:tab pos="1260475" algn="l"/>
              </a:tabLst>
            </a:pPr>
            <a:r>
              <a:rPr lang="en-US" sz="2400" b="1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Konsep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&amp; </a:t>
            </a:r>
            <a:r>
              <a:rPr lang="en-US" sz="2400" b="1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Aplikasi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  <a:p>
            <a:pPr marL="401638" algn="justLow">
              <a:spcAft>
                <a:spcPts val="600"/>
              </a:spcAft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Konsep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merupakan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sebuah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perancangan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metode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4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1638" algn="justLow">
              <a:spcAft>
                <a:spcPts val="1200"/>
              </a:spcAft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Aplikasi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merupakan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penerapan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enggunaan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400" b="1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063750" indent="-2063750">
              <a:spcAft>
                <a:spcPts val="600"/>
              </a:spcAft>
              <a:tabLst>
                <a:tab pos="1828800" algn="l"/>
              </a:tabLst>
            </a:pP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Multimedia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6075" algn="justLow">
              <a:spcAft>
                <a:spcPts val="60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Media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merupakan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satu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bentuk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interaksi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manusia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sesuai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kebutuhan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pemrosesan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komputer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seperti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video, audio,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teks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grafik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animasi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6075" algn="justLow">
              <a:spcAft>
                <a:spcPts val="60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merupakan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gabungan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beberapa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media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tersebut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diintegrasikan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aplikasi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sama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918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31532"/>
            <a:ext cx="8339545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Kategori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Multimedia</a:t>
            </a:r>
            <a:endParaRPr lang="en-US" sz="24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Multimedia linier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346075" algn="justLow"/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Suatu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multimedia yang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dilengkapi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alat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pengontrol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apapun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dioperasikan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oleh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pengguna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sekuensial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berurutan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). </a:t>
            </a:r>
          </a:p>
          <a:p>
            <a:pPr marL="346075" algn="justLow">
              <a:spcAft>
                <a:spcPts val="120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TV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film.</a:t>
            </a: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Multimedia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interaktif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346075" algn="justLow"/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uatu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multimedia yang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dilengkapi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alat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pengontrol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dioperasikan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oleh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pengguna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sehingga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pengguna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memilih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dikehendaki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proses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selanjutnya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pPr marL="346075" algn="justLow"/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multimedia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pembelajaran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interaktif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aplikasi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game,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internet,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dll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757353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38200"/>
            <a:ext cx="83395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>
              <a:spcAft>
                <a:spcPts val="1200"/>
              </a:spcAft>
            </a:pP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Definisi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Multimedia</a:t>
            </a: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nn-NO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Kombinasi dari 3 elemen (suara, gambar dan teks) [</a:t>
            </a:r>
            <a:r>
              <a:rPr lang="nn-NO" sz="24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McCormick, 1996</a:t>
            </a:r>
            <a:r>
              <a:rPr lang="nn-NO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Alat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yg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dpt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menciptakan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presentasi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yg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dinamis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interaktif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yg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mengkombinasikan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teks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grafik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animasi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audio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gambar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[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Robin </a:t>
            </a:r>
            <a:r>
              <a:rPr lang="en-US" sz="2400" b="1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Linda, 2001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</a:t>
            </a:r>
          </a:p>
          <a:p>
            <a:pPr marL="34290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Pemanfaatan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komputer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membuat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menggabungkan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teks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grafik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audio,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gambar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bergerak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(video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animasi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dgn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menggabungkan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link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tool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yg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memungkinkan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pemakai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melakukan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navigasi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berinteraksi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berkomunikasi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2995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20609"/>
            <a:ext cx="8339545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Sejarah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Multimedia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pPr marL="342900" lvl="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Istilah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multimedia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berawal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teater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yaitu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pertunjukan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yg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memanfaatkan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lebih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1 medium -&gt;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pertunjukan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multimedia.</a:t>
            </a:r>
          </a:p>
          <a:p>
            <a:pPr marL="342900" lvl="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multimedia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dimulai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1980-an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dgn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diperkenalkannya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HyperCard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oleh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Apple (1987)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pengumuman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IBM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tentang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perangkat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lunak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Audio Visual Connection (AVC)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video adapter card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bagi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PS/2.</a:t>
            </a:r>
          </a:p>
          <a:p>
            <a:pPr marL="342900" lvl="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Tahun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1994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diperkirakan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lebih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700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produk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multimedia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di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pasaran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 algn="justLow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Output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multimedia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berbentuk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citra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digital -&gt;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gambar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bergerak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-&gt;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gambar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tiga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dimensi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-&gt;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interaktif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2066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339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Komponen</a:t>
            </a:r>
            <a:r>
              <a:rPr lang="en-US" sz="2800" b="1" dirty="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Multimedia</a:t>
            </a:r>
          </a:p>
        </p:txBody>
      </p:sp>
      <p:sp>
        <p:nvSpPr>
          <p:cNvPr id="3" name="Oval 2"/>
          <p:cNvSpPr/>
          <p:nvPr/>
        </p:nvSpPr>
        <p:spPr>
          <a:xfrm>
            <a:off x="3429000" y="2759800"/>
            <a:ext cx="2194560" cy="219456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Multimedia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93699" y="3319598"/>
            <a:ext cx="2569301" cy="11000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Video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57800" y="4831079"/>
            <a:ext cx="2569301" cy="11000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Komputer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Interaktif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269545" y="4876800"/>
            <a:ext cx="2569301" cy="11000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Animasi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26299" y="3315246"/>
            <a:ext cx="2569301" cy="11000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Audio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40383" y="1706879"/>
            <a:ext cx="2569301" cy="11000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Grafik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252128" y="1752600"/>
            <a:ext cx="2569301" cy="11000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Teks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Down Arrow 26"/>
          <p:cNvSpPr/>
          <p:nvPr/>
        </p:nvSpPr>
        <p:spPr>
          <a:xfrm rot="2566670">
            <a:off x="5196376" y="2463643"/>
            <a:ext cx="457200" cy="592313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9057367">
            <a:off x="3412642" y="2475296"/>
            <a:ext cx="457200" cy="592313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5400000">
            <a:off x="5706357" y="3590043"/>
            <a:ext cx="457200" cy="592313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8056685">
            <a:off x="5199079" y="4620178"/>
            <a:ext cx="457200" cy="592313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13720421">
            <a:off x="3504631" y="4662559"/>
            <a:ext cx="457200" cy="592313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6200000">
            <a:off x="2905235" y="3573441"/>
            <a:ext cx="457200" cy="592313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8888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</TotalTime>
  <Words>2178</Words>
  <Application>Microsoft Office PowerPoint</Application>
  <PresentationFormat>On-screen Show (4:3)</PresentationFormat>
  <Paragraphs>333</Paragraphs>
  <Slides>41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Story Board alat perancangan Multimedia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ikbal jamaludin</dc:creator>
  <cp:lastModifiedBy>ikbal jamaludin</cp:lastModifiedBy>
  <cp:revision>31</cp:revision>
  <dcterms:created xsi:type="dcterms:W3CDTF">2014-09-09T03:59:37Z</dcterms:created>
  <dcterms:modified xsi:type="dcterms:W3CDTF">2015-01-25T03:20:37Z</dcterms:modified>
</cp:coreProperties>
</file>