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57" r:id="rId4"/>
    <p:sldId id="298" r:id="rId5"/>
    <p:sldId id="259" r:id="rId6"/>
    <p:sldId id="302" r:id="rId7"/>
    <p:sldId id="300" r:id="rId8"/>
    <p:sldId id="264" r:id="rId9"/>
    <p:sldId id="301" r:id="rId10"/>
    <p:sldId id="277" r:id="rId11"/>
  </p:sldIdLst>
  <p:sldSz cx="9144000" cy="5143500" type="screen16x9"/>
  <p:notesSz cx="6858000" cy="9144000"/>
  <p:embeddedFontLst>
    <p:embeddedFont>
      <p:font typeface="Nunito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Walter Turncoat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875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a14ada1b7_1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a14ada1b7_1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smtClean="0"/>
              <a:t>RUANG LINGKUP KEWIRAUSAHAAN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>
            <a:spLocks noGrp="1"/>
          </p:cNvSpPr>
          <p:nvPr>
            <p:ph type="ctrTitle" idx="4294967295"/>
          </p:nvPr>
        </p:nvSpPr>
        <p:spPr>
          <a:xfrm>
            <a:off x="323528" y="267494"/>
            <a:ext cx="864096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>
                <a:solidFill>
                  <a:schemeClr val="tx1"/>
                </a:solidFill>
              </a:rPr>
              <a:t>PENGELOMPOKAN KEWIRAUSAHAAN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9" name="Google Shape;439;p34"/>
          <p:cNvSpPr txBox="1">
            <a:spLocks noGrp="1"/>
          </p:cNvSpPr>
          <p:nvPr>
            <p:ph type="subTitle" idx="4294967295"/>
          </p:nvPr>
        </p:nvSpPr>
        <p:spPr>
          <a:xfrm>
            <a:off x="899592" y="915566"/>
            <a:ext cx="7272808" cy="30243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mtClean="0"/>
              <a:t>Pengelompokan kewirausahaan menurut </a:t>
            </a:r>
            <a:r>
              <a:rPr lang="en-US" sz="1800" smtClean="0"/>
              <a:t>Zimmerer: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  <a:p>
            <a:pPr algn="just">
              <a:buFont typeface="Wingdings" pitchFamily="2" charset="2"/>
              <a:buChar char="§"/>
            </a:pPr>
            <a:r>
              <a:rPr lang="en-US" sz="1600" b="1" i="1"/>
              <a:t>Part time entrepreneur </a:t>
            </a:r>
            <a:r>
              <a:rPr lang="en-US" sz="1600"/>
              <a:t>adalah melakukan usahanya hanya sebagian waktu saja sebagai hobi. Kegiatan bisnis biasanya hanya bersifat </a:t>
            </a:r>
            <a:r>
              <a:rPr lang="en-US" sz="1600" smtClean="0"/>
              <a:t>sampingan.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b="1" i="1" smtClean="0"/>
              <a:t>Home-base </a:t>
            </a:r>
            <a:r>
              <a:rPr lang="en-US" sz="1600" b="1" i="1"/>
              <a:t>new ventures</a:t>
            </a:r>
            <a:r>
              <a:rPr lang="en-US" sz="1600" i="1"/>
              <a:t> </a:t>
            </a:r>
            <a:r>
              <a:rPr lang="en-US" sz="1600"/>
              <a:t>adalah usaha yang dirintis dari rumah/tempat </a:t>
            </a:r>
            <a:r>
              <a:rPr lang="en-US" sz="1600" smtClean="0"/>
              <a:t>tinggalnya.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b="1" i="1" smtClean="0"/>
              <a:t>Family </a:t>
            </a:r>
            <a:r>
              <a:rPr lang="en-US" sz="1600" b="1" i="1"/>
              <a:t>own business </a:t>
            </a:r>
            <a:r>
              <a:rPr lang="en-US" sz="1600"/>
              <a:t>adalah usaha yang dilakukan/dimiliki oleh beberapa anggota keluarga secara turun </a:t>
            </a:r>
            <a:r>
              <a:rPr lang="en-US" sz="1600" smtClean="0"/>
              <a:t>temurun.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600" b="1" i="1" smtClean="0"/>
              <a:t>Copreneurs</a:t>
            </a:r>
            <a:r>
              <a:rPr lang="en-US" sz="1600" i="1" smtClean="0"/>
              <a:t> </a:t>
            </a:r>
            <a:r>
              <a:rPr lang="en-US" sz="1600"/>
              <a:t>adalah usaha yang dilakukan oleh dua orang wirausaha yang bekerjasama sebagai pemilik dan menjalankan usaha </a:t>
            </a:r>
            <a:r>
              <a:rPr lang="en-US" sz="1600" smtClean="0"/>
              <a:t>bersama-sama.</a:t>
            </a:r>
            <a:endParaRPr lang="en-US" sz="1600"/>
          </a:p>
          <a:p>
            <a:endParaRPr lang="en-US" sz="200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200"/>
          </a:p>
        </p:txBody>
      </p:sp>
      <p:sp>
        <p:nvSpPr>
          <p:cNvPr id="441" name="Google Shape;441;p3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411760" y="715097"/>
            <a:ext cx="4478700" cy="5605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smtClean="0"/>
              <a:t>PENGERTIAN</a:t>
            </a:r>
            <a:endParaRPr sz="4000"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2267744" y="1203598"/>
            <a:ext cx="4478700" cy="29523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US" sz="2000" b="1" i="1"/>
              <a:t>Entrepreneurship</a:t>
            </a:r>
            <a:r>
              <a:rPr lang="en-US" sz="2000" i="1"/>
              <a:t> </a:t>
            </a:r>
            <a:r>
              <a:rPr lang="en-US" sz="2000" smtClean="0"/>
              <a:t>berasal </a:t>
            </a:r>
            <a:r>
              <a:rPr lang="en-US" sz="2000"/>
              <a:t>dari bahasa perancis, yaitu “</a:t>
            </a:r>
            <a:r>
              <a:rPr lang="en-US" sz="2000" b="1"/>
              <a:t>Entreprende</a:t>
            </a:r>
            <a:r>
              <a:rPr lang="en-US" sz="2000"/>
              <a:t>“ yang berarti petualang, pencipta, dan pengelola </a:t>
            </a:r>
            <a:r>
              <a:rPr lang="en-US" sz="2000" smtClean="0"/>
              <a:t>usaha.</a:t>
            </a:r>
            <a:endParaRPr lang="en" sz="16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smtClean="0"/>
              <a:t>KEWIRAUSAHAAN</a:t>
            </a:r>
            <a:endParaRPr sz="400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932040" y="1419622"/>
            <a:ext cx="2509800" cy="27363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D" sz="1200" smtClean="0"/>
              <a:t>Secara </a:t>
            </a:r>
            <a:r>
              <a:rPr lang="en-ID" sz="1400" b="1" smtClean="0"/>
              <a:t>bahasa</a:t>
            </a:r>
            <a:r>
              <a:rPr lang="en-ID" sz="1200" smtClean="0"/>
              <a:t>, kewirausahaan adalah suatu proses untuk mengembangkan, mengidentifikasi dan mewujudkan visi dan misi dalam kehidupan.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D" sz="1200" smtClean="0"/>
              <a:t>Kata </a:t>
            </a:r>
            <a:r>
              <a:rPr lang="en-ID" sz="1200"/>
              <a:t>“</a:t>
            </a:r>
            <a:r>
              <a:rPr lang="en-ID" sz="1200" b="1"/>
              <a:t>Kewirausahaan</a:t>
            </a:r>
            <a:r>
              <a:rPr lang="en-ID" sz="1200"/>
              <a:t>” berasal dari kata </a:t>
            </a:r>
            <a:r>
              <a:rPr lang="en-ID" sz="1200" b="1"/>
              <a:t>WIRA </a:t>
            </a:r>
            <a:r>
              <a:rPr lang="en-ID" sz="1200"/>
              <a:t>dan </a:t>
            </a:r>
            <a:r>
              <a:rPr lang="en-ID" sz="1200" b="1"/>
              <a:t>USAHA</a:t>
            </a:r>
            <a:r>
              <a:rPr lang="en-ID" sz="1200"/>
              <a:t>. </a:t>
            </a:r>
            <a:endParaRPr lang="en-ID" sz="120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ID" sz="1200" smtClean="0"/>
              <a:t>Menurut </a:t>
            </a:r>
            <a:r>
              <a:rPr lang="en-ID" sz="1200"/>
              <a:t>KBBI, WIRA berarti </a:t>
            </a:r>
            <a:r>
              <a:rPr lang="en-ID" sz="1200" smtClean="0"/>
              <a:t>: </a:t>
            </a:r>
            <a:r>
              <a:rPr lang="en-ID" sz="1200"/>
              <a:t>pejuang, berani dan berwatak agung, berbudi luhur. Sedangkan USAHA </a:t>
            </a:r>
            <a:r>
              <a:rPr lang="en-ID" sz="1200" smtClean="0"/>
              <a:t>berarti : bekerja</a:t>
            </a:r>
            <a:r>
              <a:rPr lang="en-ID" sz="1200"/>
              <a:t>, berbuat amal, berbuat sesuatu. </a:t>
            </a:r>
            <a:endParaRPr lang="en-US" sz="1200"/>
          </a:p>
          <a:p>
            <a:pPr marL="0" lvl="0" indent="0" algn="just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4" y="1618400"/>
            <a:ext cx="2590893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smtClean="0"/>
              <a:t>KEWIRAUSAHAAN (</a:t>
            </a:r>
            <a:r>
              <a:rPr lang="en-US" sz="1600" b="1" i="1" smtClean="0"/>
              <a:t>Enterpreneurship</a:t>
            </a:r>
            <a:r>
              <a:rPr lang="en-US" sz="1600" b="1" smtClean="0"/>
              <a:t>)</a:t>
            </a:r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lang="en-ID" sz="1400" smtClean="0"/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en-ID" sz="1400" smtClean="0"/>
              <a:t>Suatu proses dalam melakukan atau menciptakan sesuatu yang baru dengan cara kreatif dan inovatif yang memberikan manfaat bagi orang lain dan bernilai tambah (bernilai jual).</a:t>
            </a:r>
            <a:endParaRPr sz="1400" smtClean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411760" y="715097"/>
            <a:ext cx="4478700" cy="5605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smtClean="0"/>
              <a:t>WIRAUSAHAWAN</a:t>
            </a:r>
            <a:endParaRPr sz="4000"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2267744" y="1203598"/>
            <a:ext cx="4478700" cy="29523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</a:pPr>
            <a:r>
              <a:rPr lang="en-US" sz="2000" b="1" i="1" smtClean="0"/>
              <a:t>Entrepreneur </a:t>
            </a:r>
            <a:r>
              <a:rPr lang="en-US" sz="2000" b="1" smtClean="0"/>
              <a:t>(wirausahawan/wirausaha) </a:t>
            </a:r>
            <a:r>
              <a:rPr lang="en-US" sz="2000" smtClean="0"/>
              <a:t>adalah individu atau kelompok yang melakukan kegiatan usaha atau kewirausahaan </a:t>
            </a:r>
            <a:endParaRPr lang="en" sz="16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39552" y="449109"/>
            <a:ext cx="6167100" cy="7544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smtClean="0"/>
              <a:t>Definisi kewirausahaan menurut para ahli</a:t>
            </a:r>
            <a:endParaRPr sz="320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491630"/>
            <a:ext cx="6112107" cy="30283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r>
              <a:rPr lang="en-US" sz="1400" smtClean="0"/>
              <a:t>B</a:t>
            </a:r>
            <a:r>
              <a:rPr lang="en" sz="1400" smtClean="0"/>
              <a:t>erikut ini pengertian kewirausahaan menurut para ahli: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</a:pPr>
            <a:endParaRPr lang="en" sz="1400" smtClean="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sz="1400" b="1" smtClean="0"/>
              <a:t>Richard Cantillon (1775)</a:t>
            </a:r>
            <a:r>
              <a:rPr lang="en-US" sz="1400" smtClean="0"/>
              <a:t> mendifinisikan kewirausahaan sebagai bekerja sendiri (</a:t>
            </a:r>
            <a:r>
              <a:rPr lang="en-US" sz="1400" i="1" smtClean="0"/>
              <a:t>self-employment</a:t>
            </a:r>
            <a:r>
              <a:rPr lang="en-US" sz="1400" smtClean="0"/>
              <a:t>). Seorang wirausahawan membeli barang saat ini pada harga tertentu dan menjualnya pada masa yang akan daang dengan harga tidak menentu. Definisi ini menekankan pada bagaimana seseorang menghadapi resiko atau ketidakpastian.</a:t>
            </a:r>
            <a:endParaRPr sz="14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sz="1400" b="1" smtClean="0"/>
              <a:t>Penrose (1963) </a:t>
            </a:r>
            <a:r>
              <a:rPr lang="en-US" sz="1400" smtClean="0"/>
              <a:t>menyatakan bahwa kegiatan kewirausahaan mencakup identifikasi peluang-peluang di dalam sistem ekonomi.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sz="1400" b="1" smtClean="0"/>
              <a:t>Peter Drucker</a:t>
            </a:r>
            <a:r>
              <a:rPr lang="en-US" sz="1400" smtClean="0"/>
              <a:t>, Kewirausahaan adalah kemampuan untuk menciptakan sesuatu yang baru dan berbeda. Orang yang melakukan kegiatan kewirausahaan disebut wirausahawan.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sz="1400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663282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smtClean="0"/>
              <a:t>ELEMEN KEWIRAUSAHAAN</a:t>
            </a:r>
            <a:endParaRPr sz="360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539552" y="1419622"/>
            <a:ext cx="6120680" cy="29523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" smtClean="0"/>
              <a:t>Mengembangkan rencana usaha</a:t>
            </a:r>
          </a:p>
          <a:p>
            <a:pPr marL="34290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" smtClean="0"/>
              <a:t>Membentuk bagian Sumber Daya Manusia</a:t>
            </a:r>
          </a:p>
          <a:p>
            <a:pPr marL="34290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mtClean="0"/>
              <a:t>B</a:t>
            </a:r>
            <a:r>
              <a:rPr lang="en" smtClean="0"/>
              <a:t>erupaya untuk mendapatkan sumber daya, baik itu berbentuk finansial atau material</a:t>
            </a:r>
          </a:p>
          <a:p>
            <a:pPr marL="34290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mtClean="0"/>
              <a:t>M</a:t>
            </a:r>
            <a:r>
              <a:rPr lang="en" smtClean="0"/>
              <a:t>enunjukkan sikap sebagai pemimpin</a:t>
            </a:r>
          </a:p>
          <a:p>
            <a:pPr marL="34290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mtClean="0"/>
              <a:t>B</a:t>
            </a:r>
            <a:r>
              <a:rPr lang="en" smtClean="0"/>
              <a:t>ertanggung jawab atas perkembangan atau kegagalan usaha</a:t>
            </a:r>
          </a:p>
          <a:p>
            <a:pPr marL="342900" lvl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arenR"/>
            </a:pPr>
            <a:r>
              <a:rPr lang="en-US" smtClean="0"/>
              <a:t>M</a:t>
            </a:r>
            <a:r>
              <a:rPr lang="en" smtClean="0"/>
              <a:t>enghindari resiko</a:t>
            </a:r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611560" y="243075"/>
            <a:ext cx="792088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smtClean="0"/>
              <a:t>TUJUAN &amp; MANFAAT KEWIRAUSAHAAN</a:t>
            </a:r>
            <a:endParaRPr sz="3200" b="1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932040" y="1563638"/>
            <a:ext cx="2509800" cy="25202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D" b="1" smtClean="0"/>
              <a:t>MANFAAT</a:t>
            </a:r>
          </a:p>
          <a:p>
            <a:pPr marL="101600" indent="0">
              <a:buNone/>
            </a:pPr>
            <a:endParaRPr lang="en-US" sz="1200"/>
          </a:p>
          <a:p>
            <a:pPr marL="330200" indent="-228600">
              <a:buSzPct val="100000"/>
              <a:buFont typeface="+mj-lt"/>
              <a:buAutoNum type="arabicParenR"/>
            </a:pPr>
            <a:r>
              <a:rPr lang="en-US" sz="1200"/>
              <a:t>Mengurangi pengangguran </a:t>
            </a:r>
            <a:endParaRPr lang="en-US" sz="1200" smtClean="0"/>
          </a:p>
          <a:p>
            <a:pPr marL="330200" indent="-228600">
              <a:buSzPct val="100000"/>
              <a:buFont typeface="+mj-lt"/>
              <a:buAutoNum type="arabicParenR"/>
            </a:pPr>
            <a:r>
              <a:rPr lang="en-US" sz="1200" smtClean="0"/>
              <a:t>Sebagai generator pembangunan </a:t>
            </a:r>
          </a:p>
          <a:p>
            <a:pPr marL="330200" indent="-228600">
              <a:buSzPct val="100000"/>
              <a:buFont typeface="+mj-lt"/>
              <a:buAutoNum type="arabicParenR"/>
            </a:pPr>
            <a:r>
              <a:rPr lang="fi-FI" sz="1200" smtClean="0"/>
              <a:t>Sebagai </a:t>
            </a:r>
            <a:r>
              <a:rPr lang="fi-FI" sz="1200"/>
              <a:t>suri tauladan di masyarakat </a:t>
            </a:r>
            <a:endParaRPr lang="fi-FI" sz="1200" smtClean="0"/>
          </a:p>
          <a:p>
            <a:pPr marL="330200" indent="-228600">
              <a:buSzPct val="100000"/>
              <a:buFont typeface="+mj-lt"/>
              <a:buAutoNum type="arabicParenR"/>
            </a:pPr>
            <a:r>
              <a:rPr lang="en-US" sz="1200" smtClean="0"/>
              <a:t>Mendidik </a:t>
            </a:r>
            <a:r>
              <a:rPr lang="en-US" sz="1200"/>
              <a:t>masyarakat hidup yang hemat dan efisien </a:t>
            </a:r>
          </a:p>
          <a:p>
            <a:endParaRPr lang="en-US" sz="1200"/>
          </a:p>
          <a:p>
            <a:pPr marL="0" indent="0" algn="ctr">
              <a:lnSpc>
                <a:spcPct val="120000"/>
              </a:lnSpc>
              <a:buNone/>
            </a:pPr>
            <a:endParaRPr sz="1200" b="1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4" y="1618400"/>
            <a:ext cx="2590893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smtClean="0"/>
              <a:t>TUJUAN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/>
          </a:p>
          <a:p>
            <a:pPr marL="330200" indent="-228600">
              <a:buSzPct val="100000"/>
              <a:buFont typeface="+mj-lt"/>
              <a:buAutoNum type="arabicPeriod"/>
            </a:pPr>
            <a:r>
              <a:rPr lang="en-US" sz="1100"/>
              <a:t>Menumbuhkembangkan jumlah wirausaha yang </a:t>
            </a:r>
            <a:r>
              <a:rPr lang="en-US" sz="1100" smtClean="0"/>
              <a:t>berkualitas.</a:t>
            </a:r>
          </a:p>
          <a:p>
            <a:pPr marL="330200" indent="-228600">
              <a:buSzPct val="100000"/>
              <a:buFont typeface="+mj-lt"/>
              <a:buAutoNum type="arabicPeriod"/>
            </a:pPr>
            <a:r>
              <a:rPr lang="en-US" sz="1100" smtClean="0"/>
              <a:t>Meningkatkan </a:t>
            </a:r>
            <a:r>
              <a:rPr lang="en-US" sz="1100"/>
              <a:t>kesadaran dan pemahaman kewirausahaan yang tangguh. </a:t>
            </a:r>
          </a:p>
          <a:p>
            <a:pPr marL="330200" indent="-228600">
              <a:buSzPct val="100000"/>
              <a:buFont typeface="+mj-lt"/>
              <a:buAutoNum type="arabicPeriod"/>
            </a:pPr>
            <a:r>
              <a:rPr lang="fi-FI" sz="1100" smtClean="0"/>
              <a:t>Meningkatkan </a:t>
            </a:r>
            <a:r>
              <a:rPr lang="fi-FI" sz="1100"/>
              <a:t>kesejahteraan dan kemajuan di </a:t>
            </a:r>
            <a:r>
              <a:rPr lang="fi-FI" sz="1100" smtClean="0"/>
              <a:t>masyarakat.</a:t>
            </a:r>
          </a:p>
          <a:p>
            <a:pPr marL="330200" indent="-228600">
              <a:buSzPct val="100000"/>
              <a:buFont typeface="+mj-lt"/>
              <a:buAutoNum type="arabicPeriod"/>
            </a:pPr>
            <a:r>
              <a:rPr lang="en-US" sz="1100" smtClean="0"/>
              <a:t>Membudayakan </a:t>
            </a:r>
            <a:r>
              <a:rPr lang="en-US" sz="1100"/>
              <a:t>semangat, sikap dan perilaku dan kemampuan kewirausahaan dikalangan pelajar dan masyarakat yang mampu, handal dan unggul </a:t>
            </a:r>
          </a:p>
          <a:p>
            <a:endParaRPr lang="en-US" sz="1100"/>
          </a:p>
          <a:p>
            <a:pPr marL="0" lvl="0" indent="0" algn="ctr">
              <a:buClr>
                <a:schemeClr val="dk1"/>
              </a:buClr>
              <a:buSzPts val="1100"/>
              <a:buNone/>
            </a:pPr>
            <a:endParaRPr sz="1100" smtClean="0"/>
          </a:p>
        </p:txBody>
      </p:sp>
      <p:sp>
        <p:nvSpPr>
          <p:cNvPr id="230" name="Google Shape;230;p14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23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smtClean="0"/>
              <a:t>MOTIVASI BERWIRAUSAHA</a:t>
            </a:r>
            <a:endParaRPr sz="320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467544" y="1347614"/>
            <a:ext cx="6408712" cy="11521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chemeClr val="accent2"/>
                </a:solidFill>
              </a:rPr>
              <a:t>Faktor Internal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+mj-lt"/>
              <a:buAutoNum type="arabicPeriod"/>
            </a:pPr>
            <a:r>
              <a:rPr lang="en" sz="1400" smtClean="0"/>
              <a:t>Keinginan untuk melakukan sesuatu yang baru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+mj-lt"/>
              <a:buAutoNum type="arabicPeriod"/>
            </a:pPr>
            <a:r>
              <a:rPr lang="en-US" sz="1400" smtClean="0"/>
              <a:t>L</a:t>
            </a:r>
            <a:r>
              <a:rPr lang="en" sz="1400" smtClean="0"/>
              <a:t>atar belakang pendidikan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30000"/>
              <a:buFont typeface="+mj-lt"/>
              <a:buAutoNum type="arabicPeriod"/>
            </a:pPr>
            <a:r>
              <a:rPr lang="en-US" sz="1400" smtClean="0"/>
              <a:t>P</a:t>
            </a:r>
            <a:r>
              <a:rPr lang="en" sz="1400" smtClean="0"/>
              <a:t>engalaman atau pekerjaan di masa lampau</a:t>
            </a:r>
            <a:endParaRPr lang="en" sz="140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67544" y="2931790"/>
            <a:ext cx="6408712" cy="18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chemeClr val="accent2"/>
                </a:solidFill>
              </a:rPr>
              <a:t>Faktor Eksternal</a:t>
            </a:r>
            <a:endParaRPr b="1">
              <a:solidFill>
                <a:schemeClr val="accent2"/>
              </a:solidFill>
            </a:endParaRPr>
          </a:p>
          <a:p>
            <a:pPr marL="228600" lvl="0" indent="-2286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AutoNum type="arabicPeriod"/>
            </a:pPr>
            <a:r>
              <a:rPr lang="en" sz="1400" smtClean="0"/>
              <a:t>Dukungan pemerintah</a:t>
            </a:r>
            <a:endParaRPr lang="en" sz="1400"/>
          </a:p>
          <a:p>
            <a:pPr marL="228600" lvl="0" indent="-2286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AutoNum type="arabicPeriod"/>
            </a:pPr>
            <a:r>
              <a:rPr lang="en-US" sz="1400" smtClean="0"/>
              <a:t>K</a:t>
            </a:r>
            <a:r>
              <a:rPr lang="en" sz="1400" smtClean="0"/>
              <a:t>etersediaan pegawai dan bahan mentah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AutoNum type="arabicPeriod"/>
            </a:pPr>
            <a:r>
              <a:rPr lang="en-US" sz="1400" smtClean="0"/>
              <a:t>A</a:t>
            </a:r>
            <a:r>
              <a:rPr lang="en" sz="1400" smtClean="0"/>
              <a:t>danya dorongan dari perusahaan lain yang lebih besar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AutoNum type="arabicPeriod"/>
            </a:pPr>
            <a:r>
              <a:rPr lang="en-US" sz="1400" smtClean="0"/>
              <a:t>A</a:t>
            </a:r>
            <a:r>
              <a:rPr lang="en" sz="1400" smtClean="0"/>
              <a:t>danya permintaan yang menjanjikan atas produk tertentu</a:t>
            </a:r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39552" y="521117"/>
            <a:ext cx="6167100" cy="5384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smtClean="0"/>
              <a:t>Tipe-tipe wirausahawan</a:t>
            </a:r>
            <a:endParaRPr sz="400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343608"/>
            <a:ext cx="6112107" cy="33163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sz="1400" b="1" i="1" smtClean="0"/>
              <a:t>Neccesity enterpreneur </a:t>
            </a:r>
            <a:r>
              <a:rPr lang="en-US" sz="1400" smtClean="0"/>
              <a:t>yaitu menjadi wirausahawan karena terpaksa dan tuntutan kebutuhan hidup. Wirausaha seperti ini biasanya karena mereka tidak memiliki pekerjaan yang tetap akhirnya memilih untuk berwirausaha.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sz="1400" b="1" i="1" smtClean="0"/>
              <a:t>Replicative enterprenuer </a:t>
            </a:r>
            <a:r>
              <a:rPr lang="en-US" sz="1400" smtClean="0"/>
              <a:t>yaitu wirausaha yang cenderung meniru-niru bisnis yang sedang trend, sehingga rawan terhadap persaingan dan kejatuhan. Contoh ketika usaha bisnis warnet sedang menjamur kemudian meniru mendirikan usaha warnet. </a:t>
            </a: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-US" sz="1400" b="1" i="1" smtClean="0"/>
              <a:t>Inovatif enterprenuer </a:t>
            </a:r>
            <a:r>
              <a:rPr lang="en-US" sz="1400" smtClean="0"/>
              <a:t>yaitu wirausaha inovatif yang terus berfikir kreatif dalam melihat peluang. Wirausawahan seperti ini biasanya memiliki pengalaman dan wawasan yang luas. Contohnya Bill Gates pendiri Microsoft, Mark Zuckerberg pencipta Facebook, dll.</a:t>
            </a:r>
            <a:endParaRPr sz="1400" b="1"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2108781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553</Words>
  <Application>Microsoft Office PowerPoint</Application>
  <PresentationFormat>On-screen Show (16:9)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Nunito</vt:lpstr>
      <vt:lpstr>Calibri</vt:lpstr>
      <vt:lpstr>Walter Turncoat</vt:lpstr>
      <vt:lpstr>Osric template</vt:lpstr>
      <vt:lpstr>RUANG LINGKUP KEWIRAUSAHAAN</vt:lpstr>
      <vt:lpstr>PENGERTIAN</vt:lpstr>
      <vt:lpstr>KEWIRAUSAHAAN</vt:lpstr>
      <vt:lpstr>WIRAUSAHAWAN</vt:lpstr>
      <vt:lpstr>Definisi kewirausahaan menurut para ahli</vt:lpstr>
      <vt:lpstr>ELEMEN KEWIRAUSAHAAN</vt:lpstr>
      <vt:lpstr>TUJUAN &amp; MANFAAT KEWIRAUSAHAAN</vt:lpstr>
      <vt:lpstr>MOTIVASI BERWIRAUSAHA</vt:lpstr>
      <vt:lpstr>Tipe-tipe wirausahawan</vt:lpstr>
      <vt:lpstr>PENGELOMPOKAN KEWIRAUSAHAAN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MENERAPKAN PROSES KERJA PEMBUATAN PROTOTYPE</dc:title>
  <dc:creator>Windows</dc:creator>
  <cp:lastModifiedBy>HP</cp:lastModifiedBy>
  <cp:revision>26</cp:revision>
  <dcterms:modified xsi:type="dcterms:W3CDTF">2022-01-14T02:14:46Z</dcterms:modified>
</cp:coreProperties>
</file>